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54"/>
  </p:notesMasterIdLst>
  <p:handoutMasterIdLst>
    <p:handoutMasterId r:id="rId55"/>
  </p:handoutMasterIdLst>
  <p:sldIdLst>
    <p:sldId id="286" r:id="rId3"/>
    <p:sldId id="291" r:id="rId4"/>
    <p:sldId id="289" r:id="rId5"/>
    <p:sldId id="292" r:id="rId6"/>
    <p:sldId id="293" r:id="rId7"/>
    <p:sldId id="294"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24"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3/9/2020</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6.wmf"/></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8" name="Rectangle 7"/>
          <p:cNvSpPr/>
          <p:nvPr/>
        </p:nvSpPr>
        <p:spPr>
          <a:xfrm>
            <a:off x="1708663" y="2133600"/>
            <a:ext cx="5699189" cy="784830"/>
          </a:xfrm>
          <a:prstGeom prst="rect">
            <a:avLst/>
          </a:prstGeom>
        </p:spPr>
        <p:txBody>
          <a:bodyPr wrap="none">
            <a:spAutoFit/>
          </a:bodyPr>
          <a:lstStyle/>
          <a:p>
            <a:pPr algn="ctr"/>
            <a:r>
              <a:rPr lang="en-US" sz="4500" b="1" dirty="0" smtClean="0"/>
              <a:t>Transmission Media</a:t>
            </a:r>
            <a:endParaRPr lang="en-US" sz="45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Categories</a:t>
            </a:r>
          </a:p>
        </p:txBody>
      </p:sp>
      <p:pic>
        <p:nvPicPr>
          <p:cNvPr id="12" name="Picture 4"/>
          <p:cNvPicPr>
            <a:picLocks noChangeAspect="1" noChangeArrowheads="1"/>
          </p:cNvPicPr>
          <p:nvPr/>
        </p:nvPicPr>
        <p:blipFill>
          <a:blip r:embed="rId3"/>
          <a:srcRect/>
          <a:stretch>
            <a:fillRect/>
          </a:stretch>
        </p:blipFill>
        <p:spPr bwMode="auto">
          <a:xfrm>
            <a:off x="639763" y="685800"/>
            <a:ext cx="7742237" cy="58991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Connectors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The most common UTP connector is RJ45 (RJ stands for registered jack), as shown in Figure </a:t>
            </a:r>
          </a:p>
          <a:p>
            <a:pPr algn="just"/>
            <a:r>
              <a:rPr lang="en-US" sz="2500" dirty="0" smtClean="0"/>
              <a:t>The RJ45 is a keyed connector, meaning the connector can be inserted in only one way.</a:t>
            </a:r>
            <a:endParaRPr lang="en-US" sz="2500" dirty="0"/>
          </a:p>
        </p:txBody>
      </p:sp>
      <p:pic>
        <p:nvPicPr>
          <p:cNvPr id="11" name="Picture 6"/>
          <p:cNvPicPr>
            <a:picLocks noChangeAspect="1" noChangeArrowheads="1"/>
          </p:cNvPicPr>
          <p:nvPr/>
        </p:nvPicPr>
        <p:blipFill>
          <a:blip r:embed="rId4"/>
          <a:srcRect/>
          <a:stretch>
            <a:fillRect/>
          </a:stretch>
        </p:blipFill>
        <p:spPr bwMode="auto">
          <a:xfrm>
            <a:off x="1519238" y="2549525"/>
            <a:ext cx="6481762" cy="27082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Performance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One way to measure the performance of twisted-pair cable is to compare attenuation versus frequency and distance. </a:t>
            </a:r>
          </a:p>
          <a:p>
            <a:pPr algn="just"/>
            <a:r>
              <a:rPr lang="en-US" sz="2500" dirty="0" smtClean="0"/>
              <a:t>A twisted-pair cable can pass a wide range of frequencies.</a:t>
            </a:r>
          </a:p>
          <a:p>
            <a:pPr algn="just"/>
            <a:r>
              <a:rPr lang="en-US" sz="2500" dirty="0" smtClean="0"/>
              <a:t>However, Figure shows that with increasing frequency, the attenuation, measured in decibels per kilometer (dB/km), sharply increases with frequencies above 100 kHz. </a:t>
            </a:r>
          </a:p>
          <a:p>
            <a:pPr algn="just"/>
            <a:r>
              <a:rPr lang="en-US" sz="2500" dirty="0" smtClean="0"/>
              <a:t>Note that gauge is a measure of the thickness of the wire.</a:t>
            </a:r>
            <a:endParaRPr lang="en-US" sz="25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Performance</a:t>
            </a:r>
          </a:p>
        </p:txBody>
      </p:sp>
      <p:pic>
        <p:nvPicPr>
          <p:cNvPr id="12" name="Picture 6"/>
          <p:cNvPicPr>
            <a:picLocks noChangeAspect="1" noChangeArrowheads="1"/>
          </p:cNvPicPr>
          <p:nvPr/>
        </p:nvPicPr>
        <p:blipFill>
          <a:blip r:embed="rId4"/>
          <a:srcRect/>
          <a:stretch>
            <a:fillRect/>
          </a:stretch>
        </p:blipFill>
        <p:spPr bwMode="auto">
          <a:xfrm>
            <a:off x="1295400" y="838200"/>
            <a:ext cx="6124575" cy="44767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Coaxial Cable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Coaxial cable (or coax) carries signals of higher frequency ranges than those in twisted-pair </a:t>
            </a:r>
            <a:r>
              <a:rPr lang="en-US" sz="2500" dirty="0" smtClean="0"/>
              <a:t>cable</a:t>
            </a:r>
          </a:p>
          <a:p>
            <a:pPr algn="just"/>
            <a:r>
              <a:rPr lang="en-US" sz="2500" dirty="0" smtClean="0"/>
              <a:t>Instead </a:t>
            </a:r>
            <a:r>
              <a:rPr lang="en-US" sz="2500" dirty="0" smtClean="0"/>
              <a:t>of having two wires, coax has a central core conductor of solid or stranded wire (usually copper) enclosed in an insulating sheath, which is, in turn, encased in an outer conductor of metal foil, braid, or a combination of the two. </a:t>
            </a:r>
          </a:p>
          <a:p>
            <a:pPr algn="just"/>
            <a:r>
              <a:rPr lang="en-US" sz="2500" dirty="0" smtClean="0"/>
              <a:t>The outer metallic wrapping serves both as a shield against noise and as the second conductor, which completes the circuit.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Coaxial Cable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This outer conductor is also enclosed in an insulating sheath, and the whole cable is protected by a plastic cover (see Figure)</a:t>
            </a:r>
            <a:endParaRPr lang="en-US" sz="2500" dirty="0"/>
          </a:p>
        </p:txBody>
      </p:sp>
      <p:pic>
        <p:nvPicPr>
          <p:cNvPr id="11" name="Picture 6"/>
          <p:cNvPicPr>
            <a:picLocks noChangeAspect="1" noChangeArrowheads="1"/>
          </p:cNvPicPr>
          <p:nvPr/>
        </p:nvPicPr>
        <p:blipFill>
          <a:blip r:embed="rId4"/>
          <a:srcRect/>
          <a:stretch>
            <a:fillRect/>
          </a:stretch>
        </p:blipFill>
        <p:spPr bwMode="auto">
          <a:xfrm>
            <a:off x="617538" y="1957388"/>
            <a:ext cx="8145462" cy="35290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Coaxial Cable Standards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Coaxial cables are categorized by their </a:t>
            </a:r>
            <a:r>
              <a:rPr lang="en-US" sz="2500" dirty="0" smtClean="0"/>
              <a:t>Radio </a:t>
            </a:r>
            <a:r>
              <a:rPr lang="en-US" sz="2500" dirty="0" smtClean="0"/>
              <a:t>G</a:t>
            </a:r>
            <a:r>
              <a:rPr lang="en-US" sz="2500" dirty="0" smtClean="0"/>
              <a:t>overnment </a:t>
            </a:r>
            <a:r>
              <a:rPr lang="en-US" sz="2500" dirty="0" smtClean="0"/>
              <a:t>(RG) ratings. </a:t>
            </a:r>
          </a:p>
          <a:p>
            <a:pPr algn="just"/>
            <a:r>
              <a:rPr lang="en-US" sz="2500" dirty="0" smtClean="0"/>
              <a:t>Each RG number denotes a unique set of physical specifications, including the wire gauge of the inner conductor, the thickness and type of the inner insulator, the construction of the shield, and the size and type of the outer casing. </a:t>
            </a:r>
          </a:p>
          <a:p>
            <a:pPr algn="just"/>
            <a:r>
              <a:rPr lang="en-US" sz="2500" dirty="0" smtClean="0"/>
              <a:t>Each cable defined by an RG rating is adapted for a specialized function, as shown in Table.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Coaxial Cable Standards</a:t>
            </a:r>
          </a:p>
        </p:txBody>
      </p:sp>
      <p:pic>
        <p:nvPicPr>
          <p:cNvPr id="12" name="Picture 4"/>
          <p:cNvPicPr>
            <a:picLocks noChangeAspect="1" noChangeArrowheads="1"/>
          </p:cNvPicPr>
          <p:nvPr/>
        </p:nvPicPr>
        <p:blipFill>
          <a:blip r:embed="rId4"/>
          <a:srcRect/>
          <a:stretch>
            <a:fillRect/>
          </a:stretch>
        </p:blipFill>
        <p:spPr bwMode="auto">
          <a:xfrm>
            <a:off x="304800" y="1371600"/>
            <a:ext cx="8419236" cy="2895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Coaxial Cable Connectors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To connect coaxial cable to devices, we need coaxial connectors. </a:t>
            </a:r>
          </a:p>
          <a:p>
            <a:pPr algn="just"/>
            <a:r>
              <a:rPr lang="en-US" sz="2500" dirty="0" smtClean="0"/>
              <a:t>The most common type of connector used today is the </a:t>
            </a:r>
            <a:r>
              <a:rPr lang="en-US" sz="2500" dirty="0" err="1" smtClean="0"/>
              <a:t>Bayone</a:t>
            </a:r>
            <a:r>
              <a:rPr lang="en-US" sz="2500" dirty="0" smtClean="0"/>
              <a:t>-Neill-</a:t>
            </a:r>
            <a:r>
              <a:rPr lang="en-US" sz="2500" dirty="0" err="1" smtClean="0"/>
              <a:t>Concelman</a:t>
            </a:r>
            <a:r>
              <a:rPr lang="en-US" sz="2500" dirty="0" smtClean="0"/>
              <a:t> (BNC), connector.</a:t>
            </a:r>
          </a:p>
          <a:p>
            <a:pPr algn="just"/>
            <a:r>
              <a:rPr lang="en-US" sz="2500" dirty="0" smtClean="0"/>
              <a:t>Figure shows three popular types of these connectors: </a:t>
            </a:r>
          </a:p>
          <a:p>
            <a:pPr algn="just"/>
            <a:r>
              <a:rPr lang="en-US" sz="2500" dirty="0" smtClean="0"/>
              <a:t>The BNC connector, </a:t>
            </a:r>
          </a:p>
          <a:p>
            <a:pPr algn="just"/>
            <a:r>
              <a:rPr lang="en-US" sz="2500" dirty="0" smtClean="0"/>
              <a:t>The BNC T connector, and </a:t>
            </a:r>
          </a:p>
          <a:p>
            <a:pPr algn="just"/>
            <a:r>
              <a:rPr lang="en-US" sz="2500" dirty="0" smtClean="0"/>
              <a:t>The BNC terminator.</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Coaxial Cable Connectors</a:t>
            </a:r>
          </a:p>
        </p:txBody>
      </p:sp>
      <p:pic>
        <p:nvPicPr>
          <p:cNvPr id="12" name="Picture 6"/>
          <p:cNvPicPr>
            <a:picLocks noChangeAspect="1" noChangeArrowheads="1"/>
          </p:cNvPicPr>
          <p:nvPr/>
        </p:nvPicPr>
        <p:blipFill>
          <a:blip r:embed="rId4"/>
          <a:srcRect/>
          <a:stretch>
            <a:fillRect/>
          </a:stretch>
        </p:blipFill>
        <p:spPr bwMode="auto">
          <a:xfrm>
            <a:off x="609600" y="1811338"/>
            <a:ext cx="7924800" cy="19986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8" name="Text Box 4"/>
          <p:cNvSpPr txBox="1">
            <a:spLocks noChangeArrowheads="1"/>
          </p:cNvSpPr>
          <p:nvPr/>
        </p:nvSpPr>
        <p:spPr bwMode="auto">
          <a:xfrm>
            <a:off x="304800" y="304800"/>
            <a:ext cx="6040436" cy="553998"/>
          </a:xfrm>
          <a:prstGeom prst="rect">
            <a:avLst/>
          </a:prstGeom>
          <a:noFill/>
          <a:ln w="9525">
            <a:noFill/>
            <a:miter lim="800000"/>
            <a:headEnd/>
            <a:tailEnd/>
          </a:ln>
          <a:effectLst/>
        </p:spPr>
        <p:txBody>
          <a:bodyPr wrap="none">
            <a:spAutoFit/>
          </a:bodyPr>
          <a:lstStyle/>
          <a:p>
            <a:r>
              <a:rPr lang="en-US" sz="3000" b="1" dirty="0" smtClean="0">
                <a:solidFill>
                  <a:schemeClr val="folHlink"/>
                </a:solidFill>
                <a:latin typeface="+mn-lt"/>
              </a:rPr>
              <a:t> </a:t>
            </a:r>
            <a:r>
              <a:rPr lang="en-US" sz="3000" b="1" dirty="0">
                <a:latin typeface="+mn-lt"/>
              </a:rPr>
              <a:t>Classes of transmission media</a:t>
            </a:r>
          </a:p>
        </p:txBody>
      </p:sp>
      <p:pic>
        <p:nvPicPr>
          <p:cNvPr id="9" name="Picture 6"/>
          <p:cNvPicPr>
            <a:picLocks noChangeAspect="1" noChangeArrowheads="1"/>
          </p:cNvPicPr>
          <p:nvPr/>
        </p:nvPicPr>
        <p:blipFill>
          <a:blip r:embed="rId4"/>
          <a:srcRect/>
          <a:stretch>
            <a:fillRect/>
          </a:stretch>
        </p:blipFill>
        <p:spPr bwMode="auto">
          <a:xfrm>
            <a:off x="457200" y="1447800"/>
            <a:ext cx="7715250" cy="31575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Coaxial Cable Connectors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The BNC connector is used to connect the end of the cable to a device, such as a TV set. </a:t>
            </a:r>
          </a:p>
          <a:p>
            <a:pPr algn="just"/>
            <a:r>
              <a:rPr lang="en-US" sz="2500" dirty="0" smtClean="0"/>
              <a:t>The BNC T connector is used in Ethernet networks to branch out to a connection to a computer or other device.</a:t>
            </a:r>
          </a:p>
          <a:p>
            <a:pPr algn="just"/>
            <a:r>
              <a:rPr lang="en-US" sz="2500" dirty="0" smtClean="0"/>
              <a:t>The BNC terminator is used at the end of the cable to prevent the reflection of the signal.</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Performance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As we did with twisted-pair cables, we can measure the performance of a coaxial cable.</a:t>
            </a:r>
          </a:p>
          <a:p>
            <a:pPr algn="just"/>
            <a:r>
              <a:rPr lang="en-US" sz="2500" dirty="0" smtClean="0"/>
              <a:t>We notice in Figure  that the attenuation is much higher in coaxial cables than in twisted-pair cable. </a:t>
            </a:r>
          </a:p>
          <a:p>
            <a:pPr algn="just"/>
            <a:r>
              <a:rPr lang="en-US" sz="2500" dirty="0" smtClean="0"/>
              <a:t>Although coaxial cable has a much higher bandwidth, the signal weakens rapidly and requires the frequent use of repeaters.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Performance</a:t>
            </a:r>
          </a:p>
        </p:txBody>
      </p:sp>
      <p:pic>
        <p:nvPicPr>
          <p:cNvPr id="12" name="Picture 6"/>
          <p:cNvPicPr>
            <a:picLocks noChangeAspect="1" noChangeArrowheads="1"/>
          </p:cNvPicPr>
          <p:nvPr/>
        </p:nvPicPr>
        <p:blipFill>
          <a:blip r:embed="rId4"/>
          <a:srcRect/>
          <a:stretch>
            <a:fillRect/>
          </a:stretch>
        </p:blipFill>
        <p:spPr bwMode="auto">
          <a:xfrm>
            <a:off x="1428750" y="762000"/>
            <a:ext cx="6115050" cy="44688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Applications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Coaxial cable was widely used in analog telephone networks where a single coaxial network could carry 10,000 voice signals. </a:t>
            </a:r>
          </a:p>
          <a:p>
            <a:pPr algn="just"/>
            <a:r>
              <a:rPr lang="en-US" sz="2500" dirty="0" smtClean="0"/>
              <a:t>It </a:t>
            </a:r>
            <a:r>
              <a:rPr lang="en-US" sz="2500" dirty="0" smtClean="0"/>
              <a:t>was used in digital telephone networks where a single coaxial cable could carry digital data up to 600 Mbps. </a:t>
            </a:r>
          </a:p>
          <a:p>
            <a:pPr algn="just"/>
            <a:r>
              <a:rPr lang="en-US" sz="2500" dirty="0" smtClean="0"/>
              <a:t>However, coaxial cable in telephone networks has largely been replaced today with fiber-optic cable.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Applications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Cable TV networks also use coaxial cables. </a:t>
            </a:r>
          </a:p>
          <a:p>
            <a:pPr algn="just"/>
            <a:r>
              <a:rPr lang="en-US" sz="2500" dirty="0" smtClean="0"/>
              <a:t>In the traditional cable TV network, the entire network used coaxial cable. </a:t>
            </a:r>
          </a:p>
          <a:p>
            <a:pPr algn="just"/>
            <a:r>
              <a:rPr lang="en-US" sz="2500" dirty="0" smtClean="0"/>
              <a:t>Later, cable </a:t>
            </a:r>
            <a:r>
              <a:rPr lang="en-US" sz="2500" dirty="0" smtClean="0"/>
              <a:t>TV providers replaced most of the media with fiber-optic cable; hybrid networks use coaxial cable only at the network boundaries, near the consumer premises. </a:t>
            </a:r>
          </a:p>
          <a:p>
            <a:pPr algn="just"/>
            <a:r>
              <a:rPr lang="en-US" sz="2500" dirty="0" smtClean="0"/>
              <a:t>Cable TV uses RG-59 coaxial cable.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Applications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Another common application of coaxial cable is in traditional Ethernet LANs </a:t>
            </a:r>
          </a:p>
          <a:p>
            <a:pPr algn="just"/>
            <a:r>
              <a:rPr lang="en-US" sz="2500" dirty="0" smtClean="0"/>
              <a:t>Because of its high bandwidth, and consequently high data rate, coaxial cable was chosen for digital transmission in early Ethernet LANs. </a:t>
            </a:r>
          </a:p>
          <a:p>
            <a:pPr algn="just"/>
            <a:r>
              <a:rPr lang="en-US" sz="2500" dirty="0" smtClean="0"/>
              <a:t>The 10Base-2, or Thin Ethernet, uses RG-58 coaxial cable with BNC connectors to transmit data at 10 Mbps with a range of 185 m. </a:t>
            </a:r>
          </a:p>
          <a:p>
            <a:pPr algn="just"/>
            <a:r>
              <a:rPr lang="en-US" sz="2500" dirty="0" smtClean="0"/>
              <a:t>The 10Base5, or Thick Ethernet, uses RG-11 (thick coaxial cable) to transmit 10 Mbps with a range of 5000 m. </a:t>
            </a:r>
          </a:p>
          <a:p>
            <a:pPr algn="just"/>
            <a:r>
              <a:rPr lang="en-US" sz="2500" dirty="0" smtClean="0"/>
              <a:t>Thick Ethernet has specialized connectors.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Fiber-Optic Cable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A fiber-optic cable is made of glass or plastic and transmits signals in the form of light.</a:t>
            </a:r>
          </a:p>
          <a:p>
            <a:pPr algn="just"/>
            <a:r>
              <a:rPr lang="en-US" sz="2500" dirty="0" smtClean="0"/>
              <a:t>To understand optical fiber, we first need to explore several aspects of the nature of light.</a:t>
            </a:r>
          </a:p>
          <a:p>
            <a:pPr algn="just"/>
            <a:r>
              <a:rPr lang="en-US" sz="2500" dirty="0" smtClean="0"/>
              <a:t>Light travels in a straight line as long as it is moving through a single uniform substance.</a:t>
            </a:r>
          </a:p>
          <a:p>
            <a:pPr algn="just"/>
            <a:r>
              <a:rPr lang="en-US" sz="2500" dirty="0" smtClean="0"/>
              <a:t>If a ray of light traveling through one substance suddenly enters another substance (of a different density), the ray changes direction.</a:t>
            </a:r>
          </a:p>
          <a:p>
            <a:pPr algn="just"/>
            <a:r>
              <a:rPr lang="en-US" sz="2500" dirty="0" smtClean="0"/>
              <a:t>Figure shows how a ray of light changes direction when going from a more dense to a less dense substance.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Fiber-Optic Cable</a:t>
            </a:r>
          </a:p>
        </p:txBody>
      </p:sp>
      <p:sp>
        <p:nvSpPr>
          <p:cNvPr id="12" name="Text Box 4"/>
          <p:cNvSpPr txBox="1">
            <a:spLocks noChangeArrowheads="1"/>
          </p:cNvSpPr>
          <p:nvPr/>
        </p:nvSpPr>
        <p:spPr bwMode="auto">
          <a:xfrm>
            <a:off x="304800" y="762000"/>
            <a:ext cx="4463081" cy="477054"/>
          </a:xfrm>
          <a:prstGeom prst="rect">
            <a:avLst/>
          </a:prstGeom>
          <a:noFill/>
          <a:ln w="9525">
            <a:noFill/>
            <a:miter lim="800000"/>
            <a:headEnd/>
            <a:tailEnd/>
          </a:ln>
          <a:effectLst/>
        </p:spPr>
        <p:txBody>
          <a:bodyPr wrap="none">
            <a:spAutoFit/>
          </a:bodyPr>
          <a:lstStyle/>
          <a:p>
            <a:r>
              <a:rPr lang="en-US" sz="2500" b="1" dirty="0">
                <a:latin typeface="+mn-lt"/>
              </a:rPr>
              <a:t>Figure </a:t>
            </a:r>
            <a:r>
              <a:rPr lang="en-US" sz="2500" b="1" dirty="0" smtClean="0">
                <a:latin typeface="+mn-lt"/>
              </a:rPr>
              <a:t>: Bending </a:t>
            </a:r>
            <a:r>
              <a:rPr lang="en-US" sz="2500" b="1" dirty="0">
                <a:latin typeface="+mn-lt"/>
              </a:rPr>
              <a:t>of light ray</a:t>
            </a:r>
          </a:p>
        </p:txBody>
      </p:sp>
      <p:pic>
        <p:nvPicPr>
          <p:cNvPr id="13" name="Picture 6"/>
          <p:cNvPicPr>
            <a:picLocks noChangeAspect="1" noChangeArrowheads="1"/>
          </p:cNvPicPr>
          <p:nvPr/>
        </p:nvPicPr>
        <p:blipFill>
          <a:blip r:embed="rId4"/>
          <a:srcRect/>
          <a:stretch>
            <a:fillRect/>
          </a:stretch>
        </p:blipFill>
        <p:spPr bwMode="auto">
          <a:xfrm>
            <a:off x="463550" y="2362200"/>
            <a:ext cx="8070850" cy="22748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Fiber-Optic Cable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As the figure shows, if the angle of incidence I (the angle the ray makes with the line perpendicular to the interface between the two substances) is less than the critical angle, the ray refracts and moves closer to the surface. </a:t>
            </a:r>
          </a:p>
          <a:p>
            <a:pPr algn="just"/>
            <a:r>
              <a:rPr lang="en-US" sz="2500" dirty="0" smtClean="0"/>
              <a:t>If the angle of incidence is equal to the critical angle, the light bends along the interface. </a:t>
            </a:r>
          </a:p>
          <a:p>
            <a:pPr algn="just"/>
            <a:r>
              <a:rPr lang="en-US" sz="2500" dirty="0" smtClean="0"/>
              <a:t>If the angle is greater than the critical angle, the ray reflects (makes a turn) and travels again in the denser substance.</a:t>
            </a:r>
          </a:p>
          <a:p>
            <a:pPr algn="just"/>
            <a:r>
              <a:rPr lang="en-US" sz="2500" dirty="0" smtClean="0"/>
              <a:t>Note that the critical angle is a property of the substance, and its value differs from one substance to another.</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Fiber-Optic Cable</a:t>
            </a:r>
          </a:p>
        </p:txBody>
      </p:sp>
      <p:sp>
        <p:nvSpPr>
          <p:cNvPr id="10" name="Content Placeholder 9"/>
          <p:cNvSpPr>
            <a:spLocks noGrp="1"/>
          </p:cNvSpPr>
          <p:nvPr>
            <p:ph idx="1"/>
          </p:nvPr>
        </p:nvSpPr>
        <p:spPr>
          <a:xfrm>
            <a:off x="228600" y="609600"/>
            <a:ext cx="8686800" cy="4953000"/>
          </a:xfrm>
        </p:spPr>
        <p:txBody>
          <a:bodyPr/>
          <a:lstStyle/>
          <a:p>
            <a:pPr algn="just"/>
            <a:r>
              <a:rPr lang="en-US" sz="2500" dirty="0" smtClean="0"/>
              <a:t>Optical fibers use reflection to guide light through a channel. </a:t>
            </a:r>
          </a:p>
          <a:p>
            <a:pPr algn="just"/>
            <a:r>
              <a:rPr lang="en-US" sz="2500" dirty="0" smtClean="0"/>
              <a:t>A glass or plastic core is surrounded by a cladding of less dense glass or plastic. </a:t>
            </a:r>
          </a:p>
          <a:p>
            <a:pPr algn="just"/>
            <a:r>
              <a:rPr lang="en-US" sz="2500" dirty="0" smtClean="0"/>
              <a:t>The difference in density of the two materials must be such that a beam of light moving through the core is reflected off the cladding instead of being refracted into it.</a:t>
            </a:r>
          </a:p>
          <a:p>
            <a:pPr algn="just"/>
            <a:r>
              <a:rPr lang="en-US" sz="2500" dirty="0" smtClean="0"/>
              <a:t>See Figure </a:t>
            </a:r>
          </a:p>
        </p:txBody>
      </p:sp>
      <p:pic>
        <p:nvPicPr>
          <p:cNvPr id="11" name="Picture 6"/>
          <p:cNvPicPr>
            <a:picLocks noChangeAspect="1" noChangeArrowheads="1"/>
          </p:cNvPicPr>
          <p:nvPr/>
        </p:nvPicPr>
        <p:blipFill>
          <a:blip r:embed="rId4"/>
          <a:srcRect/>
          <a:stretch>
            <a:fillRect/>
          </a:stretch>
        </p:blipFill>
        <p:spPr bwMode="auto">
          <a:xfrm>
            <a:off x="530225" y="3978275"/>
            <a:ext cx="8308975" cy="15843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GUIDED MEDIA</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A </a:t>
            </a:r>
            <a:r>
              <a:rPr lang="en-US" sz="2500" dirty="0" smtClean="0"/>
              <a:t>signal traveling along any of these media is directed and contained by the physical limits of the medium.</a:t>
            </a:r>
          </a:p>
          <a:p>
            <a:pPr algn="just"/>
            <a:r>
              <a:rPr lang="en-US" sz="2500" dirty="0" smtClean="0"/>
              <a:t>Twisted-pair and coaxial cable use metallic (copper) conductors that accept and transport signals in the form of electric current. </a:t>
            </a:r>
          </a:p>
          <a:p>
            <a:pPr algn="just"/>
            <a:r>
              <a:rPr lang="en-US" sz="2500" dirty="0" smtClean="0"/>
              <a:t>Optical fiber is a cable that accepts  and transports signals in the form of light.</a:t>
            </a:r>
            <a:endParaRPr lang="en-US" sz="25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Propagation Modes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Current technology supports two modes (multimode and single mode) for propagating light along optical channels, each requiring fiber with different physical characteristics.</a:t>
            </a:r>
          </a:p>
          <a:p>
            <a:pPr algn="just"/>
            <a:r>
              <a:rPr lang="en-US" sz="2500" dirty="0" smtClean="0"/>
              <a:t>Multimode can be implemented in two forms: step-index or graded-index (see Figure).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Propagation Modes</a:t>
            </a:r>
          </a:p>
        </p:txBody>
      </p:sp>
      <p:pic>
        <p:nvPicPr>
          <p:cNvPr id="12" name="Picture 6"/>
          <p:cNvPicPr>
            <a:picLocks noChangeAspect="1" noChangeArrowheads="1"/>
          </p:cNvPicPr>
          <p:nvPr/>
        </p:nvPicPr>
        <p:blipFill>
          <a:blip r:embed="rId4"/>
          <a:srcRect/>
          <a:stretch>
            <a:fillRect/>
          </a:stretch>
        </p:blipFill>
        <p:spPr bwMode="auto">
          <a:xfrm>
            <a:off x="749300" y="1371600"/>
            <a:ext cx="7632700" cy="3352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Multimode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Multimode is so named because multiple beams from a light source move through the core in different paths. </a:t>
            </a:r>
          </a:p>
          <a:p>
            <a:pPr algn="just"/>
            <a:r>
              <a:rPr lang="en-US" sz="2500" dirty="0" smtClean="0"/>
              <a:t>How these beams move within the cable depends on the structure of the core, as shown in Figure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Multimode</a:t>
            </a:r>
          </a:p>
        </p:txBody>
      </p:sp>
      <p:pic>
        <p:nvPicPr>
          <p:cNvPr id="12" name="Picture 6"/>
          <p:cNvPicPr>
            <a:picLocks noChangeAspect="1" noChangeArrowheads="1"/>
          </p:cNvPicPr>
          <p:nvPr/>
        </p:nvPicPr>
        <p:blipFill>
          <a:blip r:embed="rId4"/>
          <a:srcRect/>
          <a:stretch>
            <a:fillRect/>
          </a:stretch>
        </p:blipFill>
        <p:spPr bwMode="auto">
          <a:xfrm>
            <a:off x="2468563" y="152400"/>
            <a:ext cx="6370637" cy="52895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Multimode – Step-Index</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In multimode step-index fiber, the density of the core remains constant from the center to the edges. </a:t>
            </a:r>
          </a:p>
          <a:p>
            <a:pPr algn="just"/>
            <a:r>
              <a:rPr lang="en-US" sz="2500" dirty="0" smtClean="0"/>
              <a:t>A beam of light moves through this constant density in a straight line until it reaches the interface of the core and the cladding. </a:t>
            </a:r>
          </a:p>
          <a:p>
            <a:pPr algn="just"/>
            <a:r>
              <a:rPr lang="en-US" sz="2500" dirty="0" smtClean="0"/>
              <a:t>At the interface, there is an abrupt change due to a lower density; this alters the angle of the beam's motion. </a:t>
            </a:r>
          </a:p>
          <a:p>
            <a:pPr algn="just"/>
            <a:r>
              <a:rPr lang="en-US" sz="2500" dirty="0" smtClean="0"/>
              <a:t>The term step index refers to the suddenness of this change, which contributes to the distortion of the signal as it passes through the fiber.</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Multimode – Graded-Index</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In this, decreases this distortion of the signal through the cable. </a:t>
            </a:r>
          </a:p>
          <a:p>
            <a:pPr algn="just"/>
            <a:r>
              <a:rPr lang="en-US" sz="2500" dirty="0" smtClean="0"/>
              <a:t>The word index here refers to the index of refraction.</a:t>
            </a:r>
          </a:p>
          <a:p>
            <a:pPr algn="just"/>
            <a:r>
              <a:rPr lang="en-US" sz="2500" dirty="0" smtClean="0"/>
              <a:t>The index of refraction is related to density. </a:t>
            </a:r>
          </a:p>
          <a:p>
            <a:pPr algn="just"/>
            <a:r>
              <a:rPr lang="en-US" sz="2500" dirty="0" smtClean="0"/>
              <a:t>A graded-index fiber, therefore, is one with varying densities. </a:t>
            </a:r>
          </a:p>
          <a:p>
            <a:pPr algn="just"/>
            <a:r>
              <a:rPr lang="en-US" sz="2500" dirty="0" smtClean="0"/>
              <a:t>Density is highest at the center of the core and decreases gradually to its lowest at the edge. </a:t>
            </a:r>
          </a:p>
          <a:p>
            <a:pPr algn="just"/>
            <a:r>
              <a:rPr lang="en-US" sz="2500" dirty="0" smtClean="0"/>
              <a:t>Figure  shows the impact of this variable density on the propagation of light beams.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Single-Mode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Single-mode uses step-index fiber and a highly focused source of light that limits beams to a small range of angles, all close to the horizontal. </a:t>
            </a:r>
          </a:p>
          <a:p>
            <a:pPr algn="just"/>
            <a:r>
              <a:rPr lang="en-US" sz="2500" dirty="0" smtClean="0"/>
              <a:t>The single mode fiber itself is manufactured with a much smaller diameter than that of multimode fiber, and with substantially lower density (index of refraction). </a:t>
            </a:r>
          </a:p>
          <a:p>
            <a:pPr algn="just"/>
            <a:r>
              <a:rPr lang="en-US" sz="2500" dirty="0" smtClean="0"/>
              <a:t>The decrease in density results in a critical angle that is close enough to 90° to make the propagation of beams almost horizontal. </a:t>
            </a:r>
          </a:p>
          <a:p>
            <a:pPr algn="just"/>
            <a:r>
              <a:rPr lang="en-US" sz="2500" dirty="0" smtClean="0"/>
              <a:t>In this case, propagation of different beams is almost identical, and delays are negligible.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Single-Mode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All the beams arrive at the destination "together" and can be recombined with little distortion to the signal</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Fiber Sizes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Optical fibers are defined by the ratio of the diameter of their core to the diameter of their cladding, both expressed in micrometers. </a:t>
            </a:r>
          </a:p>
          <a:p>
            <a:pPr algn="just"/>
            <a:r>
              <a:rPr lang="en-US" sz="2500" dirty="0" smtClean="0"/>
              <a:t>The common sizes are shown in Table </a:t>
            </a:r>
          </a:p>
        </p:txBody>
      </p:sp>
      <p:pic>
        <p:nvPicPr>
          <p:cNvPr id="11" name="Picture 4"/>
          <p:cNvPicPr>
            <a:picLocks noChangeAspect="1" noChangeArrowheads="1"/>
          </p:cNvPicPr>
          <p:nvPr/>
        </p:nvPicPr>
        <p:blipFill>
          <a:blip r:embed="rId4"/>
          <a:srcRect/>
          <a:stretch>
            <a:fillRect/>
          </a:stretch>
        </p:blipFill>
        <p:spPr bwMode="auto">
          <a:xfrm>
            <a:off x="127000" y="2935287"/>
            <a:ext cx="8940800" cy="20177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Cable Composition</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Figure shows the composition of a typical fiber-optic cable.</a:t>
            </a:r>
          </a:p>
        </p:txBody>
      </p:sp>
      <p:pic>
        <p:nvPicPr>
          <p:cNvPr id="11" name="Picture 6"/>
          <p:cNvPicPr>
            <a:picLocks noChangeAspect="1" noChangeArrowheads="1"/>
          </p:cNvPicPr>
          <p:nvPr/>
        </p:nvPicPr>
        <p:blipFill>
          <a:blip r:embed="rId4"/>
          <a:srcRect/>
          <a:stretch>
            <a:fillRect/>
          </a:stretch>
        </p:blipFill>
        <p:spPr bwMode="auto">
          <a:xfrm>
            <a:off x="1958975" y="1538288"/>
            <a:ext cx="6499225" cy="39481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Twisted-Pair Cable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A twisted pair consists of two conductors (normally copper), each with its own plastic insulation, twisted together, as shown in Figure</a:t>
            </a:r>
            <a:endParaRPr lang="en-US" sz="2500" dirty="0"/>
          </a:p>
        </p:txBody>
      </p:sp>
      <p:pic>
        <p:nvPicPr>
          <p:cNvPr id="11" name="Picture 6"/>
          <p:cNvPicPr>
            <a:picLocks noChangeAspect="1" noChangeArrowheads="1"/>
          </p:cNvPicPr>
          <p:nvPr/>
        </p:nvPicPr>
        <p:blipFill>
          <a:blip r:embed="rId4"/>
          <a:srcRect/>
          <a:stretch>
            <a:fillRect/>
          </a:stretch>
        </p:blipFill>
        <p:spPr bwMode="auto">
          <a:xfrm>
            <a:off x="228600" y="2986088"/>
            <a:ext cx="8610600" cy="12049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Cable Composition</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The outer jacket is made of either PVC or Teflon. </a:t>
            </a:r>
          </a:p>
          <a:p>
            <a:pPr algn="just"/>
            <a:r>
              <a:rPr lang="en-US" sz="2500" dirty="0" smtClean="0"/>
              <a:t>Inside the jacket are Kevlar strands to strengthen the cable. </a:t>
            </a:r>
          </a:p>
          <a:p>
            <a:pPr algn="just"/>
            <a:r>
              <a:rPr lang="en-US" sz="2500" dirty="0" smtClean="0"/>
              <a:t>Kevlar is a strong material used in the fabrication of bulletproof vests. </a:t>
            </a:r>
          </a:p>
          <a:p>
            <a:pPr algn="just"/>
            <a:r>
              <a:rPr lang="en-US" sz="2500" dirty="0" smtClean="0"/>
              <a:t>Below the Kevlar is another plastic coating to cushion the fiber. </a:t>
            </a:r>
          </a:p>
          <a:p>
            <a:pPr algn="just"/>
            <a:r>
              <a:rPr lang="en-US" sz="2500" dirty="0" smtClean="0"/>
              <a:t>The fiber is at the center of the cable, and it consists of cladding and core.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Fiber-Optic Cable Connectors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There are three types of connectors for fiber-optic cables, as shown in Figure</a:t>
            </a:r>
          </a:p>
        </p:txBody>
      </p:sp>
      <p:pic>
        <p:nvPicPr>
          <p:cNvPr id="11" name="Picture 6"/>
          <p:cNvPicPr>
            <a:picLocks noChangeAspect="1" noChangeArrowheads="1"/>
          </p:cNvPicPr>
          <p:nvPr/>
        </p:nvPicPr>
        <p:blipFill>
          <a:blip r:embed="rId4"/>
          <a:srcRect/>
          <a:stretch>
            <a:fillRect/>
          </a:stretch>
        </p:blipFill>
        <p:spPr bwMode="auto">
          <a:xfrm>
            <a:off x="228600" y="1676400"/>
            <a:ext cx="8593138" cy="39004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Fiber-Optic Cable Connectors</a:t>
            </a:r>
          </a:p>
        </p:txBody>
      </p:sp>
      <p:sp>
        <p:nvSpPr>
          <p:cNvPr id="10" name="Content Placeholder 9"/>
          <p:cNvSpPr>
            <a:spLocks noGrp="1"/>
          </p:cNvSpPr>
          <p:nvPr>
            <p:ph idx="1"/>
          </p:nvPr>
        </p:nvSpPr>
        <p:spPr>
          <a:xfrm>
            <a:off x="228600" y="685800"/>
            <a:ext cx="8686800" cy="4953000"/>
          </a:xfrm>
        </p:spPr>
        <p:txBody>
          <a:bodyPr/>
          <a:lstStyle/>
          <a:p>
            <a:pPr algn="just"/>
            <a:r>
              <a:rPr lang="en-US" sz="2500" b="1" dirty="0" smtClean="0"/>
              <a:t>The subscriber channel (SC)</a:t>
            </a:r>
            <a:r>
              <a:rPr lang="en-US" sz="2500" dirty="0" smtClean="0"/>
              <a:t> </a:t>
            </a:r>
            <a:r>
              <a:rPr lang="en-US" sz="2500" b="1" dirty="0" smtClean="0"/>
              <a:t>connector</a:t>
            </a:r>
            <a:r>
              <a:rPr lang="en-US" sz="2500" dirty="0" smtClean="0"/>
              <a:t> </a:t>
            </a:r>
          </a:p>
          <a:p>
            <a:pPr lvl="1" algn="just">
              <a:buFont typeface="Arial" pitchFamily="34" charset="0"/>
              <a:buChar char="•"/>
            </a:pPr>
            <a:r>
              <a:rPr lang="en-US" sz="2500" dirty="0" smtClean="0"/>
              <a:t>It is used for cable TV  </a:t>
            </a:r>
          </a:p>
          <a:p>
            <a:pPr lvl="1" algn="just">
              <a:buFont typeface="Arial" pitchFamily="34" charset="0"/>
              <a:buChar char="•"/>
            </a:pPr>
            <a:r>
              <a:rPr lang="en-US" sz="2500" dirty="0" smtClean="0"/>
              <a:t>It uses a push/pull locking system</a:t>
            </a:r>
            <a:r>
              <a:rPr lang="en-US" sz="2100" dirty="0" smtClean="0"/>
              <a:t> </a:t>
            </a:r>
          </a:p>
          <a:p>
            <a:pPr algn="just"/>
            <a:r>
              <a:rPr lang="en-US" sz="2500" b="1" dirty="0" smtClean="0"/>
              <a:t>The straight-tip (ST) connector</a:t>
            </a:r>
          </a:p>
          <a:p>
            <a:pPr lvl="1" algn="just">
              <a:buFont typeface="Arial" pitchFamily="34" charset="0"/>
              <a:buChar char="•"/>
            </a:pPr>
            <a:r>
              <a:rPr lang="en-US" sz="2500" dirty="0" smtClean="0"/>
              <a:t>It is used for connecting cable to networking devices. </a:t>
            </a:r>
          </a:p>
          <a:p>
            <a:pPr lvl="1" algn="just">
              <a:buFont typeface="Arial" pitchFamily="34" charset="0"/>
              <a:buChar char="•"/>
            </a:pPr>
            <a:r>
              <a:rPr lang="en-US" sz="2500" dirty="0" smtClean="0"/>
              <a:t>It uses a bayonet locking system and is more reliable than SC.</a:t>
            </a:r>
          </a:p>
          <a:p>
            <a:pPr algn="just"/>
            <a:r>
              <a:rPr lang="en-US" sz="2500" b="1" dirty="0" smtClean="0"/>
              <a:t>MT-RJ </a:t>
            </a:r>
          </a:p>
          <a:p>
            <a:pPr lvl="1" algn="just">
              <a:buFont typeface="Arial" pitchFamily="34" charset="0"/>
              <a:buChar char="•"/>
            </a:pPr>
            <a:r>
              <a:rPr lang="en-US" sz="2500" dirty="0" smtClean="0"/>
              <a:t>It is a connector that is the same size as RJ45.</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Performance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The plot of attenuation versus wavelength in Figure  shows a very interesting phenomenon in fiber-optic cable. </a:t>
            </a:r>
          </a:p>
          <a:p>
            <a:pPr algn="just"/>
            <a:r>
              <a:rPr lang="en-US" sz="2500" dirty="0" smtClean="0"/>
              <a:t>Attenuation is flatter than in the case of twisted-pair cable and coaxial cable. </a:t>
            </a:r>
          </a:p>
          <a:p>
            <a:pPr algn="just"/>
            <a:r>
              <a:rPr lang="en-US" sz="2500" dirty="0" smtClean="0"/>
              <a:t>The performance is such that we need fewer (actually 10 times less) repeaters when we use fiber-optic cable.</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Performance</a:t>
            </a:r>
          </a:p>
        </p:txBody>
      </p:sp>
      <p:pic>
        <p:nvPicPr>
          <p:cNvPr id="12" name="Picture 6"/>
          <p:cNvPicPr>
            <a:picLocks noChangeAspect="1" noChangeArrowheads="1"/>
          </p:cNvPicPr>
          <p:nvPr/>
        </p:nvPicPr>
        <p:blipFill>
          <a:blip r:embed="rId4"/>
          <a:srcRect/>
          <a:stretch>
            <a:fillRect/>
          </a:stretch>
        </p:blipFill>
        <p:spPr bwMode="auto">
          <a:xfrm>
            <a:off x="1587500" y="790575"/>
            <a:ext cx="5575300" cy="44672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Applications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Fiber-optic cable is often found in backbone networks because its wide bandwidth is cost-effective. </a:t>
            </a:r>
          </a:p>
          <a:p>
            <a:pPr algn="just"/>
            <a:r>
              <a:rPr lang="en-US" sz="2500" dirty="0" smtClean="0"/>
              <a:t>Today, with wavelength-division multiplexing (WDM), we can transfer data at a rate of 1600 </a:t>
            </a:r>
            <a:r>
              <a:rPr lang="en-US" sz="2500" dirty="0" err="1" smtClean="0"/>
              <a:t>Gbps</a:t>
            </a:r>
            <a:r>
              <a:rPr lang="en-US" sz="2500" dirty="0" smtClean="0"/>
              <a:t>. </a:t>
            </a:r>
          </a:p>
          <a:p>
            <a:pPr algn="just"/>
            <a:r>
              <a:rPr lang="en-US" sz="2500" dirty="0" smtClean="0"/>
              <a:t>The SONET network provides such a backbone.</a:t>
            </a:r>
          </a:p>
          <a:p>
            <a:pPr algn="just"/>
            <a:r>
              <a:rPr lang="en-US" sz="2500" dirty="0" smtClean="0"/>
              <a:t>Some cable TV companies use a combination of optical fiber and coaxial cable, thus creating a hybrid network.</a:t>
            </a:r>
          </a:p>
          <a:p>
            <a:pPr algn="just"/>
            <a:r>
              <a:rPr lang="en-US" sz="2500" dirty="0" smtClean="0"/>
              <a:t>Optical fiber provides the backbone structure while coaxial cable provides the connection to the user premises.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Applications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This is a cost-effective configuration since the narrow bandwidth requirement at the user end does not justify the use of optical fiber.</a:t>
            </a:r>
          </a:p>
          <a:p>
            <a:pPr algn="just"/>
            <a:r>
              <a:rPr lang="en-US" sz="2500" dirty="0" smtClean="0"/>
              <a:t>Local-area networks such as 100Base-FX network (Fast Ethernet) and 1000Base-X also use fiber-optic cable.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Advantages of Optical Fiber</a:t>
            </a:r>
          </a:p>
        </p:txBody>
      </p:sp>
      <p:sp>
        <p:nvSpPr>
          <p:cNvPr id="10" name="Content Placeholder 9"/>
          <p:cNvSpPr>
            <a:spLocks noGrp="1"/>
          </p:cNvSpPr>
          <p:nvPr>
            <p:ph idx="1"/>
          </p:nvPr>
        </p:nvSpPr>
        <p:spPr>
          <a:xfrm>
            <a:off x="228600" y="685800"/>
            <a:ext cx="8686800" cy="4953000"/>
          </a:xfrm>
        </p:spPr>
        <p:txBody>
          <a:bodyPr/>
          <a:lstStyle/>
          <a:p>
            <a:pPr algn="just"/>
            <a:r>
              <a:rPr lang="en-US" sz="2500" b="1" dirty="0" smtClean="0"/>
              <a:t>Higher bandwidth</a:t>
            </a:r>
          </a:p>
          <a:p>
            <a:pPr algn="just"/>
            <a:r>
              <a:rPr lang="en-US" sz="2500" dirty="0" smtClean="0"/>
              <a:t>Fiber-optic cable can support dramatically higher bandwidths (and hence data rates) than either twisted-pair or coaxial cable. </a:t>
            </a:r>
          </a:p>
          <a:p>
            <a:pPr algn="just"/>
            <a:r>
              <a:rPr lang="en-US" sz="2500" dirty="0" smtClean="0"/>
              <a:t>Currently, data rates and bandwidth utilization over fiber-optic cable are limited not by the medium but by the signal generation and reception technology available.</a:t>
            </a:r>
          </a:p>
          <a:p>
            <a:pPr algn="just"/>
            <a:r>
              <a:rPr lang="en-US" sz="2500" b="1" dirty="0" smtClean="0"/>
              <a:t>Resistance to corrosive materials</a:t>
            </a:r>
            <a:r>
              <a:rPr lang="en-US" sz="2500" dirty="0" smtClean="0"/>
              <a:t> </a:t>
            </a:r>
          </a:p>
          <a:p>
            <a:pPr algn="just"/>
            <a:r>
              <a:rPr lang="en-US" sz="2500" dirty="0" smtClean="0"/>
              <a:t>Glass is more resistant to corrosive materials than copper.</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Advantages of Optical Fiber</a:t>
            </a:r>
          </a:p>
        </p:txBody>
      </p:sp>
      <p:sp>
        <p:nvSpPr>
          <p:cNvPr id="10" name="Content Placeholder 9"/>
          <p:cNvSpPr>
            <a:spLocks noGrp="1"/>
          </p:cNvSpPr>
          <p:nvPr>
            <p:ph idx="1"/>
          </p:nvPr>
        </p:nvSpPr>
        <p:spPr>
          <a:xfrm>
            <a:off x="228600" y="685800"/>
            <a:ext cx="8686800" cy="4953000"/>
          </a:xfrm>
        </p:spPr>
        <p:txBody>
          <a:bodyPr/>
          <a:lstStyle/>
          <a:p>
            <a:pPr algn="just"/>
            <a:r>
              <a:rPr lang="en-US" sz="2500" b="1" dirty="0" smtClean="0"/>
              <a:t>Less signal attenuation</a:t>
            </a:r>
          </a:p>
          <a:p>
            <a:pPr algn="just"/>
            <a:r>
              <a:rPr lang="en-US" sz="2500" dirty="0" smtClean="0"/>
              <a:t>Fiber-optic transmission distance is significantly greater than that of other guided media. </a:t>
            </a:r>
          </a:p>
          <a:p>
            <a:pPr algn="just"/>
            <a:r>
              <a:rPr lang="en-US" sz="2500" dirty="0" smtClean="0"/>
              <a:t>A signal can run for 50 km without requiring regeneration.</a:t>
            </a:r>
          </a:p>
          <a:p>
            <a:pPr algn="just"/>
            <a:r>
              <a:rPr lang="en-US" sz="2500" dirty="0" smtClean="0"/>
              <a:t>We need repeaters every 5 km for coaxial or twisted-pair cable.</a:t>
            </a:r>
          </a:p>
          <a:p>
            <a:pPr algn="just"/>
            <a:r>
              <a:rPr lang="en-US" sz="2500" b="1" dirty="0" smtClean="0"/>
              <a:t>Immunity to electromagnetic interference</a:t>
            </a:r>
          </a:p>
          <a:p>
            <a:pPr algn="just"/>
            <a:r>
              <a:rPr lang="en-US" sz="2500" dirty="0" smtClean="0"/>
              <a:t>Electromagnetic noise cannot affect fiber-optic cables.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Advantages of Optical Fiber</a:t>
            </a:r>
          </a:p>
        </p:txBody>
      </p:sp>
      <p:sp>
        <p:nvSpPr>
          <p:cNvPr id="10" name="Content Placeholder 9"/>
          <p:cNvSpPr>
            <a:spLocks noGrp="1"/>
          </p:cNvSpPr>
          <p:nvPr>
            <p:ph idx="1"/>
          </p:nvPr>
        </p:nvSpPr>
        <p:spPr>
          <a:xfrm>
            <a:off x="228600" y="685800"/>
            <a:ext cx="8686800" cy="4953000"/>
          </a:xfrm>
        </p:spPr>
        <p:txBody>
          <a:bodyPr/>
          <a:lstStyle/>
          <a:p>
            <a:pPr algn="just"/>
            <a:r>
              <a:rPr lang="en-US" sz="2500" b="1" dirty="0" smtClean="0"/>
              <a:t>Light weight</a:t>
            </a:r>
          </a:p>
          <a:p>
            <a:pPr algn="just"/>
            <a:r>
              <a:rPr lang="en-US" sz="2500" dirty="0" smtClean="0"/>
              <a:t>Fiber-optic cables are much lighter than copper cables.</a:t>
            </a:r>
          </a:p>
          <a:p>
            <a:pPr algn="just"/>
            <a:r>
              <a:rPr lang="en-US" sz="2500" b="1" dirty="0" smtClean="0"/>
              <a:t>Greater immunity to tapping</a:t>
            </a:r>
          </a:p>
          <a:p>
            <a:pPr algn="just"/>
            <a:r>
              <a:rPr lang="en-US" sz="2500" dirty="0" smtClean="0"/>
              <a:t>Fiber-optic cables are more immune to tapping than copper cables. </a:t>
            </a:r>
          </a:p>
          <a:p>
            <a:pPr algn="just"/>
            <a:r>
              <a:rPr lang="en-US" sz="2500" dirty="0" smtClean="0"/>
              <a:t>Copper cables create antenna effects that can easily be tapped.</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Twisted-Pair Cable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One of the wires is used to carry signals to the receiver, and the other is used only as a ground reference. </a:t>
            </a:r>
          </a:p>
          <a:p>
            <a:pPr algn="just"/>
            <a:r>
              <a:rPr lang="en-US" sz="2500" dirty="0" smtClean="0"/>
              <a:t>The receiver uses the difference between the two. </a:t>
            </a:r>
          </a:p>
          <a:p>
            <a:pPr algn="just"/>
            <a:r>
              <a:rPr lang="en-US" sz="2500" dirty="0" smtClean="0"/>
              <a:t>In addition to the signal sent by the sender on one of the wires, interference (noise) and crosstalk may affect both wires and create unwanted signals.</a:t>
            </a:r>
          </a:p>
          <a:p>
            <a:pPr algn="just"/>
            <a:r>
              <a:rPr lang="en-US" sz="2500" dirty="0" smtClean="0"/>
              <a:t>If the two wires are parallel, the effect of these unwanted signals is not the same in both wires because they are at different locations relative to the noise or crosstalk sources (</a:t>
            </a:r>
            <a:r>
              <a:rPr lang="en-US" sz="2500" dirty="0" err="1" smtClean="0"/>
              <a:t>e,g</a:t>
            </a:r>
            <a:r>
              <a:rPr lang="en-US" sz="2500" dirty="0" smtClean="0"/>
              <a:t>., one is closer and the other is farther). </a:t>
            </a:r>
            <a:endParaRPr lang="en-US" sz="25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Disadvantages of Optical Fiber</a:t>
            </a:r>
          </a:p>
        </p:txBody>
      </p:sp>
      <p:sp>
        <p:nvSpPr>
          <p:cNvPr id="10" name="Content Placeholder 9"/>
          <p:cNvSpPr>
            <a:spLocks noGrp="1"/>
          </p:cNvSpPr>
          <p:nvPr>
            <p:ph idx="1"/>
          </p:nvPr>
        </p:nvSpPr>
        <p:spPr>
          <a:xfrm>
            <a:off x="228600" y="685800"/>
            <a:ext cx="8686800" cy="4953000"/>
          </a:xfrm>
        </p:spPr>
        <p:txBody>
          <a:bodyPr/>
          <a:lstStyle/>
          <a:p>
            <a:pPr algn="just"/>
            <a:r>
              <a:rPr lang="en-US" sz="2500" b="1" dirty="0" smtClean="0"/>
              <a:t>Installation and maintenance</a:t>
            </a:r>
          </a:p>
          <a:p>
            <a:pPr algn="just"/>
            <a:r>
              <a:rPr lang="en-US" sz="2500" dirty="0" smtClean="0"/>
              <a:t>Fiber-optic cable is a relatively new technology. </a:t>
            </a:r>
          </a:p>
          <a:p>
            <a:pPr algn="just"/>
            <a:r>
              <a:rPr lang="en-US" sz="2500" dirty="0" smtClean="0"/>
              <a:t>Its installation and maintenance require expertise that is not yet available everywhere</a:t>
            </a:r>
          </a:p>
          <a:p>
            <a:pPr algn="just"/>
            <a:r>
              <a:rPr lang="en-US" sz="2500" dirty="0" smtClean="0"/>
              <a:t>Unidirectional light propagation</a:t>
            </a:r>
          </a:p>
          <a:p>
            <a:pPr algn="just"/>
            <a:r>
              <a:rPr lang="en-US" sz="2500" b="1" dirty="0" smtClean="0"/>
              <a:t>Propagation of light is unidirectional</a:t>
            </a:r>
          </a:p>
          <a:p>
            <a:pPr algn="just"/>
            <a:r>
              <a:rPr lang="en-US" sz="2500" dirty="0" smtClean="0"/>
              <a:t>If we need bidirectional communication, two fibers are needed.</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Disadvantages of Optical Fiber</a:t>
            </a:r>
          </a:p>
        </p:txBody>
      </p:sp>
      <p:sp>
        <p:nvSpPr>
          <p:cNvPr id="10" name="Content Placeholder 9"/>
          <p:cNvSpPr>
            <a:spLocks noGrp="1"/>
          </p:cNvSpPr>
          <p:nvPr>
            <p:ph idx="1"/>
          </p:nvPr>
        </p:nvSpPr>
        <p:spPr>
          <a:xfrm>
            <a:off x="228600" y="685800"/>
            <a:ext cx="8686800" cy="4953000"/>
          </a:xfrm>
        </p:spPr>
        <p:txBody>
          <a:bodyPr/>
          <a:lstStyle/>
          <a:p>
            <a:pPr algn="just"/>
            <a:r>
              <a:rPr lang="en-US" sz="2500" b="1" dirty="0" smtClean="0"/>
              <a:t>Cost</a:t>
            </a:r>
          </a:p>
          <a:p>
            <a:pPr algn="just"/>
            <a:r>
              <a:rPr lang="en-US" sz="2500" dirty="0" smtClean="0"/>
              <a:t>The cable and the interfaces are relatively more expensive than those of other guided media. </a:t>
            </a:r>
          </a:p>
          <a:p>
            <a:pPr algn="just"/>
            <a:r>
              <a:rPr lang="en-US" sz="2500" dirty="0" smtClean="0"/>
              <a:t>If the demand for bandwidth is not high, often the use of optical fiber cannot be justified</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Twisted-Pair Cable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This results in a difference at the receiver. </a:t>
            </a:r>
          </a:p>
          <a:p>
            <a:pPr algn="just"/>
            <a:r>
              <a:rPr lang="en-US" sz="2500" dirty="0" smtClean="0"/>
              <a:t>By twisting the pairs, a balance is maintained. </a:t>
            </a:r>
          </a:p>
          <a:p>
            <a:pPr algn="just"/>
            <a:r>
              <a:rPr lang="en-US" sz="2500" dirty="0" smtClean="0"/>
              <a:t>Twisting </a:t>
            </a:r>
            <a:r>
              <a:rPr lang="en-US" sz="2500" dirty="0" smtClean="0"/>
              <a:t>makes it probable that both wires are equally affected by external influences (noise or crosstalk). </a:t>
            </a:r>
          </a:p>
          <a:p>
            <a:pPr algn="just"/>
            <a:r>
              <a:rPr lang="en-US" sz="2500" dirty="0" smtClean="0"/>
              <a:t>This means that the receiver, which calculates the difference between the two, receives no unwanted signals. </a:t>
            </a:r>
            <a:endParaRPr lang="en-US" sz="2500" dirty="0" smtClean="0"/>
          </a:p>
          <a:p>
            <a:pPr algn="just"/>
            <a:r>
              <a:rPr lang="en-US" sz="2500" dirty="0" smtClean="0"/>
              <a:t>The unwanted signals are mostly canceled out.</a:t>
            </a:r>
          </a:p>
          <a:p>
            <a:pPr algn="just"/>
            <a:endParaRPr lang="en-US" sz="25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500" b="1" dirty="0" smtClean="0"/>
              <a:t>Unshielded Versus Shielded Twisted-Pair Cable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The most common twisted-pair cable used in communications is referred to as Unshielded Twisted-Pair (UTP). </a:t>
            </a:r>
          </a:p>
          <a:p>
            <a:pPr algn="just"/>
            <a:r>
              <a:rPr lang="en-US" sz="2500" dirty="0" smtClean="0"/>
              <a:t>IBM has also produced a version of twisted-pair cable for its use called shielded twisted-pair (STP). </a:t>
            </a:r>
          </a:p>
          <a:p>
            <a:pPr algn="just"/>
            <a:r>
              <a:rPr lang="en-US" sz="2500" dirty="0" smtClean="0"/>
              <a:t>STP cable has a metal foil </a:t>
            </a:r>
            <a:r>
              <a:rPr lang="en-US" sz="2500" dirty="0" smtClean="0"/>
              <a:t>covering </a:t>
            </a:r>
            <a:r>
              <a:rPr lang="en-US" sz="2500" dirty="0" smtClean="0"/>
              <a:t>that encases each pair of insulated conductors. </a:t>
            </a:r>
          </a:p>
          <a:p>
            <a:pPr algn="just"/>
            <a:r>
              <a:rPr lang="en-US" sz="2500" dirty="0" smtClean="0"/>
              <a:t>Although metal casing improves the quality of cable by preventing the penetration of noise or crosstalk, it is bulkier and more expensive. </a:t>
            </a:r>
            <a:endParaRPr lang="en-US" sz="25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500" b="1" dirty="0" smtClean="0"/>
              <a:t>Unshielded Versus Shielded Twisted-Pair Cable</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Figure shows the difference between UTP and STP.</a:t>
            </a:r>
          </a:p>
          <a:p>
            <a:pPr algn="just"/>
            <a:r>
              <a:rPr lang="en-US" sz="2500" dirty="0" smtClean="0"/>
              <a:t>Our discussion focuses primarily on UTP because STP is seldom used outside of IBM.</a:t>
            </a:r>
            <a:endParaRPr lang="en-US" sz="2500" dirty="0"/>
          </a:p>
        </p:txBody>
      </p:sp>
      <p:pic>
        <p:nvPicPr>
          <p:cNvPr id="11" name="Picture 7"/>
          <p:cNvPicPr>
            <a:picLocks noChangeAspect="1" noChangeArrowheads="1"/>
          </p:cNvPicPr>
          <p:nvPr/>
        </p:nvPicPr>
        <p:blipFill>
          <a:blip r:embed="rId4"/>
          <a:srcRect/>
          <a:stretch>
            <a:fillRect/>
          </a:stretch>
        </p:blipFill>
        <p:spPr bwMode="auto">
          <a:xfrm>
            <a:off x="338138" y="2112963"/>
            <a:ext cx="8501062" cy="33734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Categories</a:t>
            </a:r>
          </a:p>
        </p:txBody>
      </p:sp>
      <p:sp>
        <p:nvSpPr>
          <p:cNvPr id="10" name="Content Placeholder 9"/>
          <p:cNvSpPr>
            <a:spLocks noGrp="1"/>
          </p:cNvSpPr>
          <p:nvPr>
            <p:ph idx="1"/>
          </p:nvPr>
        </p:nvSpPr>
        <p:spPr>
          <a:xfrm>
            <a:off x="228600" y="685800"/>
            <a:ext cx="8686800" cy="4953000"/>
          </a:xfrm>
        </p:spPr>
        <p:txBody>
          <a:bodyPr/>
          <a:lstStyle/>
          <a:p>
            <a:pPr algn="just"/>
            <a:r>
              <a:rPr lang="en-US" sz="2500" dirty="0" smtClean="0"/>
              <a:t>The Electronic Industries Association (EIA) has developed standards to classify unshielded twisted-pair cable into seven categories. </a:t>
            </a:r>
          </a:p>
          <a:p>
            <a:pPr algn="just"/>
            <a:r>
              <a:rPr lang="en-US" sz="2500" dirty="0" smtClean="0"/>
              <a:t>Categories are determined by cable quality, with 1 as the lowest and 7 as the highest. </a:t>
            </a:r>
          </a:p>
          <a:p>
            <a:pPr algn="just"/>
            <a:r>
              <a:rPr lang="en-US" sz="2500" dirty="0" smtClean="0"/>
              <a:t>Each EIA category is suitable for specific uses. </a:t>
            </a:r>
          </a:p>
          <a:p>
            <a:pPr algn="just"/>
            <a:r>
              <a:rPr lang="en-US" sz="2500" dirty="0" smtClean="0"/>
              <a:t>Table shows these categories.</a:t>
            </a:r>
            <a:endParaRPr lang="en-US" sz="25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5033</TotalTime>
  <Words>2666</Words>
  <Application>Microsoft Office PowerPoint</Application>
  <PresentationFormat>On-screen Show (4:3)</PresentationFormat>
  <Paragraphs>797</Paragraphs>
  <Slides>51</Slides>
  <Notes>51</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Default Design</vt:lpstr>
      <vt:lpstr>Custom Design</vt:lpstr>
      <vt:lpstr>Slide 1</vt:lpstr>
      <vt:lpstr>Slide 2</vt:lpstr>
      <vt:lpstr>GUIDED MEDIA</vt:lpstr>
      <vt:lpstr>Twisted-Pair Cable</vt:lpstr>
      <vt:lpstr>Twisted-Pair Cable</vt:lpstr>
      <vt:lpstr>Twisted-Pair Cable</vt:lpstr>
      <vt:lpstr>Unshielded Versus Shielded Twisted-Pair Cable</vt:lpstr>
      <vt:lpstr>Unshielded Versus Shielded Twisted-Pair Cable</vt:lpstr>
      <vt:lpstr>Categories</vt:lpstr>
      <vt:lpstr>Categories</vt:lpstr>
      <vt:lpstr>Connectors</vt:lpstr>
      <vt:lpstr>Performance</vt:lpstr>
      <vt:lpstr>Performance</vt:lpstr>
      <vt:lpstr>Coaxial Cable</vt:lpstr>
      <vt:lpstr>Coaxial Cable</vt:lpstr>
      <vt:lpstr>Coaxial Cable Standards</vt:lpstr>
      <vt:lpstr>Coaxial Cable Standards</vt:lpstr>
      <vt:lpstr>Coaxial Cable Connectors</vt:lpstr>
      <vt:lpstr>Coaxial Cable Connectors</vt:lpstr>
      <vt:lpstr>Coaxial Cable Connectors</vt:lpstr>
      <vt:lpstr>Performance</vt:lpstr>
      <vt:lpstr>Performance</vt:lpstr>
      <vt:lpstr>Applications</vt:lpstr>
      <vt:lpstr>Applications</vt:lpstr>
      <vt:lpstr>Applications</vt:lpstr>
      <vt:lpstr>Fiber-Optic Cable</vt:lpstr>
      <vt:lpstr>Fiber-Optic Cable</vt:lpstr>
      <vt:lpstr>Fiber-Optic Cable</vt:lpstr>
      <vt:lpstr>Fiber-Optic Cable</vt:lpstr>
      <vt:lpstr>Propagation Modes</vt:lpstr>
      <vt:lpstr>Propagation Modes</vt:lpstr>
      <vt:lpstr>Multimode</vt:lpstr>
      <vt:lpstr>Multimode</vt:lpstr>
      <vt:lpstr>Multimode – Step-Index</vt:lpstr>
      <vt:lpstr>Multimode – Graded-Index</vt:lpstr>
      <vt:lpstr>Single-Mode</vt:lpstr>
      <vt:lpstr>Single-Mode</vt:lpstr>
      <vt:lpstr>Fiber Sizes</vt:lpstr>
      <vt:lpstr>Cable Composition</vt:lpstr>
      <vt:lpstr>Cable Composition</vt:lpstr>
      <vt:lpstr>Fiber-Optic Cable Connectors</vt:lpstr>
      <vt:lpstr>Fiber-Optic Cable Connectors</vt:lpstr>
      <vt:lpstr>Performance</vt:lpstr>
      <vt:lpstr>Performance</vt:lpstr>
      <vt:lpstr>Applications</vt:lpstr>
      <vt:lpstr>Applications</vt:lpstr>
      <vt:lpstr>Advantages of Optical Fiber</vt:lpstr>
      <vt:lpstr>Advantages of Optical Fiber</vt:lpstr>
      <vt:lpstr>Advantages of Optical Fiber</vt:lpstr>
      <vt:lpstr>Disadvantages of Optical Fiber</vt:lpstr>
      <vt:lpstr>Disadvantages of Optical Fiber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662</cp:revision>
  <cp:lastPrinted>1601-01-01T00:00:00Z</cp:lastPrinted>
  <dcterms:created xsi:type="dcterms:W3CDTF">1601-01-01T00:00:00Z</dcterms:created>
  <dcterms:modified xsi:type="dcterms:W3CDTF">2020-03-09T04:20:25Z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