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60"/>
  </p:notesMasterIdLst>
  <p:handoutMasterIdLst>
    <p:handoutMasterId r:id="rId61"/>
  </p:handoutMasterIdLst>
  <p:sldIdLst>
    <p:sldId id="286" r:id="rId3"/>
    <p:sldId id="288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57" r:id="rId19"/>
    <p:sldId id="304" r:id="rId20"/>
    <p:sldId id="305" r:id="rId21"/>
    <p:sldId id="35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2" r:id="rId55"/>
    <p:sldId id="353" r:id="rId56"/>
    <p:sldId id="354" r:id="rId57"/>
    <p:sldId id="355" r:id="rId58"/>
    <p:sldId id="356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FFFF00"/>
    <a:srgbClr val="FF0000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63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6751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69F284B-C06E-44D8-A652-1AD6BFA52434}" type="datetimeFigureOut">
              <a:rPr lang="en-US"/>
              <a:pPr>
                <a:defRPr/>
              </a:pPr>
              <a:t>3/9/2024</a:t>
            </a:fld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48612B6-20B5-4BD7-8AD5-3FBF84AA7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640A663-5846-42D7-8E0F-AB157AADD1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B3543-970F-4229-8C19-F7DE8B07E7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8F36E-4EF6-43C6-A56D-336E1ABC24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EC3B5-65C5-42C7-8B0F-51655A2D1A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520EF-6F3B-44A5-A842-1A169C142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EBEC463F-B9DA-4B96-B39B-814D0DF6E7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162800" y="6245225"/>
            <a:ext cx="15240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816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43000" y="5867400"/>
            <a:ext cx="769461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Department of Computer Engineering and Information Technology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College of Engineering Pune (COEP) </a:t>
            </a:r>
          </a:p>
          <a:p>
            <a:pPr algn="ctr" eaLnBrk="1" hangingPunct="1">
              <a:defRPr/>
            </a:pPr>
            <a:r>
              <a:rPr lang="en-US" sz="1400" b="1">
                <a:solidFill>
                  <a:srgbClr val="00006C"/>
                </a:solidFill>
                <a:latin typeface="Arial" pitchFamily="34" charset="0"/>
              </a:rPr>
              <a:t>Forerunners in Technical Education 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                          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BD14F0D9-E6DF-4FE7-B83C-3D9EC175F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6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43000" y="5867400"/>
            <a:ext cx="769461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Department of Computer Engineering and Information Technology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College of Engineering Pune (COEP) </a:t>
            </a:r>
          </a:p>
          <a:p>
            <a:pPr algn="ctr" eaLnBrk="1" hangingPunct="1">
              <a:defRPr/>
            </a:pPr>
            <a:r>
              <a:rPr lang="en-US" sz="1400" b="1">
                <a:solidFill>
                  <a:srgbClr val="00006C"/>
                </a:solidFill>
                <a:latin typeface="Arial" pitchFamily="34" charset="0"/>
              </a:rPr>
              <a:t>Forerunners in Technical Education 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                          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2133600"/>
            <a:ext cx="771878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500" b="1" dirty="0" smtClean="0"/>
              <a:t>Bandwidth Utilization:</a:t>
            </a:r>
          </a:p>
          <a:p>
            <a:pPr algn="ctr"/>
            <a:r>
              <a:rPr lang="en-US" sz="4500" b="1" dirty="0" smtClean="0"/>
              <a:t>Multiplexing and Spreading</a:t>
            </a:r>
            <a:endParaRPr lang="en-US" sz="45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Frequency-Division Multiplexing (FDM)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752600"/>
            <a:ext cx="8793163" cy="225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Frequency-Division Multiplexing (FDM)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We consider FDM to be an analog multiplexing technique; however, this does not mean that FDM cannot be used to combine sources sending digital signals. </a:t>
            </a:r>
          </a:p>
          <a:p>
            <a:pPr algn="just"/>
            <a:r>
              <a:rPr lang="en-US" sz="2500" dirty="0" smtClean="0"/>
              <a:t>A digital signal can be converted to an analog signal (with the techniques discussed in class) before FDM is used to multiplex them.</a:t>
            </a:r>
            <a:endParaRPr lang="en-US" sz="2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Multiplexing Process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Figure is a conceptual illustration of the multiplexing process.</a:t>
            </a:r>
            <a:endParaRPr lang="en-US" sz="2500" dirty="0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668463"/>
            <a:ext cx="8255000" cy="374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Multiplexing Process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Each source generates a signal of a similar frequency range. </a:t>
            </a:r>
          </a:p>
          <a:p>
            <a:pPr algn="just"/>
            <a:r>
              <a:rPr lang="en-US" sz="2500" dirty="0" smtClean="0"/>
              <a:t>Inside the multiplexer, these similar signals modulates different carrier frequencies (f</a:t>
            </a:r>
            <a:r>
              <a:rPr lang="en-US" sz="2500" baseline="-25000" dirty="0" smtClean="0"/>
              <a:t>1</a:t>
            </a:r>
            <a:r>
              <a:rPr lang="en-US" sz="2500" dirty="0" smtClean="0"/>
              <a:t>, f</a:t>
            </a:r>
            <a:r>
              <a:rPr lang="en-US" sz="2500" baseline="-25000" dirty="0" smtClean="0"/>
              <a:t>2</a:t>
            </a:r>
            <a:r>
              <a:rPr lang="en-US" sz="2500" dirty="0" smtClean="0"/>
              <a:t>, and f</a:t>
            </a:r>
            <a:r>
              <a:rPr lang="en-US" sz="2500" baseline="-25000" dirty="0" smtClean="0"/>
              <a:t>3</a:t>
            </a:r>
            <a:r>
              <a:rPr lang="en-US" sz="2500" dirty="0" smtClean="0"/>
              <a:t>). </a:t>
            </a:r>
          </a:p>
          <a:p>
            <a:pPr algn="just"/>
            <a:r>
              <a:rPr lang="en-US" sz="2500" dirty="0" smtClean="0"/>
              <a:t>The resulting modulated signals are then combined into a single composite signal that is sent out over a media link that has enough bandwidth to accommodate it.</a:t>
            </a:r>
            <a:endParaRPr lang="en-US" sz="2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err="1" smtClean="0"/>
              <a:t>Demultiplexing</a:t>
            </a:r>
            <a:r>
              <a:rPr lang="en-US" sz="3000" b="1" dirty="0" smtClean="0"/>
              <a:t> Process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The </a:t>
            </a:r>
            <a:r>
              <a:rPr lang="en-US" sz="2500" dirty="0" err="1" smtClean="0"/>
              <a:t>demultiplexer</a:t>
            </a:r>
            <a:r>
              <a:rPr lang="en-US" sz="2500" dirty="0" smtClean="0"/>
              <a:t> uses a series of filters to decompose the multiplexed signal into its constituent component signals. </a:t>
            </a:r>
          </a:p>
          <a:p>
            <a:pPr algn="just"/>
            <a:r>
              <a:rPr lang="en-US" sz="2500" dirty="0" smtClean="0"/>
              <a:t>The individual signals are then passed to a demodulator that separates them from their carriers and passes them to the output lines. </a:t>
            </a:r>
          </a:p>
          <a:p>
            <a:pPr algn="just"/>
            <a:r>
              <a:rPr lang="en-US" sz="2500" dirty="0" smtClean="0"/>
              <a:t>Figure is a conceptual illustration of </a:t>
            </a:r>
            <a:r>
              <a:rPr lang="en-US" sz="2500" dirty="0" err="1" smtClean="0"/>
              <a:t>demultiplexing</a:t>
            </a:r>
            <a:r>
              <a:rPr lang="en-US" sz="2500" dirty="0" smtClean="0"/>
              <a:t> process</a:t>
            </a:r>
            <a:endParaRPr lang="en-US" sz="2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err="1" smtClean="0"/>
              <a:t>Demultiplexing</a:t>
            </a:r>
            <a:r>
              <a:rPr lang="en-US" sz="3000" b="1" dirty="0" smtClean="0"/>
              <a:t> Process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2575" y="1219200"/>
            <a:ext cx="8556625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28600" y="152400"/>
            <a:ext cx="8686800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500" b="1" dirty="0">
                <a:latin typeface="+mn-lt"/>
              </a:rPr>
              <a:t>Assume that a voice channel occupies a bandwidth of 4 kHz. We need to combine three voice channels into a link with a bandwidth of 12 kHz, from 20 to 32 kHz. Show the configuration, using the frequency domain. Assume there are no guard bands.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28600" y="152400"/>
            <a:ext cx="8686800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500" b="1" dirty="0">
                <a:latin typeface="+mn-lt"/>
              </a:rPr>
              <a:t>Assume that a voice channel occupies a bandwidth of 4 kHz. We need to combine three voice channels into a link with a bandwidth of 12 kHz, from 20 to 32 kHz. Show the configuration, using the frequency domain. Assume there are no guard bands.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28600" y="2209800"/>
            <a:ext cx="8686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400" dirty="0">
                <a:latin typeface="+mn-lt"/>
              </a:rPr>
              <a:t>Solution</a:t>
            </a:r>
          </a:p>
          <a:p>
            <a:pPr algn="just"/>
            <a:r>
              <a:rPr lang="en-US" sz="2400" dirty="0">
                <a:latin typeface="+mn-lt"/>
              </a:rPr>
              <a:t>We shift (modulate) each of the three voice channels to a different bandwidth, as shown in </a:t>
            </a:r>
            <a:r>
              <a:rPr lang="en-US" sz="2400" dirty="0" smtClean="0">
                <a:latin typeface="+mn-lt"/>
              </a:rPr>
              <a:t>Figure (MUX). </a:t>
            </a:r>
          </a:p>
          <a:p>
            <a:pPr algn="just"/>
            <a:endParaRPr lang="en-US" sz="2400" dirty="0" smtClean="0">
              <a:latin typeface="+mn-lt"/>
            </a:endParaRPr>
          </a:p>
          <a:p>
            <a:pPr algn="just"/>
            <a:r>
              <a:rPr lang="en-US" sz="2400" dirty="0" smtClean="0">
                <a:latin typeface="+mn-lt"/>
              </a:rPr>
              <a:t>We </a:t>
            </a:r>
            <a:r>
              <a:rPr lang="en-US" sz="2400" dirty="0">
                <a:latin typeface="+mn-lt"/>
              </a:rPr>
              <a:t>use the 20- to 24-kHz bandwidth for the first channel, the 24- to 28-kHz bandwidth for the second channel, and the 28- to 32-kHz bandwidth for the third one. </a:t>
            </a:r>
            <a:endParaRPr lang="en-US" sz="2400" dirty="0" smtClean="0">
              <a:latin typeface="+mn-lt"/>
            </a:endParaRPr>
          </a:p>
          <a:p>
            <a:pPr algn="just"/>
            <a:endParaRPr lang="en-US" sz="2400" dirty="0" smtClean="0">
              <a:latin typeface="+mn-lt"/>
            </a:endParaRPr>
          </a:p>
          <a:p>
            <a:pPr algn="just"/>
            <a:r>
              <a:rPr lang="en-US" sz="2400" dirty="0" smtClean="0">
                <a:latin typeface="+mn-lt"/>
              </a:rPr>
              <a:t>Then </a:t>
            </a:r>
            <a:r>
              <a:rPr lang="en-US" sz="2400" dirty="0">
                <a:latin typeface="+mn-lt"/>
              </a:rPr>
              <a:t>we combine them as shown in </a:t>
            </a:r>
            <a:r>
              <a:rPr lang="en-US" sz="2400" dirty="0" smtClean="0">
                <a:latin typeface="+mn-lt"/>
              </a:rPr>
              <a:t>Figure (DEMUX). 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52400"/>
            <a:ext cx="8153400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52400" y="76200"/>
            <a:ext cx="86868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500" b="1" dirty="0">
                <a:latin typeface="+mn-lt"/>
              </a:rPr>
              <a:t>Five channels, each with a 100-kHz bandwidth, are to be multiplexed together. What is the minimum bandwidth of the link if there is a need for a guard band of 10 kHz between the channels to prevent interference?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Introduction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3886200"/>
          </a:xfrm>
        </p:spPr>
        <p:txBody>
          <a:bodyPr/>
          <a:lstStyle/>
          <a:p>
            <a:pPr algn="just"/>
            <a:r>
              <a:rPr lang="en-US" sz="2800" dirty="0" smtClean="0"/>
              <a:t>Bandwidth utilization is the wise use of available bandwidth to achieve specific goals.</a:t>
            </a:r>
          </a:p>
          <a:p>
            <a:pPr algn="just"/>
            <a:r>
              <a:rPr lang="en-US" sz="2800" dirty="0" smtClean="0"/>
              <a:t>Efficiency can be achieved by multiplexing;</a:t>
            </a:r>
          </a:p>
          <a:p>
            <a:pPr algn="just"/>
            <a:r>
              <a:rPr lang="en-US" sz="2800" dirty="0" smtClean="0"/>
              <a:t>Privacy and </a:t>
            </a:r>
            <a:r>
              <a:rPr lang="en-US" sz="2800" dirty="0" err="1" smtClean="0"/>
              <a:t>antijamming</a:t>
            </a:r>
            <a:r>
              <a:rPr lang="en-US" sz="2800" dirty="0" smtClean="0"/>
              <a:t> can be achieved by spreading.</a:t>
            </a:r>
            <a:endParaRPr lang="en-US" sz="2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52400" y="76200"/>
            <a:ext cx="86868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500" b="1" dirty="0">
                <a:latin typeface="+mn-lt"/>
              </a:rPr>
              <a:t>Five channels, each with a 100-kHz bandwidth, are to be multiplexed together. What is the minimum bandwidth of the link if there is a need for a guard band of 10 kHz between the channels to prevent interference?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28600" y="1641664"/>
            <a:ext cx="86868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500" dirty="0">
                <a:latin typeface="+mn-lt"/>
              </a:rPr>
              <a:t>Solution</a:t>
            </a:r>
          </a:p>
          <a:p>
            <a:pPr algn="just"/>
            <a:r>
              <a:rPr lang="en-US" sz="2500" dirty="0" smtClean="0">
                <a:latin typeface="+mn-lt"/>
              </a:rPr>
              <a:t>For </a:t>
            </a:r>
            <a:r>
              <a:rPr lang="en-US" sz="2500" dirty="0">
                <a:latin typeface="+mn-lt"/>
              </a:rPr>
              <a:t>five channels, we need at least four guard bands. </a:t>
            </a:r>
            <a:endParaRPr lang="en-US" sz="2500" dirty="0" smtClean="0">
              <a:latin typeface="+mn-lt"/>
            </a:endParaRPr>
          </a:p>
          <a:p>
            <a:pPr algn="just"/>
            <a:r>
              <a:rPr lang="en-US" sz="2500" dirty="0" smtClean="0">
                <a:latin typeface="+mn-lt"/>
              </a:rPr>
              <a:t>This </a:t>
            </a:r>
            <a:r>
              <a:rPr lang="en-US" sz="2500" dirty="0">
                <a:latin typeface="+mn-lt"/>
              </a:rPr>
              <a:t>means that the required bandwidth is at least </a:t>
            </a:r>
          </a:p>
          <a:p>
            <a:pPr algn="just"/>
            <a:r>
              <a:rPr lang="en-US" sz="2500" dirty="0" smtClean="0">
                <a:latin typeface="+mn-lt"/>
              </a:rPr>
              <a:t>5 </a:t>
            </a:r>
            <a:r>
              <a:rPr lang="en-US" sz="2500" dirty="0">
                <a:latin typeface="+mn-lt"/>
              </a:rPr>
              <a:t>× 100 + 4 × 10 = 540 kHz, </a:t>
            </a:r>
            <a:r>
              <a:rPr lang="en-US" sz="2500" dirty="0" smtClean="0">
                <a:latin typeface="+mn-lt"/>
              </a:rPr>
              <a:t> As </a:t>
            </a:r>
            <a:r>
              <a:rPr lang="en-US" sz="2500" dirty="0">
                <a:latin typeface="+mn-lt"/>
              </a:rPr>
              <a:t>shown in Figure 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276600"/>
            <a:ext cx="7696200" cy="233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Wavelength-Division Multiplexing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WDM is designed to use the high-data-rate capability of fiber-optic cable. </a:t>
            </a:r>
          </a:p>
          <a:p>
            <a:pPr algn="just"/>
            <a:r>
              <a:rPr lang="en-US" sz="2500" dirty="0" smtClean="0"/>
              <a:t>The optical fiber data rate is higher than the data rate of metallic transmission cable. </a:t>
            </a:r>
          </a:p>
          <a:p>
            <a:pPr algn="just"/>
            <a:r>
              <a:rPr lang="en-US" sz="2500" dirty="0" smtClean="0"/>
              <a:t>Using a fiber-optic cable for one single line wastes the available bandwidth. </a:t>
            </a:r>
          </a:p>
          <a:p>
            <a:pPr algn="just"/>
            <a:r>
              <a:rPr lang="en-US" sz="2500" dirty="0" smtClean="0"/>
              <a:t>Multiplexing allows us to combine several lines into one.</a:t>
            </a:r>
            <a:endParaRPr lang="en-US" sz="2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Wavelength-Division Multiplexing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WDM is conceptually the same as FDM, except that the multiplexing and </a:t>
            </a:r>
            <a:r>
              <a:rPr lang="en-US" sz="2500" dirty="0" err="1" smtClean="0"/>
              <a:t>demultiplexing</a:t>
            </a:r>
            <a:r>
              <a:rPr lang="en-US" sz="2500" dirty="0" smtClean="0"/>
              <a:t> involve optical signals transmitted through fiber-optic channels. 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The idea is the same: </a:t>
            </a:r>
          </a:p>
          <a:p>
            <a:pPr algn="just">
              <a:buNone/>
            </a:pPr>
            <a:r>
              <a:rPr lang="en-US" sz="2500" dirty="0" smtClean="0"/>
              <a:t>	We are combining different signals of different frequencies. </a:t>
            </a:r>
          </a:p>
          <a:p>
            <a:pPr algn="just">
              <a:buNone/>
            </a:pPr>
            <a:r>
              <a:rPr lang="en-US" sz="2500" dirty="0" smtClean="0"/>
              <a:t>	The difference is that the frequencies are very high.</a:t>
            </a:r>
            <a:endParaRPr lang="en-US" sz="2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Wavelength-Division Multiplexing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Figure gives a conceptual view of a WDM multiplexer and </a:t>
            </a:r>
            <a:r>
              <a:rPr lang="en-US" sz="2500" dirty="0" err="1" smtClean="0"/>
              <a:t>demultiplexer</a:t>
            </a:r>
            <a:r>
              <a:rPr lang="en-US" sz="2500" dirty="0" smtClean="0"/>
              <a:t>. </a:t>
            </a:r>
            <a:endParaRPr lang="en-US" sz="2500" dirty="0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7525" y="2286000"/>
            <a:ext cx="801687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Wavelength-Division Multiplexing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Very narrow bands of light from different sources are combined to make a wider band of light. </a:t>
            </a:r>
          </a:p>
          <a:p>
            <a:pPr algn="just"/>
            <a:r>
              <a:rPr lang="en-US" sz="2500" dirty="0" smtClean="0"/>
              <a:t>At the receiver, the signals are separated by the </a:t>
            </a:r>
            <a:r>
              <a:rPr lang="en-US" sz="2500" dirty="0" err="1" smtClean="0"/>
              <a:t>demultiplexer</a:t>
            </a:r>
            <a:r>
              <a:rPr lang="en-US" sz="2500" dirty="0" smtClean="0"/>
              <a:t>.</a:t>
            </a:r>
          </a:p>
          <a:p>
            <a:pPr algn="just"/>
            <a:r>
              <a:rPr lang="en-US" sz="2500" dirty="0" smtClean="0"/>
              <a:t>WDM is an analog multiplexing technique to combine optical signals.</a:t>
            </a:r>
            <a:endParaRPr lang="en-US" sz="2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Wavelength-Division Multiplexing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We want to combine multiple light sources into one single light at the multiplexer and do the reverse at the </a:t>
            </a:r>
            <a:r>
              <a:rPr lang="en-US" sz="2500" dirty="0" err="1" smtClean="0"/>
              <a:t>demultiplexer</a:t>
            </a:r>
            <a:r>
              <a:rPr lang="en-US" sz="2500" dirty="0" smtClean="0"/>
              <a:t>. </a:t>
            </a:r>
          </a:p>
          <a:p>
            <a:pPr algn="just"/>
            <a:r>
              <a:rPr lang="en-US" sz="2500" dirty="0" smtClean="0"/>
              <a:t>The combining and splitting of light sources are easily handled by a prism. </a:t>
            </a:r>
          </a:p>
          <a:p>
            <a:pPr algn="just"/>
            <a:r>
              <a:rPr lang="en-US" sz="2500" dirty="0" smtClean="0"/>
              <a:t>Recall from basic physics that a prism bends a beam of light based on the angle of incidence and the frequency.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Wavelength-Division Multiplexing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Using this technique, a multiplexer can be made to combine several input beams of light, each containing a narrow band of frequencies, into one output beam of a wider band of frequencies. </a:t>
            </a:r>
          </a:p>
          <a:p>
            <a:pPr algn="just"/>
            <a:r>
              <a:rPr lang="en-US" sz="2500" dirty="0" smtClean="0"/>
              <a:t>A </a:t>
            </a:r>
            <a:r>
              <a:rPr lang="en-US" sz="2500" dirty="0" err="1" smtClean="0"/>
              <a:t>demultiplexer</a:t>
            </a:r>
            <a:r>
              <a:rPr lang="en-US" sz="2500" dirty="0" smtClean="0"/>
              <a:t> can also be made to reverse the process.</a:t>
            </a:r>
          </a:p>
          <a:p>
            <a:pPr algn="just"/>
            <a:r>
              <a:rPr lang="en-US" sz="2500" dirty="0" smtClean="0"/>
              <a:t>Figure  shows the concept</a:t>
            </a:r>
            <a:endParaRPr lang="en-US" sz="2500" dirty="0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" y="3394075"/>
            <a:ext cx="8401050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27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Wavelength-Division Multiplexing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One application of WDM is the SONET network in which multiple optical fiber lines are multiplexed and </a:t>
            </a:r>
            <a:r>
              <a:rPr lang="en-US" sz="2500" dirty="0" err="1" smtClean="0"/>
              <a:t>demultiplexed</a:t>
            </a:r>
            <a:r>
              <a:rPr lang="en-US" sz="2500" dirty="0" smtClean="0"/>
              <a:t>. </a:t>
            </a:r>
          </a:p>
          <a:p>
            <a:pPr algn="just"/>
            <a:r>
              <a:rPr lang="en-US" sz="2500" dirty="0" smtClean="0"/>
              <a:t>A new method, called Dense WDM (DWDM), can multiplex a very large number of channels by spacing channels very close to one another. </a:t>
            </a:r>
          </a:p>
          <a:p>
            <a:pPr algn="just"/>
            <a:r>
              <a:rPr lang="en-US" sz="2500" dirty="0" smtClean="0"/>
              <a:t>It achieves even greater efficiency.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28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800" b="1" dirty="0" smtClean="0"/>
              <a:t> Time-Division Multiplexing (TDM)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TDM is a digital process that allows several connections to share the high bandwidth of a link</a:t>
            </a:r>
          </a:p>
          <a:p>
            <a:pPr algn="just"/>
            <a:r>
              <a:rPr lang="en-US" sz="2500" dirty="0" smtClean="0"/>
              <a:t>Instead of sharing a portion of the bandwidth as in FDM, time is shared. </a:t>
            </a:r>
          </a:p>
          <a:p>
            <a:pPr algn="just"/>
            <a:r>
              <a:rPr lang="en-US" sz="2500" dirty="0" smtClean="0"/>
              <a:t>Each connection occupies a portion of time in the link.</a:t>
            </a:r>
          </a:p>
          <a:p>
            <a:pPr algn="just"/>
            <a:r>
              <a:rPr lang="en-US" sz="2500" dirty="0" smtClean="0"/>
              <a:t>Figure  gives a conceptual view of TDM.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29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800" b="1" dirty="0" smtClean="0"/>
              <a:t> Time-Division Multiplexing (TDM)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In the figure, portions of signals 1,2,3, and 4 occupy the link sequentially.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038" y="1905000"/>
            <a:ext cx="7980362" cy="303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MULTIPLEXING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Whenever the bandwidth of a medium linking two devices is greater than the bandwidth needs of the devices, the link can be shared. </a:t>
            </a:r>
          </a:p>
          <a:p>
            <a:pPr algn="just"/>
            <a:r>
              <a:rPr lang="en-US" sz="2500" dirty="0" smtClean="0"/>
              <a:t>Multiplexing is the set of techniques that allows the simultaneous transmission of multiple signals across a single data link.</a:t>
            </a:r>
          </a:p>
          <a:p>
            <a:pPr algn="just"/>
            <a:r>
              <a:rPr lang="en-US" sz="2500" dirty="0" smtClean="0"/>
              <a:t>As data and telecommunications use increases, so does traffic. </a:t>
            </a:r>
          </a:p>
          <a:p>
            <a:pPr algn="just"/>
            <a:r>
              <a:rPr lang="en-US" sz="2500" dirty="0" smtClean="0"/>
              <a:t>We can accommodate this increase by continuing to add individual links each time a new channel is needed; or we can install higher-bandwidth links and use each to carry multiple signals.</a:t>
            </a:r>
            <a:endParaRPr lang="en-US" sz="2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30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800" b="1" dirty="0" smtClean="0"/>
              <a:t>Time-Division Multiplexing (TDM)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The delivery is fixed and unvarying, unlike switching.</a:t>
            </a:r>
          </a:p>
          <a:p>
            <a:pPr algn="just"/>
            <a:r>
              <a:rPr lang="en-US" sz="2500" dirty="0" smtClean="0"/>
              <a:t>TDM is, in principle, a digital multiplexing technique. </a:t>
            </a:r>
          </a:p>
          <a:p>
            <a:pPr algn="just"/>
            <a:r>
              <a:rPr lang="en-US" sz="2500" dirty="0" smtClean="0"/>
              <a:t>Digital data from different sources are combined into one timeshared link.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800" b="1" dirty="0" smtClean="0"/>
              <a:t>Time-Division Multiplexing (TDM)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However, this does not mean that the sources cannot produce analog data; analog data can be sampled, changed to digital data, and then multiplexed by using TDM.</a:t>
            </a:r>
          </a:p>
          <a:p>
            <a:pPr algn="just"/>
            <a:r>
              <a:rPr lang="en-US" sz="2500" dirty="0" smtClean="0"/>
              <a:t>We can divide TDM into two different schemes: synchronous and statistical. </a:t>
            </a:r>
          </a:p>
          <a:p>
            <a:pPr algn="just"/>
            <a:r>
              <a:rPr lang="en-US" sz="2500" b="1" dirty="0" smtClean="0"/>
              <a:t>In synchronous TDM,</a:t>
            </a:r>
            <a:r>
              <a:rPr lang="en-US" sz="2500" dirty="0" smtClean="0"/>
              <a:t> each input connection has an allotment in the output even if it is not sending data.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800" b="1" dirty="0" smtClean="0"/>
              <a:t>Time Slots and Frames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In synchronous TDM, the data flow of each input connection is divided into units, where each input occupies one input time slot. </a:t>
            </a:r>
          </a:p>
          <a:p>
            <a:pPr algn="just"/>
            <a:r>
              <a:rPr lang="en-US" sz="2500" dirty="0" smtClean="0"/>
              <a:t>A unit can be 1 bit, one character, or one block of data.</a:t>
            </a:r>
          </a:p>
          <a:p>
            <a:pPr algn="just"/>
            <a:r>
              <a:rPr lang="en-US" sz="2500" dirty="0" smtClean="0"/>
              <a:t>Each input unit becomes one output unit and occupies one output time slot. </a:t>
            </a:r>
          </a:p>
          <a:p>
            <a:pPr algn="just"/>
            <a:r>
              <a:rPr lang="en-US" sz="2500" dirty="0" smtClean="0"/>
              <a:t>However, the duration of an output time slot is n times shorter than the duration of an input time slot. </a:t>
            </a:r>
          </a:p>
          <a:p>
            <a:pPr algn="just"/>
            <a:r>
              <a:rPr lang="en-US" sz="2500" dirty="0" smtClean="0"/>
              <a:t>If an input time slot is T s, the output time slot is T/n s, where n is the number of connections.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800" b="1" dirty="0" smtClean="0"/>
              <a:t>Time Slots and Frames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A unit in the output connection has a shorter duration; it travels faster</a:t>
            </a:r>
          </a:p>
          <a:p>
            <a:pPr algn="just"/>
            <a:r>
              <a:rPr lang="en-US" sz="2500" dirty="0" smtClean="0"/>
              <a:t>Figure shows an example of synchronous TDM where n is 3.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449513"/>
            <a:ext cx="8153400" cy="303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800" b="1" dirty="0" smtClean="0"/>
              <a:t>Time Slots and Frames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In synchronous TDM, a round of data units from each input connection is collected into a frame</a:t>
            </a:r>
          </a:p>
          <a:p>
            <a:pPr algn="just"/>
            <a:r>
              <a:rPr lang="en-US" sz="2500" dirty="0" smtClean="0"/>
              <a:t>If we have n connections, a frame is divided into n time slots and one slot is allocated for each unit, one for each input line. </a:t>
            </a:r>
          </a:p>
          <a:p>
            <a:pPr algn="just"/>
            <a:r>
              <a:rPr lang="en-US" sz="2500" dirty="0" smtClean="0"/>
              <a:t>If the duration of the input unit is T, the duration of each slot is T/n and the duration of each frame is T.</a:t>
            </a:r>
          </a:p>
          <a:p>
            <a:pPr algn="just"/>
            <a:r>
              <a:rPr lang="en-US" sz="2500" dirty="0" smtClean="0"/>
              <a:t>The data rate of the output link must be n times the data rate of a connection to guarantee the flow of data. </a:t>
            </a:r>
          </a:p>
          <a:p>
            <a:pPr algn="just"/>
            <a:endParaRPr lang="en-US" sz="2500" dirty="0" smtClean="0"/>
          </a:p>
          <a:p>
            <a:pPr algn="just"/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800" b="1" dirty="0" smtClean="0"/>
              <a:t>Interleaving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TDM can be visualized as two fast-rotating switches, one on the multiplexing side and the other on the </a:t>
            </a:r>
            <a:r>
              <a:rPr lang="en-US" sz="2500" dirty="0" err="1" smtClean="0"/>
              <a:t>demultiplexing</a:t>
            </a:r>
            <a:r>
              <a:rPr lang="en-US" sz="2500" dirty="0" smtClean="0"/>
              <a:t> side. </a:t>
            </a:r>
          </a:p>
          <a:p>
            <a:pPr algn="just"/>
            <a:r>
              <a:rPr lang="en-US" sz="2500" dirty="0" smtClean="0"/>
              <a:t>The switches are synchronized and rotate at the same speed, but in opposite directions. </a:t>
            </a:r>
          </a:p>
          <a:p>
            <a:pPr algn="just"/>
            <a:r>
              <a:rPr lang="en-US" sz="2500" dirty="0" smtClean="0"/>
              <a:t>On the multiplexing side, as the switch opens in front of a connection, that connection has the opportunity to send a unit onto the path. </a:t>
            </a:r>
          </a:p>
          <a:p>
            <a:pPr algn="just"/>
            <a:r>
              <a:rPr lang="en-US" sz="2500" dirty="0" smtClean="0"/>
              <a:t>This process is called interleaving. </a:t>
            </a:r>
          </a:p>
          <a:p>
            <a:pPr algn="just"/>
            <a:r>
              <a:rPr lang="en-US" sz="2500" dirty="0" smtClean="0"/>
              <a:t>On the </a:t>
            </a:r>
            <a:r>
              <a:rPr lang="en-US" sz="2500" dirty="0" err="1" smtClean="0"/>
              <a:t>demultiplexing</a:t>
            </a:r>
            <a:r>
              <a:rPr lang="en-US" sz="2500" dirty="0" smtClean="0"/>
              <a:t> side, as the switch opens in front of a connection, that connection has the opportunity to receive a unit from the path.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800" b="1" dirty="0" smtClean="0"/>
              <a:t>Interleaving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Figure shows the interleaving process .</a:t>
            </a:r>
          </a:p>
          <a:p>
            <a:pPr algn="just"/>
            <a:r>
              <a:rPr lang="en-US" sz="2500" dirty="0" smtClean="0"/>
              <a:t>In this figure, we assume that no switching is involved and that the data from the first connection at the multiplexer site go to the first connection at the </a:t>
            </a:r>
            <a:r>
              <a:rPr lang="en-US" sz="2500" dirty="0" err="1" smtClean="0"/>
              <a:t>demultiplexer</a:t>
            </a:r>
            <a:endParaRPr lang="en-US" sz="2500" dirty="0" smtClean="0"/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2711450"/>
            <a:ext cx="8940800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37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800" b="1" dirty="0" smtClean="0"/>
              <a:t>Empty Slots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Synchronous TDM is not as efficient as it could be. </a:t>
            </a:r>
          </a:p>
          <a:p>
            <a:pPr algn="just"/>
            <a:r>
              <a:rPr lang="en-US" sz="2500" dirty="0" smtClean="0"/>
              <a:t>If a source does not have data to send, the corresponding slot in the output frame is empty. </a:t>
            </a:r>
          </a:p>
          <a:p>
            <a:pPr algn="just"/>
            <a:r>
              <a:rPr lang="en-US" sz="2500" dirty="0" smtClean="0"/>
              <a:t>Figure shows a case in which one of the input lines has no data to send and one slot in another input line has discontinuous data.</a:t>
            </a: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" y="3278188"/>
            <a:ext cx="8043862" cy="228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38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800" b="1" dirty="0" smtClean="0"/>
              <a:t>Empty Slots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The first output frame has three slots filled, the second frame has two slots filled, and the third frame has three slots filled. </a:t>
            </a:r>
          </a:p>
          <a:p>
            <a:pPr algn="just"/>
            <a:r>
              <a:rPr lang="en-US" sz="2500" dirty="0" smtClean="0"/>
              <a:t>No frame is full. </a:t>
            </a:r>
          </a:p>
          <a:p>
            <a:pPr algn="just"/>
            <a:r>
              <a:rPr lang="en-US" sz="2500" dirty="0" smtClean="0"/>
              <a:t>We learn in the next section that statistical TDM can improve the efficiency by removing the empty slots from the frame.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39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800" b="1" dirty="0" smtClean="0"/>
              <a:t>Data Rate Management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One problem with TDM is how to handle a disparity in the input data rates. </a:t>
            </a:r>
          </a:p>
          <a:p>
            <a:pPr algn="just"/>
            <a:r>
              <a:rPr lang="en-US" sz="2500" dirty="0" smtClean="0"/>
              <a:t>In all our discussion so far, we assumed that the data rates of all input lines were the same. </a:t>
            </a:r>
          </a:p>
          <a:p>
            <a:pPr algn="just"/>
            <a:r>
              <a:rPr lang="en-US" sz="2500" dirty="0" smtClean="0"/>
              <a:t>However, if data rates are not the same, three strategies, or a combination of them, can be used.</a:t>
            </a:r>
          </a:p>
          <a:p>
            <a:pPr algn="just"/>
            <a:r>
              <a:rPr lang="en-US" sz="2500" dirty="0" smtClean="0"/>
              <a:t>We call these three strategies multilevel multiplexing, multiple-slot allocation, and pulse stuffing.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MULTIPLEXING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Today's technology includes high-bandwidth media such as optical fiber and terrestrial and satellite microwaves.</a:t>
            </a:r>
          </a:p>
          <a:p>
            <a:pPr algn="just"/>
            <a:r>
              <a:rPr lang="en-US" sz="2500" dirty="0" smtClean="0"/>
              <a:t>Each has a bandwidth far in excess of that needed for the average transmission signal. </a:t>
            </a:r>
          </a:p>
          <a:p>
            <a:pPr algn="just"/>
            <a:r>
              <a:rPr lang="en-US" sz="2500" dirty="0" smtClean="0"/>
              <a:t>If the bandwidth of a link is greater than the bandwidth needs of the devices connected to it, the bandwidth is wasted.</a:t>
            </a:r>
          </a:p>
          <a:p>
            <a:pPr algn="just"/>
            <a:r>
              <a:rPr lang="en-US" sz="2500" dirty="0" smtClean="0"/>
              <a:t>An efficient system maximizes the utilization of all resources; bandwidth is one of the most precious resources we have in data communications.</a:t>
            </a:r>
            <a:endParaRPr lang="en-US" sz="2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40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800" b="1" dirty="0" smtClean="0"/>
              <a:t>Multilevel Multiplexing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Multilevel multiplexing is a technique used when the data rate of an input line is a multiple of others. </a:t>
            </a:r>
          </a:p>
          <a:p>
            <a:pPr algn="just"/>
            <a:r>
              <a:rPr lang="en-US" sz="2500" dirty="0" smtClean="0"/>
              <a:t>For example, in Figure, we have two inputs of 20 kbps and three inputs of 40 kbps. </a:t>
            </a:r>
          </a:p>
          <a:p>
            <a:pPr algn="just"/>
            <a:r>
              <a:rPr lang="en-US" sz="2500" dirty="0" smtClean="0"/>
              <a:t>The first two input lines can be multiplexed together to provide a data rate equal to the last three. </a:t>
            </a:r>
          </a:p>
          <a:p>
            <a:pPr algn="just"/>
            <a:r>
              <a:rPr lang="en-US" sz="2500" dirty="0" smtClean="0"/>
              <a:t>A second level of multiplexing can create an output of 160 kbps.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800" b="1" dirty="0" smtClean="0"/>
              <a:t>Multilevel Multiplexing</a:t>
            </a:r>
          </a:p>
        </p:txBody>
      </p:sp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4188" y="685800"/>
            <a:ext cx="7897812" cy="293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228600" y="3733800"/>
            <a:ext cx="8686800" cy="1905000"/>
          </a:xfrm>
        </p:spPr>
        <p:txBody>
          <a:bodyPr/>
          <a:lstStyle/>
          <a:p>
            <a:pPr algn="just"/>
            <a:r>
              <a:rPr lang="en-US" sz="2500" dirty="0" smtClean="0"/>
              <a:t>Multilevel multiplexing is a technique used when the data rate of an input line is a multiple of others. </a:t>
            </a:r>
          </a:p>
          <a:p>
            <a:pPr algn="just"/>
            <a:r>
              <a:rPr lang="en-US" sz="2500" dirty="0" smtClean="0"/>
              <a:t>For example, in Figure, we have two inputs of 20 kbps and three inputs of 40 kbps.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800" b="1" dirty="0" smtClean="0"/>
              <a:t>Multilevel Multiplexing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1752600"/>
          </a:xfrm>
        </p:spPr>
        <p:txBody>
          <a:bodyPr/>
          <a:lstStyle/>
          <a:p>
            <a:pPr algn="just"/>
            <a:r>
              <a:rPr lang="en-US" sz="2500" dirty="0" smtClean="0"/>
              <a:t>The first two input lines can be multiplexed together to provide a data rate equal to the last three. </a:t>
            </a:r>
          </a:p>
          <a:p>
            <a:pPr algn="just"/>
            <a:r>
              <a:rPr lang="en-US" sz="2500" dirty="0" smtClean="0"/>
              <a:t>A second level of multiplexing can create an output of 160 kbps.</a:t>
            </a:r>
          </a:p>
        </p:txBody>
      </p:sp>
      <p:sp>
        <p:nvSpPr>
          <p:cNvPr id="11" name="Title 8"/>
          <p:cNvSpPr txBox="1">
            <a:spLocks/>
          </p:cNvSpPr>
          <p:nvPr/>
        </p:nvSpPr>
        <p:spPr bwMode="auto">
          <a:xfrm>
            <a:off x="304800" y="2636838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Multiple-Slot Allocation</a:t>
            </a:r>
          </a:p>
        </p:txBody>
      </p:sp>
      <p:sp>
        <p:nvSpPr>
          <p:cNvPr id="12" name="Content Placeholder 9"/>
          <p:cNvSpPr txBox="1">
            <a:spLocks/>
          </p:cNvSpPr>
          <p:nvPr/>
        </p:nvSpPr>
        <p:spPr bwMode="auto">
          <a:xfrm>
            <a:off x="228600" y="3200400"/>
            <a:ext cx="8686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Sometimes it is more efficient to allot more than one slot in a frame to a single input line.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example, we might have an input line that has a data  rate that is a multiple of another input.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800" b="1" dirty="0" smtClean="0"/>
              <a:t>Multiple-Slot Allocation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In Figure, the input line with a 50 kbps data rate can be given two slots in the output. </a:t>
            </a:r>
          </a:p>
          <a:p>
            <a:pPr algn="just"/>
            <a:r>
              <a:rPr lang="en-US" sz="2500" dirty="0" smtClean="0"/>
              <a:t>We insert a serial-to-parallel converter in the line to make two inputs out of one.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6438" y="2741612"/>
            <a:ext cx="7751762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800" b="1" dirty="0" smtClean="0"/>
              <a:t>Pulse Stuffing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Sometimes the bit rates of sources are not multiple integers of each other. </a:t>
            </a:r>
          </a:p>
          <a:p>
            <a:pPr algn="just"/>
            <a:r>
              <a:rPr lang="en-US" sz="2500" dirty="0" smtClean="0"/>
              <a:t>Therefore, neither of the above two techniques can be applied. </a:t>
            </a:r>
          </a:p>
          <a:p>
            <a:pPr algn="just"/>
            <a:r>
              <a:rPr lang="en-US" sz="2500" dirty="0" smtClean="0"/>
              <a:t>One solution is to make the highest input data rate the dominant data rate and then add dummy bits to the input lines with lower rates. </a:t>
            </a:r>
          </a:p>
          <a:p>
            <a:pPr algn="just"/>
            <a:r>
              <a:rPr lang="en-US" sz="2500" dirty="0" smtClean="0"/>
              <a:t>This will increase their rates. </a:t>
            </a:r>
          </a:p>
          <a:p>
            <a:pPr algn="just"/>
            <a:r>
              <a:rPr lang="en-US" sz="2500" dirty="0" smtClean="0"/>
              <a:t>This technique is called pulse stuffing, bit padding, or bit stuffing.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800" b="1" dirty="0" smtClean="0"/>
              <a:t>Pulse Stuffing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The idea is shown in Figure 6.21. </a:t>
            </a:r>
          </a:p>
          <a:p>
            <a:pPr algn="just"/>
            <a:r>
              <a:rPr lang="en-US" sz="2500" dirty="0" smtClean="0"/>
              <a:t>The input with a data rate of 46 is pulse-stuffed to increase the rate to 50 kbps. </a:t>
            </a:r>
          </a:p>
          <a:p>
            <a:pPr algn="just"/>
            <a:r>
              <a:rPr lang="en-US" sz="2500" dirty="0" smtClean="0"/>
              <a:t>Now multiplexing can take place.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2744788"/>
            <a:ext cx="6353175" cy="228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800" b="1" dirty="0" smtClean="0"/>
              <a:t>Frame Synchronizing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The implementation of TDM is not as simple as that of FDM. </a:t>
            </a:r>
          </a:p>
          <a:p>
            <a:pPr algn="just"/>
            <a:r>
              <a:rPr lang="en-US" sz="2500" dirty="0" smtClean="0"/>
              <a:t>Synchronization between the multiplexer and </a:t>
            </a:r>
            <a:r>
              <a:rPr lang="en-US" sz="2500" dirty="0" err="1" smtClean="0"/>
              <a:t>demultiplexer</a:t>
            </a:r>
            <a:r>
              <a:rPr lang="en-US" sz="2500" dirty="0" smtClean="0"/>
              <a:t> is a major issue. </a:t>
            </a:r>
          </a:p>
          <a:p>
            <a:pPr algn="just"/>
            <a:r>
              <a:rPr lang="en-US" sz="2500" dirty="0" smtClean="0"/>
              <a:t>If the multiplexer and the </a:t>
            </a:r>
            <a:r>
              <a:rPr lang="en-US" sz="2500" dirty="0" err="1" smtClean="0"/>
              <a:t>demultiplexer</a:t>
            </a:r>
            <a:r>
              <a:rPr lang="en-US" sz="2500" dirty="0" smtClean="0"/>
              <a:t> are not synchronized, a bit belonging to one channel may be received by the wrong channel. </a:t>
            </a:r>
          </a:p>
          <a:p>
            <a:pPr algn="just"/>
            <a:r>
              <a:rPr lang="en-US" sz="2500" dirty="0" smtClean="0"/>
              <a:t>For this reason, one or more synchronization bits are usually added to the beginning of each frame.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47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800" b="1" dirty="0" smtClean="0"/>
              <a:t>Frame Synchronizing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These bits, called framing bits, follow a pattern, frame to frame, that allows the </a:t>
            </a:r>
            <a:r>
              <a:rPr lang="en-US" sz="2500" dirty="0" err="1" smtClean="0"/>
              <a:t>demultiplexer</a:t>
            </a:r>
            <a:r>
              <a:rPr lang="en-US" sz="2500" dirty="0" smtClean="0"/>
              <a:t> to synchronize with the incoming stream so that it can separate the time slots accurately. </a:t>
            </a:r>
          </a:p>
          <a:p>
            <a:pPr algn="just"/>
            <a:r>
              <a:rPr lang="en-US" sz="2500" dirty="0" smtClean="0"/>
              <a:t>This synchronization information consists of 1 bit per frame, alternating between 0 and 1, as shown in Figure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7075" y="3276600"/>
            <a:ext cx="7578725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48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800" b="1" dirty="0" smtClean="0"/>
              <a:t>Frame Synchronizing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These bits, called framing bits, follow a pattern, frame to frame, that allows the </a:t>
            </a:r>
            <a:r>
              <a:rPr lang="en-US" sz="2500" dirty="0" err="1" smtClean="0"/>
              <a:t>demultiplexer</a:t>
            </a:r>
            <a:r>
              <a:rPr lang="en-US" sz="2500" dirty="0" smtClean="0"/>
              <a:t> to synchronize with the incoming stream so that it can separate the time slots accurately. </a:t>
            </a:r>
          </a:p>
          <a:p>
            <a:pPr algn="just"/>
            <a:r>
              <a:rPr lang="en-US" sz="2500" dirty="0" smtClean="0"/>
              <a:t>This synchronization information consists of 1 bit per frame, alternating between 0 and 1, as shown in Figure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7075" y="3276600"/>
            <a:ext cx="7578725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49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800" b="1" dirty="0" smtClean="0"/>
              <a:t>Synchronous TDM Applications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Some second-generation cellular telephone companies use synchronous TDM. </a:t>
            </a:r>
          </a:p>
          <a:p>
            <a:pPr algn="just"/>
            <a:r>
              <a:rPr lang="en-US" sz="2500" dirty="0" smtClean="0"/>
              <a:t>For example, the digital version of cellular telephony divides the available bandwidth into 30-kHz bands. </a:t>
            </a:r>
          </a:p>
          <a:p>
            <a:pPr algn="just"/>
            <a:r>
              <a:rPr lang="en-US" sz="2500" dirty="0" smtClean="0"/>
              <a:t>For each band, TDM is applied so that six users can share the band. </a:t>
            </a:r>
          </a:p>
          <a:p>
            <a:pPr algn="just"/>
            <a:r>
              <a:rPr lang="en-US" sz="2500" dirty="0" smtClean="0"/>
              <a:t>This means that each 30 kHz band is now made of six time slots, and the digitized voice signals of the users are inserted in the slots. </a:t>
            </a:r>
          </a:p>
          <a:p>
            <a:pPr algn="just"/>
            <a:r>
              <a:rPr lang="en-US" sz="2500" dirty="0" smtClean="0"/>
              <a:t>Using TDM, the number of telephone users in each area is now 6 times greater. </a:t>
            </a:r>
          </a:p>
          <a:p>
            <a:pPr algn="just"/>
            <a:r>
              <a:rPr lang="en-US" sz="2500" dirty="0" smtClean="0"/>
              <a:t>DS ( Digital Signal ) Service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MULTIPLEXING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In a multiplexed system, n lines share the bandwidth of one link. </a:t>
            </a:r>
          </a:p>
          <a:p>
            <a:pPr algn="just"/>
            <a:r>
              <a:rPr lang="en-US" sz="2500" dirty="0" smtClean="0"/>
              <a:t>Figure shows the basic format of a multiplexed system.</a:t>
            </a:r>
            <a:endParaRPr lang="en-US" sz="2500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159000" y="4800600"/>
            <a:ext cx="5411097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500" b="1" dirty="0">
                <a:latin typeface="Times New Roman" pitchFamily="18" charset="0"/>
              </a:rPr>
              <a:t>Figure </a:t>
            </a:r>
            <a:r>
              <a:rPr lang="en-US" sz="2500" b="1" dirty="0" smtClean="0">
                <a:latin typeface="Times New Roman" pitchFamily="18" charset="0"/>
              </a:rPr>
              <a:t>: Dividing </a:t>
            </a:r>
            <a:r>
              <a:rPr lang="en-US" sz="2500" b="1" dirty="0">
                <a:latin typeface="Times New Roman" pitchFamily="18" charset="0"/>
              </a:rPr>
              <a:t>a link into channels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435225"/>
            <a:ext cx="8464550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50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800" b="1" dirty="0" smtClean="0"/>
              <a:t>Statistical Time-Division Multiplexing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In synchronous TDM, each input has a reserved slot in the output frame. </a:t>
            </a:r>
          </a:p>
          <a:p>
            <a:pPr algn="just"/>
            <a:r>
              <a:rPr lang="en-US" sz="2500" dirty="0" smtClean="0"/>
              <a:t>This can be inefficient if some input lines have no data to send. </a:t>
            </a:r>
          </a:p>
          <a:p>
            <a:pPr algn="just"/>
            <a:r>
              <a:rPr lang="en-US" sz="2500" dirty="0" smtClean="0"/>
              <a:t>In statistical time-division multiplexing, slots are dynamically allocated to improve bandwidth efficiency.</a:t>
            </a:r>
          </a:p>
          <a:p>
            <a:pPr algn="just"/>
            <a:r>
              <a:rPr lang="en-US" sz="2500" dirty="0" smtClean="0"/>
              <a:t>Only when an input line has a slot's worth of data to send is it given a slot in the output frame. </a:t>
            </a:r>
          </a:p>
          <a:p>
            <a:pPr algn="just"/>
            <a:r>
              <a:rPr lang="en-US" sz="2500" dirty="0" smtClean="0"/>
              <a:t>In statistical multiplexing, the number of slots in each frame is less than the number of input lines.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800" b="1" dirty="0" smtClean="0"/>
              <a:t>Statistical Time-Division Multiplexing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The multiplexer checks each input line in round robin fashion; it allocates a slot for an input line if the line has data to send; otherwise, it skips the line and checks the next line.</a:t>
            </a:r>
          </a:p>
          <a:p>
            <a:pPr algn="just"/>
            <a:r>
              <a:rPr lang="en-US" sz="2500" dirty="0" smtClean="0"/>
              <a:t>Figure shows a synchronous and a statistical TDM example. </a:t>
            </a:r>
          </a:p>
          <a:p>
            <a:pPr algn="just"/>
            <a:r>
              <a:rPr lang="en-US" sz="2500" dirty="0" smtClean="0"/>
              <a:t>In the former, some slots are empty because the corresponding line does not have data to send. </a:t>
            </a:r>
          </a:p>
          <a:p>
            <a:pPr algn="just"/>
            <a:r>
              <a:rPr lang="en-US" sz="2500" dirty="0" smtClean="0"/>
              <a:t>In the latter, however, no slot is left empty as long as there are data to be sent by any input line.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800" b="1" dirty="0" smtClean="0"/>
              <a:t>Statistical Time-Division Multiplexing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06512" y="914400"/>
            <a:ext cx="6389688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800" b="1" dirty="0" smtClean="0"/>
              <a:t>Statistical TDM - Addressing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Figure also shows a major difference between slots in synchronous TDM and statistical TDM. </a:t>
            </a:r>
          </a:p>
          <a:p>
            <a:pPr algn="just"/>
            <a:r>
              <a:rPr lang="en-US" sz="2500" dirty="0" smtClean="0"/>
              <a:t>An output slot in synchronous TDM is totally occupied by data; in statistical TDM, a slot needs to carry data as well as the address of the destination.</a:t>
            </a:r>
          </a:p>
          <a:p>
            <a:pPr algn="just"/>
            <a:r>
              <a:rPr lang="en-US" sz="2500" dirty="0" smtClean="0"/>
              <a:t>In synchronous TDM, there is no need for addressing; synchronization and pre assigned relationships between the inputs and outputs serve as an address.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800" b="1" dirty="0" smtClean="0"/>
              <a:t>Statistical TDM - Addressing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If the multiplexer and the </a:t>
            </a:r>
            <a:r>
              <a:rPr lang="en-US" sz="2500" dirty="0" err="1" smtClean="0"/>
              <a:t>demultiplexer</a:t>
            </a:r>
            <a:r>
              <a:rPr lang="en-US" sz="2500" dirty="0" smtClean="0"/>
              <a:t> are synchronized, this is guaranteed. </a:t>
            </a:r>
          </a:p>
          <a:p>
            <a:pPr algn="just"/>
            <a:r>
              <a:rPr lang="en-US" sz="2500" dirty="0" smtClean="0"/>
              <a:t>In statistical multiplexing, there is no fixed relationship between the inputs and outputs because there are no pre assigned or reserved slots. </a:t>
            </a:r>
          </a:p>
          <a:p>
            <a:pPr algn="just"/>
            <a:r>
              <a:rPr lang="en-US" sz="2500" dirty="0" smtClean="0"/>
              <a:t>We need to include the address of the receiver inside each slot to show where it is to be delivered. </a:t>
            </a:r>
          </a:p>
          <a:p>
            <a:pPr algn="just"/>
            <a:r>
              <a:rPr lang="en-US" sz="2500" dirty="0" smtClean="0"/>
              <a:t>The addressing in its simplest form can be n bits to define N different output lines with n =log</a:t>
            </a:r>
            <a:r>
              <a:rPr lang="en-US" sz="2500" baseline="-25000" dirty="0" smtClean="0"/>
              <a:t>2</a:t>
            </a:r>
            <a:r>
              <a:rPr lang="en-US" sz="2500" dirty="0" smtClean="0"/>
              <a:t> N. </a:t>
            </a:r>
          </a:p>
          <a:p>
            <a:pPr algn="just"/>
            <a:r>
              <a:rPr lang="en-US" sz="2500" dirty="0" smtClean="0"/>
              <a:t>For example, for eight different output lines, we need a 3-bit address.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800" b="1" dirty="0" smtClean="0"/>
              <a:t>Slot Size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Since a slot carries both data and an address in statistical TDM, the ratio of the data size to address size must be reasonable to make transmission efficient. </a:t>
            </a:r>
          </a:p>
          <a:p>
            <a:pPr algn="just"/>
            <a:r>
              <a:rPr lang="en-US" sz="2500" dirty="0" smtClean="0"/>
              <a:t>For example, it would be inefficient to send 1 bit per slot as data when the address is 3 bits. </a:t>
            </a:r>
          </a:p>
          <a:p>
            <a:pPr algn="just"/>
            <a:r>
              <a:rPr lang="en-US" sz="2500" dirty="0" smtClean="0"/>
              <a:t>In statistical TDM, a block of data is usually many bytes while the address is just a few bytes.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800" b="1" dirty="0" smtClean="0"/>
              <a:t>No Synchronization Bit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There is another difference between synchronous and statistical TDM, but this time it is at the frame level. </a:t>
            </a:r>
          </a:p>
          <a:p>
            <a:pPr algn="just"/>
            <a:r>
              <a:rPr lang="en-US" sz="2500" dirty="0" smtClean="0"/>
              <a:t>The frames in statistical TDM need not be synchronized, so we do not need synchronization bits.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57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800" b="1" dirty="0" smtClean="0"/>
              <a:t>Bandwidth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In statistical TDM, the capacity of the link is normally less than the sum of the capacities of each channel. </a:t>
            </a:r>
          </a:p>
          <a:p>
            <a:pPr algn="just"/>
            <a:r>
              <a:rPr lang="en-US" sz="2500" dirty="0" smtClean="0"/>
              <a:t>The designers of statistical TDM define the capacity of the link based on the statistics of the load for each channel. </a:t>
            </a:r>
          </a:p>
          <a:p>
            <a:pPr algn="just"/>
            <a:r>
              <a:rPr lang="en-US" sz="2500" dirty="0" smtClean="0"/>
              <a:t>If on average only x percent of the input slots are filled, the capacity of the link reflects this. </a:t>
            </a:r>
          </a:p>
          <a:p>
            <a:pPr algn="just"/>
            <a:r>
              <a:rPr lang="en-US" sz="2500" dirty="0" smtClean="0"/>
              <a:t>Of course, during peak times, some slots need to wait.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MULTIPLEXING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The lines on the left direct their transmission streams to a multiplexer (MUX), which combines them into a single stream (many-to-one).</a:t>
            </a:r>
          </a:p>
          <a:p>
            <a:pPr algn="just"/>
            <a:r>
              <a:rPr lang="en-US" sz="2500" dirty="0" smtClean="0"/>
              <a:t>At the receiving end, that stream is fed into a </a:t>
            </a:r>
            <a:r>
              <a:rPr lang="en-US" sz="2500" dirty="0" err="1" smtClean="0"/>
              <a:t>demultiplexer</a:t>
            </a:r>
            <a:r>
              <a:rPr lang="en-US" sz="2500" dirty="0" smtClean="0"/>
              <a:t> (DEMUX), which separates the stream back into its component transmissions (one-to-many) and directs them to their corresponding lines. </a:t>
            </a:r>
          </a:p>
          <a:p>
            <a:pPr algn="just"/>
            <a:r>
              <a:rPr lang="en-US" sz="2500" dirty="0" smtClean="0"/>
              <a:t>In the figure, the word link refers to the physical path. </a:t>
            </a:r>
          </a:p>
          <a:p>
            <a:pPr algn="just"/>
            <a:r>
              <a:rPr lang="en-US" sz="2500" dirty="0" smtClean="0"/>
              <a:t>The word channel refers to the portion of a link that carries a transmission between a given pair of lines. </a:t>
            </a:r>
          </a:p>
          <a:p>
            <a:pPr algn="just"/>
            <a:r>
              <a:rPr lang="en-US" sz="2500" dirty="0" smtClean="0"/>
              <a:t>One link can have many (n) channels</a:t>
            </a:r>
            <a:endParaRPr lang="en-US" sz="2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Basic Multiplexing Techniques: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4419600"/>
            <a:ext cx="8686800" cy="914400"/>
          </a:xfrm>
        </p:spPr>
        <p:txBody>
          <a:bodyPr/>
          <a:lstStyle/>
          <a:p>
            <a:pPr algn="just"/>
            <a:r>
              <a:rPr lang="en-US" sz="2500" dirty="0" smtClean="0"/>
              <a:t>The first two are techniques designed for analog signals, the third, for digital signals.</a:t>
            </a:r>
            <a:endParaRPr lang="en-US" sz="2500" dirty="0"/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8300" y="1219200"/>
            <a:ext cx="83185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Frequency-Division Multiplexing (FDM)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FDM is an analog technique that can be applied when the bandwidth of a link (in hertz) is greater than the combined bandwidths of the signals to be transmitted. </a:t>
            </a:r>
          </a:p>
          <a:p>
            <a:pPr algn="just"/>
            <a:r>
              <a:rPr lang="en-US" sz="2500" dirty="0" smtClean="0"/>
              <a:t>In FDM, signals generated by each sending device modulate different carrier frequencies. </a:t>
            </a:r>
          </a:p>
          <a:p>
            <a:pPr algn="just"/>
            <a:r>
              <a:rPr lang="en-US" sz="2500" dirty="0" smtClean="0"/>
              <a:t>These modulated signals are then combined into a single composite signal that can be transported by the link.</a:t>
            </a:r>
          </a:p>
          <a:p>
            <a:pPr algn="just"/>
            <a:r>
              <a:rPr lang="en-US" sz="2500" dirty="0" smtClean="0"/>
              <a:t>Carrier frequencies are separated by sufficient bandwidth to accommodate the modulated signal. </a:t>
            </a:r>
          </a:p>
          <a:p>
            <a:pPr algn="just"/>
            <a:r>
              <a:rPr lang="en-US" sz="2500" dirty="0" smtClean="0"/>
              <a:t>These bandwidth ranges are the channels through which the various signals travel.</a:t>
            </a:r>
            <a:endParaRPr lang="en-US" sz="2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Frequency-Division Multiplexing (FDM)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Channels can be separated by strips of unused bandwidth-guard bands-to prevent signals from overlapping. </a:t>
            </a:r>
          </a:p>
          <a:p>
            <a:pPr algn="just"/>
            <a:r>
              <a:rPr lang="en-US" sz="2500" dirty="0" smtClean="0"/>
              <a:t>In addition, carrier frequencies must not interfere with the original data frequencies</a:t>
            </a:r>
          </a:p>
          <a:p>
            <a:pPr algn="just"/>
            <a:r>
              <a:rPr lang="en-US" sz="2500" dirty="0" smtClean="0"/>
              <a:t>Figure gives a conceptual view of FDM. </a:t>
            </a:r>
          </a:p>
          <a:p>
            <a:pPr algn="just"/>
            <a:r>
              <a:rPr lang="en-US" sz="2500" dirty="0" smtClean="0"/>
              <a:t>In this illustration, the transmission path is divided into three parts, each representing a channel that carries one transmission</a:t>
            </a:r>
            <a:endParaRPr lang="en-US" sz="2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6212</TotalTime>
  <Words>3512</Words>
  <Application>Microsoft Office PowerPoint</Application>
  <PresentationFormat>On-screen Show (4:3)</PresentationFormat>
  <Paragraphs>889</Paragraphs>
  <Slides>57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Default Design</vt:lpstr>
      <vt:lpstr>Custom Design</vt:lpstr>
      <vt:lpstr>Slide 1</vt:lpstr>
      <vt:lpstr>Introduction </vt:lpstr>
      <vt:lpstr>MULTIPLEXING</vt:lpstr>
      <vt:lpstr>MULTIPLEXING</vt:lpstr>
      <vt:lpstr>MULTIPLEXING</vt:lpstr>
      <vt:lpstr>MULTIPLEXING</vt:lpstr>
      <vt:lpstr>Basic Multiplexing Techniques:</vt:lpstr>
      <vt:lpstr>Frequency-Division Multiplexing (FDM)</vt:lpstr>
      <vt:lpstr>Frequency-Division Multiplexing (FDM)</vt:lpstr>
      <vt:lpstr>Frequency-Division Multiplexing (FDM)</vt:lpstr>
      <vt:lpstr>Frequency-Division Multiplexing (FDM)</vt:lpstr>
      <vt:lpstr>Multiplexing Process</vt:lpstr>
      <vt:lpstr>Multiplexing Process</vt:lpstr>
      <vt:lpstr>Demultiplexing Process</vt:lpstr>
      <vt:lpstr>Demultiplexing Process</vt:lpstr>
      <vt:lpstr>Slide 16</vt:lpstr>
      <vt:lpstr>Slide 17</vt:lpstr>
      <vt:lpstr>Slide 18</vt:lpstr>
      <vt:lpstr>Slide 19</vt:lpstr>
      <vt:lpstr>Slide 20</vt:lpstr>
      <vt:lpstr>Wavelength-Division Multiplexing</vt:lpstr>
      <vt:lpstr>Wavelength-Division Multiplexing</vt:lpstr>
      <vt:lpstr>Wavelength-Division Multiplexing</vt:lpstr>
      <vt:lpstr>Wavelength-Division Multiplexing</vt:lpstr>
      <vt:lpstr>Wavelength-Division Multiplexing</vt:lpstr>
      <vt:lpstr>Wavelength-Division Multiplexing</vt:lpstr>
      <vt:lpstr>Wavelength-Division Multiplexing</vt:lpstr>
      <vt:lpstr> Time-Division Multiplexing (TDM)</vt:lpstr>
      <vt:lpstr> Time-Division Multiplexing (TDM)</vt:lpstr>
      <vt:lpstr>Time-Division Multiplexing (TDM)</vt:lpstr>
      <vt:lpstr>Time-Division Multiplexing (TDM)</vt:lpstr>
      <vt:lpstr>Time Slots and Frames</vt:lpstr>
      <vt:lpstr>Time Slots and Frames</vt:lpstr>
      <vt:lpstr>Time Slots and Frames</vt:lpstr>
      <vt:lpstr>Interleaving</vt:lpstr>
      <vt:lpstr>Interleaving</vt:lpstr>
      <vt:lpstr>Empty Slots</vt:lpstr>
      <vt:lpstr>Empty Slots</vt:lpstr>
      <vt:lpstr>Data Rate Management </vt:lpstr>
      <vt:lpstr>Multilevel Multiplexing</vt:lpstr>
      <vt:lpstr>Multilevel Multiplexing</vt:lpstr>
      <vt:lpstr>Multilevel Multiplexing</vt:lpstr>
      <vt:lpstr>Multiple-Slot Allocation</vt:lpstr>
      <vt:lpstr>Pulse Stuffing</vt:lpstr>
      <vt:lpstr>Pulse Stuffing</vt:lpstr>
      <vt:lpstr>Frame Synchronizing</vt:lpstr>
      <vt:lpstr>Frame Synchronizing</vt:lpstr>
      <vt:lpstr>Frame Synchronizing</vt:lpstr>
      <vt:lpstr>Synchronous TDM Applications</vt:lpstr>
      <vt:lpstr>Statistical Time-Division Multiplexing</vt:lpstr>
      <vt:lpstr>Statistical Time-Division Multiplexing</vt:lpstr>
      <vt:lpstr>Statistical Time-Division Multiplexing</vt:lpstr>
      <vt:lpstr>Statistical TDM - Addressing</vt:lpstr>
      <vt:lpstr>Statistical TDM - Addressing</vt:lpstr>
      <vt:lpstr>Slot Size</vt:lpstr>
      <vt:lpstr>No Synchronization Bit</vt:lpstr>
      <vt:lpstr>Bandwidth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628</cp:revision>
  <cp:lastPrinted>1601-01-01T00:00:00Z</cp:lastPrinted>
  <dcterms:created xsi:type="dcterms:W3CDTF">1601-01-01T00:00:00Z</dcterms:created>
  <dcterms:modified xsi:type="dcterms:W3CDTF">2024-03-09T08:02:13Z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