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5"/>
  </p:notesMasterIdLst>
  <p:handoutMasterIdLst>
    <p:handoutMasterId r:id="rId106"/>
  </p:handoutMasterIdLst>
  <p:sldIdLst>
    <p:sldId id="286"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7" r:id="rId31"/>
    <p:sldId id="315" r:id="rId32"/>
    <p:sldId id="316"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2/5/2024</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0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3200400" y="2514600"/>
            <a:ext cx="3627916" cy="630942"/>
          </a:xfrm>
          <a:prstGeom prst="rect">
            <a:avLst/>
          </a:prstGeom>
        </p:spPr>
        <p:txBody>
          <a:bodyPr wrap="none">
            <a:spAutoFit/>
          </a:bodyPr>
          <a:lstStyle/>
          <a:p>
            <a:pPr algn="ctr"/>
            <a:r>
              <a:rPr lang="en-US" sz="3500" b="1" dirty="0" smtClean="0"/>
              <a:t>Network Models</a:t>
            </a:r>
            <a:endParaRPr lang="en-US" sz="3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The OSI Model</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Established in 1947, the International Standards Organization (ISO) is a multinational body dedicated to worldwide agreement on international standards. </a:t>
            </a:r>
          </a:p>
          <a:p>
            <a:pPr algn="just"/>
            <a:r>
              <a:rPr lang="en-US" sz="2500" dirty="0" smtClean="0"/>
              <a:t>An ISO standard that covers all aspects of network communications is the Open Systems Interconnection model. </a:t>
            </a:r>
          </a:p>
          <a:p>
            <a:pPr algn="just"/>
            <a:r>
              <a:rPr lang="en-US" sz="2500" dirty="0" smtClean="0"/>
              <a:t>It was first introduced in the late 1970s. </a:t>
            </a:r>
          </a:p>
          <a:p>
            <a:pPr algn="just"/>
            <a:r>
              <a:rPr lang="en-US" sz="2500" dirty="0" smtClean="0"/>
              <a:t>An open system is a set of protocols that allows any two different systems to communicate regardless of their underlying architecture.</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IP address and the physical address are necessary for a quantity of data to travel from a source to the destination host. </a:t>
            </a:r>
          </a:p>
          <a:p>
            <a:pPr algn="just">
              <a:spcBef>
                <a:spcPts val="0"/>
              </a:spcBef>
            </a:pPr>
            <a:r>
              <a:rPr lang="en-US" sz="2500" dirty="0" smtClean="0"/>
              <a:t>However, arrival at the destination host is not the final objective of data communications on the Internet. </a:t>
            </a:r>
          </a:p>
          <a:p>
            <a:pPr algn="just">
              <a:spcBef>
                <a:spcPts val="0"/>
              </a:spcBef>
            </a:pPr>
            <a:r>
              <a:rPr lang="en-US" sz="2500" dirty="0" smtClean="0"/>
              <a:t>A system that sends nothing but data from one computer to another is not complete. </a:t>
            </a:r>
          </a:p>
          <a:p>
            <a:pPr algn="just">
              <a:spcBef>
                <a:spcPts val="0"/>
              </a:spcBef>
            </a:pPr>
            <a:r>
              <a:rPr lang="en-US" sz="2500" dirty="0" smtClean="0"/>
              <a:t>Today, computers are devices that can run multiple processes at the same time. </a:t>
            </a:r>
          </a:p>
          <a:p>
            <a:pPr algn="just">
              <a:spcBef>
                <a:spcPts val="0"/>
              </a:spcBef>
            </a:pPr>
            <a:r>
              <a:rPr lang="en-US" sz="2500" dirty="0" smtClean="0"/>
              <a:t>The end objective of Internet communication is a process communicating with another process.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Port Address</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Port Address</a:t>
            </a:r>
          </a:p>
        </p:txBody>
      </p:sp>
      <p:pic>
        <p:nvPicPr>
          <p:cNvPr id="11" name="Picture 6"/>
          <p:cNvPicPr>
            <a:picLocks noChangeAspect="1" noChangeArrowheads="1"/>
          </p:cNvPicPr>
          <p:nvPr/>
        </p:nvPicPr>
        <p:blipFill>
          <a:blip r:embed="rId4"/>
          <a:srcRect/>
          <a:stretch>
            <a:fillRect/>
          </a:stretch>
        </p:blipFill>
        <p:spPr bwMode="auto">
          <a:xfrm>
            <a:off x="885825" y="609600"/>
            <a:ext cx="7038975" cy="5276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Some applications have user-friendly addresses that are designed for that specific address.</a:t>
            </a:r>
          </a:p>
          <a:p>
            <a:pPr algn="just">
              <a:spcBef>
                <a:spcPts val="0"/>
              </a:spcBef>
            </a:pPr>
            <a:r>
              <a:rPr lang="en-US" sz="2500" dirty="0" smtClean="0"/>
              <a:t>Examples include the e-mail address (for example, forouzan@fhda.edu) and the Universal Resource Locator (URL) (for example, www.mhhe.com). </a:t>
            </a:r>
          </a:p>
          <a:p>
            <a:pPr algn="just">
              <a:spcBef>
                <a:spcPts val="0"/>
              </a:spcBef>
            </a:pPr>
            <a:r>
              <a:rPr lang="en-US" sz="2500" smtClean="0"/>
              <a:t>These </a:t>
            </a:r>
            <a:r>
              <a:rPr lang="en-US" sz="2500" dirty="0" smtClean="0"/>
              <a:t>addresses, however, get changed to the corresponding </a:t>
            </a:r>
            <a:r>
              <a:rPr lang="en-US" sz="2500" smtClean="0"/>
              <a:t>port and logical </a:t>
            </a:r>
            <a:r>
              <a:rPr lang="en-US" sz="2500" dirty="0" smtClean="0"/>
              <a:t>addresses by the </a:t>
            </a:r>
            <a:r>
              <a:rPr lang="en-US" sz="2500" smtClean="0"/>
              <a:t>sending computer. </a:t>
            </a:r>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Specific Address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The OSI Model</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The purpose of the OSI model is to show how to facilitate communication between different systems without requiring changes to the logic of the underlying hardware and software. </a:t>
            </a:r>
          </a:p>
          <a:p>
            <a:pPr algn="just"/>
            <a:r>
              <a:rPr lang="en-US" sz="2500" dirty="0" smtClean="0"/>
              <a:t>The OSI model is not a protocol; it is a model for understanding and designing a network architecture that is flexible, robust, and interoperable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The OSI Model</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The OSI model is a layered framework for the design of network systems that allows communication between all types of computer systems. </a:t>
            </a:r>
          </a:p>
          <a:p>
            <a:pPr algn="just"/>
            <a:r>
              <a:rPr lang="en-US" sz="2500" dirty="0" smtClean="0"/>
              <a:t>It consists of seven separate but related layers, each of which defines a part of the process of moving information across a network (see Figure). </a:t>
            </a:r>
          </a:p>
          <a:p>
            <a:pPr algn="just"/>
            <a:r>
              <a:rPr lang="en-US" sz="2500" dirty="0" smtClean="0"/>
              <a:t>An understanding of the fundamentals of the OSI model provides a solid basis for exploring data communications.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The OSI Model</a:t>
            </a:r>
          </a:p>
        </p:txBody>
      </p:sp>
      <p:pic>
        <p:nvPicPr>
          <p:cNvPr id="12" name="Picture 6"/>
          <p:cNvPicPr>
            <a:picLocks noChangeAspect="1" noChangeArrowheads="1"/>
          </p:cNvPicPr>
          <p:nvPr/>
        </p:nvPicPr>
        <p:blipFill>
          <a:blip r:embed="rId4"/>
          <a:srcRect/>
          <a:stretch>
            <a:fillRect/>
          </a:stretch>
        </p:blipFill>
        <p:spPr bwMode="auto">
          <a:xfrm>
            <a:off x="2606675" y="969963"/>
            <a:ext cx="4251325" cy="43640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Layered Architecture </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The OSI model is composed of seven ordered layers.</a:t>
            </a:r>
          </a:p>
          <a:p>
            <a:pPr algn="just"/>
            <a:r>
              <a:rPr lang="en-US" sz="2500" dirty="0" smtClean="0"/>
              <a:t>The layers involved when a message is sent from device A to device B. </a:t>
            </a:r>
          </a:p>
          <a:p>
            <a:pPr algn="just"/>
            <a:r>
              <a:rPr lang="en-US" sz="2500" dirty="0" smtClean="0"/>
              <a:t>As the message travels from A to B, it may pass through many intermediate nodes. </a:t>
            </a:r>
          </a:p>
          <a:p>
            <a:pPr algn="just"/>
            <a:r>
              <a:rPr lang="en-US" sz="2500" dirty="0" smtClean="0"/>
              <a:t>These intermediate nodes usually involve only the first three layers of the OSI model ( as shown in figure).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3" name="Text Box 4"/>
          <p:cNvSpPr txBox="1">
            <a:spLocks noChangeArrowheads="1"/>
          </p:cNvSpPr>
          <p:nvPr/>
        </p:nvSpPr>
        <p:spPr bwMode="auto">
          <a:xfrm>
            <a:off x="304800" y="208746"/>
            <a:ext cx="7494359" cy="477054"/>
          </a:xfrm>
          <a:prstGeom prst="rect">
            <a:avLst/>
          </a:prstGeom>
          <a:noFill/>
          <a:ln w="9525">
            <a:noFill/>
            <a:miter lim="800000"/>
            <a:headEnd/>
            <a:tailEnd/>
          </a:ln>
          <a:effectLst/>
        </p:spPr>
        <p:txBody>
          <a:bodyPr wrap="none">
            <a:spAutoFit/>
          </a:bodyPr>
          <a:lstStyle/>
          <a:p>
            <a:r>
              <a:rPr lang="en-US" sz="2500" b="1" dirty="0" smtClean="0"/>
              <a:t>The </a:t>
            </a:r>
            <a:r>
              <a:rPr lang="en-US" sz="2500" b="1" dirty="0"/>
              <a:t>interaction between layers in the OSI model</a:t>
            </a:r>
          </a:p>
        </p:txBody>
      </p:sp>
      <p:pic>
        <p:nvPicPr>
          <p:cNvPr id="14" name="Picture 6"/>
          <p:cNvPicPr>
            <a:picLocks noChangeAspect="1" noChangeArrowheads="1"/>
          </p:cNvPicPr>
          <p:nvPr/>
        </p:nvPicPr>
        <p:blipFill>
          <a:blip r:embed="rId4"/>
          <a:srcRect/>
          <a:stretch>
            <a:fillRect/>
          </a:stretch>
        </p:blipFill>
        <p:spPr bwMode="auto">
          <a:xfrm>
            <a:off x="882650" y="762000"/>
            <a:ext cx="7423150" cy="48005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Layered Architecture </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Each layer defines a family of functions distinct from those of the other layers. </a:t>
            </a:r>
          </a:p>
          <a:p>
            <a:pPr algn="just"/>
            <a:r>
              <a:rPr lang="en-US" sz="2500" dirty="0" smtClean="0"/>
              <a:t>By defining and localizing functionality in this fashion, the designers created an architecture that is both comprehensive and flexible. </a:t>
            </a:r>
          </a:p>
          <a:p>
            <a:pPr algn="just"/>
            <a:r>
              <a:rPr lang="en-US" sz="2500" dirty="0" smtClean="0"/>
              <a:t>Most importantly, the OSI model allows complete interoperability between otherwise incompatible systems.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Layered Architecture </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Within a single machine, each layer calls upon the services of the layer just below it. </a:t>
            </a:r>
          </a:p>
          <a:p>
            <a:pPr algn="just"/>
            <a:r>
              <a:rPr lang="en-US" sz="2500" dirty="0" smtClean="0"/>
              <a:t>Between machines, layer x on one machine communicates with layer x on another machine. This communication is governed by an agreed-upon series of rules and conventions called protocols. </a:t>
            </a:r>
          </a:p>
          <a:p>
            <a:pPr algn="just"/>
            <a:r>
              <a:rPr lang="en-US" sz="2500" dirty="0" smtClean="0"/>
              <a:t>The processes on each machine that communicate at a given layer are called peer-to-peer processes.</a:t>
            </a:r>
          </a:p>
          <a:p>
            <a:pPr algn="just"/>
            <a:r>
              <a:rPr lang="en-US" sz="2500" dirty="0" smtClean="0"/>
              <a:t>Communication between machines is therefore a peer-to-peer process using the protocols appropriate to a given layer.</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Peer-to-Peer Processes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At the physical layer, communication is direct</a:t>
            </a:r>
          </a:p>
          <a:p>
            <a:pPr algn="just"/>
            <a:r>
              <a:rPr lang="en-US" sz="2500" dirty="0" smtClean="0"/>
              <a:t>In Figure, device A sends a stream of bits to device B (through intermediate nodes). </a:t>
            </a:r>
          </a:p>
          <a:p>
            <a:pPr algn="just"/>
            <a:r>
              <a:rPr lang="en-US" sz="2500" dirty="0" smtClean="0"/>
              <a:t>At the higher layers, however, communication must move down through the layers on device A, over to device B, and then back up through the layers. </a:t>
            </a:r>
          </a:p>
          <a:p>
            <a:pPr algn="just"/>
            <a:r>
              <a:rPr lang="en-US" sz="2500" dirty="0" smtClean="0"/>
              <a:t>Each layer in the sending device adds its own information to the message it receives from the layer just above it and passes the whole package to the layer just below 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Peer-to-Peer Processes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At layer First, the entire package is converted to a form that can be transmitted to the receiving device. </a:t>
            </a:r>
          </a:p>
          <a:p>
            <a:pPr algn="just"/>
            <a:r>
              <a:rPr lang="en-US" sz="2500" dirty="0" smtClean="0"/>
              <a:t>At the receiving machine, the message is unwrapped layer by layer, with each process receiving and removing the data meant for it.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Layered Tasks </a:t>
            </a:r>
          </a:p>
        </p:txBody>
      </p:sp>
      <p:sp>
        <p:nvSpPr>
          <p:cNvPr id="10" name="Content Placeholder 9"/>
          <p:cNvSpPr>
            <a:spLocks noGrp="1"/>
          </p:cNvSpPr>
          <p:nvPr>
            <p:ph idx="1"/>
          </p:nvPr>
        </p:nvSpPr>
        <p:spPr>
          <a:xfrm>
            <a:off x="457200" y="838200"/>
            <a:ext cx="8229600" cy="3886200"/>
          </a:xfrm>
        </p:spPr>
        <p:txBody>
          <a:bodyPr/>
          <a:lstStyle/>
          <a:p>
            <a:pPr algn="just"/>
            <a:r>
              <a:rPr lang="en-US" sz="2500" dirty="0" smtClean="0"/>
              <a:t>We use the concept of layers in our daily life. </a:t>
            </a:r>
          </a:p>
          <a:p>
            <a:pPr algn="just"/>
            <a:r>
              <a:rPr lang="en-US" sz="2500" dirty="0" smtClean="0"/>
              <a:t>As an example, let us consider two friends who communicate through postal mail. </a:t>
            </a:r>
          </a:p>
          <a:p>
            <a:pPr algn="just"/>
            <a:r>
              <a:rPr lang="en-US" sz="2500" dirty="0" smtClean="0"/>
              <a:t>The process of sending a letter to a friend would be complex if there were no services available from the post office. </a:t>
            </a:r>
          </a:p>
          <a:p>
            <a:pPr algn="just"/>
            <a:r>
              <a:rPr lang="en-US" sz="2500" dirty="0" smtClean="0"/>
              <a:t>Figure shows the steps in this task.</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Interfaces between layers  </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The passing of the data and network information down through the layers of the sending device and back up through the layers of the receiving device is made possible by an interface between each pair of adjacent layers. </a:t>
            </a:r>
          </a:p>
          <a:p>
            <a:pPr algn="just"/>
            <a:r>
              <a:rPr lang="en-US" sz="2500" dirty="0" smtClean="0"/>
              <a:t>Each interface defines the information and services a layer must provide for the layer above it. </a:t>
            </a:r>
          </a:p>
          <a:p>
            <a:pPr algn="just"/>
            <a:r>
              <a:rPr lang="en-US" sz="2500" dirty="0" smtClean="0"/>
              <a:t>Well-defined interfaces and layer functions provide modularity to a network.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Interfaces between layers  </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As long as a layer provides the expected services to the layer above it, the specific implementation of its functions can be modified or replaced without requiring changes to the surrounding layers.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Organization of the Layers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Layers physical, data link, and network are the network support layers; they deal with the physical aspects of moving data from one device to another (such as electrical specifications, physical connections, physical addressing, and transport timing and reliability). </a:t>
            </a:r>
          </a:p>
          <a:p>
            <a:pPr algn="just"/>
            <a:r>
              <a:rPr lang="en-US" sz="2500" dirty="0" smtClean="0"/>
              <a:t>Layers session, presentation, and application can be thought of as the user support layers; they allow interoperability among unrelated software systems.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Organization of the Layers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The transport layer and data link are the two subgroups and ensures that what the lower layers have transmitted is in a form that the upper layers can use.</a:t>
            </a:r>
          </a:p>
          <a:p>
            <a:pPr algn="just"/>
            <a:r>
              <a:rPr lang="en-US" sz="2500" dirty="0" smtClean="0"/>
              <a:t>The upper OSI layers are almost always implemented in software; lower layers are a combination of hardware and software, except for the physical layer, which is mostly hardware.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3" name="Text Box 4"/>
          <p:cNvSpPr txBox="1">
            <a:spLocks noChangeArrowheads="1"/>
          </p:cNvSpPr>
          <p:nvPr/>
        </p:nvSpPr>
        <p:spPr bwMode="auto">
          <a:xfrm>
            <a:off x="304800" y="152400"/>
            <a:ext cx="5368777" cy="477054"/>
          </a:xfrm>
          <a:prstGeom prst="rect">
            <a:avLst/>
          </a:prstGeom>
          <a:noFill/>
          <a:ln w="9525">
            <a:noFill/>
            <a:miter lim="800000"/>
            <a:headEnd/>
            <a:tailEnd/>
          </a:ln>
          <a:effectLst/>
        </p:spPr>
        <p:txBody>
          <a:bodyPr wrap="none">
            <a:spAutoFit/>
          </a:bodyPr>
          <a:lstStyle/>
          <a:p>
            <a:r>
              <a:rPr lang="en-US" sz="2500" b="1" dirty="0" smtClean="0"/>
              <a:t>An </a:t>
            </a:r>
            <a:r>
              <a:rPr lang="en-US" sz="2500" b="1" dirty="0"/>
              <a:t>exchange using the OSI model</a:t>
            </a:r>
          </a:p>
        </p:txBody>
      </p:sp>
      <p:pic>
        <p:nvPicPr>
          <p:cNvPr id="14" name="Picture 6"/>
          <p:cNvPicPr>
            <a:picLocks noChangeAspect="1" noChangeArrowheads="1"/>
          </p:cNvPicPr>
          <p:nvPr/>
        </p:nvPicPr>
        <p:blipFill>
          <a:blip r:embed="rId4"/>
          <a:srcRect/>
          <a:stretch>
            <a:fillRect/>
          </a:stretch>
        </p:blipFill>
        <p:spPr bwMode="auto">
          <a:xfrm>
            <a:off x="554038" y="666750"/>
            <a:ext cx="7980362" cy="48196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Organization of the Layers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In Figure, which gives an overall view of the OSI layers, D7 means the data unit at layer 7, D6 means the data unit at layer 6, and so on. </a:t>
            </a:r>
          </a:p>
          <a:p>
            <a:pPr algn="just"/>
            <a:r>
              <a:rPr lang="en-US" sz="2500" dirty="0" smtClean="0"/>
              <a:t>The process starts at layer 7 (the application layer), then moves from layer to layer in descending, sequential order. </a:t>
            </a:r>
          </a:p>
          <a:p>
            <a:pPr algn="just"/>
            <a:r>
              <a:rPr lang="en-US" sz="2500" dirty="0" smtClean="0"/>
              <a:t>At each layer, a header, or possibly a trailer, can be added to the data unit.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Organization of the Layers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Commonly, the trailer is added only at layer 2. </a:t>
            </a:r>
          </a:p>
          <a:p>
            <a:pPr algn="just"/>
            <a:r>
              <a:rPr lang="en-US" sz="2500" dirty="0" smtClean="0"/>
              <a:t>When the formatted data unit passes through the physical layer (layer 1), it is changed into an electromagnetic signal and transported along a physical link</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Organization of the Layers</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Upon reaching its destination, the signal passes into layer 1 and is transformed back into digital form. </a:t>
            </a:r>
          </a:p>
          <a:p>
            <a:pPr algn="just"/>
            <a:r>
              <a:rPr lang="en-US" sz="2500" dirty="0" smtClean="0"/>
              <a:t>The data units then move back up through the OSI layers. </a:t>
            </a:r>
          </a:p>
          <a:p>
            <a:pPr algn="just"/>
            <a:r>
              <a:rPr lang="en-US" sz="2500" dirty="0" smtClean="0"/>
              <a:t>As each block of data reaches the next higher layer, the headers and trailers attached to it at the corresponding sending layer are removed, and actions appropriate to that layer are taken. </a:t>
            </a:r>
          </a:p>
          <a:p>
            <a:pPr algn="just"/>
            <a:r>
              <a:rPr lang="en-US" sz="2500" dirty="0" smtClean="0"/>
              <a:t>By the time it reaches layer 7, the message is again in a form appropriate to the application and is made available to the recipient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Encapsulation</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A packet (header and data) at level 7 is encapsulated in a packet at level 6. </a:t>
            </a:r>
          </a:p>
          <a:p>
            <a:pPr algn="just"/>
            <a:r>
              <a:rPr lang="en-US" sz="2500" dirty="0" smtClean="0"/>
              <a:t>The whole packet at level 6 is encapsulated in a packet at level 5, and so on.</a:t>
            </a:r>
          </a:p>
          <a:p>
            <a:pPr algn="just"/>
            <a:r>
              <a:rPr lang="en-US" sz="2500" dirty="0" smtClean="0"/>
              <a:t>The data portion of a packet at level N - 1 carries the whole packet (data and header and maybe trailer) from level N. The concept is called encapsulation.</a:t>
            </a:r>
          </a:p>
          <a:p>
            <a:pPr algn="just"/>
            <a:r>
              <a:rPr lang="en-US" sz="2500" dirty="0" smtClean="0"/>
              <a:t>Level N - 1 is not aware of which part of the encapsulated packet is data and which part is the header or trailer. For level N - 1, the whole packet coming from level N is treated as one integral unit.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Layers in the OSI model</a:t>
            </a:r>
          </a:p>
        </p:txBody>
      </p:sp>
      <p:sp>
        <p:nvSpPr>
          <p:cNvPr id="10" name="Rectangle 6"/>
          <p:cNvSpPr>
            <a:spLocks noChangeArrowheads="1"/>
          </p:cNvSpPr>
          <p:nvPr/>
        </p:nvSpPr>
        <p:spPr bwMode="auto">
          <a:xfrm>
            <a:off x="533400" y="990600"/>
            <a:ext cx="5715000" cy="2785378"/>
          </a:xfrm>
          <a:prstGeom prst="rect">
            <a:avLst/>
          </a:prstGeom>
          <a:noFill/>
          <a:ln w="9525">
            <a:noFill/>
            <a:miter lim="800000"/>
            <a:headEnd/>
            <a:tailEnd/>
          </a:ln>
          <a:effectLst/>
        </p:spPr>
        <p:txBody>
          <a:bodyPr wrap="square">
            <a:spAutoFit/>
          </a:bodyPr>
          <a:lstStyle/>
          <a:p>
            <a:pPr>
              <a:buClr>
                <a:schemeClr val="tx1"/>
              </a:buClr>
              <a:buSzPct val="117000"/>
              <a:buFont typeface="Wingdings" pitchFamily="2" charset="2"/>
              <a:buNone/>
            </a:pPr>
            <a:r>
              <a:rPr lang="fr-FR" sz="2500" dirty="0">
                <a:solidFill>
                  <a:srgbClr val="0033CC"/>
                </a:solidFill>
              </a:rPr>
              <a:t>Physical Layer</a:t>
            </a:r>
            <a:br>
              <a:rPr lang="fr-FR" sz="2500" dirty="0">
                <a:solidFill>
                  <a:srgbClr val="0033CC"/>
                </a:solidFill>
              </a:rPr>
            </a:br>
            <a:r>
              <a:rPr lang="fr-FR" sz="2500" dirty="0">
                <a:solidFill>
                  <a:srgbClr val="0033CC"/>
                </a:solidFill>
              </a:rPr>
              <a:t>Data Link Layer</a:t>
            </a:r>
          </a:p>
          <a:p>
            <a:pPr>
              <a:buClr>
                <a:schemeClr val="tx1"/>
              </a:buClr>
              <a:buSzPct val="117000"/>
              <a:buFont typeface="Wingdings" pitchFamily="2" charset="2"/>
              <a:buNone/>
            </a:pPr>
            <a:r>
              <a:rPr lang="en-US" sz="2500" dirty="0">
                <a:solidFill>
                  <a:srgbClr val="0033CC"/>
                </a:solidFill>
              </a:rPr>
              <a:t>Network Layer</a:t>
            </a:r>
          </a:p>
          <a:p>
            <a:pPr>
              <a:buClr>
                <a:schemeClr val="tx1"/>
              </a:buClr>
              <a:buSzPct val="117000"/>
              <a:buFont typeface="Wingdings" pitchFamily="2" charset="2"/>
              <a:buNone/>
            </a:pPr>
            <a:r>
              <a:rPr lang="en-US" sz="2500" dirty="0">
                <a:solidFill>
                  <a:srgbClr val="0033CC"/>
                </a:solidFill>
              </a:rPr>
              <a:t>Transport Layer</a:t>
            </a:r>
          </a:p>
          <a:p>
            <a:pPr>
              <a:buClr>
                <a:schemeClr val="tx1"/>
              </a:buClr>
              <a:buSzPct val="117000"/>
              <a:buFont typeface="Wingdings" pitchFamily="2" charset="2"/>
              <a:buNone/>
            </a:pPr>
            <a:r>
              <a:rPr lang="en-US" sz="2500" dirty="0">
                <a:solidFill>
                  <a:srgbClr val="0033CC"/>
                </a:solidFill>
              </a:rPr>
              <a:t>Session Layer</a:t>
            </a:r>
          </a:p>
          <a:p>
            <a:pPr>
              <a:buClr>
                <a:schemeClr val="tx1"/>
              </a:buClr>
              <a:buSzPct val="117000"/>
              <a:buFont typeface="Wingdings" pitchFamily="2" charset="2"/>
              <a:buNone/>
            </a:pPr>
            <a:r>
              <a:rPr lang="en-US" sz="2500" dirty="0">
                <a:solidFill>
                  <a:srgbClr val="0033CC"/>
                </a:solidFill>
              </a:rPr>
              <a:t>Presentation Layer</a:t>
            </a:r>
          </a:p>
          <a:p>
            <a:pPr>
              <a:buClr>
                <a:schemeClr val="tx1"/>
              </a:buClr>
              <a:buSzPct val="117000"/>
              <a:buFont typeface="Wingdings" pitchFamily="2" charset="2"/>
              <a:buNone/>
            </a:pPr>
            <a:r>
              <a:rPr lang="en-US" sz="2500" dirty="0">
                <a:solidFill>
                  <a:srgbClr val="0033CC"/>
                </a:solidFill>
              </a:rPr>
              <a:t>Application Layer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Layered Tasks </a:t>
            </a:r>
          </a:p>
        </p:txBody>
      </p:sp>
      <p:sp>
        <p:nvSpPr>
          <p:cNvPr id="12" name="Text Box 4"/>
          <p:cNvSpPr txBox="1">
            <a:spLocks noChangeArrowheads="1"/>
          </p:cNvSpPr>
          <p:nvPr/>
        </p:nvSpPr>
        <p:spPr bwMode="auto">
          <a:xfrm>
            <a:off x="1905000" y="5009346"/>
            <a:ext cx="5972854" cy="477054"/>
          </a:xfrm>
          <a:prstGeom prst="rect">
            <a:avLst/>
          </a:prstGeom>
          <a:noFill/>
          <a:ln w="9525">
            <a:noFill/>
            <a:miter lim="800000"/>
            <a:headEnd/>
            <a:tailEnd/>
          </a:ln>
          <a:effectLst/>
        </p:spPr>
        <p:txBody>
          <a:bodyPr wrap="none">
            <a:spAutoFit/>
          </a:bodyPr>
          <a:lstStyle/>
          <a:p>
            <a:r>
              <a:rPr lang="en-US" sz="2500" dirty="0"/>
              <a:t>Figure </a:t>
            </a:r>
            <a:r>
              <a:rPr lang="en-US" sz="2500" dirty="0" smtClean="0"/>
              <a:t>:Tasks </a:t>
            </a:r>
            <a:r>
              <a:rPr lang="en-US" sz="2500" dirty="0"/>
              <a:t>involved in sending a letter</a:t>
            </a:r>
            <a:endParaRPr lang="en-US" sz="2500" i="1" dirty="0"/>
          </a:p>
        </p:txBody>
      </p:sp>
      <p:pic>
        <p:nvPicPr>
          <p:cNvPr id="13" name="Picture 6"/>
          <p:cNvPicPr>
            <a:picLocks noChangeAspect="1" noChangeArrowheads="1"/>
          </p:cNvPicPr>
          <p:nvPr/>
        </p:nvPicPr>
        <p:blipFill>
          <a:blip r:embed="rId4"/>
          <a:srcRect/>
          <a:stretch>
            <a:fillRect/>
          </a:stretch>
        </p:blipFill>
        <p:spPr bwMode="auto">
          <a:xfrm>
            <a:off x="3263900" y="77787"/>
            <a:ext cx="5575300" cy="47990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The physical layer coordinates the functions required to carry a bit stream over a physical medium. </a:t>
            </a:r>
          </a:p>
          <a:p>
            <a:pPr algn="just"/>
            <a:r>
              <a:rPr lang="en-US" sz="2500" dirty="0" smtClean="0"/>
              <a:t>It deals with the mechanical and electrical specifications of the interface and transmission medium. </a:t>
            </a:r>
          </a:p>
          <a:p>
            <a:pPr algn="just"/>
            <a:r>
              <a:rPr lang="en-US" sz="2500" dirty="0" smtClean="0"/>
              <a:t>It also defines the procedures and functions that physical devices and interfaces have to perform for transmission to Occur. </a:t>
            </a:r>
          </a:p>
          <a:p>
            <a:pPr algn="just"/>
            <a:r>
              <a:rPr lang="en-US" sz="2500" dirty="0" smtClean="0"/>
              <a:t>Figure shows the position of the physical layer with respect to the transmission medium and the data link layer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pic>
        <p:nvPicPr>
          <p:cNvPr id="12" name="Picture 6"/>
          <p:cNvPicPr>
            <a:picLocks noChangeAspect="1" noChangeArrowheads="1"/>
          </p:cNvPicPr>
          <p:nvPr/>
        </p:nvPicPr>
        <p:blipFill>
          <a:blip r:embed="rId4"/>
          <a:srcRect/>
          <a:stretch>
            <a:fillRect/>
          </a:stretch>
        </p:blipFill>
        <p:spPr bwMode="auto">
          <a:xfrm>
            <a:off x="209550" y="1828800"/>
            <a:ext cx="8629650" cy="2755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b="1" dirty="0" smtClean="0"/>
              <a:t>Physical characteristics of interfaces and medium</a:t>
            </a:r>
          </a:p>
          <a:p>
            <a:pPr algn="just"/>
            <a:r>
              <a:rPr lang="en-US" sz="2500" dirty="0" smtClean="0"/>
              <a:t>It defines the characteristics of the interface between the devices and the transmission medium. </a:t>
            </a:r>
          </a:p>
          <a:p>
            <a:pPr algn="just"/>
            <a:r>
              <a:rPr lang="en-US" sz="2500" dirty="0" smtClean="0"/>
              <a:t>It also defines the type of transmission medium.</a:t>
            </a:r>
          </a:p>
          <a:p>
            <a:pPr algn="just"/>
            <a:r>
              <a:rPr lang="en-US" sz="2500" b="1" dirty="0" smtClean="0"/>
              <a:t>Representation of bits</a:t>
            </a:r>
          </a:p>
          <a:p>
            <a:pPr algn="just"/>
            <a:r>
              <a:rPr lang="en-US" sz="2500" dirty="0" smtClean="0"/>
              <a:t>The physical layer data consists of a stream of bits (sequence of 0s or 1s) with no interpretation. </a:t>
            </a:r>
          </a:p>
          <a:p>
            <a:pPr algn="just"/>
            <a:r>
              <a:rPr lang="en-US" sz="2500" dirty="0" smtClean="0"/>
              <a:t>To be transmitted, bits must be encoded into signals electrical or optical. </a:t>
            </a:r>
          </a:p>
          <a:p>
            <a:pPr algn="just"/>
            <a:r>
              <a:rPr lang="en-US" sz="2500" dirty="0" smtClean="0"/>
              <a:t>It defines the type of encoding (how 0s and 1s are changed to signals).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b="1" dirty="0" smtClean="0"/>
              <a:t>Data rate</a:t>
            </a:r>
            <a:r>
              <a:rPr lang="en-US" sz="2500" dirty="0" smtClean="0"/>
              <a:t> </a:t>
            </a:r>
          </a:p>
          <a:p>
            <a:pPr algn="just"/>
            <a:r>
              <a:rPr lang="en-US" sz="2500" dirty="0" smtClean="0"/>
              <a:t>The transmission rate-the number of bits sent each second-is also defined by the physical layer. </a:t>
            </a:r>
          </a:p>
          <a:p>
            <a:pPr algn="just"/>
            <a:r>
              <a:rPr lang="en-US" sz="2500" dirty="0" smtClean="0"/>
              <a:t>It defines the duration of a bit, which is how long it lasts.</a:t>
            </a:r>
          </a:p>
          <a:p>
            <a:pPr algn="just"/>
            <a:r>
              <a:rPr lang="en-US" sz="2500" b="1" dirty="0" smtClean="0"/>
              <a:t>Synchronization of bits</a:t>
            </a:r>
          </a:p>
          <a:p>
            <a:pPr algn="just"/>
            <a:r>
              <a:rPr lang="en-US" sz="2500" dirty="0" smtClean="0"/>
              <a:t>The sender and receiver not only must use the same bit rate but also must be synchronized at the bit level.</a:t>
            </a:r>
          </a:p>
          <a:p>
            <a:pPr algn="just"/>
            <a:r>
              <a:rPr lang="en-US" sz="2500" dirty="0" smtClean="0"/>
              <a:t>The sender and the receiver clocks must be synchronized.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b="1" dirty="0" smtClean="0"/>
              <a:t>Line configuration</a:t>
            </a:r>
          </a:p>
          <a:p>
            <a:pPr algn="just"/>
            <a:r>
              <a:rPr lang="en-US" sz="2500" dirty="0" smtClean="0"/>
              <a:t>It is concerned with the connection of devices to the media. </a:t>
            </a:r>
          </a:p>
          <a:p>
            <a:pPr algn="just"/>
            <a:r>
              <a:rPr lang="en-US" sz="2500" dirty="0" smtClean="0"/>
              <a:t>In a point-to-point configuration, two devices are connected through a dedicated link. </a:t>
            </a:r>
          </a:p>
          <a:p>
            <a:pPr algn="just"/>
            <a:r>
              <a:rPr lang="en-US" sz="2500" dirty="0" smtClean="0"/>
              <a:t>In a multipoint configuration, a link is shared among several devices.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b="1" dirty="0" smtClean="0"/>
              <a:t>Physical topology</a:t>
            </a:r>
          </a:p>
          <a:p>
            <a:pPr algn="just"/>
            <a:r>
              <a:rPr lang="en-US" sz="2500" dirty="0" smtClean="0"/>
              <a:t>It defines how devices are connected to make a network. </a:t>
            </a:r>
          </a:p>
          <a:p>
            <a:pPr algn="just"/>
            <a:r>
              <a:rPr lang="en-US" sz="2500" dirty="0" smtClean="0"/>
              <a:t>Devices can be connected by using  mesh, star, ring bus, or hybrid topology</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Physical Layer</a:t>
            </a:r>
          </a:p>
        </p:txBody>
      </p:sp>
      <p:sp>
        <p:nvSpPr>
          <p:cNvPr id="10" name="Content Placeholder 9"/>
          <p:cNvSpPr>
            <a:spLocks noGrp="1"/>
          </p:cNvSpPr>
          <p:nvPr>
            <p:ph idx="1"/>
          </p:nvPr>
        </p:nvSpPr>
        <p:spPr>
          <a:xfrm>
            <a:off x="381000" y="838200"/>
            <a:ext cx="8229600" cy="4495800"/>
          </a:xfrm>
        </p:spPr>
        <p:txBody>
          <a:bodyPr/>
          <a:lstStyle/>
          <a:p>
            <a:pPr algn="just"/>
            <a:r>
              <a:rPr lang="en-US" sz="2500" b="1" dirty="0" smtClean="0"/>
              <a:t>Transmission mode</a:t>
            </a:r>
          </a:p>
          <a:p>
            <a:pPr algn="just"/>
            <a:r>
              <a:rPr lang="en-US" sz="2500" dirty="0" smtClean="0"/>
              <a:t>It also defines the direction of transmission between two devices: simplex, half-duplex, or full-duplex. </a:t>
            </a:r>
          </a:p>
          <a:p>
            <a:pPr algn="just"/>
            <a:r>
              <a:rPr lang="en-US" sz="2500" dirty="0" smtClean="0"/>
              <a:t>In simplex mode, only one device can send; the other can only receive. The simplex mode is a one-way communication. </a:t>
            </a:r>
          </a:p>
          <a:p>
            <a:pPr algn="just"/>
            <a:r>
              <a:rPr lang="en-US" sz="2500" dirty="0" smtClean="0"/>
              <a:t>In the half-duplex mode, two devices can send and receive, but not at the same time. </a:t>
            </a:r>
          </a:p>
          <a:p>
            <a:pPr algn="just"/>
            <a:r>
              <a:rPr lang="en-US" sz="2500" dirty="0" smtClean="0"/>
              <a:t>In a full-duplex (or simply duplex) mode, two devices can send and receive at the same time.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Link Layer</a:t>
            </a:r>
          </a:p>
        </p:txBody>
      </p:sp>
      <p:sp>
        <p:nvSpPr>
          <p:cNvPr id="10" name="Content Placeholder 9"/>
          <p:cNvSpPr>
            <a:spLocks noGrp="1"/>
          </p:cNvSpPr>
          <p:nvPr>
            <p:ph idx="1"/>
          </p:nvPr>
        </p:nvSpPr>
        <p:spPr>
          <a:xfrm>
            <a:off x="381000" y="838200"/>
            <a:ext cx="8229600" cy="4495800"/>
          </a:xfrm>
        </p:spPr>
        <p:txBody>
          <a:bodyPr/>
          <a:lstStyle/>
          <a:p>
            <a:pPr algn="just"/>
            <a:r>
              <a:rPr lang="en-US" sz="2500" dirty="0" smtClean="0"/>
              <a:t>The data link layer transforms the physical layer, a raw transmission facility, to a reliable link. </a:t>
            </a:r>
          </a:p>
          <a:p>
            <a:pPr algn="just"/>
            <a:r>
              <a:rPr lang="en-US" sz="2500" dirty="0" smtClean="0"/>
              <a:t>It makes the physical layer appear error-free to the upper layer (network layer). </a:t>
            </a:r>
          </a:p>
          <a:p>
            <a:pPr algn="just"/>
            <a:r>
              <a:rPr lang="en-US" sz="2500" dirty="0" smtClean="0"/>
              <a:t>Figure shows the relationship of the data link layer to the network and physical layers.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Link Layer</a:t>
            </a:r>
          </a:p>
        </p:txBody>
      </p:sp>
      <p:pic>
        <p:nvPicPr>
          <p:cNvPr id="10" name="Picture 6"/>
          <p:cNvPicPr>
            <a:picLocks noChangeAspect="1" noChangeArrowheads="1"/>
          </p:cNvPicPr>
          <p:nvPr/>
        </p:nvPicPr>
        <p:blipFill>
          <a:blip r:embed="rId4"/>
          <a:srcRect/>
          <a:stretch>
            <a:fillRect/>
          </a:stretch>
        </p:blipFill>
        <p:spPr bwMode="auto">
          <a:xfrm>
            <a:off x="420688" y="1371600"/>
            <a:ext cx="8418512" cy="27955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Data Link Layer</a:t>
            </a:r>
          </a:p>
        </p:txBody>
      </p:sp>
      <p:sp>
        <p:nvSpPr>
          <p:cNvPr id="10" name="Content Placeholder 9"/>
          <p:cNvSpPr>
            <a:spLocks noGrp="1"/>
          </p:cNvSpPr>
          <p:nvPr>
            <p:ph idx="1"/>
          </p:nvPr>
        </p:nvSpPr>
        <p:spPr>
          <a:xfrm>
            <a:off x="381000" y="838200"/>
            <a:ext cx="8229600" cy="4495800"/>
          </a:xfrm>
        </p:spPr>
        <p:txBody>
          <a:bodyPr/>
          <a:lstStyle/>
          <a:p>
            <a:pPr algn="just">
              <a:spcBef>
                <a:spcPts val="0"/>
              </a:spcBef>
            </a:pPr>
            <a:r>
              <a:rPr lang="en-US" sz="2500" b="1" dirty="0" smtClean="0"/>
              <a:t>Framing </a:t>
            </a:r>
          </a:p>
          <a:p>
            <a:pPr algn="just">
              <a:spcBef>
                <a:spcPts val="0"/>
              </a:spcBef>
            </a:pPr>
            <a:r>
              <a:rPr lang="en-US" sz="2500" dirty="0" smtClean="0"/>
              <a:t>It divides the stream of bits received from the network layer into manageable data units called frames.</a:t>
            </a:r>
          </a:p>
          <a:p>
            <a:pPr algn="just">
              <a:spcBef>
                <a:spcPts val="0"/>
              </a:spcBef>
            </a:pPr>
            <a:r>
              <a:rPr lang="en-US" sz="2500" b="1" dirty="0" smtClean="0"/>
              <a:t>Physical addressing</a:t>
            </a:r>
          </a:p>
          <a:p>
            <a:pPr algn="just">
              <a:spcBef>
                <a:spcPts val="0"/>
              </a:spcBef>
            </a:pPr>
            <a:r>
              <a:rPr lang="en-US" sz="2500" dirty="0" smtClean="0"/>
              <a:t>If frames are to be distributed to different systems on the network, the data link layer adds a header to the frame to define the sender and/or receiver of the frame. </a:t>
            </a:r>
          </a:p>
          <a:p>
            <a:pPr algn="just">
              <a:spcBef>
                <a:spcPts val="0"/>
              </a:spcBef>
            </a:pPr>
            <a:r>
              <a:rPr lang="en-US" sz="2500" dirty="0" smtClean="0"/>
              <a:t>If the frame is intended for a system outside the sender's network, the receiver address is the address of the device that connects the network to the next one.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At the Sender Side </a:t>
            </a:r>
          </a:p>
        </p:txBody>
      </p:sp>
      <p:sp>
        <p:nvSpPr>
          <p:cNvPr id="10" name="Content Placeholder 9"/>
          <p:cNvSpPr>
            <a:spLocks noGrp="1"/>
          </p:cNvSpPr>
          <p:nvPr>
            <p:ph idx="1"/>
          </p:nvPr>
        </p:nvSpPr>
        <p:spPr>
          <a:xfrm>
            <a:off x="381000" y="914400"/>
            <a:ext cx="8229600" cy="4419600"/>
          </a:xfrm>
        </p:spPr>
        <p:txBody>
          <a:bodyPr/>
          <a:lstStyle/>
          <a:p>
            <a:pPr algn="just"/>
            <a:r>
              <a:rPr lang="en-US" sz="2500" b="1" dirty="0" smtClean="0"/>
              <a:t>Higher layer </a:t>
            </a:r>
          </a:p>
          <a:p>
            <a:pPr algn="just">
              <a:buNone/>
            </a:pPr>
            <a:r>
              <a:rPr lang="en-US" sz="2500" b="1" dirty="0" smtClean="0"/>
              <a:t>	</a:t>
            </a:r>
            <a:r>
              <a:rPr lang="en-US" sz="2500" dirty="0" smtClean="0"/>
              <a:t>The sender writes the letter, inserts the letter in an envelope, writes the sender and receiver addresses, and drops the letter in a mailbox.</a:t>
            </a:r>
          </a:p>
          <a:p>
            <a:pPr algn="just"/>
            <a:r>
              <a:rPr lang="en-US" sz="2500" b="1" dirty="0" smtClean="0"/>
              <a:t>Middle layer </a:t>
            </a:r>
          </a:p>
          <a:p>
            <a:pPr algn="just">
              <a:buNone/>
            </a:pPr>
            <a:r>
              <a:rPr lang="en-US" sz="2500" b="1" dirty="0" smtClean="0"/>
              <a:t>	</a:t>
            </a:r>
            <a:r>
              <a:rPr lang="en-US" sz="2500" dirty="0" smtClean="0"/>
              <a:t>The letter is picked up by a letter carrier and delivered to the post office.</a:t>
            </a:r>
          </a:p>
          <a:p>
            <a:pPr algn="just"/>
            <a:r>
              <a:rPr lang="en-US" sz="2500" b="1" dirty="0" smtClean="0"/>
              <a:t>Lower layer </a:t>
            </a:r>
          </a:p>
          <a:p>
            <a:pPr algn="just">
              <a:buNone/>
            </a:pPr>
            <a:r>
              <a:rPr lang="en-US" sz="2500" b="1" dirty="0" smtClean="0"/>
              <a:t>	</a:t>
            </a:r>
            <a:r>
              <a:rPr lang="en-US" sz="2500" dirty="0" smtClean="0"/>
              <a:t>The letter is sorted at the post office; a carrier transports the letter.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Link Layer</a:t>
            </a:r>
          </a:p>
        </p:txBody>
      </p:sp>
      <p:sp>
        <p:nvSpPr>
          <p:cNvPr id="10" name="Content Placeholder 9"/>
          <p:cNvSpPr>
            <a:spLocks noGrp="1"/>
          </p:cNvSpPr>
          <p:nvPr>
            <p:ph idx="1"/>
          </p:nvPr>
        </p:nvSpPr>
        <p:spPr>
          <a:xfrm>
            <a:off x="381000" y="685800"/>
            <a:ext cx="8229600" cy="4495800"/>
          </a:xfrm>
        </p:spPr>
        <p:txBody>
          <a:bodyPr/>
          <a:lstStyle/>
          <a:p>
            <a:pPr algn="just">
              <a:spcBef>
                <a:spcPts val="0"/>
              </a:spcBef>
            </a:pPr>
            <a:r>
              <a:rPr lang="en-US" sz="2500" b="1" dirty="0" smtClean="0"/>
              <a:t>Flow control</a:t>
            </a:r>
          </a:p>
          <a:p>
            <a:pPr algn="just">
              <a:spcBef>
                <a:spcPts val="0"/>
              </a:spcBef>
            </a:pPr>
            <a:r>
              <a:rPr lang="en-US" sz="2500" dirty="0" smtClean="0"/>
              <a:t>If the rate at which the data are absorbed by the receiver is less than the rate at which data are produced in the sender, the data link layer imposes a flow control mechanism to avoid overwhelming the receiver.</a:t>
            </a:r>
          </a:p>
          <a:p>
            <a:pPr algn="just">
              <a:spcBef>
                <a:spcPts val="0"/>
              </a:spcBef>
            </a:pPr>
            <a:r>
              <a:rPr lang="en-US" sz="2500" b="1" dirty="0" smtClean="0"/>
              <a:t>Error control</a:t>
            </a:r>
            <a:r>
              <a:rPr lang="en-US" sz="2500" dirty="0" smtClean="0"/>
              <a:t> </a:t>
            </a:r>
          </a:p>
          <a:p>
            <a:pPr algn="just">
              <a:spcBef>
                <a:spcPts val="0"/>
              </a:spcBef>
            </a:pPr>
            <a:r>
              <a:rPr lang="en-US" sz="2500" dirty="0" smtClean="0"/>
              <a:t>It adds reliability to the physical layer by adding mechanisms to detect and retransmit damaged or lost frames. </a:t>
            </a:r>
          </a:p>
          <a:p>
            <a:pPr algn="just">
              <a:spcBef>
                <a:spcPts val="0"/>
              </a:spcBef>
            </a:pPr>
            <a:r>
              <a:rPr lang="en-US" sz="2500" dirty="0" smtClean="0"/>
              <a:t>It also uses a mechanism to recognize duplicate frames. Error control is normally achieved through a trailer added to the end of the frame.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Link Layer</a:t>
            </a:r>
          </a:p>
        </p:txBody>
      </p:sp>
      <p:sp>
        <p:nvSpPr>
          <p:cNvPr id="10" name="Content Placeholder 9"/>
          <p:cNvSpPr>
            <a:spLocks noGrp="1"/>
          </p:cNvSpPr>
          <p:nvPr>
            <p:ph idx="1"/>
          </p:nvPr>
        </p:nvSpPr>
        <p:spPr>
          <a:xfrm>
            <a:off x="381000" y="685800"/>
            <a:ext cx="8229600" cy="4495800"/>
          </a:xfrm>
        </p:spPr>
        <p:txBody>
          <a:bodyPr/>
          <a:lstStyle/>
          <a:p>
            <a:pPr algn="just">
              <a:spcBef>
                <a:spcPts val="0"/>
              </a:spcBef>
            </a:pPr>
            <a:r>
              <a:rPr lang="en-US" sz="2500" b="1" dirty="0" smtClean="0"/>
              <a:t>Access control</a:t>
            </a:r>
          </a:p>
          <a:p>
            <a:pPr algn="just">
              <a:spcBef>
                <a:spcPts val="0"/>
              </a:spcBef>
            </a:pPr>
            <a:r>
              <a:rPr lang="en-US" sz="2500" dirty="0" smtClean="0"/>
              <a:t>When two or more devices are connected to the same link, data link layer protocols are necessary to determine which device has control over the link at any given time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Link Layer</a:t>
            </a:r>
          </a:p>
        </p:txBody>
      </p:sp>
      <p:pic>
        <p:nvPicPr>
          <p:cNvPr id="12" name="Picture 6"/>
          <p:cNvPicPr>
            <a:picLocks noChangeAspect="1" noChangeArrowheads="1"/>
          </p:cNvPicPr>
          <p:nvPr/>
        </p:nvPicPr>
        <p:blipFill>
          <a:blip r:embed="rId4"/>
          <a:srcRect/>
          <a:stretch>
            <a:fillRect/>
          </a:stretch>
        </p:blipFill>
        <p:spPr bwMode="auto">
          <a:xfrm>
            <a:off x="762000" y="609600"/>
            <a:ext cx="7315200" cy="4351338"/>
          </a:xfrm>
          <a:prstGeom prst="rect">
            <a:avLst/>
          </a:prstGeom>
          <a:noFill/>
          <a:ln w="9525">
            <a:noFill/>
            <a:miter lim="800000"/>
            <a:headEnd/>
            <a:tailEnd/>
          </a:ln>
          <a:effectLst/>
        </p:spPr>
      </p:pic>
      <p:sp>
        <p:nvSpPr>
          <p:cNvPr id="13" name="Text Box 4"/>
          <p:cNvSpPr txBox="1">
            <a:spLocks noChangeArrowheads="1"/>
          </p:cNvSpPr>
          <p:nvPr/>
        </p:nvSpPr>
        <p:spPr bwMode="auto">
          <a:xfrm>
            <a:off x="1813488" y="5029200"/>
            <a:ext cx="5654112" cy="477054"/>
          </a:xfrm>
          <a:prstGeom prst="rect">
            <a:avLst/>
          </a:prstGeom>
          <a:noFill/>
          <a:ln w="9525">
            <a:noFill/>
            <a:miter lim="800000"/>
            <a:headEnd/>
            <a:tailEnd/>
          </a:ln>
          <a:effectLst/>
        </p:spPr>
        <p:txBody>
          <a:bodyPr wrap="none">
            <a:spAutoFit/>
          </a:bodyPr>
          <a:lstStyle/>
          <a:p>
            <a:r>
              <a:rPr lang="en-US" sz="2500" b="1" dirty="0" smtClean="0">
                <a:solidFill>
                  <a:schemeClr val="folHlink"/>
                </a:solidFill>
              </a:rPr>
              <a:t> </a:t>
            </a:r>
            <a:r>
              <a:rPr lang="en-US" sz="2500" b="1" dirty="0"/>
              <a:t>Hop-to-hop </a:t>
            </a:r>
            <a:r>
              <a:rPr lang="en-US" sz="2500" b="1" dirty="0" smtClean="0"/>
              <a:t>(node-to-node) delivery</a:t>
            </a:r>
            <a:endParaRPr lang="en-US" sz="2500" b="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
            </a:r>
            <a:br>
              <a:rPr lang="en-US" sz="3000" b="1" dirty="0" smtClean="0"/>
            </a:br>
            <a:r>
              <a:rPr lang="en-US" sz="3200" b="1" dirty="0" smtClean="0"/>
              <a:t>Hop-to-hop (node-to-node) delivery</a:t>
            </a:r>
            <a:br>
              <a:rPr lang="en-US" sz="3200" b="1" dirty="0" smtClean="0"/>
            </a:br>
            <a:endParaRPr lang="en-US" sz="3000" b="1" dirty="0" smtClean="0"/>
          </a:p>
        </p:txBody>
      </p:sp>
      <p:sp>
        <p:nvSpPr>
          <p:cNvPr id="10" name="Content Placeholder 9"/>
          <p:cNvSpPr>
            <a:spLocks noGrp="1"/>
          </p:cNvSpPr>
          <p:nvPr>
            <p:ph idx="1"/>
          </p:nvPr>
        </p:nvSpPr>
        <p:spPr>
          <a:xfrm>
            <a:off x="381000" y="685800"/>
            <a:ext cx="8229600" cy="4800600"/>
          </a:xfrm>
        </p:spPr>
        <p:txBody>
          <a:bodyPr/>
          <a:lstStyle/>
          <a:p>
            <a:pPr algn="just">
              <a:spcBef>
                <a:spcPts val="0"/>
              </a:spcBef>
            </a:pPr>
            <a:r>
              <a:rPr lang="en-US" sz="2500" dirty="0" smtClean="0"/>
              <a:t>As the figure shows, communication at the data link layer occurs between two adjacent nodes. </a:t>
            </a:r>
          </a:p>
          <a:p>
            <a:pPr algn="just">
              <a:spcBef>
                <a:spcPts val="0"/>
              </a:spcBef>
            </a:pPr>
            <a:r>
              <a:rPr lang="en-US" sz="2500" dirty="0" smtClean="0"/>
              <a:t>To send data from A to F, three partial deliveries are made. </a:t>
            </a:r>
          </a:p>
          <a:p>
            <a:pPr algn="just">
              <a:spcBef>
                <a:spcPts val="0"/>
              </a:spcBef>
            </a:pPr>
            <a:r>
              <a:rPr lang="en-US" sz="2500" dirty="0" smtClean="0"/>
              <a:t>First, the data link layer at A sends a frame to the data link layer at B (a router). </a:t>
            </a:r>
          </a:p>
          <a:p>
            <a:pPr algn="just">
              <a:spcBef>
                <a:spcPts val="0"/>
              </a:spcBef>
            </a:pPr>
            <a:r>
              <a:rPr lang="en-US" sz="2500" dirty="0" smtClean="0"/>
              <a:t>Second, the data link layer at B sends a new frame to the data link layer at E. </a:t>
            </a:r>
          </a:p>
          <a:p>
            <a:pPr algn="just">
              <a:spcBef>
                <a:spcPts val="0"/>
              </a:spcBef>
            </a:pPr>
            <a:r>
              <a:rPr lang="en-US" sz="2500" dirty="0" smtClean="0"/>
              <a:t>Finally, the data link layer at E sends a new frame to the data link layer at F. </a:t>
            </a:r>
          </a:p>
          <a:p>
            <a:pPr algn="just">
              <a:spcBef>
                <a:spcPts val="0"/>
              </a:spcBef>
            </a:pPr>
            <a:r>
              <a:rPr lang="en-US" sz="2500" dirty="0" smtClean="0"/>
              <a:t>Note that the frames that are exchanged between the three nodes have different values in the headers.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
            </a:r>
            <a:br>
              <a:rPr lang="en-US" sz="3000" b="1" dirty="0" smtClean="0"/>
            </a:br>
            <a:r>
              <a:rPr lang="en-US" sz="3200" b="1" dirty="0" smtClean="0"/>
              <a:t>Hop-to-hop (node-to-node) delivery</a:t>
            </a:r>
            <a:br>
              <a:rPr lang="en-US" sz="3200" b="1" dirty="0" smtClean="0"/>
            </a:br>
            <a:endParaRPr lang="en-US" sz="3000" b="1" dirty="0" smtClean="0"/>
          </a:p>
        </p:txBody>
      </p:sp>
      <p:sp>
        <p:nvSpPr>
          <p:cNvPr id="10" name="Content Placeholder 9"/>
          <p:cNvSpPr>
            <a:spLocks noGrp="1"/>
          </p:cNvSpPr>
          <p:nvPr>
            <p:ph idx="1"/>
          </p:nvPr>
        </p:nvSpPr>
        <p:spPr>
          <a:xfrm>
            <a:off x="381000" y="685800"/>
            <a:ext cx="8229600" cy="4495800"/>
          </a:xfrm>
        </p:spPr>
        <p:txBody>
          <a:bodyPr/>
          <a:lstStyle/>
          <a:p>
            <a:pPr algn="just">
              <a:spcBef>
                <a:spcPts val="0"/>
              </a:spcBef>
            </a:pPr>
            <a:r>
              <a:rPr lang="en-US" sz="2500" dirty="0" smtClean="0"/>
              <a:t>The frame from A to B has B as the destination address and A as the source address. </a:t>
            </a:r>
          </a:p>
          <a:p>
            <a:pPr algn="just">
              <a:spcBef>
                <a:spcPts val="0"/>
              </a:spcBef>
            </a:pPr>
            <a:r>
              <a:rPr lang="en-US" sz="2500" dirty="0" smtClean="0"/>
              <a:t>The frame from B to E has E as the destination address and B as the source address. </a:t>
            </a:r>
          </a:p>
          <a:p>
            <a:pPr algn="just">
              <a:spcBef>
                <a:spcPts val="0"/>
              </a:spcBef>
            </a:pPr>
            <a:r>
              <a:rPr lang="en-US" sz="2500" dirty="0" smtClean="0"/>
              <a:t>The frame from E to F has F as the destination address and E as the source address. </a:t>
            </a:r>
          </a:p>
          <a:p>
            <a:pPr algn="just">
              <a:spcBef>
                <a:spcPts val="0"/>
              </a:spcBef>
            </a:pPr>
            <a:r>
              <a:rPr lang="en-US" sz="2500" dirty="0" smtClean="0"/>
              <a:t>The values of the trailers can also be different if error checking includes the header of the frame.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Network Layer</a:t>
            </a: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It is responsible for the source-to-destination delivery of a packet, possibly across multiple networks (links).</a:t>
            </a:r>
          </a:p>
          <a:p>
            <a:pPr algn="just">
              <a:spcBef>
                <a:spcPts val="0"/>
              </a:spcBef>
            </a:pPr>
            <a:r>
              <a:rPr lang="en-US" sz="2500" dirty="0" smtClean="0"/>
              <a:t>Whereas the data link layer oversees the delivery of the packet between two systems on the same network (links), the network layer ensures that each packet gets from its point of origin to its final destination.</a:t>
            </a:r>
          </a:p>
          <a:p>
            <a:pPr algn="just">
              <a:spcBef>
                <a:spcPts val="0"/>
              </a:spcBef>
            </a:pPr>
            <a:r>
              <a:rPr lang="en-US" sz="2500" dirty="0" smtClean="0"/>
              <a:t>If two systems are connected to the same link, there is usually no need for a network layer. </a:t>
            </a:r>
          </a:p>
          <a:p>
            <a:pPr algn="just">
              <a:spcBef>
                <a:spcPts val="0"/>
              </a:spcBef>
            </a:pPr>
            <a:r>
              <a:rPr lang="en-US" sz="2500" dirty="0" smtClean="0"/>
              <a:t>However, if the two systems are attached to different networks (links) with connecting devices between the networks (links), there is often a need for the network layer to accomplish source-to-destination delivery.</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Network Layer</a:t>
            </a:r>
          </a:p>
        </p:txBody>
      </p:sp>
      <p:pic>
        <p:nvPicPr>
          <p:cNvPr id="12" name="Picture 6"/>
          <p:cNvPicPr>
            <a:picLocks noChangeAspect="1" noChangeArrowheads="1"/>
          </p:cNvPicPr>
          <p:nvPr/>
        </p:nvPicPr>
        <p:blipFill>
          <a:blip r:embed="rId4"/>
          <a:srcRect/>
          <a:stretch>
            <a:fillRect/>
          </a:stretch>
        </p:blipFill>
        <p:spPr bwMode="auto">
          <a:xfrm>
            <a:off x="152400" y="1371600"/>
            <a:ext cx="8675687" cy="29130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Network Layer</a:t>
            </a: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Logical addressing</a:t>
            </a:r>
          </a:p>
          <a:p>
            <a:pPr algn="just">
              <a:spcBef>
                <a:spcPts val="0"/>
              </a:spcBef>
            </a:pPr>
            <a:r>
              <a:rPr lang="en-US" sz="2500" dirty="0" smtClean="0"/>
              <a:t>The physical addressing implemented by the data link layer handles the addressing problem locally. </a:t>
            </a:r>
          </a:p>
          <a:p>
            <a:pPr algn="just">
              <a:spcBef>
                <a:spcPts val="0"/>
              </a:spcBef>
            </a:pPr>
            <a:r>
              <a:rPr lang="en-US" sz="2500" dirty="0" smtClean="0"/>
              <a:t>If a packet passes the network boundary, we need another addressing system to help distinguish the source and destination systems. </a:t>
            </a:r>
          </a:p>
          <a:p>
            <a:pPr algn="just">
              <a:spcBef>
                <a:spcPts val="0"/>
              </a:spcBef>
            </a:pPr>
            <a:r>
              <a:rPr lang="en-US" sz="2500" dirty="0" smtClean="0"/>
              <a:t>The network layer adds a header to the packet coming from the upper layer that, among other things, includes the logical addresses of the sender and receiver.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Network Layer</a:t>
            </a: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Routing</a:t>
            </a:r>
          </a:p>
          <a:p>
            <a:pPr algn="just">
              <a:spcBef>
                <a:spcPts val="0"/>
              </a:spcBef>
            </a:pPr>
            <a:r>
              <a:rPr lang="en-US" sz="2500" dirty="0" smtClean="0"/>
              <a:t>When independent networks or links are connected to create internetworks (network of networks) or a large network, the connecting devices (called routers or switches) route or switch the packets to their final destination. </a:t>
            </a:r>
          </a:p>
          <a:p>
            <a:pPr algn="just">
              <a:spcBef>
                <a:spcPts val="0"/>
              </a:spcBef>
            </a:pPr>
            <a:r>
              <a:rPr lang="en-US" sz="2500" dirty="0" smtClean="0"/>
              <a:t>One of the functions of the network layer is to provide this mechanism.</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Network Layer : S to D (end-to-end)delivery </a:t>
            </a:r>
          </a:p>
        </p:txBody>
      </p:sp>
      <p:pic>
        <p:nvPicPr>
          <p:cNvPr id="12" name="Picture 6"/>
          <p:cNvPicPr>
            <a:picLocks noChangeAspect="1" noChangeArrowheads="1"/>
          </p:cNvPicPr>
          <p:nvPr/>
        </p:nvPicPr>
        <p:blipFill>
          <a:blip r:embed="rId4"/>
          <a:srcRect/>
          <a:stretch>
            <a:fillRect/>
          </a:stretch>
        </p:blipFill>
        <p:spPr bwMode="auto">
          <a:xfrm>
            <a:off x="609601" y="762000"/>
            <a:ext cx="7924799" cy="4824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On the way</a:t>
            </a:r>
          </a:p>
        </p:txBody>
      </p:sp>
      <p:sp>
        <p:nvSpPr>
          <p:cNvPr id="10" name="Content Placeholder 9"/>
          <p:cNvSpPr>
            <a:spLocks noGrp="1"/>
          </p:cNvSpPr>
          <p:nvPr>
            <p:ph idx="1"/>
          </p:nvPr>
        </p:nvSpPr>
        <p:spPr>
          <a:xfrm>
            <a:off x="381000" y="990600"/>
            <a:ext cx="8229600" cy="3886200"/>
          </a:xfrm>
        </p:spPr>
        <p:txBody>
          <a:bodyPr/>
          <a:lstStyle/>
          <a:p>
            <a:pPr algn="just"/>
            <a:r>
              <a:rPr lang="en-US" sz="2500" dirty="0" smtClean="0"/>
              <a:t>The letter is then on its way to the recipient. </a:t>
            </a:r>
          </a:p>
          <a:p>
            <a:pPr algn="just"/>
            <a:r>
              <a:rPr lang="en-US" sz="2500" dirty="0" smtClean="0"/>
              <a:t>On the way to the recipient's local post office, the letter may actually go through a central office. </a:t>
            </a:r>
          </a:p>
          <a:p>
            <a:pPr algn="just"/>
            <a:r>
              <a:rPr lang="en-US" sz="2500" dirty="0" smtClean="0"/>
              <a:t>In addition, it may be transported by truck, train, airplane, boat, or a combination of these.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As the figure shows, now we need a source-to-destination delivery. </a:t>
            </a:r>
          </a:p>
          <a:p>
            <a:pPr algn="just">
              <a:spcBef>
                <a:spcPts val="0"/>
              </a:spcBef>
            </a:pPr>
            <a:r>
              <a:rPr lang="en-US" sz="2500" dirty="0" smtClean="0"/>
              <a:t>The NL at A sends the packet to the NL at B. </a:t>
            </a:r>
          </a:p>
          <a:p>
            <a:pPr algn="just">
              <a:spcBef>
                <a:spcPts val="0"/>
              </a:spcBef>
            </a:pPr>
            <a:r>
              <a:rPr lang="en-US" sz="2500" dirty="0" smtClean="0"/>
              <a:t>When the packet arrives at router B, the router makes a decision based on the final destination (F) of the packet. </a:t>
            </a:r>
          </a:p>
          <a:p>
            <a:pPr algn="just">
              <a:spcBef>
                <a:spcPts val="0"/>
              </a:spcBef>
            </a:pPr>
            <a:r>
              <a:rPr lang="en-US" sz="2500" dirty="0" smtClean="0"/>
              <a:t>Router B uses its routing table to find that the next hop is router E. </a:t>
            </a:r>
          </a:p>
          <a:p>
            <a:pPr algn="just">
              <a:spcBef>
                <a:spcPts val="0"/>
              </a:spcBef>
            </a:pPr>
            <a:r>
              <a:rPr lang="en-US" sz="2500" dirty="0" smtClean="0"/>
              <a:t>The NL at B, therefore, sends the packet to the network layer at E. </a:t>
            </a:r>
          </a:p>
          <a:p>
            <a:pPr algn="just">
              <a:spcBef>
                <a:spcPts val="0"/>
              </a:spcBef>
            </a:pPr>
            <a:r>
              <a:rPr lang="en-US" sz="2500" dirty="0" smtClean="0"/>
              <a:t>The NL at E, in turn, sends the packet to the network layer at F.</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Network Layer : S to D (end-to-end)delivery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It is responsible for process-to-process delivery of the entire message.</a:t>
            </a:r>
          </a:p>
          <a:p>
            <a:pPr algn="just">
              <a:spcBef>
                <a:spcPts val="0"/>
              </a:spcBef>
            </a:pPr>
            <a:r>
              <a:rPr lang="en-US" sz="2500" dirty="0" smtClean="0"/>
              <a:t>A process is an application program running on a host.</a:t>
            </a:r>
          </a:p>
          <a:p>
            <a:pPr algn="just">
              <a:spcBef>
                <a:spcPts val="0"/>
              </a:spcBef>
            </a:pPr>
            <a:r>
              <a:rPr lang="en-US" sz="2500" dirty="0" smtClean="0"/>
              <a:t>Whereas the network layer oversees source-to-destination delivery of individual packets, it does not recognize any relationship between those packets. </a:t>
            </a:r>
          </a:p>
          <a:p>
            <a:pPr algn="just">
              <a:spcBef>
                <a:spcPts val="0"/>
              </a:spcBef>
            </a:pPr>
            <a:r>
              <a:rPr lang="en-US" sz="2500" dirty="0" smtClean="0"/>
              <a:t>It treats each one independently, as though each piece belonged to a separate message, whether or not it does.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transport layer, on the other hand, ensures that the whole message arrives intact and in order, overseeing both error control and flow control at the source-to-destination level. </a:t>
            </a:r>
          </a:p>
          <a:p>
            <a:pPr algn="just">
              <a:spcBef>
                <a:spcPts val="0"/>
              </a:spcBef>
            </a:pPr>
            <a:r>
              <a:rPr lang="en-US" sz="2500" dirty="0" smtClean="0"/>
              <a:t>Figure shows the relationship of the transport layer to the network and session layers.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pic>
        <p:nvPicPr>
          <p:cNvPr id="11" name="Picture 6"/>
          <p:cNvPicPr>
            <a:picLocks noChangeAspect="1" noChangeArrowheads="1"/>
          </p:cNvPicPr>
          <p:nvPr/>
        </p:nvPicPr>
        <p:blipFill>
          <a:blip r:embed="rId4"/>
          <a:srcRect/>
          <a:stretch>
            <a:fillRect/>
          </a:stretch>
        </p:blipFill>
        <p:spPr bwMode="auto">
          <a:xfrm>
            <a:off x="152400" y="1774825"/>
            <a:ext cx="8693150" cy="30257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Service-point addressing</a:t>
            </a:r>
          </a:p>
          <a:p>
            <a:pPr algn="just">
              <a:spcBef>
                <a:spcPts val="0"/>
              </a:spcBef>
            </a:pPr>
            <a:r>
              <a:rPr lang="en-US" sz="2500" dirty="0" smtClean="0"/>
              <a:t>Computers often run several programs at the same time. </a:t>
            </a:r>
          </a:p>
          <a:p>
            <a:pPr algn="just">
              <a:spcBef>
                <a:spcPts val="0"/>
              </a:spcBef>
            </a:pPr>
            <a:r>
              <a:rPr lang="en-US" sz="2500" dirty="0" smtClean="0"/>
              <a:t>For this reason, source-to-destination delivery means delivery not only from one computer to the next but also from a specific process (running program) on one computer to a specific process (running program) on the other. </a:t>
            </a:r>
          </a:p>
          <a:p>
            <a:pPr algn="just">
              <a:spcBef>
                <a:spcPts val="0"/>
              </a:spcBef>
            </a:pPr>
            <a:r>
              <a:rPr lang="en-US" sz="2500" dirty="0" smtClean="0"/>
              <a:t>The transport layer header must therefore include a type of address called a service-point address (or port address)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network layer gets each packet to the correct computer; the transport layer gets the entire message to the correct process on that computer.</a:t>
            </a:r>
          </a:p>
          <a:p>
            <a:pPr algn="just">
              <a:spcBef>
                <a:spcPts val="0"/>
              </a:spcBef>
            </a:pPr>
            <a:endParaRPr lang="en-US" sz="2500" dirty="0" smtClean="0"/>
          </a:p>
          <a:p>
            <a:pPr algn="just">
              <a:spcBef>
                <a:spcPts val="0"/>
              </a:spcBef>
            </a:pPr>
            <a:r>
              <a:rPr lang="en-US" sz="2500" b="1" dirty="0" smtClean="0"/>
              <a:t>Segmentation and reassembly </a:t>
            </a:r>
          </a:p>
          <a:p>
            <a:pPr algn="just">
              <a:spcBef>
                <a:spcPts val="0"/>
              </a:spcBef>
            </a:pPr>
            <a:r>
              <a:rPr lang="en-US" sz="2500" dirty="0" smtClean="0"/>
              <a:t>A message is divided into transmittable segments, with each segment containing a sequence number. </a:t>
            </a:r>
          </a:p>
          <a:p>
            <a:pPr algn="just">
              <a:spcBef>
                <a:spcPts val="0"/>
              </a:spcBef>
            </a:pPr>
            <a:r>
              <a:rPr lang="en-US" sz="2500" dirty="0" smtClean="0"/>
              <a:t>These numbers enable the transport layer to reassemble the message correctly upon arriving at the destination and to identify and replace packets that were lost in transmission.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Connection control</a:t>
            </a:r>
          </a:p>
          <a:p>
            <a:pPr algn="just">
              <a:spcBef>
                <a:spcPts val="0"/>
              </a:spcBef>
            </a:pPr>
            <a:r>
              <a:rPr lang="en-US" sz="2500" dirty="0" smtClean="0"/>
              <a:t>The TL can be either connectionless or connection-oriented.</a:t>
            </a:r>
          </a:p>
          <a:p>
            <a:pPr algn="just">
              <a:spcBef>
                <a:spcPts val="0"/>
              </a:spcBef>
            </a:pPr>
            <a:r>
              <a:rPr lang="en-US" sz="2500" dirty="0" smtClean="0"/>
              <a:t>A connectionless treats each segment as an independent packet and delivers at the destination machine. </a:t>
            </a:r>
          </a:p>
          <a:p>
            <a:pPr algn="just">
              <a:spcBef>
                <a:spcPts val="0"/>
              </a:spcBef>
            </a:pPr>
            <a:r>
              <a:rPr lang="en-US" sz="2500" dirty="0" smtClean="0"/>
              <a:t>A connection-oriented makes a connection with the  destination machine first before delivering the packets.</a:t>
            </a:r>
          </a:p>
          <a:p>
            <a:pPr algn="just">
              <a:spcBef>
                <a:spcPts val="0"/>
              </a:spcBef>
            </a:pPr>
            <a:r>
              <a:rPr lang="en-US" sz="2500" dirty="0" smtClean="0"/>
              <a:t>After all the data are transferred, the connection is terminated.</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Flow control</a:t>
            </a:r>
          </a:p>
          <a:p>
            <a:pPr algn="just">
              <a:spcBef>
                <a:spcPts val="0"/>
              </a:spcBef>
            </a:pPr>
            <a:r>
              <a:rPr lang="en-US" sz="2500" dirty="0" smtClean="0"/>
              <a:t>Like DLL, the TL is responsible for flow control.</a:t>
            </a:r>
          </a:p>
          <a:p>
            <a:pPr algn="just">
              <a:spcBef>
                <a:spcPts val="0"/>
              </a:spcBef>
            </a:pPr>
            <a:r>
              <a:rPr lang="en-US" sz="2500" dirty="0" smtClean="0"/>
              <a:t>Flow control at this layer is performed end to end rather than across a single link.</a:t>
            </a:r>
          </a:p>
          <a:p>
            <a:pPr algn="just">
              <a:spcBef>
                <a:spcPts val="0"/>
              </a:spcBef>
            </a:pPr>
            <a:r>
              <a:rPr lang="en-US" sz="2500" b="1" dirty="0" smtClean="0"/>
              <a:t>Error control</a:t>
            </a:r>
          </a:p>
          <a:p>
            <a:pPr algn="just">
              <a:spcBef>
                <a:spcPts val="0"/>
              </a:spcBef>
            </a:pPr>
            <a:r>
              <a:rPr lang="en-US" sz="2500" dirty="0" smtClean="0"/>
              <a:t>Like DLL, the TL is responsible for error control.</a:t>
            </a:r>
          </a:p>
          <a:p>
            <a:pPr algn="just">
              <a:spcBef>
                <a:spcPts val="0"/>
              </a:spcBef>
            </a:pPr>
            <a:r>
              <a:rPr lang="en-US" sz="2500" dirty="0" smtClean="0"/>
              <a:t>Error control at this layer is performed process-to-process rather than across a single link. </a:t>
            </a:r>
          </a:p>
          <a:p>
            <a:pPr algn="just">
              <a:spcBef>
                <a:spcPts val="0"/>
              </a:spcBef>
            </a:pPr>
            <a:r>
              <a:rPr lang="en-US" sz="2500" dirty="0" smtClean="0"/>
              <a:t>The sending transport layer makes sure that the entire message arrives at the receiving transport layer without error (damage, loss, or duplication). </a:t>
            </a:r>
          </a:p>
          <a:p>
            <a:pPr algn="just">
              <a:spcBef>
                <a:spcPts val="0"/>
              </a:spcBef>
            </a:pPr>
            <a:r>
              <a:rPr lang="en-US" sz="2500" dirty="0" smtClean="0"/>
              <a:t>Error correction is usually achieved through retransmission.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Process-to-process delivery of a message</a:t>
            </a:r>
          </a:p>
        </p:txBody>
      </p:sp>
      <p:pic>
        <p:nvPicPr>
          <p:cNvPr id="11" name="Picture 6"/>
          <p:cNvPicPr>
            <a:picLocks noChangeAspect="1" noChangeArrowheads="1"/>
          </p:cNvPicPr>
          <p:nvPr/>
        </p:nvPicPr>
        <p:blipFill>
          <a:blip r:embed="rId4"/>
          <a:srcRect/>
          <a:stretch>
            <a:fillRect/>
          </a:stretch>
        </p:blipFill>
        <p:spPr bwMode="auto">
          <a:xfrm>
            <a:off x="682625" y="1447800"/>
            <a:ext cx="7623175" cy="3136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services provided by the first three layers (physical, data link, and network) are not sufficient for some processes. </a:t>
            </a:r>
          </a:p>
          <a:p>
            <a:pPr algn="just">
              <a:spcBef>
                <a:spcPts val="0"/>
              </a:spcBef>
            </a:pPr>
            <a:r>
              <a:rPr lang="en-US" sz="2500" dirty="0" smtClean="0"/>
              <a:t>The session layer is the network dialog controller.</a:t>
            </a:r>
          </a:p>
          <a:p>
            <a:pPr algn="just">
              <a:spcBef>
                <a:spcPts val="0"/>
              </a:spcBef>
            </a:pPr>
            <a:r>
              <a:rPr lang="en-US" sz="2500" dirty="0" smtClean="0"/>
              <a:t>It establishes, maintains, and synchronizes the interaction among communicating systems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Session Layer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At the Receiver Side </a:t>
            </a:r>
          </a:p>
        </p:txBody>
      </p:sp>
      <p:sp>
        <p:nvSpPr>
          <p:cNvPr id="10" name="Content Placeholder 9"/>
          <p:cNvSpPr>
            <a:spLocks noGrp="1"/>
          </p:cNvSpPr>
          <p:nvPr>
            <p:ph idx="1"/>
          </p:nvPr>
        </p:nvSpPr>
        <p:spPr>
          <a:xfrm>
            <a:off x="381000" y="990600"/>
            <a:ext cx="8229600" cy="3886200"/>
          </a:xfrm>
        </p:spPr>
        <p:txBody>
          <a:bodyPr/>
          <a:lstStyle/>
          <a:p>
            <a:pPr algn="just"/>
            <a:r>
              <a:rPr lang="en-US" sz="2500" b="1" dirty="0" smtClean="0"/>
              <a:t>Lower layer</a:t>
            </a:r>
          </a:p>
          <a:p>
            <a:pPr algn="just">
              <a:buNone/>
            </a:pPr>
            <a:r>
              <a:rPr lang="en-US" sz="2500" dirty="0" smtClean="0"/>
              <a:t>	The carrier transports the letter to the post office.</a:t>
            </a:r>
          </a:p>
          <a:p>
            <a:pPr algn="just"/>
            <a:r>
              <a:rPr lang="en-US" sz="2500" b="1" dirty="0" smtClean="0"/>
              <a:t>Middle layer</a:t>
            </a:r>
          </a:p>
          <a:p>
            <a:pPr algn="just">
              <a:buNone/>
            </a:pPr>
            <a:r>
              <a:rPr lang="en-US" sz="2500" dirty="0" smtClean="0"/>
              <a:t>	The letter is sorted and delivered to the recipient's mailbox.</a:t>
            </a:r>
          </a:p>
          <a:p>
            <a:pPr algn="just"/>
            <a:r>
              <a:rPr lang="en-US" sz="2500" b="1" dirty="0" smtClean="0"/>
              <a:t>Higher layer</a:t>
            </a:r>
          </a:p>
          <a:p>
            <a:pPr algn="just">
              <a:buNone/>
            </a:pPr>
            <a:r>
              <a:rPr lang="en-US" sz="2500" dirty="0" smtClean="0"/>
              <a:t>	The receiver picks up the letter, opens the envelope, and reads it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Dialog control</a:t>
            </a:r>
          </a:p>
          <a:p>
            <a:pPr algn="just">
              <a:spcBef>
                <a:spcPts val="0"/>
              </a:spcBef>
            </a:pPr>
            <a:r>
              <a:rPr lang="en-US" sz="2500" dirty="0" smtClean="0"/>
              <a:t>The session layer allows two systems to enter into a dialog. </a:t>
            </a:r>
          </a:p>
          <a:p>
            <a:pPr algn="just">
              <a:spcBef>
                <a:spcPts val="0"/>
              </a:spcBef>
            </a:pPr>
            <a:r>
              <a:rPr lang="en-US" sz="2500" dirty="0" smtClean="0"/>
              <a:t>It allows the communication between two processes to take place in either half-duplex (one way at a time) or full-duplex (two ways at a time) mode.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Session Layer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Synchronization</a:t>
            </a:r>
          </a:p>
          <a:p>
            <a:pPr algn="just">
              <a:spcBef>
                <a:spcPts val="0"/>
              </a:spcBef>
            </a:pPr>
            <a:r>
              <a:rPr lang="en-US" sz="2500" dirty="0" smtClean="0"/>
              <a:t>It allows a process to add checkpoints, or synchronization points, to a stream of data. </a:t>
            </a:r>
          </a:p>
          <a:p>
            <a:pPr algn="just">
              <a:spcBef>
                <a:spcPts val="0"/>
              </a:spcBef>
            </a:pPr>
            <a:r>
              <a:rPr lang="en-US" sz="2500" b="1" dirty="0" smtClean="0"/>
              <a:t>For example</a:t>
            </a:r>
          </a:p>
          <a:p>
            <a:pPr algn="just">
              <a:spcBef>
                <a:spcPts val="0"/>
              </a:spcBef>
            </a:pPr>
            <a:r>
              <a:rPr lang="en-US" sz="2500" dirty="0" smtClean="0"/>
              <a:t>If a system is sending a file of 2000 pages, it is advisable to insert checkpoints after every 100 pages to ensure that each 100-page unit is received and acknowledged independently. </a:t>
            </a:r>
          </a:p>
          <a:p>
            <a:pPr algn="just">
              <a:spcBef>
                <a:spcPts val="0"/>
              </a:spcBef>
            </a:pPr>
            <a:r>
              <a:rPr lang="en-US" sz="2500" dirty="0" smtClean="0"/>
              <a:t>In this case, if a crash happens during the transmission of page 523, the only pages that need to</a:t>
            </a:r>
          </a:p>
          <a:p>
            <a:pPr algn="just">
              <a:spcBef>
                <a:spcPts val="0"/>
              </a:spcBef>
            </a:pPr>
            <a:r>
              <a:rPr lang="en-US" sz="2500" dirty="0" smtClean="0"/>
              <a:t>be resent after system recovery are pages 501 to 523. Pages previous to 501 need not be resent.</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Session Layer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Session Layer </a:t>
            </a:r>
          </a:p>
        </p:txBody>
      </p:sp>
      <p:pic>
        <p:nvPicPr>
          <p:cNvPr id="11" name="Picture 6"/>
          <p:cNvPicPr>
            <a:picLocks noChangeAspect="1" noChangeArrowheads="1"/>
          </p:cNvPicPr>
          <p:nvPr/>
        </p:nvPicPr>
        <p:blipFill>
          <a:blip r:embed="rId4"/>
          <a:srcRect/>
          <a:stretch>
            <a:fillRect/>
          </a:stretch>
        </p:blipFill>
        <p:spPr bwMode="auto">
          <a:xfrm>
            <a:off x="206375" y="1665288"/>
            <a:ext cx="8556625" cy="3973512"/>
          </a:xfrm>
          <a:prstGeom prst="rect">
            <a:avLst/>
          </a:prstGeom>
          <a:noFill/>
          <a:ln w="9525">
            <a:noFill/>
            <a:miter lim="800000"/>
            <a:headEnd/>
            <a:tailEnd/>
          </a:ln>
          <a:effectLst/>
        </p:spPr>
      </p:pic>
      <p:sp>
        <p:nvSpPr>
          <p:cNvPr id="9" name="Rectangle 8"/>
          <p:cNvSpPr/>
          <p:nvPr/>
        </p:nvSpPr>
        <p:spPr>
          <a:xfrm>
            <a:off x="228600" y="685800"/>
            <a:ext cx="8458200" cy="861774"/>
          </a:xfrm>
          <a:prstGeom prst="rect">
            <a:avLst/>
          </a:prstGeom>
        </p:spPr>
        <p:txBody>
          <a:bodyPr wrap="square">
            <a:spAutoFit/>
          </a:bodyPr>
          <a:lstStyle/>
          <a:p>
            <a:pPr algn="just">
              <a:spcBef>
                <a:spcPts val="0"/>
              </a:spcBef>
            </a:pPr>
            <a:r>
              <a:rPr lang="en-US" sz="2500" dirty="0" smtClean="0"/>
              <a:t>Figure illustrates the relationship of the session layer to the transport and presentation layers.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presentation layer is concerned with the syntax and semantics of the information exchanged between two systems. </a:t>
            </a:r>
          </a:p>
          <a:p>
            <a:pPr algn="just">
              <a:spcBef>
                <a:spcPts val="0"/>
              </a:spcBef>
            </a:pPr>
            <a:r>
              <a:rPr lang="en-US" sz="2500" dirty="0" smtClean="0"/>
              <a:t>Figure shows the relationship between the presentation layer and the application and session layers.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pic>
        <p:nvPicPr>
          <p:cNvPr id="11" name="Picture 6"/>
          <p:cNvPicPr>
            <a:picLocks noChangeAspect="1" noChangeArrowheads="1"/>
          </p:cNvPicPr>
          <p:nvPr/>
        </p:nvPicPr>
        <p:blipFill>
          <a:blip r:embed="rId4"/>
          <a:srcRect/>
          <a:stretch>
            <a:fillRect/>
          </a:stretch>
        </p:blipFill>
        <p:spPr bwMode="auto">
          <a:xfrm>
            <a:off x="344488" y="2014538"/>
            <a:ext cx="8418512" cy="28622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Translation</a:t>
            </a:r>
          </a:p>
          <a:p>
            <a:pPr algn="just">
              <a:spcBef>
                <a:spcPts val="0"/>
              </a:spcBef>
            </a:pPr>
            <a:r>
              <a:rPr lang="en-US" sz="2500" dirty="0" smtClean="0"/>
              <a:t>The processes (running programs) in two systems are usually exchanging information in the form of character strings, numbers, and so on. </a:t>
            </a:r>
          </a:p>
          <a:p>
            <a:pPr algn="just">
              <a:spcBef>
                <a:spcPts val="0"/>
              </a:spcBef>
            </a:pPr>
            <a:r>
              <a:rPr lang="en-US" sz="2500" dirty="0" smtClean="0"/>
              <a:t>The information must be changed to bit streams before being transmitted. </a:t>
            </a:r>
          </a:p>
          <a:p>
            <a:pPr algn="just">
              <a:spcBef>
                <a:spcPts val="0"/>
              </a:spcBef>
            </a:pPr>
            <a:r>
              <a:rPr lang="en-US" sz="2500" dirty="0" smtClean="0"/>
              <a:t>Because different computers use different encoding systems, the presentation layer is responsible for interoperability between these different encoding methods.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presentation layer at the sender changes the information from its sender-dependent format into a common format. </a:t>
            </a:r>
          </a:p>
          <a:p>
            <a:pPr algn="just">
              <a:spcBef>
                <a:spcPts val="0"/>
              </a:spcBef>
            </a:pPr>
            <a:r>
              <a:rPr lang="en-US" sz="2500" dirty="0" smtClean="0"/>
              <a:t>The presentation layer at the receiving machine changes the common format into its receiver-dependent format.</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Encryption</a:t>
            </a:r>
          </a:p>
          <a:p>
            <a:pPr algn="just">
              <a:spcBef>
                <a:spcPts val="0"/>
              </a:spcBef>
            </a:pPr>
            <a:r>
              <a:rPr lang="en-US" sz="2500" dirty="0" smtClean="0"/>
              <a:t>To carry sensitive information, a system must be able to ensure privacy. </a:t>
            </a:r>
          </a:p>
          <a:p>
            <a:pPr algn="just">
              <a:spcBef>
                <a:spcPts val="0"/>
              </a:spcBef>
            </a:pPr>
            <a:r>
              <a:rPr lang="en-US" sz="2500" dirty="0" smtClean="0"/>
              <a:t>Encryption means that the sender transforms the original information to another form and sends the resulting message out over the network. </a:t>
            </a:r>
          </a:p>
          <a:p>
            <a:pPr algn="just">
              <a:spcBef>
                <a:spcPts val="0"/>
              </a:spcBef>
            </a:pPr>
            <a:r>
              <a:rPr lang="en-US" sz="2500" dirty="0" smtClean="0"/>
              <a:t>Decryption reverses the original process to transform the message back to its original form.</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Compression</a:t>
            </a:r>
          </a:p>
          <a:p>
            <a:pPr algn="just">
              <a:spcBef>
                <a:spcPts val="0"/>
              </a:spcBef>
            </a:pPr>
            <a:r>
              <a:rPr lang="en-US" sz="2500" dirty="0" smtClean="0"/>
              <a:t>Data compression reduces the number of bits contained in the information. </a:t>
            </a:r>
          </a:p>
          <a:p>
            <a:pPr algn="just">
              <a:spcBef>
                <a:spcPts val="0"/>
              </a:spcBef>
            </a:pPr>
            <a:r>
              <a:rPr lang="en-US" sz="2500" dirty="0" smtClean="0"/>
              <a:t>Data compression becomes particularly important in the transmission of multimedia such as text, audio, and video.</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Presentation Layer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It enables the user, whether human or software, to access the network.</a:t>
            </a:r>
          </a:p>
          <a:p>
            <a:pPr algn="just">
              <a:spcBef>
                <a:spcPts val="0"/>
              </a:spcBef>
            </a:pPr>
            <a:r>
              <a:rPr lang="en-US" sz="2500" dirty="0" smtClean="0"/>
              <a:t>It provides user interfaces and support for services such as Electronic mail, remote file access and transfer, shared database management, and other types of distributed information services.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Hierarchy  </a:t>
            </a:r>
          </a:p>
        </p:txBody>
      </p:sp>
      <p:sp>
        <p:nvSpPr>
          <p:cNvPr id="10" name="Content Placeholder 9"/>
          <p:cNvSpPr>
            <a:spLocks noGrp="1"/>
          </p:cNvSpPr>
          <p:nvPr>
            <p:ph idx="1"/>
          </p:nvPr>
        </p:nvSpPr>
        <p:spPr>
          <a:xfrm>
            <a:off x="381000" y="990600"/>
            <a:ext cx="8229600" cy="3886200"/>
          </a:xfrm>
        </p:spPr>
        <p:txBody>
          <a:bodyPr/>
          <a:lstStyle/>
          <a:p>
            <a:pPr algn="just"/>
            <a:r>
              <a:rPr lang="en-US" sz="2500" dirty="0" smtClean="0"/>
              <a:t>According to our analysis, there are three different activities at the sender site and another three activities at the receiver site. </a:t>
            </a:r>
          </a:p>
          <a:p>
            <a:pPr algn="just"/>
            <a:r>
              <a:rPr lang="en-US" sz="2500" dirty="0" smtClean="0"/>
              <a:t>The task of transporting the letter between the sender and the receiver is done by the carrier.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Figure shows the relationship of the application layer to the user and the presentation layer of the many application services available, the figure shows only three:</a:t>
            </a:r>
          </a:p>
          <a:p>
            <a:pPr algn="just">
              <a:spcBef>
                <a:spcPts val="0"/>
              </a:spcBef>
            </a:pPr>
            <a:r>
              <a:rPr lang="en-US" sz="2500" dirty="0" smtClean="0"/>
              <a:t>XAOO (message-handling services), </a:t>
            </a:r>
          </a:p>
          <a:p>
            <a:pPr algn="just">
              <a:spcBef>
                <a:spcPts val="0"/>
              </a:spcBef>
            </a:pPr>
            <a:r>
              <a:rPr lang="en-US" sz="2500" dirty="0" smtClean="0"/>
              <a:t>X.500 (directory services), and </a:t>
            </a:r>
          </a:p>
          <a:p>
            <a:pPr algn="just">
              <a:spcBef>
                <a:spcPts val="0"/>
              </a:spcBef>
            </a:pPr>
            <a:r>
              <a:rPr lang="en-US" sz="2500" dirty="0" smtClean="0"/>
              <a:t>File Transfer Access, and Management (FTAM). </a:t>
            </a:r>
          </a:p>
          <a:p>
            <a:pPr algn="just">
              <a:spcBef>
                <a:spcPts val="0"/>
              </a:spcBef>
            </a:pPr>
            <a:r>
              <a:rPr lang="en-US" sz="2500" dirty="0" smtClean="0"/>
              <a:t>The user in this example employs XAOO to send an e-mail message.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pic>
        <p:nvPicPr>
          <p:cNvPr id="11" name="Picture 6"/>
          <p:cNvPicPr>
            <a:picLocks noChangeAspect="1" noChangeArrowheads="1"/>
          </p:cNvPicPr>
          <p:nvPr/>
        </p:nvPicPr>
        <p:blipFill>
          <a:blip r:embed="rId4"/>
          <a:srcRect/>
          <a:stretch>
            <a:fillRect/>
          </a:stretch>
        </p:blipFill>
        <p:spPr bwMode="auto">
          <a:xfrm>
            <a:off x="384175" y="914400"/>
            <a:ext cx="8455025" cy="42751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Network virtual terminal</a:t>
            </a:r>
          </a:p>
          <a:p>
            <a:pPr algn="just">
              <a:spcBef>
                <a:spcPts val="0"/>
              </a:spcBef>
            </a:pPr>
            <a:r>
              <a:rPr lang="en-US" sz="2500" dirty="0" smtClean="0"/>
              <a:t>it is a software version of a physical terminal, and it allows a user to log on to a remote host. </a:t>
            </a:r>
          </a:p>
          <a:p>
            <a:pPr algn="just">
              <a:spcBef>
                <a:spcPts val="0"/>
              </a:spcBef>
            </a:pPr>
            <a:r>
              <a:rPr lang="en-US" sz="2500" dirty="0" smtClean="0"/>
              <a:t>To do so, the application creates a software emulation of a terminal at the remote host. </a:t>
            </a:r>
          </a:p>
          <a:p>
            <a:pPr algn="just">
              <a:spcBef>
                <a:spcPts val="0"/>
              </a:spcBef>
            </a:pPr>
            <a:r>
              <a:rPr lang="en-US" sz="2500" dirty="0" smtClean="0"/>
              <a:t>The user's computer talks to the software terminal which, in turn, talks to the host, and vice versa. </a:t>
            </a:r>
          </a:p>
          <a:p>
            <a:pPr algn="just">
              <a:spcBef>
                <a:spcPts val="0"/>
              </a:spcBef>
            </a:pPr>
            <a:r>
              <a:rPr lang="en-US" sz="2500" dirty="0" smtClean="0"/>
              <a:t>The remote host believes it is communicating with one of its own terminals and allows the user to log 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File transfer, access, and management</a:t>
            </a:r>
          </a:p>
          <a:p>
            <a:pPr algn="just">
              <a:spcBef>
                <a:spcPts val="0"/>
              </a:spcBef>
            </a:pPr>
            <a:r>
              <a:rPr lang="en-US" sz="2500" dirty="0" smtClean="0"/>
              <a:t>This application allows a user to access files in a remote host (to make changes or read data), to retrieve files from a remote computer for use in the local computer, and to manage or control files in a remote computer locally.</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Mail services</a:t>
            </a:r>
          </a:p>
          <a:p>
            <a:pPr algn="just">
              <a:spcBef>
                <a:spcPts val="0"/>
              </a:spcBef>
            </a:pPr>
            <a:r>
              <a:rPr lang="en-US" sz="2500" dirty="0" smtClean="0"/>
              <a:t>This application provides the basis for e-mail forwarding and storage.</a:t>
            </a:r>
          </a:p>
          <a:p>
            <a:pPr algn="just">
              <a:spcBef>
                <a:spcPts val="0"/>
              </a:spcBef>
            </a:pPr>
            <a:endParaRPr lang="en-US" sz="2500" dirty="0" smtClean="0"/>
          </a:p>
          <a:p>
            <a:pPr algn="just">
              <a:spcBef>
                <a:spcPts val="0"/>
              </a:spcBef>
            </a:pPr>
            <a:r>
              <a:rPr lang="en-US" sz="2500" b="1" dirty="0" smtClean="0"/>
              <a:t>Directory services</a:t>
            </a:r>
          </a:p>
          <a:p>
            <a:pPr algn="just">
              <a:spcBef>
                <a:spcPts val="0"/>
              </a:spcBef>
            </a:pPr>
            <a:r>
              <a:rPr lang="en-US" sz="2500" dirty="0" smtClean="0"/>
              <a:t>This application provides distributed database sources and access for global information about various objects and services.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Summary of the OSI model Layers </a:t>
            </a:r>
          </a:p>
        </p:txBody>
      </p:sp>
      <p:pic>
        <p:nvPicPr>
          <p:cNvPr id="9" name="Picture 6"/>
          <p:cNvPicPr>
            <a:picLocks noChangeAspect="1" noChangeArrowheads="1"/>
          </p:cNvPicPr>
          <p:nvPr/>
        </p:nvPicPr>
        <p:blipFill>
          <a:blip r:embed="rId4"/>
          <a:srcRect/>
          <a:stretch>
            <a:fillRect/>
          </a:stretch>
        </p:blipFill>
        <p:spPr bwMode="auto">
          <a:xfrm>
            <a:off x="344488" y="914400"/>
            <a:ext cx="8189912" cy="4191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TCP/IP protocol suite was developed prior to the OSI model. </a:t>
            </a:r>
          </a:p>
          <a:p>
            <a:pPr algn="just">
              <a:spcBef>
                <a:spcPts val="0"/>
              </a:spcBef>
            </a:pPr>
            <a:r>
              <a:rPr lang="en-US" sz="2500" dirty="0" smtClean="0"/>
              <a:t>Therefore, the layers in the TCP/IP protocol suite do not exactly match those in the OSI model. </a:t>
            </a:r>
          </a:p>
          <a:p>
            <a:pPr algn="just">
              <a:spcBef>
                <a:spcPts val="0"/>
              </a:spcBef>
            </a:pPr>
            <a:r>
              <a:rPr lang="en-US" sz="2500" dirty="0" smtClean="0"/>
              <a:t>The original TCP/IP protocol suite was defined as having four layers: </a:t>
            </a:r>
          </a:p>
          <a:p>
            <a:pPr lvl="2" algn="just">
              <a:spcBef>
                <a:spcPts val="0"/>
              </a:spcBef>
            </a:pPr>
            <a:r>
              <a:rPr lang="en-US" sz="2500" dirty="0" smtClean="0"/>
              <a:t>Host-to-network Layer,</a:t>
            </a:r>
          </a:p>
          <a:p>
            <a:pPr lvl="2" algn="just">
              <a:spcBef>
                <a:spcPts val="0"/>
              </a:spcBef>
            </a:pPr>
            <a:r>
              <a:rPr lang="en-US" sz="2500" dirty="0" smtClean="0"/>
              <a:t>Internet Layer, </a:t>
            </a:r>
          </a:p>
          <a:p>
            <a:pPr lvl="2" algn="just">
              <a:spcBef>
                <a:spcPts val="0"/>
              </a:spcBef>
            </a:pPr>
            <a:r>
              <a:rPr lang="en-US" sz="2500" dirty="0" smtClean="0"/>
              <a:t>Transport layer and </a:t>
            </a:r>
          </a:p>
          <a:p>
            <a:pPr lvl="2" algn="just">
              <a:spcBef>
                <a:spcPts val="0"/>
              </a:spcBef>
            </a:pPr>
            <a:r>
              <a:rPr lang="en-US" sz="2500" dirty="0" smtClean="0"/>
              <a:t>Application layer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TCP/IP Protocol Suite</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However, when TCP/IP is compared to OSI, we can say that the host-to-network layer is equivalent to the combination of the physical and data link layers. </a:t>
            </a:r>
          </a:p>
          <a:p>
            <a:pPr algn="just">
              <a:spcBef>
                <a:spcPts val="0"/>
              </a:spcBef>
            </a:pPr>
            <a:r>
              <a:rPr lang="en-US" sz="2500" dirty="0" smtClean="0"/>
              <a:t>The internet layer is equivalent to the network layer, and the application layer is roughly doing the job of the session, presentation, and application layers with the transport layer in TCP/IP taking care of part of the duties of the session layer.</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TCP/IP Protocol Suite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TCPIIP protocol suite is made of five layers: physical, data link, network, transport, and application. </a:t>
            </a:r>
          </a:p>
          <a:p>
            <a:pPr algn="just">
              <a:spcBef>
                <a:spcPts val="0"/>
              </a:spcBef>
            </a:pPr>
            <a:r>
              <a:rPr lang="en-US" sz="2500" dirty="0" smtClean="0"/>
              <a:t>The first four layers provide physical standards, network interfaces, internetworking, and transport functions that correspond to the first four layers of the OSI model. </a:t>
            </a:r>
          </a:p>
          <a:p>
            <a:pPr algn="just">
              <a:spcBef>
                <a:spcPts val="0"/>
              </a:spcBef>
            </a:pPr>
            <a:r>
              <a:rPr lang="en-US" sz="2500" dirty="0" smtClean="0"/>
              <a:t>The three topmost layers in the OSI model, however, are represented in </a:t>
            </a:r>
            <a:r>
              <a:rPr lang="en-US" sz="2500" dirty="0" smtClean="0"/>
              <a:t>TCP/IP </a:t>
            </a:r>
            <a:r>
              <a:rPr lang="en-US" sz="2500" dirty="0" smtClean="0"/>
              <a:t>by a single layer called the application layer (see Figure).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TCP/IP Protocol Suite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OSI and TCP/IP Model </a:t>
            </a:r>
          </a:p>
        </p:txBody>
      </p:sp>
      <p:pic>
        <p:nvPicPr>
          <p:cNvPr id="10" name="Picture 7"/>
          <p:cNvPicPr>
            <a:picLocks noChangeAspect="1" noChangeArrowheads="1"/>
          </p:cNvPicPr>
          <p:nvPr/>
        </p:nvPicPr>
        <p:blipFill>
          <a:blip r:embed="rId4"/>
          <a:srcRect/>
          <a:stretch>
            <a:fillRect/>
          </a:stretch>
        </p:blipFill>
        <p:spPr bwMode="auto">
          <a:xfrm>
            <a:off x="696913" y="609600"/>
            <a:ext cx="7532687" cy="50022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Services</a:t>
            </a:r>
          </a:p>
        </p:txBody>
      </p:sp>
      <p:sp>
        <p:nvSpPr>
          <p:cNvPr id="10" name="Content Placeholder 9"/>
          <p:cNvSpPr>
            <a:spLocks noGrp="1"/>
          </p:cNvSpPr>
          <p:nvPr>
            <p:ph idx="1"/>
          </p:nvPr>
        </p:nvSpPr>
        <p:spPr>
          <a:xfrm>
            <a:off x="381000" y="990600"/>
            <a:ext cx="8229600" cy="3886200"/>
          </a:xfrm>
        </p:spPr>
        <p:txBody>
          <a:bodyPr/>
          <a:lstStyle/>
          <a:p>
            <a:pPr algn="just"/>
            <a:r>
              <a:rPr lang="en-US" sz="2500" dirty="0" smtClean="0"/>
              <a:t>Each layer at the sending site uses the services of the layer immediately below it. </a:t>
            </a:r>
          </a:p>
          <a:p>
            <a:pPr algn="just"/>
            <a:r>
              <a:rPr lang="en-US" sz="2500" dirty="0" smtClean="0"/>
              <a:t>The sender at the higher layer uses the services of the middle layer. </a:t>
            </a:r>
          </a:p>
          <a:p>
            <a:pPr algn="just"/>
            <a:r>
              <a:rPr lang="en-US" sz="2500" dirty="0" smtClean="0"/>
              <a:t>The middle layer uses the services of the lower layer.</a:t>
            </a:r>
          </a:p>
          <a:p>
            <a:pPr algn="just"/>
            <a:r>
              <a:rPr lang="en-US" sz="2500" dirty="0" smtClean="0"/>
              <a:t>The lower layer uses the services of the carrier.</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TCP/IP is a hierarchical protocol made up of interactive modules, each of which provides a specific functionality; however, the modules are not necessarily interdependent.</a:t>
            </a:r>
          </a:p>
          <a:p>
            <a:pPr algn="just">
              <a:spcBef>
                <a:spcPts val="0"/>
              </a:spcBef>
            </a:pPr>
            <a:r>
              <a:rPr lang="en-US" sz="2500" dirty="0" smtClean="0"/>
              <a:t>Whereas the OSI model specifies which functions belong to each of its layers, the layers of the TCP/IP protocol suite contain relatively independent protocols that can be mixed and matched depending on the needs of the system. </a:t>
            </a:r>
          </a:p>
          <a:p>
            <a:pPr algn="just">
              <a:spcBef>
                <a:spcPts val="0"/>
              </a:spcBef>
            </a:pPr>
            <a:r>
              <a:rPr lang="en-US" sz="2500" dirty="0" smtClean="0"/>
              <a:t>The term hierarchical means that each upper-level protocol is supported by one or more lower-level protocols.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TCP/IP Protocol Suite</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At the transport layer, TCP/IP defines three protocols: </a:t>
            </a:r>
          </a:p>
          <a:p>
            <a:pPr lvl="1" algn="just">
              <a:spcBef>
                <a:spcPts val="0"/>
              </a:spcBef>
              <a:buFont typeface="Arial" pitchFamily="34" charset="0"/>
              <a:buChar char="•"/>
            </a:pPr>
            <a:r>
              <a:rPr lang="en-US" sz="2500" dirty="0" smtClean="0"/>
              <a:t>Transmission Control Protocol (TCP), </a:t>
            </a:r>
          </a:p>
          <a:p>
            <a:pPr lvl="1" algn="just">
              <a:spcBef>
                <a:spcPts val="0"/>
              </a:spcBef>
              <a:buFont typeface="Arial" pitchFamily="34" charset="0"/>
              <a:buChar char="•"/>
            </a:pPr>
            <a:r>
              <a:rPr lang="en-US" sz="2500" dirty="0" smtClean="0"/>
              <a:t>User Datagram Protocol (UDP), and </a:t>
            </a:r>
          </a:p>
          <a:p>
            <a:pPr lvl="1" algn="just">
              <a:spcBef>
                <a:spcPts val="0"/>
              </a:spcBef>
              <a:buFont typeface="Arial" pitchFamily="34" charset="0"/>
              <a:buChar char="•"/>
            </a:pPr>
            <a:r>
              <a:rPr lang="en-US" sz="2500" dirty="0" smtClean="0"/>
              <a:t>Stream Control Transmission Protocol (SCTP)</a:t>
            </a:r>
          </a:p>
          <a:p>
            <a:pPr lvl="1" algn="just">
              <a:spcBef>
                <a:spcPts val="0"/>
              </a:spcBef>
              <a:buFont typeface="Arial" pitchFamily="34" charset="0"/>
              <a:buChar char="•"/>
            </a:pPr>
            <a:endParaRPr lang="en-US" sz="2500" dirty="0" smtClean="0"/>
          </a:p>
          <a:p>
            <a:pPr lvl="1" algn="just">
              <a:spcBef>
                <a:spcPts val="0"/>
              </a:spcBef>
              <a:buFont typeface="Arial" pitchFamily="34" charset="0"/>
              <a:buChar char="•"/>
            </a:pPr>
            <a:endParaRPr lang="en-US" sz="2500" dirty="0" smtClean="0"/>
          </a:p>
          <a:p>
            <a:pPr algn="just">
              <a:spcBef>
                <a:spcPts val="0"/>
              </a:spcBef>
            </a:pPr>
            <a:r>
              <a:rPr lang="en-US" sz="2500" dirty="0" smtClean="0"/>
              <a:t>At the network layer, the main protocol defined by TCP/IP is the Internetworking Protocol (IP); there are also some other protocols that support data movement in this layer.</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TCP/IP Protocol Suite</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At the physical and data link layers, TCP/IP does not define any specific protocol. </a:t>
            </a:r>
          </a:p>
          <a:p>
            <a:pPr algn="just">
              <a:spcBef>
                <a:spcPts val="0"/>
              </a:spcBef>
            </a:pPr>
            <a:r>
              <a:rPr lang="en-US" sz="2500" dirty="0" smtClean="0"/>
              <a:t>It supports all the standard and proprietary protocols. </a:t>
            </a:r>
          </a:p>
          <a:p>
            <a:pPr algn="just">
              <a:spcBef>
                <a:spcPts val="0"/>
              </a:spcBef>
            </a:pPr>
            <a:r>
              <a:rPr lang="en-US" sz="2500" dirty="0" smtClean="0"/>
              <a:t>A network in a TCP/IP internetwork can be a Local-Area Network (LAN) or a Wide-Area Network(WAN).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Physical and Data Link Layers</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At the network layer (or, more accurately, the internetwork layer), TCP/IP supports the Internetworking Protocol. IP, in turn, uses four supporting protocols: ARP, RARP, ICMP, and IGMP.</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Network Layer</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IP is the transmission mechanism used by the TCP/IP protocols. </a:t>
            </a:r>
          </a:p>
          <a:p>
            <a:pPr algn="just">
              <a:spcBef>
                <a:spcPts val="0"/>
              </a:spcBef>
            </a:pPr>
            <a:r>
              <a:rPr lang="en-US" sz="2500" dirty="0" smtClean="0"/>
              <a:t>It is an unreliable and connectionless protocol-a best-effort delivery service.</a:t>
            </a:r>
          </a:p>
          <a:p>
            <a:pPr algn="just">
              <a:spcBef>
                <a:spcPts val="0"/>
              </a:spcBef>
            </a:pPr>
            <a:r>
              <a:rPr lang="en-US" sz="2500" dirty="0" smtClean="0"/>
              <a:t>The term best effort means that IP provides no error checking or tracking. </a:t>
            </a:r>
          </a:p>
          <a:p>
            <a:pPr algn="just">
              <a:spcBef>
                <a:spcPts val="0"/>
              </a:spcBef>
            </a:pPr>
            <a:r>
              <a:rPr lang="en-US" sz="2500" dirty="0" smtClean="0"/>
              <a:t>IP assumes the unreliability of the underlying layers and does its best to get a transmission through to its destination, but with no guarantees.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Internetworking Protocol (IP)</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IP transports data in packets called datagrams, each of which is transported separately.</a:t>
            </a:r>
          </a:p>
          <a:p>
            <a:pPr algn="just">
              <a:spcBef>
                <a:spcPts val="0"/>
              </a:spcBef>
            </a:pPr>
            <a:r>
              <a:rPr lang="en-US" sz="2500" dirty="0" smtClean="0"/>
              <a:t>Datagrams can travel along different routes and can arrive out of sequence or be duplicated. </a:t>
            </a:r>
          </a:p>
          <a:p>
            <a:pPr algn="just">
              <a:spcBef>
                <a:spcPts val="0"/>
              </a:spcBef>
            </a:pPr>
            <a:r>
              <a:rPr lang="en-US" sz="2500" dirty="0" smtClean="0"/>
              <a:t>IP does not keep track of the routes and has no facility for reordering datagrams once they arrive at their destination.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Internetworking Protocol (IP)</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Address Resolution Protocol (ARP)</a:t>
            </a:r>
          </a:p>
          <a:p>
            <a:pPr algn="just">
              <a:spcBef>
                <a:spcPts val="0"/>
              </a:spcBef>
            </a:pPr>
            <a:r>
              <a:rPr lang="en-US" sz="2500" dirty="0" smtClean="0"/>
              <a:t>It is used to associate a logical address with a physical address. </a:t>
            </a:r>
          </a:p>
          <a:p>
            <a:pPr algn="just">
              <a:spcBef>
                <a:spcPts val="0"/>
              </a:spcBef>
            </a:pPr>
            <a:r>
              <a:rPr lang="en-US" sz="2500" dirty="0" smtClean="0"/>
              <a:t>In LAN, each device on a link is identified by a physical address, usually imprinted on the NIC. </a:t>
            </a:r>
          </a:p>
          <a:p>
            <a:pPr algn="just">
              <a:spcBef>
                <a:spcPts val="0"/>
              </a:spcBef>
            </a:pPr>
            <a:r>
              <a:rPr lang="en-US" sz="2500" dirty="0" smtClean="0"/>
              <a:t>ARP is used to find the physical address of the node when its Internet address is known.</a:t>
            </a:r>
          </a:p>
          <a:p>
            <a:pPr algn="just">
              <a:spcBef>
                <a:spcPts val="0"/>
              </a:spcBef>
            </a:pPr>
            <a:r>
              <a:rPr lang="en-US" sz="2500" b="1" dirty="0" smtClean="0"/>
              <a:t>Reverse Address Resolution Protocol (RARP)</a:t>
            </a:r>
          </a:p>
          <a:p>
            <a:pPr algn="just">
              <a:spcBef>
                <a:spcPts val="0"/>
              </a:spcBef>
            </a:pPr>
            <a:r>
              <a:rPr lang="en-US" sz="2500" dirty="0" smtClean="0"/>
              <a:t>RARP allows a host to discover its Internet address when it knows only its physical address. </a:t>
            </a:r>
          </a:p>
          <a:p>
            <a:pPr algn="just">
              <a:spcBef>
                <a:spcPts val="0"/>
              </a:spcBef>
            </a:pPr>
            <a:r>
              <a:rPr lang="en-US" sz="2500" dirty="0" smtClean="0"/>
              <a:t>It is used when a computer is connected to a network for the first time or when a diskless computer is booted.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ARP and RARP</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b="1" dirty="0" smtClean="0"/>
              <a:t>Internet Control Message Protocol (ICMP)</a:t>
            </a:r>
          </a:p>
          <a:p>
            <a:pPr algn="just">
              <a:spcBef>
                <a:spcPts val="0"/>
              </a:spcBef>
            </a:pPr>
            <a:r>
              <a:rPr lang="en-US" sz="2500" dirty="0" smtClean="0"/>
              <a:t>The ICMP is a mechanism used by hosts and gateways to send notification of datagram problems back to the sender. </a:t>
            </a:r>
          </a:p>
          <a:p>
            <a:pPr algn="just">
              <a:spcBef>
                <a:spcPts val="0"/>
              </a:spcBef>
            </a:pPr>
            <a:r>
              <a:rPr lang="en-US" sz="2500" dirty="0" smtClean="0"/>
              <a:t>ICMP sends query and error reporting messages. </a:t>
            </a:r>
          </a:p>
          <a:p>
            <a:pPr algn="just">
              <a:spcBef>
                <a:spcPts val="0"/>
              </a:spcBef>
            </a:pPr>
            <a:endParaRPr lang="en-US" sz="2500" dirty="0" smtClean="0"/>
          </a:p>
          <a:p>
            <a:pPr algn="just">
              <a:spcBef>
                <a:spcPts val="0"/>
              </a:spcBef>
            </a:pPr>
            <a:endParaRPr lang="en-US" sz="2500" dirty="0" smtClean="0"/>
          </a:p>
          <a:p>
            <a:pPr algn="just">
              <a:spcBef>
                <a:spcPts val="0"/>
              </a:spcBef>
            </a:pPr>
            <a:r>
              <a:rPr lang="en-US" sz="2500" b="1" dirty="0" smtClean="0"/>
              <a:t>Internet Group Message Protocol (IGMP)</a:t>
            </a:r>
          </a:p>
          <a:p>
            <a:pPr algn="just">
              <a:spcBef>
                <a:spcPts val="0"/>
              </a:spcBef>
            </a:pPr>
            <a:r>
              <a:rPr lang="en-US" sz="2500" dirty="0" smtClean="0"/>
              <a:t>The IGMP is used to facilitate the simultaneous transmission of a message to a group of recipients.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ICMP and IGMP</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Traditionally the transport layer was represented in TCP/IP by two protocols: TCP and UDP. </a:t>
            </a:r>
          </a:p>
          <a:p>
            <a:pPr algn="just">
              <a:spcBef>
                <a:spcPts val="0"/>
              </a:spcBef>
            </a:pPr>
            <a:r>
              <a:rPr lang="en-US" sz="2500" dirty="0" smtClean="0"/>
              <a:t>IP is a host-to-host protocol, meaning that it can deliver a packet from one physical device to another.</a:t>
            </a:r>
          </a:p>
          <a:p>
            <a:pPr algn="just">
              <a:spcBef>
                <a:spcPts val="0"/>
              </a:spcBef>
            </a:pPr>
            <a:r>
              <a:rPr lang="en-US" sz="2500" dirty="0" smtClean="0"/>
              <a:t>UDP and TCP are transport level protocols responsible for delivery of a message from a process (running program) to another process. </a:t>
            </a:r>
          </a:p>
          <a:p>
            <a:pPr algn="just">
              <a:spcBef>
                <a:spcPts val="0"/>
              </a:spcBef>
            </a:pPr>
            <a:r>
              <a:rPr lang="en-US" sz="2500" dirty="0" smtClean="0"/>
              <a:t>A new transport layer protocol, SCTP, has been devised to meet the needs of some newer applications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User Datagram Protocol (UDP) is the simpler of the two standard TCP/IP transport protocols. </a:t>
            </a:r>
          </a:p>
          <a:p>
            <a:pPr algn="just">
              <a:spcBef>
                <a:spcPts val="0"/>
              </a:spcBef>
            </a:pPr>
            <a:r>
              <a:rPr lang="en-US" sz="2500" dirty="0" smtClean="0"/>
              <a:t>It is a process-to-process protocol that adds only port addresses, checksum, error control, and length information to the data from the upper layer.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 UDP</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The Layered Model</a:t>
            </a:r>
          </a:p>
        </p:txBody>
      </p:sp>
      <p:sp>
        <p:nvSpPr>
          <p:cNvPr id="10" name="Content Placeholder 9"/>
          <p:cNvSpPr>
            <a:spLocks noGrp="1"/>
          </p:cNvSpPr>
          <p:nvPr>
            <p:ph idx="1"/>
          </p:nvPr>
        </p:nvSpPr>
        <p:spPr>
          <a:xfrm>
            <a:off x="381000" y="990600"/>
            <a:ext cx="8229600" cy="4191000"/>
          </a:xfrm>
        </p:spPr>
        <p:txBody>
          <a:bodyPr/>
          <a:lstStyle/>
          <a:p>
            <a:pPr algn="just"/>
            <a:r>
              <a:rPr lang="en-US" sz="2500" dirty="0" smtClean="0"/>
              <a:t>The layered model that dominated data communications and networking literature before 1990 was the Open Systems Interconnection (OSI) model.</a:t>
            </a:r>
          </a:p>
          <a:p>
            <a:pPr algn="just"/>
            <a:r>
              <a:rPr lang="en-US" sz="2500" dirty="0" smtClean="0"/>
              <a:t>Everyone believed that the OSI model would become the ultimate standard for data communications, but this did not happen. </a:t>
            </a:r>
          </a:p>
          <a:p>
            <a:pPr algn="just"/>
            <a:r>
              <a:rPr lang="en-US" sz="2500" dirty="0" smtClean="0"/>
              <a:t>The TCP/IP protocol suite became the dominant commercial architecture because it was used and tested extensively in the Internet; the OSI model was never fully implemented.</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Transmission Control Protocol (TCP) provides full transport-layer services to applications. </a:t>
            </a:r>
          </a:p>
          <a:p>
            <a:pPr algn="just">
              <a:spcBef>
                <a:spcPts val="0"/>
              </a:spcBef>
            </a:pPr>
            <a:r>
              <a:rPr lang="en-US" sz="2500" dirty="0" smtClean="0"/>
              <a:t>TCP is a reliable stream transport protocol. </a:t>
            </a:r>
          </a:p>
          <a:p>
            <a:pPr algn="just">
              <a:spcBef>
                <a:spcPts val="0"/>
              </a:spcBef>
            </a:pPr>
            <a:r>
              <a:rPr lang="en-US" sz="2500" dirty="0" smtClean="0"/>
              <a:t>The term stream, in this context, means connection-oriented</a:t>
            </a:r>
          </a:p>
          <a:p>
            <a:pPr algn="just">
              <a:spcBef>
                <a:spcPts val="0"/>
              </a:spcBef>
            </a:pPr>
            <a:r>
              <a:rPr lang="en-US" sz="2500" dirty="0" smtClean="0"/>
              <a:t>A connection must be established between both ends of a transmission before either can transmit data.</a:t>
            </a:r>
          </a:p>
          <a:p>
            <a:pPr algn="just">
              <a:spcBef>
                <a:spcPts val="0"/>
              </a:spcBef>
            </a:pPr>
            <a:r>
              <a:rPr lang="en-US" sz="2500" dirty="0" smtClean="0"/>
              <a:t>At the sending end of each transmission, TCP divides a stream of data into smaller units called segments.</a:t>
            </a:r>
          </a:p>
          <a:p>
            <a:pPr algn="just">
              <a:spcBef>
                <a:spcPts val="0"/>
              </a:spcBef>
            </a:pPr>
            <a:r>
              <a:rPr lang="en-US" sz="2500" dirty="0" smtClean="0"/>
              <a:t>Each segment includes a sequence number for reordering after receipt, together with an acknowledgment number for the segments received.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 TCP</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Segments are carried across the internet inside of IP datagrams. At the receiving end, TCP collects each datagram as it comes in and reorders the transmission based on sequence numbers.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 TCP</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Stream Control Transmission Protocol (SCTP) provides support for newer applications such as voice over the Internet. </a:t>
            </a:r>
          </a:p>
          <a:p>
            <a:pPr algn="just">
              <a:spcBef>
                <a:spcPts val="0"/>
              </a:spcBef>
            </a:pPr>
            <a:r>
              <a:rPr lang="en-US" sz="2500" dirty="0" smtClean="0"/>
              <a:t>It is a transport layer protocol that combines the best features of UDP and TCP.</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Transport Layer : SCTP</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 application layer in TCPIIP is equivalent to the combined session, presentation, and application layers in the OSI model. </a:t>
            </a:r>
          </a:p>
          <a:p>
            <a:pPr algn="just">
              <a:spcBef>
                <a:spcPts val="0"/>
              </a:spcBef>
            </a:pPr>
            <a:r>
              <a:rPr lang="en-US" sz="2500" dirty="0" smtClean="0"/>
              <a:t>Many protocols are defined at this layer such as </a:t>
            </a:r>
          </a:p>
          <a:p>
            <a:pPr algn="just">
              <a:spcBef>
                <a:spcPts val="0"/>
              </a:spcBef>
            </a:pPr>
            <a:r>
              <a:rPr lang="en-US" sz="2500" dirty="0" smtClean="0"/>
              <a:t>HTTP(S)</a:t>
            </a:r>
          </a:p>
          <a:p>
            <a:pPr algn="just">
              <a:spcBef>
                <a:spcPts val="0"/>
              </a:spcBef>
            </a:pPr>
            <a:r>
              <a:rPr lang="en-US" sz="2500" dirty="0" smtClean="0"/>
              <a:t>FTP</a:t>
            </a:r>
          </a:p>
          <a:p>
            <a:pPr algn="just">
              <a:spcBef>
                <a:spcPts val="0"/>
              </a:spcBef>
            </a:pPr>
            <a:r>
              <a:rPr lang="en-US" sz="2500" dirty="0" smtClean="0"/>
              <a:t>SMTP</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Application Layer </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Four levels of addresses are used in an internet employing the TCP/IP protocols:</a:t>
            </a:r>
          </a:p>
          <a:p>
            <a:pPr lvl="1" algn="just">
              <a:spcBef>
                <a:spcPts val="0"/>
              </a:spcBef>
              <a:buFont typeface="Arial" pitchFamily="34" charset="0"/>
              <a:buChar char="•"/>
            </a:pPr>
            <a:r>
              <a:rPr lang="en-US" sz="2500" dirty="0" smtClean="0"/>
              <a:t>Physical (link) Addresses, </a:t>
            </a:r>
          </a:p>
          <a:p>
            <a:pPr lvl="1" algn="just">
              <a:spcBef>
                <a:spcPts val="0"/>
              </a:spcBef>
              <a:buFont typeface="Arial" pitchFamily="34" charset="0"/>
              <a:buChar char="•"/>
            </a:pPr>
            <a:r>
              <a:rPr lang="en-US" sz="2500" dirty="0" smtClean="0"/>
              <a:t>Logical (IP) Addresses, </a:t>
            </a:r>
          </a:p>
          <a:p>
            <a:pPr lvl="1" algn="just">
              <a:spcBef>
                <a:spcPts val="0"/>
              </a:spcBef>
              <a:buFont typeface="Arial" pitchFamily="34" charset="0"/>
              <a:buChar char="•"/>
            </a:pPr>
            <a:r>
              <a:rPr lang="en-US" sz="2500" dirty="0" smtClean="0"/>
              <a:t>Port Addresses, and </a:t>
            </a:r>
          </a:p>
          <a:p>
            <a:pPr lvl="1" algn="just">
              <a:spcBef>
                <a:spcPts val="0"/>
              </a:spcBef>
              <a:buFont typeface="Arial" pitchFamily="34" charset="0"/>
              <a:buChar char="•"/>
            </a:pPr>
            <a:r>
              <a:rPr lang="en-US" sz="2500" dirty="0" smtClean="0"/>
              <a:t>Specific Addresses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Addressing in TCP/IP</a:t>
            </a:r>
          </a:p>
        </p:txBody>
      </p:sp>
      <p:pic>
        <p:nvPicPr>
          <p:cNvPr id="9" name="Picture 6"/>
          <p:cNvPicPr>
            <a:picLocks noChangeAspect="1" noChangeArrowheads="1"/>
          </p:cNvPicPr>
          <p:nvPr/>
        </p:nvPicPr>
        <p:blipFill>
          <a:blip r:embed="rId4"/>
          <a:srcRect/>
          <a:stretch>
            <a:fillRect/>
          </a:stretch>
        </p:blipFill>
        <p:spPr bwMode="auto">
          <a:xfrm>
            <a:off x="852488" y="3200400"/>
            <a:ext cx="7834312" cy="19970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Addressing in TCP/IP</a:t>
            </a:r>
          </a:p>
        </p:txBody>
      </p:sp>
      <p:pic>
        <p:nvPicPr>
          <p:cNvPr id="11" name="Picture 6"/>
          <p:cNvPicPr>
            <a:picLocks noChangeAspect="1" noChangeArrowheads="1"/>
          </p:cNvPicPr>
          <p:nvPr/>
        </p:nvPicPr>
        <p:blipFill>
          <a:blip r:embed="rId4"/>
          <a:srcRect/>
          <a:stretch>
            <a:fillRect/>
          </a:stretch>
        </p:blipFill>
        <p:spPr bwMode="auto">
          <a:xfrm>
            <a:off x="685800" y="685800"/>
            <a:ext cx="7467600" cy="4829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It also known as the link address, is the address of a node as defined by its LAN or WAN. </a:t>
            </a:r>
          </a:p>
          <a:p>
            <a:pPr algn="just">
              <a:spcBef>
                <a:spcPts val="0"/>
              </a:spcBef>
            </a:pPr>
            <a:r>
              <a:rPr lang="en-US" sz="2500" dirty="0" smtClean="0"/>
              <a:t>It is included in the frame used by the data link layer. </a:t>
            </a:r>
          </a:p>
          <a:p>
            <a:pPr algn="just">
              <a:spcBef>
                <a:spcPts val="0"/>
              </a:spcBef>
            </a:pPr>
            <a:r>
              <a:rPr lang="en-US" sz="2500" dirty="0" smtClean="0"/>
              <a:t>It is the lowest-level address.</a:t>
            </a:r>
          </a:p>
          <a:p>
            <a:pPr algn="just">
              <a:spcBef>
                <a:spcPts val="0"/>
              </a:spcBef>
            </a:pPr>
            <a:r>
              <a:rPr lang="en-US" sz="2500" dirty="0" smtClean="0"/>
              <a:t>The physical addresses have authority over the network (LAN or WAN). </a:t>
            </a:r>
          </a:p>
          <a:p>
            <a:pPr algn="just">
              <a:spcBef>
                <a:spcPts val="0"/>
              </a:spcBef>
            </a:pPr>
            <a:r>
              <a:rPr lang="en-US" sz="2500" dirty="0" smtClean="0"/>
              <a:t>The size and format of these addresses vary depending on the network. </a:t>
            </a:r>
          </a:p>
          <a:p>
            <a:pPr algn="just">
              <a:spcBef>
                <a:spcPts val="0"/>
              </a:spcBef>
            </a:pPr>
            <a:r>
              <a:rPr lang="en-US" sz="2500" dirty="0" smtClean="0"/>
              <a:t>For example, Ethernet uses a 6-byte (48-bit) physical address that is imprinted on the NIC. </a:t>
            </a:r>
          </a:p>
          <a:p>
            <a:pPr algn="just">
              <a:spcBef>
                <a:spcPts val="0"/>
              </a:spcBef>
            </a:pPr>
            <a:r>
              <a:rPr lang="en-US" sz="2500" dirty="0" err="1" smtClean="0"/>
              <a:t>LocalTalk</a:t>
            </a:r>
            <a:r>
              <a:rPr lang="en-US" sz="2500" dirty="0" smtClean="0"/>
              <a:t> (Apple), however, has a 1-byte dynamic address that changes each time the station comes up.</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Physical Address</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Physical Address</a:t>
            </a:r>
          </a:p>
        </p:txBody>
      </p:sp>
      <p:pic>
        <p:nvPicPr>
          <p:cNvPr id="11" name="Picture 6"/>
          <p:cNvPicPr>
            <a:picLocks noChangeAspect="1" noChangeArrowheads="1"/>
          </p:cNvPicPr>
          <p:nvPr/>
        </p:nvPicPr>
        <p:blipFill>
          <a:blip r:embed="rId4"/>
          <a:srcRect/>
          <a:stretch>
            <a:fillRect/>
          </a:stretch>
        </p:blipFill>
        <p:spPr bwMode="auto">
          <a:xfrm>
            <a:off x="481013" y="1371600"/>
            <a:ext cx="8053387" cy="36575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381000" y="685800"/>
            <a:ext cx="8229600" cy="4724400"/>
          </a:xfrm>
        </p:spPr>
        <p:txBody>
          <a:bodyPr/>
          <a:lstStyle/>
          <a:p>
            <a:pPr algn="just">
              <a:spcBef>
                <a:spcPts val="0"/>
              </a:spcBef>
            </a:pPr>
            <a:r>
              <a:rPr lang="en-US" sz="2500" dirty="0" smtClean="0"/>
              <a:t>These are necessary for universal communications that are independent of underlying physical networks. </a:t>
            </a:r>
          </a:p>
          <a:p>
            <a:pPr algn="just">
              <a:spcBef>
                <a:spcPts val="0"/>
              </a:spcBef>
            </a:pPr>
            <a:r>
              <a:rPr lang="en-US" sz="2500" dirty="0" smtClean="0"/>
              <a:t>Physical addresses are not adequate in an internetwork environment where different networks can have different address formats. </a:t>
            </a:r>
          </a:p>
          <a:p>
            <a:pPr algn="just">
              <a:spcBef>
                <a:spcPts val="0"/>
              </a:spcBef>
            </a:pPr>
            <a:r>
              <a:rPr lang="en-US" sz="2500" dirty="0" smtClean="0"/>
              <a:t>A universal addressing system is needed in which each host can be identified uniquely, regardless of the underlying physical network.</a:t>
            </a:r>
          </a:p>
          <a:p>
            <a:pPr algn="just">
              <a:spcBef>
                <a:spcPts val="0"/>
              </a:spcBef>
            </a:pPr>
            <a:r>
              <a:rPr lang="en-US" sz="2500" dirty="0" smtClean="0"/>
              <a:t>The logical addresses are designed for this purpose. </a:t>
            </a:r>
          </a:p>
          <a:p>
            <a:pPr algn="just">
              <a:spcBef>
                <a:spcPts val="0"/>
              </a:spcBef>
            </a:pPr>
            <a:r>
              <a:rPr lang="en-US" sz="2500" dirty="0" smtClean="0"/>
              <a:t>A logical address in the Internet is currently a 32-bit address that can uniquely define a host connected to the Internet. No two publicly addressed and visible hosts on the Internet can have the same IP address.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Logical Address</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Logical Address</a:t>
            </a:r>
          </a:p>
        </p:txBody>
      </p:sp>
      <p:pic>
        <p:nvPicPr>
          <p:cNvPr id="11" name="Picture 6"/>
          <p:cNvPicPr>
            <a:picLocks noChangeAspect="1" noChangeArrowheads="1"/>
          </p:cNvPicPr>
          <p:nvPr/>
        </p:nvPicPr>
        <p:blipFill>
          <a:blip r:embed="rId4"/>
          <a:srcRect/>
          <a:stretch>
            <a:fillRect/>
          </a:stretch>
        </p:blipFill>
        <p:spPr bwMode="auto">
          <a:xfrm>
            <a:off x="1550988" y="555625"/>
            <a:ext cx="6069012" cy="5083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3656</TotalTime>
  <Words>5842</Words>
  <Application>Microsoft Office PowerPoint</Application>
  <PresentationFormat>On-screen Show (4:3)</PresentationFormat>
  <Paragraphs>1643</Paragraphs>
  <Slides>102</Slides>
  <Notes>102</Notes>
  <HiddenSlides>0</HiddenSlides>
  <MMClips>0</MMClips>
  <ScaleCrop>false</ScaleCrop>
  <HeadingPairs>
    <vt:vector size="4" baseType="variant">
      <vt:variant>
        <vt:lpstr>Theme</vt:lpstr>
      </vt:variant>
      <vt:variant>
        <vt:i4>2</vt:i4>
      </vt:variant>
      <vt:variant>
        <vt:lpstr>Slide Titles</vt:lpstr>
      </vt:variant>
      <vt:variant>
        <vt:i4>102</vt:i4>
      </vt:variant>
    </vt:vector>
  </HeadingPairs>
  <TitlesOfParts>
    <vt:vector size="104" baseType="lpstr">
      <vt:lpstr>Default Design</vt:lpstr>
      <vt:lpstr>Custom Design</vt:lpstr>
      <vt:lpstr>Slide 1</vt:lpstr>
      <vt:lpstr>Layered Tasks </vt:lpstr>
      <vt:lpstr>Layered Tasks </vt:lpstr>
      <vt:lpstr>At the Sender Side </vt:lpstr>
      <vt:lpstr>On the way</vt:lpstr>
      <vt:lpstr>At the Receiver Side </vt:lpstr>
      <vt:lpstr>Hierarchy  </vt:lpstr>
      <vt:lpstr>Services</vt:lpstr>
      <vt:lpstr>The Layered Model</vt:lpstr>
      <vt:lpstr>The OSI Model</vt:lpstr>
      <vt:lpstr>The OSI Model</vt:lpstr>
      <vt:lpstr>The OSI Model</vt:lpstr>
      <vt:lpstr>The OSI Model</vt:lpstr>
      <vt:lpstr>Layered Architecture </vt:lpstr>
      <vt:lpstr>Slide 15</vt:lpstr>
      <vt:lpstr>Layered Architecture </vt:lpstr>
      <vt:lpstr>Layered Architecture </vt:lpstr>
      <vt:lpstr>Peer-to-Peer Processes</vt:lpstr>
      <vt:lpstr>Peer-to-Peer Processes</vt:lpstr>
      <vt:lpstr>Interfaces between layers  </vt:lpstr>
      <vt:lpstr>Interfaces between layers  </vt:lpstr>
      <vt:lpstr>Organization of the Layers</vt:lpstr>
      <vt:lpstr>Organization of the Layers</vt:lpstr>
      <vt:lpstr>Slide 24</vt:lpstr>
      <vt:lpstr>Organization of the Layers</vt:lpstr>
      <vt:lpstr>Organization of the Layers</vt:lpstr>
      <vt:lpstr>Organization of the Layers</vt:lpstr>
      <vt:lpstr>Encapsulation</vt:lpstr>
      <vt:lpstr>Layers in the OSI model</vt:lpstr>
      <vt:lpstr>Physical Layer</vt:lpstr>
      <vt:lpstr>Physical Layer</vt:lpstr>
      <vt:lpstr>Physical Layer</vt:lpstr>
      <vt:lpstr>Physical Layer</vt:lpstr>
      <vt:lpstr>Physical Layer</vt:lpstr>
      <vt:lpstr>Physical Layer</vt:lpstr>
      <vt:lpstr>Physical Layer</vt:lpstr>
      <vt:lpstr>Data Link Layer</vt:lpstr>
      <vt:lpstr>Data Link Layer</vt:lpstr>
      <vt:lpstr>Data Link Layer</vt:lpstr>
      <vt:lpstr>Data Link Layer</vt:lpstr>
      <vt:lpstr>Data Link Layer</vt:lpstr>
      <vt:lpstr>Data Link Layer</vt:lpstr>
      <vt:lpstr> Hop-to-hop (node-to-node) delivery </vt:lpstr>
      <vt:lpstr> Hop-to-hop (node-to-node) delivery </vt:lpstr>
      <vt:lpstr>Network Layer</vt:lpstr>
      <vt:lpstr>Network Layer</vt:lpstr>
      <vt:lpstr>Network Layer</vt:lpstr>
      <vt:lpstr>Network Layer</vt:lpstr>
      <vt:lpstr>Network Layer : S to D (end-to-end)delivery </vt:lpstr>
      <vt:lpstr>Network Layer : S to D (end-to-end)delivery </vt:lpstr>
      <vt:lpstr>Transport  Layer </vt:lpstr>
      <vt:lpstr>Transport  Layer </vt:lpstr>
      <vt:lpstr>Transport  Layer </vt:lpstr>
      <vt:lpstr>Transport  Layer </vt:lpstr>
      <vt:lpstr>Transport  Layer </vt:lpstr>
      <vt:lpstr>Transport  Layer </vt:lpstr>
      <vt:lpstr>Transport  Layer </vt:lpstr>
      <vt:lpstr>Process-to-process delivery of a message</vt:lpstr>
      <vt:lpstr>Session Layer </vt:lpstr>
      <vt:lpstr>Session Layer </vt:lpstr>
      <vt:lpstr>Session Layer </vt:lpstr>
      <vt:lpstr>Session Layer </vt:lpstr>
      <vt:lpstr>Presentation Layer </vt:lpstr>
      <vt:lpstr>Presentation Layer </vt:lpstr>
      <vt:lpstr>Presentation Layer </vt:lpstr>
      <vt:lpstr>Presentation Layer </vt:lpstr>
      <vt:lpstr>Presentation Layer </vt:lpstr>
      <vt:lpstr>Presentation Layer </vt:lpstr>
      <vt:lpstr>Application Layer </vt:lpstr>
      <vt:lpstr>Application Layer </vt:lpstr>
      <vt:lpstr>Application Layer </vt:lpstr>
      <vt:lpstr>Application Layer </vt:lpstr>
      <vt:lpstr>Application Layer </vt:lpstr>
      <vt:lpstr>Application Layer </vt:lpstr>
      <vt:lpstr>Summary of the OSI model Layers </vt:lpstr>
      <vt:lpstr>TCP/IP Protocol Suite</vt:lpstr>
      <vt:lpstr>TCP/IP Protocol Suite</vt:lpstr>
      <vt:lpstr>TCP/IP Protocol Suite</vt:lpstr>
      <vt:lpstr>OSI and TCP/IP Model </vt:lpstr>
      <vt:lpstr>TCP/IP Protocol Suite</vt:lpstr>
      <vt:lpstr>TCP/IP Protocol Suite</vt:lpstr>
      <vt:lpstr>Physical and Data Link Layers</vt:lpstr>
      <vt:lpstr>Network Layer</vt:lpstr>
      <vt:lpstr>Internetworking Protocol (IP)</vt:lpstr>
      <vt:lpstr>Internetworking Protocol (IP)</vt:lpstr>
      <vt:lpstr>ARP and RARP</vt:lpstr>
      <vt:lpstr>ICMP and IGMP</vt:lpstr>
      <vt:lpstr>Transport Layer</vt:lpstr>
      <vt:lpstr>Transport Layer : UDP</vt:lpstr>
      <vt:lpstr>Transport Layer : TCP</vt:lpstr>
      <vt:lpstr>Transport Layer : TCP</vt:lpstr>
      <vt:lpstr>Transport Layer : SCTP</vt:lpstr>
      <vt:lpstr>Application Layer </vt:lpstr>
      <vt:lpstr>Addressing in TCP/IP</vt:lpstr>
      <vt:lpstr>Addressing in TCP/IP</vt:lpstr>
      <vt:lpstr>Physical Address</vt:lpstr>
      <vt:lpstr>Physical Address</vt:lpstr>
      <vt:lpstr>Logical Address</vt:lpstr>
      <vt:lpstr>Logical Address</vt:lpstr>
      <vt:lpstr>Port Address</vt:lpstr>
      <vt:lpstr>Port Address</vt:lpstr>
      <vt:lpstr>Specific Address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706</cp:revision>
  <cp:lastPrinted>1601-01-01T00:00:00Z</cp:lastPrinted>
  <dcterms:created xsi:type="dcterms:W3CDTF">1601-01-01T00:00:00Z</dcterms:created>
  <dcterms:modified xsi:type="dcterms:W3CDTF">2024-02-05T03:49:13Z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