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wmf" ContentType="image/x-wmf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89"/>
  </p:notesMasterIdLst>
  <p:handoutMasterIdLst>
    <p:handoutMasterId r:id="rId90"/>
  </p:handoutMasterIdLst>
  <p:sldIdLst>
    <p:sldId id="28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3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1925" y="2340858"/>
            <a:ext cx="392607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 smtClean="0"/>
              <a:t>Data Link Control</a:t>
            </a:r>
            <a:endParaRPr lang="en-US" sz="35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Bit-Oriented Protocols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In a bit-oriented protocol, the data section of a frame is a sequence of bits to be </a:t>
            </a:r>
            <a:r>
              <a:rPr lang="en-US" sz="2400" dirty="0" smtClean="0"/>
              <a:t>interpreted by </a:t>
            </a:r>
            <a:r>
              <a:rPr lang="en-US" sz="2400" dirty="0" smtClean="0"/>
              <a:t>the upper layer as text, graphic, audio, video, and so on. </a:t>
            </a:r>
            <a:endParaRPr lang="en-US" sz="2400" dirty="0" smtClean="0"/>
          </a:p>
          <a:p>
            <a:pPr algn="just"/>
            <a:r>
              <a:rPr lang="en-US" sz="2400" dirty="0" smtClean="0"/>
              <a:t>However</a:t>
            </a:r>
            <a:r>
              <a:rPr lang="en-US" sz="2400" dirty="0" smtClean="0"/>
              <a:t>, in </a:t>
            </a:r>
            <a:r>
              <a:rPr lang="en-US" sz="2400" dirty="0" smtClean="0"/>
              <a:t>addition to </a:t>
            </a:r>
            <a:r>
              <a:rPr lang="en-US" sz="2400" dirty="0" smtClean="0"/>
              <a:t>headers (and possible trailers), we still need a delimiter to separate one frame </a:t>
            </a:r>
            <a:r>
              <a:rPr lang="en-US" sz="2400" dirty="0" smtClean="0"/>
              <a:t>from the </a:t>
            </a:r>
            <a:r>
              <a:rPr lang="en-US" sz="2400" dirty="0" smtClean="0"/>
              <a:t>other. </a:t>
            </a:r>
            <a:endParaRPr lang="en-US" sz="2400" dirty="0" smtClean="0"/>
          </a:p>
          <a:p>
            <a:pPr algn="just"/>
            <a:r>
              <a:rPr lang="en-US" sz="2400" dirty="0" smtClean="0"/>
              <a:t>Most </a:t>
            </a:r>
            <a:r>
              <a:rPr lang="en-US" sz="2400" dirty="0" smtClean="0"/>
              <a:t>protocols use a special 8-bit pattern flag 01111110 as the delimiter </a:t>
            </a:r>
            <a:r>
              <a:rPr lang="en-US" sz="2400" dirty="0" smtClean="0"/>
              <a:t>to define </a:t>
            </a:r>
            <a:r>
              <a:rPr lang="en-US" sz="2400" dirty="0" smtClean="0"/>
              <a:t>the beginning and the end of the frame, as shown in </a:t>
            </a:r>
            <a:r>
              <a:rPr lang="en-US" sz="2400" dirty="0" smtClean="0"/>
              <a:t>Figure.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Bit-Oriented Protocols</a:t>
            </a:r>
            <a:endParaRPr lang="en-US" sz="3000" b="1" dirty="0" smtClean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57269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 b="1" baseline="0" dirty="0" smtClean="0">
                <a:latin typeface="Times New Roman" pitchFamily="18" charset="0"/>
              </a:rPr>
              <a:t>A </a:t>
            </a:r>
            <a:r>
              <a:rPr lang="en-US" sz="3000" b="1" baseline="0" dirty="0">
                <a:latin typeface="Times New Roman" pitchFamily="18" charset="0"/>
              </a:rPr>
              <a:t>frame in a bit-oriented protocol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" y="2778125"/>
            <a:ext cx="68008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FLOW AND ERROR CONTROL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most important responsibilities of the </a:t>
            </a:r>
            <a:r>
              <a:rPr lang="en-US" sz="2400" dirty="0" smtClean="0"/>
              <a:t>data link </a:t>
            </a:r>
            <a:r>
              <a:rPr lang="en-US" sz="2400" dirty="0" smtClean="0"/>
              <a:t>layer are flow control and error control. </a:t>
            </a:r>
            <a:endParaRPr lang="en-US" sz="2400" dirty="0" smtClean="0"/>
          </a:p>
          <a:p>
            <a:pPr algn="just"/>
            <a:r>
              <a:rPr lang="en-US" sz="2400" dirty="0" smtClean="0"/>
              <a:t>Collectively</a:t>
            </a:r>
            <a:r>
              <a:rPr lang="en-US" sz="2400" dirty="0" smtClean="0"/>
              <a:t>, these functions are </a:t>
            </a:r>
            <a:r>
              <a:rPr lang="en-US" sz="2400" dirty="0" smtClean="0"/>
              <a:t>known as </a:t>
            </a:r>
            <a:r>
              <a:rPr lang="en-US" sz="2400" dirty="0" smtClean="0"/>
              <a:t>data link control.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Flow Control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Flow control coordinates the amount of data that can be sent before receiving an </a:t>
            </a:r>
            <a:r>
              <a:rPr lang="en-US" sz="2400" dirty="0" smtClean="0"/>
              <a:t>acknowledgment and </a:t>
            </a:r>
            <a:r>
              <a:rPr lang="en-US" sz="2400" dirty="0" smtClean="0"/>
              <a:t>is one of the most important duties of the data link layer. </a:t>
            </a:r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most protocols</a:t>
            </a:r>
            <a:r>
              <a:rPr lang="en-US" sz="2400" dirty="0" smtClean="0"/>
              <a:t>, flow </a:t>
            </a:r>
            <a:r>
              <a:rPr lang="en-US" sz="2400" dirty="0" smtClean="0"/>
              <a:t>control is a set of procedures that tells the sender how much data it can </a:t>
            </a:r>
            <a:r>
              <a:rPr lang="en-US" sz="2400" dirty="0" smtClean="0"/>
              <a:t>transmit before </a:t>
            </a:r>
            <a:r>
              <a:rPr lang="en-US" sz="2400" dirty="0" smtClean="0"/>
              <a:t>it must wait for an acknowledgment from the receiver.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flow of data must </a:t>
            </a:r>
            <a:r>
              <a:rPr lang="en-US" sz="2400" dirty="0" smtClean="0"/>
              <a:t>not be </a:t>
            </a:r>
            <a:r>
              <a:rPr lang="en-US" sz="2400" dirty="0" smtClean="0"/>
              <a:t>allowed to overwhelm the receiver. </a:t>
            </a:r>
            <a:endParaRPr lang="en-US" sz="2400" dirty="0" smtClean="0"/>
          </a:p>
          <a:p>
            <a:pPr algn="just"/>
            <a:r>
              <a:rPr lang="en-US" sz="2400" dirty="0" smtClean="0"/>
              <a:t>Any </a:t>
            </a:r>
            <a:r>
              <a:rPr lang="en-US" sz="2400" dirty="0" smtClean="0"/>
              <a:t>receiving device has a limited speed at </a:t>
            </a:r>
            <a:r>
              <a:rPr lang="en-US" sz="2400" dirty="0" smtClean="0"/>
              <a:t>which it </a:t>
            </a:r>
            <a:r>
              <a:rPr lang="en-US" sz="2400" dirty="0" smtClean="0"/>
              <a:t>can process incoming data and a limited amount of memory in which to store </a:t>
            </a:r>
            <a:r>
              <a:rPr lang="en-US" sz="2400" dirty="0" smtClean="0"/>
              <a:t>incoming data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Flow Control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receiving device must be able to inform the sending device before </a:t>
            </a:r>
            <a:r>
              <a:rPr lang="en-US" sz="2400" dirty="0" smtClean="0"/>
              <a:t>those limits </a:t>
            </a:r>
            <a:r>
              <a:rPr lang="en-US" sz="2400" dirty="0" smtClean="0"/>
              <a:t>are reached and to request that the transmitting device send fewer frames or </a:t>
            </a:r>
            <a:r>
              <a:rPr lang="en-US" sz="2400" dirty="0" smtClean="0"/>
              <a:t>stop temporarily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Incoming </a:t>
            </a:r>
            <a:r>
              <a:rPr lang="en-US" sz="2400" dirty="0" smtClean="0"/>
              <a:t>data must be checked and processed before they can be used. </a:t>
            </a:r>
            <a:endParaRPr lang="en-US" sz="2400" dirty="0" smtClean="0"/>
          </a:p>
          <a:p>
            <a:pPr algn="just"/>
            <a:r>
              <a:rPr lang="en-US" sz="2400" dirty="0" smtClean="0"/>
              <a:t>The  rate </a:t>
            </a:r>
            <a:r>
              <a:rPr lang="en-US" sz="2400" dirty="0" smtClean="0"/>
              <a:t>of such processing is often slower than the rate of transmission. </a:t>
            </a:r>
            <a:endParaRPr lang="en-US" sz="2400" dirty="0" smtClean="0"/>
          </a:p>
          <a:p>
            <a:pPr algn="just"/>
            <a:r>
              <a:rPr lang="en-US" sz="2400" dirty="0" smtClean="0"/>
              <a:t>For </a:t>
            </a:r>
            <a:r>
              <a:rPr lang="en-US" sz="2400" dirty="0" smtClean="0"/>
              <a:t>this reason</a:t>
            </a:r>
            <a:r>
              <a:rPr lang="en-US" sz="2400" dirty="0" smtClean="0"/>
              <a:t>, each </a:t>
            </a:r>
            <a:r>
              <a:rPr lang="en-US" sz="2400" dirty="0" smtClean="0"/>
              <a:t>receiving device has a block of memory, called a buffer, reserved for storing </a:t>
            </a:r>
            <a:r>
              <a:rPr lang="en-US" sz="2400" dirty="0" smtClean="0"/>
              <a:t>incoming data </a:t>
            </a:r>
            <a:r>
              <a:rPr lang="en-US" sz="2400" dirty="0" smtClean="0"/>
              <a:t>until they are processed. 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Flow Control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If </a:t>
            </a:r>
            <a:r>
              <a:rPr lang="en-US" sz="2400" dirty="0" smtClean="0"/>
              <a:t>the buffer begins to fill up, the receiver must be </a:t>
            </a:r>
            <a:r>
              <a:rPr lang="en-US" sz="2400" dirty="0" smtClean="0"/>
              <a:t>able to </a:t>
            </a:r>
            <a:r>
              <a:rPr lang="en-US" sz="2400" dirty="0" smtClean="0"/>
              <a:t>tell the sender to halt transmission until it is once again able to receive.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Error Control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Error control is both error detection and error correction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 smtClean="0"/>
              <a:t>allows the receiver </a:t>
            </a:r>
            <a:r>
              <a:rPr lang="en-US" sz="2400" dirty="0" smtClean="0"/>
              <a:t>to inform </a:t>
            </a:r>
            <a:r>
              <a:rPr lang="en-US" sz="2400" dirty="0" smtClean="0"/>
              <a:t>the sender of any frames lost or damaged in transmission and coordinates </a:t>
            </a:r>
            <a:r>
              <a:rPr lang="en-US" sz="2400" dirty="0" smtClean="0"/>
              <a:t>the retransmission </a:t>
            </a:r>
            <a:r>
              <a:rPr lang="en-US" sz="2400" dirty="0" smtClean="0"/>
              <a:t>of those frames by the sender. </a:t>
            </a:r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the data link layer, the term error </a:t>
            </a:r>
            <a:r>
              <a:rPr lang="en-US" sz="2400" dirty="0" smtClean="0"/>
              <a:t>control refers </a:t>
            </a:r>
            <a:r>
              <a:rPr lang="en-US" sz="2400" dirty="0" smtClean="0"/>
              <a:t>primarily to methods of error detection and retransmission. </a:t>
            </a:r>
            <a:endParaRPr lang="en-US" sz="2400" dirty="0" smtClean="0"/>
          </a:p>
          <a:p>
            <a:pPr algn="just"/>
            <a:r>
              <a:rPr lang="en-US" sz="2400" dirty="0" smtClean="0"/>
              <a:t>Error </a:t>
            </a:r>
            <a:r>
              <a:rPr lang="en-US" sz="2400" dirty="0" smtClean="0"/>
              <a:t>control </a:t>
            </a:r>
            <a:r>
              <a:rPr lang="en-US" sz="2400" dirty="0" smtClean="0"/>
              <a:t>in the </a:t>
            </a:r>
            <a:r>
              <a:rPr lang="en-US" sz="2400" dirty="0" smtClean="0"/>
              <a:t>data link layer is often implemented simply: </a:t>
            </a:r>
            <a:endParaRPr lang="en-US" sz="2400" dirty="0" smtClean="0"/>
          </a:p>
          <a:p>
            <a:pPr algn="just"/>
            <a:r>
              <a:rPr lang="en-US" sz="2400" dirty="0" smtClean="0"/>
              <a:t>Any </a:t>
            </a:r>
            <a:r>
              <a:rPr lang="en-US" sz="2400" dirty="0" smtClean="0"/>
              <a:t>time an error is detected in </a:t>
            </a:r>
            <a:r>
              <a:rPr lang="en-US" sz="2400" dirty="0" smtClean="0"/>
              <a:t>an exchange</a:t>
            </a:r>
            <a:r>
              <a:rPr lang="en-US" sz="2400" dirty="0" smtClean="0"/>
              <a:t>, specified frames are retransmitted. </a:t>
            </a:r>
            <a:endParaRPr lang="en-US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 smtClean="0"/>
              <a:t>process is called automatic </a:t>
            </a:r>
            <a:r>
              <a:rPr lang="en-US" sz="2400" dirty="0" smtClean="0"/>
              <a:t>repeat request </a:t>
            </a:r>
            <a:r>
              <a:rPr lang="en-US" sz="2400" dirty="0" smtClean="0"/>
              <a:t>(ARQ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Flow and Error Control Mechanisms / Protocols</a:t>
            </a:r>
            <a:endParaRPr lang="en-US" sz="28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905000"/>
          </a:xfrm>
        </p:spPr>
        <p:txBody>
          <a:bodyPr/>
          <a:lstStyle/>
          <a:p>
            <a:pPr algn="just"/>
            <a:r>
              <a:rPr lang="en-US" sz="2400" dirty="0" smtClean="0"/>
              <a:t>"stop-n-wait" (sometimes known as "positive acknowledgement with retransmission")  is the fundamental technique to provide reliable transfer under unreliable packet delivery system.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808038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"Stop-and-Wait" protocol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After transmitting one packet, the sender waits for an acknowledgment (ACK) from the receiver before transmitting the next one. </a:t>
            </a:r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this way, the sender can recognize that the previous packet is transmitted </a:t>
            </a:r>
            <a:r>
              <a:rPr lang="en-US" sz="2400" dirty="0" smtClean="0"/>
              <a:t>successfully </a:t>
            </a:r>
            <a:r>
              <a:rPr lang="en-US" sz="2400" dirty="0" smtClean="0"/>
              <a:t>and we could say "stop-n-wait" guarantees reliable transfer between nodes. </a:t>
            </a:r>
          </a:p>
          <a:p>
            <a:pPr algn="just"/>
            <a:r>
              <a:rPr lang="en-US" sz="2400" dirty="0" smtClean="0"/>
              <a:t>To </a:t>
            </a:r>
            <a:r>
              <a:rPr lang="en-US" sz="2400" dirty="0" smtClean="0"/>
              <a:t>support this feature, the sender keeps a record of each packet it sends. </a:t>
            </a:r>
          </a:p>
          <a:p>
            <a:pPr algn="just"/>
            <a:r>
              <a:rPr lang="en-US" sz="2400" dirty="0" smtClean="0"/>
              <a:t>Also, to avoid confusion caused by delayed or duplicated ACKs, "stop-n-wait" sends each packets with unique sequence numbers and receives that numbers in each </a:t>
            </a:r>
            <a:r>
              <a:rPr lang="en-US" sz="2400" dirty="0" smtClean="0"/>
              <a:t>ACKs.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"Stop-and-Wait" protocol - Normal operation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"Stop-and-Wait" protocol - Normal operation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Stop and Wai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685800"/>
            <a:ext cx="4495800" cy="473315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Data link control functions include framing, flow and error control, and </a:t>
            </a:r>
            <a:r>
              <a:rPr lang="en-US" sz="2400" dirty="0" smtClean="0"/>
              <a:t>software implemented protocols </a:t>
            </a:r>
            <a:r>
              <a:rPr lang="en-US" sz="2400" dirty="0" smtClean="0"/>
              <a:t>that provide smooth and reliable transmission of </a:t>
            </a:r>
            <a:r>
              <a:rPr lang="en-US" sz="2400" dirty="0" smtClean="0"/>
              <a:t>frames between </a:t>
            </a:r>
            <a:r>
              <a:rPr lang="en-US" sz="2400" dirty="0" smtClean="0"/>
              <a:t>nodes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To implement data link control, we need protocols. </a:t>
            </a:r>
            <a:endParaRPr lang="en-US" sz="2400" dirty="0" smtClean="0"/>
          </a:p>
          <a:p>
            <a:pPr algn="just"/>
            <a:r>
              <a:rPr lang="en-US" sz="2400" dirty="0" smtClean="0"/>
              <a:t>Each </a:t>
            </a:r>
            <a:r>
              <a:rPr lang="en-US" sz="2400" dirty="0" smtClean="0"/>
              <a:t>protocol is a set of </a:t>
            </a:r>
            <a:r>
              <a:rPr lang="en-US" sz="2400" dirty="0" smtClean="0"/>
              <a:t>rules that </a:t>
            </a:r>
            <a:r>
              <a:rPr lang="en-US" sz="2400" dirty="0" smtClean="0"/>
              <a:t>need to be implemented in software and run by the two nodes involved in </a:t>
            </a:r>
            <a:r>
              <a:rPr lang="en-US" sz="2400" dirty="0" smtClean="0"/>
              <a:t>data exchange </a:t>
            </a:r>
            <a:r>
              <a:rPr lang="en-US" sz="2400" dirty="0" smtClean="0"/>
              <a:t>at the data link layer.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If the sender doesn't receive ACK for previous sent packet after a certain period of time, the sender times out and retransmits that packet again. </a:t>
            </a:r>
            <a:endParaRPr lang="en-US" sz="2400" dirty="0" smtClean="0"/>
          </a:p>
          <a:p>
            <a:pPr algn="just"/>
            <a:r>
              <a:rPr lang="en-US" sz="2400" dirty="0" smtClean="0"/>
              <a:t>There </a:t>
            </a:r>
            <a:r>
              <a:rPr lang="en-US" sz="2400" dirty="0" smtClean="0"/>
              <a:t>are two cases when the sender doesn't receive ACK; One is when the ACK is lost and the other is when the frame itself is not transmitted.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To support this feature, the sender keeps timer per each packet. 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"Stop-and-Wait" protocol -  Timeout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"Stop-and-Wait" protocol -  Timeout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9154" name="Picture 2" descr="https://www.isi.edu/nsnam/DIRECTED_RESEARCH/DR_HYUNAH/D-Research/e-stop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143000"/>
            <a:ext cx="7391400" cy="399232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If the sender doesn't receive ACK for previous sent packet after a certain period of time, the sender times out and retransmits that packet again. </a:t>
            </a:r>
            <a:endParaRPr lang="en-US" sz="2400" dirty="0" smtClean="0"/>
          </a:p>
          <a:p>
            <a:pPr algn="just"/>
            <a:r>
              <a:rPr lang="en-US" sz="2400" dirty="0" smtClean="0"/>
              <a:t>There </a:t>
            </a:r>
            <a:r>
              <a:rPr lang="en-US" sz="2400" dirty="0" smtClean="0"/>
              <a:t>are two cases when the sender doesn't receive ACK; One is when the ACK is lost and the other is when the frame itself is not transmitted.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To support this feature, the sender keeps timer per each packet. </a:t>
            </a:r>
            <a:r>
              <a:rPr lang="en-US" sz="2400" dirty="0" smtClean="0"/>
              <a:t> ( Stop – and – wait ARQ) 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"Stop-and-Wait" protocol -  Timeout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The main shortcoming of the stop-and-wait algorithm is that it allows the sender to have only one outstanding frame on the link at a time.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sender should wait till it gets an ACK of previous frame before it sends next frame. </a:t>
            </a:r>
            <a:endParaRPr lang="en-US" sz="2400" dirty="0" smtClean="0"/>
          </a:p>
          <a:p>
            <a:pPr algn="just"/>
            <a:r>
              <a:rPr lang="en-US" sz="2400" dirty="0" smtClean="0"/>
              <a:t>As </a:t>
            </a:r>
            <a:r>
              <a:rPr lang="en-US" sz="2400" dirty="0" smtClean="0"/>
              <a:t>a result, it wastes a substantial amount of network bandwidth. </a:t>
            </a:r>
            <a:endParaRPr lang="en-US" sz="2400" dirty="0" smtClean="0"/>
          </a:p>
          <a:p>
            <a:pPr algn="just"/>
            <a:r>
              <a:rPr lang="en-US" sz="2400" dirty="0" smtClean="0"/>
              <a:t>To </a:t>
            </a:r>
            <a:r>
              <a:rPr lang="en-US" sz="2400" dirty="0" smtClean="0"/>
              <a:t>improve efficiency while providing reliability, "sliding window" protocol is appeared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"Stop-and-Wait" protocol - Shortcoming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Stop and wait ARQ mechanism does not utilize the resources at their best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When </a:t>
            </a:r>
            <a:r>
              <a:rPr lang="en-US" sz="2400" dirty="0" smtClean="0"/>
              <a:t>the acknowledgement is received, the sender sits idle and does nothing. </a:t>
            </a:r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Go-Back-N ARQ method, both sender and receiver maintain a window.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Go-Back-N ARQ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Go-Back-N ARQ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7346" name="Picture 2" descr="Go-back-n AR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52400"/>
            <a:ext cx="3943350" cy="51816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The sending-window size enables the sender to send multiple frames without receiving the acknowledgement of the previous ones.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receiving-window enables the receiver to receive multiple frames and acknowledge them.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receiver keeps track of incoming frame’s sequence number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When the sender sends all the frames in window, it checks up to what sequence number it has received positive acknowledgement. 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Go-Back-N ARQ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If </a:t>
            </a:r>
            <a:r>
              <a:rPr lang="en-US" sz="2400" dirty="0" smtClean="0"/>
              <a:t>all frames are positively acknowledged, the sender sends next set of frames. </a:t>
            </a:r>
            <a:endParaRPr lang="en-US" sz="2400" dirty="0" smtClean="0"/>
          </a:p>
          <a:p>
            <a:pPr algn="just"/>
            <a:r>
              <a:rPr lang="en-US" sz="2400" dirty="0" smtClean="0"/>
              <a:t>If </a:t>
            </a:r>
            <a:r>
              <a:rPr lang="en-US" sz="2400" dirty="0" smtClean="0"/>
              <a:t>sender finds that it has received NACK or has not receive any ACK for a particular frame, it retransmits all the frames after which it does not receive any positive </a:t>
            </a:r>
            <a:r>
              <a:rPr lang="en-US" sz="2400" dirty="0" smtClean="0"/>
              <a:t>ACK.</a:t>
            </a:r>
          </a:p>
          <a:p>
            <a:pPr algn="just"/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Go-Back-N ARQ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In Go-back-N ARQ, it is assumed that the receiver does not have any buffer space for its window size and has to process each frame as it comes. </a:t>
            </a:r>
            <a:endParaRPr lang="en-US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 smtClean="0"/>
              <a:t>enforces the sender to retransmit all the frames which are not acknowledged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Selective Repeat ARQ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Selective Repeat ARQ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42" name="Picture 2" descr="https://www.tutorialspoint.com/data_communication_computer_network/images/selective_repea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2050" y="228599"/>
            <a:ext cx="3943350" cy="5181601"/>
          </a:xfrm>
          <a:prstGeom prst="rect">
            <a:avLst/>
          </a:prstGeom>
          <a:noFill/>
        </p:spPr>
      </p:pic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4419600" cy="4724400"/>
          </a:xfrm>
        </p:spPr>
        <p:txBody>
          <a:bodyPr/>
          <a:lstStyle/>
          <a:p>
            <a:pPr algn="just"/>
            <a:r>
              <a:rPr lang="en-US" sz="2400" dirty="0" smtClean="0"/>
              <a:t>In Selective-Repeat ARQ, the receiver while keeping track of sequence numbers, buffers the frames in memory and sends NACK for only frame which is missing or damaged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sender in this case, sends only packet for which NACK is received.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FRAMING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Framing in the data link layer separates a message from one source to a destination</a:t>
            </a:r>
            <a:r>
              <a:rPr lang="en-US" sz="2400" dirty="0" smtClean="0"/>
              <a:t>, or </a:t>
            </a:r>
            <a:r>
              <a:rPr lang="en-US" sz="2400" dirty="0" smtClean="0"/>
              <a:t>from other messages to other destinations, by adding a sender address and </a:t>
            </a:r>
            <a:r>
              <a:rPr lang="en-US" sz="2400" dirty="0" smtClean="0"/>
              <a:t>a destination </a:t>
            </a:r>
            <a:r>
              <a:rPr lang="en-US" sz="2400" dirty="0" smtClean="0"/>
              <a:t>address.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destination address defines where the packet is to go; the </a:t>
            </a:r>
            <a:r>
              <a:rPr lang="en-US" sz="2400" dirty="0" smtClean="0"/>
              <a:t>sender address </a:t>
            </a:r>
            <a:r>
              <a:rPr lang="en-US" sz="2400" dirty="0" smtClean="0"/>
              <a:t>helps the recipient acknowledge the receipt.</a:t>
            </a:r>
          </a:p>
          <a:p>
            <a:pPr algn="just"/>
            <a:r>
              <a:rPr lang="en-US" sz="2400" dirty="0" smtClean="0"/>
              <a:t>Although the whole message could be packed in one frame, that is not </a:t>
            </a:r>
            <a:r>
              <a:rPr lang="en-US" sz="2400" dirty="0" smtClean="0"/>
              <a:t>normally done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One </a:t>
            </a:r>
            <a:r>
              <a:rPr lang="en-US" sz="2400" dirty="0" smtClean="0"/>
              <a:t>reason is that a frame can be very large, making flow and error control </a:t>
            </a:r>
            <a:r>
              <a:rPr lang="en-US" sz="2400" dirty="0" smtClean="0"/>
              <a:t>very inefficient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9634" name="Picture 2" descr="Image resul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774" y="219073"/>
            <a:ext cx="7693026" cy="511492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High-level Data Link Control (HDLC) is a bit-oriented protocol for </a:t>
            </a:r>
            <a:r>
              <a:rPr lang="en-US" sz="2400" dirty="0" smtClean="0"/>
              <a:t>communication over </a:t>
            </a:r>
            <a:r>
              <a:rPr lang="en-US" sz="2400" dirty="0" smtClean="0"/>
              <a:t>point-to-point and multipoint links.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 smtClean="0"/>
              <a:t>implements the ARQ mechanisms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High-level Data Link Control (HDLC)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HDLC provides two common transfer modes that can be used in different configurations:</a:t>
            </a:r>
          </a:p>
          <a:p>
            <a:pPr algn="just"/>
            <a:r>
              <a:rPr lang="en-US" sz="2400" dirty="0" smtClean="0"/>
              <a:t>Normal Response Mode </a:t>
            </a:r>
            <a:r>
              <a:rPr lang="en-US" sz="2400" dirty="0" smtClean="0"/>
              <a:t>(NRM) and </a:t>
            </a:r>
            <a:endParaRPr lang="en-US" sz="2400" dirty="0" smtClean="0"/>
          </a:p>
          <a:p>
            <a:pPr algn="just"/>
            <a:r>
              <a:rPr lang="en-US" sz="2400" dirty="0" smtClean="0"/>
              <a:t>Asynchronous Balanced Mode </a:t>
            </a:r>
            <a:r>
              <a:rPr lang="en-US" sz="2400" dirty="0" smtClean="0"/>
              <a:t>(ABM).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HDLC- Configurations and Transfer Modes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In normal response mode (NRM), the station configuration is unbalanced. </a:t>
            </a:r>
            <a:endParaRPr lang="en-US" sz="2400" dirty="0" smtClean="0"/>
          </a:p>
          <a:p>
            <a:pPr algn="just"/>
            <a:r>
              <a:rPr lang="en-US" sz="2400" dirty="0" smtClean="0"/>
              <a:t>We </a:t>
            </a:r>
            <a:r>
              <a:rPr lang="en-US" sz="2400" dirty="0" smtClean="0"/>
              <a:t>have </a:t>
            </a:r>
            <a:r>
              <a:rPr lang="en-US" sz="2400" dirty="0" smtClean="0"/>
              <a:t>one primary </a:t>
            </a:r>
            <a:r>
              <a:rPr lang="en-US" sz="2400" dirty="0" smtClean="0"/>
              <a:t>station and multiple secondary stations. </a:t>
            </a:r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 smtClean="0"/>
              <a:t>primary station can send commands</a:t>
            </a:r>
            <a:r>
              <a:rPr lang="en-US" sz="2400" dirty="0" smtClean="0"/>
              <a:t>; a </a:t>
            </a:r>
            <a:r>
              <a:rPr lang="en-US" sz="2400" dirty="0" smtClean="0"/>
              <a:t>secondary station can only respond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NRM is used for both point-to-point </a:t>
            </a:r>
            <a:r>
              <a:rPr lang="en-US" sz="2400" dirty="0" smtClean="0"/>
              <a:t>and multiple-point </a:t>
            </a:r>
            <a:r>
              <a:rPr lang="en-US" sz="2400" dirty="0" smtClean="0"/>
              <a:t>links, as shown in </a:t>
            </a:r>
            <a:r>
              <a:rPr lang="en-US" sz="2400" dirty="0" smtClean="0"/>
              <a:t>Figure.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Normal Response Mode (NRM)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Normal Response Mode (NRM)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263" y="838200"/>
            <a:ext cx="8364537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In asynchronous balanced mode (ABM), the configuration is balanced.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link </a:t>
            </a:r>
            <a:r>
              <a:rPr lang="en-US" sz="2400" dirty="0" smtClean="0"/>
              <a:t>is point-to-point</a:t>
            </a:r>
            <a:r>
              <a:rPr lang="en-US" sz="2400" dirty="0" smtClean="0"/>
              <a:t>, and each station can function as a primary and a secondary (acting </a:t>
            </a:r>
            <a:r>
              <a:rPr lang="en-US" sz="2400" dirty="0" smtClean="0"/>
              <a:t>as peers</a:t>
            </a:r>
            <a:r>
              <a:rPr lang="en-US" sz="2400" dirty="0" smtClean="0"/>
              <a:t>), as shown in </a:t>
            </a:r>
            <a:r>
              <a:rPr lang="en-US" sz="2400" dirty="0" smtClean="0"/>
              <a:t>Figure</a:t>
            </a:r>
          </a:p>
          <a:p>
            <a:pPr algn="just"/>
            <a:r>
              <a:rPr lang="en-US" sz="2400" dirty="0" smtClean="0"/>
              <a:t>This </a:t>
            </a:r>
            <a:r>
              <a:rPr lang="en-US" sz="2400" dirty="0" smtClean="0"/>
              <a:t>is the common mode today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b="1" dirty="0" smtClean="0"/>
              <a:t>Asynchronous Balanced Mode (ABM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900" y="3627437"/>
            <a:ext cx="87757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To provide the flexibility necessary to support all the options possible in the modes </a:t>
            </a:r>
            <a:r>
              <a:rPr lang="en-US" sz="2400" dirty="0" smtClean="0"/>
              <a:t>and configurations </a:t>
            </a:r>
            <a:r>
              <a:rPr lang="en-US" sz="2400" dirty="0" smtClean="0"/>
              <a:t>just described, HDLC defines three types of frames: </a:t>
            </a:r>
            <a:endParaRPr lang="en-US" sz="2400" dirty="0" smtClean="0"/>
          </a:p>
          <a:p>
            <a:pPr algn="just"/>
            <a:r>
              <a:rPr lang="en-US" sz="2400" dirty="0" smtClean="0"/>
              <a:t>Information frames (</a:t>
            </a:r>
            <a:r>
              <a:rPr lang="en-US" sz="2400" dirty="0" smtClean="0"/>
              <a:t>I-frames), </a:t>
            </a:r>
            <a:endParaRPr lang="en-US" sz="2400" dirty="0" smtClean="0"/>
          </a:p>
          <a:p>
            <a:pPr algn="just"/>
            <a:r>
              <a:rPr lang="en-US" sz="2400" dirty="0" smtClean="0"/>
              <a:t>Supervisory </a:t>
            </a:r>
            <a:r>
              <a:rPr lang="en-US" sz="2400" dirty="0" smtClean="0"/>
              <a:t>frames (S-frames), and </a:t>
            </a:r>
            <a:endParaRPr lang="en-US" sz="2400" dirty="0" smtClean="0"/>
          </a:p>
          <a:p>
            <a:pPr algn="just"/>
            <a:r>
              <a:rPr lang="en-US" sz="2400" dirty="0" smtClean="0"/>
              <a:t>Unnumbered </a:t>
            </a:r>
            <a:r>
              <a:rPr lang="en-US" sz="2400" dirty="0" smtClean="0"/>
              <a:t>frames (V-frames). </a:t>
            </a:r>
            <a:endParaRPr lang="en-US" sz="2400" dirty="0" smtClean="0"/>
          </a:p>
          <a:p>
            <a:pPr algn="just"/>
            <a:r>
              <a:rPr lang="en-US" sz="2400" dirty="0" smtClean="0"/>
              <a:t>Each type </a:t>
            </a:r>
            <a:r>
              <a:rPr lang="en-US" sz="2400" dirty="0" smtClean="0"/>
              <a:t>of frame serves as an envelope for the transmission of a different type of message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HDLC - Frames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I-frames </a:t>
            </a:r>
            <a:r>
              <a:rPr lang="en-US" sz="2400" dirty="0" smtClean="0"/>
              <a:t>are used to transport user data and control information relating to user </a:t>
            </a:r>
            <a:r>
              <a:rPr lang="en-US" sz="2400" dirty="0" smtClean="0"/>
              <a:t>data (</a:t>
            </a:r>
            <a:r>
              <a:rPr lang="en-US" sz="2400" dirty="0" smtClean="0"/>
              <a:t>piggybacking). </a:t>
            </a:r>
            <a:endParaRPr lang="en-US" sz="2400" dirty="0" smtClean="0"/>
          </a:p>
          <a:p>
            <a:pPr algn="just"/>
            <a:r>
              <a:rPr lang="en-US" sz="2400" dirty="0" smtClean="0"/>
              <a:t>S-frames </a:t>
            </a:r>
            <a:r>
              <a:rPr lang="en-US" sz="2400" dirty="0" smtClean="0"/>
              <a:t>are used only to transport control information. </a:t>
            </a:r>
            <a:endParaRPr lang="en-US" sz="2400" dirty="0" smtClean="0"/>
          </a:p>
          <a:p>
            <a:pPr algn="just"/>
            <a:r>
              <a:rPr lang="en-US" sz="2400" dirty="0" smtClean="0"/>
              <a:t>U-frames are reserved </a:t>
            </a:r>
            <a:r>
              <a:rPr lang="en-US" sz="2400" dirty="0" smtClean="0"/>
              <a:t>for system management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Information </a:t>
            </a:r>
            <a:r>
              <a:rPr lang="en-US" sz="2400" dirty="0" smtClean="0"/>
              <a:t>carried by </a:t>
            </a:r>
            <a:r>
              <a:rPr lang="en-US" sz="2400" dirty="0" smtClean="0"/>
              <a:t>U-frames </a:t>
            </a:r>
            <a:r>
              <a:rPr lang="en-US" sz="2400" dirty="0" smtClean="0"/>
              <a:t>is intended for </a:t>
            </a:r>
            <a:r>
              <a:rPr lang="en-US" sz="2400" dirty="0" smtClean="0"/>
              <a:t>managing the </a:t>
            </a:r>
            <a:r>
              <a:rPr lang="en-US" sz="2400" dirty="0" smtClean="0"/>
              <a:t>link itself.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HDLC - Frames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Each frame in HDLC may contain up to six fields, as shown in </a:t>
            </a:r>
            <a:r>
              <a:rPr lang="en-US" sz="2400" dirty="0" smtClean="0"/>
              <a:t>Figure. </a:t>
            </a:r>
          </a:p>
          <a:p>
            <a:pPr algn="just"/>
            <a:r>
              <a:rPr lang="en-US" sz="2400" dirty="0" smtClean="0"/>
              <a:t>A beginning flag </a:t>
            </a:r>
            <a:r>
              <a:rPr lang="en-US" sz="2400" dirty="0" smtClean="0"/>
              <a:t>field, an address field, a control field, an information field, a frame </a:t>
            </a:r>
            <a:r>
              <a:rPr lang="en-US" sz="2400" dirty="0" smtClean="0"/>
              <a:t>check sequence </a:t>
            </a:r>
            <a:r>
              <a:rPr lang="en-US" sz="2400" dirty="0" smtClean="0"/>
              <a:t>(FCS) field, and an ending flag field. </a:t>
            </a:r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multiple-frame transmissions, </a:t>
            </a:r>
            <a:r>
              <a:rPr lang="en-US" sz="2400" dirty="0" smtClean="0"/>
              <a:t>the ending </a:t>
            </a:r>
            <a:r>
              <a:rPr lang="en-US" sz="2400" dirty="0" smtClean="0"/>
              <a:t>flag of one frame can serve as the beginning flag of the next frame.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HDLC - Frame Format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HDLC - Frame Format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525" y="1066800"/>
            <a:ext cx="8702675" cy="38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FRAMING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When </a:t>
            </a:r>
            <a:r>
              <a:rPr lang="en-US" sz="2400" dirty="0" smtClean="0"/>
              <a:t>a message is carried in one very large frame, even a single-bit </a:t>
            </a:r>
            <a:r>
              <a:rPr lang="en-US" sz="2400" dirty="0" smtClean="0"/>
              <a:t>error would </a:t>
            </a:r>
            <a:r>
              <a:rPr lang="en-US" sz="2400" dirty="0" smtClean="0"/>
              <a:t>require the retransmission of the whole message. </a:t>
            </a:r>
            <a:endParaRPr lang="en-US" sz="2400" dirty="0" smtClean="0"/>
          </a:p>
          <a:p>
            <a:pPr algn="just"/>
            <a:r>
              <a:rPr lang="en-US" sz="2400" dirty="0" smtClean="0"/>
              <a:t>When </a:t>
            </a:r>
            <a:r>
              <a:rPr lang="en-US" sz="2400" dirty="0" smtClean="0"/>
              <a:t>a message is </a:t>
            </a:r>
            <a:r>
              <a:rPr lang="en-US" sz="2400" dirty="0" smtClean="0"/>
              <a:t>divided into </a:t>
            </a:r>
            <a:r>
              <a:rPr lang="en-US" sz="2400" dirty="0" smtClean="0"/>
              <a:t>smaller frames, a single-bit error affects only that small frame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Frames can be of fixed or variable size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Flag </a:t>
            </a:r>
            <a:r>
              <a:rPr lang="en-US" sz="2400" b="1" dirty="0" smtClean="0"/>
              <a:t>field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flag field of an HDLC frame is an 8-bit sequence with the bit </a:t>
            </a:r>
            <a:r>
              <a:rPr lang="en-US" sz="2400" dirty="0" smtClean="0"/>
              <a:t>pattern 01111110 </a:t>
            </a:r>
            <a:r>
              <a:rPr lang="en-US" sz="2400" dirty="0" smtClean="0"/>
              <a:t>that identifies both the beginning and the end of a frame and serves as </a:t>
            </a:r>
            <a:r>
              <a:rPr lang="en-US" sz="2400" dirty="0" smtClean="0"/>
              <a:t>a synchronization </a:t>
            </a:r>
            <a:r>
              <a:rPr lang="en-US" sz="2400" dirty="0" smtClean="0"/>
              <a:t>pattern for the receiver.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HDLC - Frame </a:t>
            </a:r>
            <a:r>
              <a:rPr lang="en-US" sz="2800" b="1" dirty="0" smtClean="0">
                <a:latin typeface="+mn-lt"/>
              </a:rPr>
              <a:t>Fields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Address field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HDLC </a:t>
            </a:r>
            <a:r>
              <a:rPr lang="en-US" sz="2400" dirty="0" smtClean="0"/>
              <a:t>frame contains the address of </a:t>
            </a:r>
            <a:r>
              <a:rPr lang="en-US" sz="2400" dirty="0" smtClean="0"/>
              <a:t>the secondary </a:t>
            </a:r>
            <a:r>
              <a:rPr lang="en-US" sz="2400" dirty="0" smtClean="0"/>
              <a:t>station. </a:t>
            </a:r>
            <a:endParaRPr lang="en-US" sz="2400" dirty="0" smtClean="0"/>
          </a:p>
          <a:p>
            <a:pPr algn="just"/>
            <a:r>
              <a:rPr lang="en-US" sz="2400" dirty="0" smtClean="0"/>
              <a:t>If </a:t>
            </a:r>
            <a:r>
              <a:rPr lang="en-US" sz="2400" dirty="0" smtClean="0"/>
              <a:t>a primary station created the frame, it contains a to address. </a:t>
            </a:r>
            <a:endParaRPr lang="en-US" sz="2400" dirty="0" smtClean="0"/>
          </a:p>
          <a:p>
            <a:pPr algn="just"/>
            <a:r>
              <a:rPr lang="en-US" sz="2400" dirty="0" smtClean="0"/>
              <a:t>If a </a:t>
            </a:r>
            <a:r>
              <a:rPr lang="en-US" sz="2400" dirty="0" smtClean="0"/>
              <a:t>secondary creates the frame, it contains </a:t>
            </a:r>
            <a:r>
              <a:rPr lang="en-US" sz="2400" dirty="0" smtClean="0"/>
              <a:t>a from </a:t>
            </a:r>
            <a:r>
              <a:rPr lang="en-US" sz="2400" dirty="0" smtClean="0"/>
              <a:t>address. </a:t>
            </a:r>
            <a:endParaRPr lang="en-US" sz="2400" dirty="0" smtClean="0"/>
          </a:p>
          <a:p>
            <a:pPr algn="just"/>
            <a:r>
              <a:rPr lang="en-US" sz="2400" dirty="0" smtClean="0"/>
              <a:t>An </a:t>
            </a:r>
            <a:r>
              <a:rPr lang="en-US" sz="2400" dirty="0" smtClean="0"/>
              <a:t>address field can </a:t>
            </a:r>
            <a:r>
              <a:rPr lang="en-US" sz="2400" dirty="0" smtClean="0"/>
              <a:t>be 1 </a:t>
            </a:r>
            <a:r>
              <a:rPr lang="en-US" sz="2400" dirty="0" smtClean="0"/>
              <a:t>byte or several bytes long, depending on the needs of the network. </a:t>
            </a:r>
            <a:endParaRPr lang="en-US" sz="2400" dirty="0" smtClean="0"/>
          </a:p>
          <a:p>
            <a:pPr algn="just"/>
            <a:r>
              <a:rPr lang="en-US" sz="2400" dirty="0" smtClean="0"/>
              <a:t>One </a:t>
            </a:r>
            <a:r>
              <a:rPr lang="en-US" sz="2400" dirty="0" smtClean="0"/>
              <a:t>byte </a:t>
            </a:r>
            <a:r>
              <a:rPr lang="en-US" sz="2400" dirty="0" smtClean="0"/>
              <a:t>can identify </a:t>
            </a:r>
            <a:r>
              <a:rPr lang="en-US" sz="2400" dirty="0" smtClean="0"/>
              <a:t>up to 128 stations </a:t>
            </a:r>
            <a:endParaRPr lang="en-US" sz="2400" dirty="0" smtClean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HDLC - Frame </a:t>
            </a:r>
            <a:r>
              <a:rPr lang="en-US" sz="2800" b="1" dirty="0" smtClean="0">
                <a:latin typeface="+mn-lt"/>
              </a:rPr>
              <a:t>Fields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Control field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control field is a 1- or 2-byte segment of the frame used </a:t>
            </a:r>
            <a:r>
              <a:rPr lang="en-US" sz="2400" dirty="0" smtClean="0"/>
              <a:t>for flow </a:t>
            </a:r>
            <a:r>
              <a:rPr lang="en-US" sz="2400" dirty="0" smtClean="0"/>
              <a:t>and error control.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interpretation of bits in this field depends on the </a:t>
            </a:r>
            <a:r>
              <a:rPr lang="en-US" sz="2400" dirty="0" smtClean="0"/>
              <a:t>frame type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b="1" dirty="0" smtClean="0"/>
              <a:t>Information </a:t>
            </a:r>
            <a:r>
              <a:rPr lang="en-US" sz="2400" b="1" dirty="0" smtClean="0"/>
              <a:t>field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information field contains the user's data from the </a:t>
            </a:r>
            <a:r>
              <a:rPr lang="en-US" sz="2400" dirty="0" smtClean="0"/>
              <a:t>network layer </a:t>
            </a:r>
            <a:r>
              <a:rPr lang="en-US" sz="2400" dirty="0" smtClean="0"/>
              <a:t>or management information. </a:t>
            </a:r>
            <a:endParaRPr lang="en-US" sz="2400" dirty="0" smtClean="0"/>
          </a:p>
          <a:p>
            <a:pPr algn="just"/>
            <a:r>
              <a:rPr lang="en-US" sz="2400" dirty="0" smtClean="0"/>
              <a:t>Its </a:t>
            </a:r>
            <a:r>
              <a:rPr lang="en-US" sz="2400" dirty="0" smtClean="0"/>
              <a:t>length can vary from one network </a:t>
            </a:r>
            <a:r>
              <a:rPr lang="en-US" sz="2400" dirty="0" smtClean="0"/>
              <a:t>to another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HDLC - Frame </a:t>
            </a:r>
            <a:r>
              <a:rPr lang="en-US" sz="2800" b="1" dirty="0" smtClean="0">
                <a:latin typeface="+mn-lt"/>
              </a:rPr>
              <a:t>Fields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FCS field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frame check sequence (FCS) is the HDLC error detection field. </a:t>
            </a:r>
            <a:endParaRPr lang="en-US" sz="2400" dirty="0" smtClean="0"/>
          </a:p>
          <a:p>
            <a:pPr algn="just"/>
            <a:r>
              <a:rPr lang="en-US" sz="2400" dirty="0" smtClean="0"/>
              <a:t>It can </a:t>
            </a:r>
            <a:r>
              <a:rPr lang="en-US" sz="2400" dirty="0" smtClean="0"/>
              <a:t>contain either a 2- or 4-byte ITU-T </a:t>
            </a:r>
            <a:r>
              <a:rPr lang="en-US" sz="2400" dirty="0" smtClean="0"/>
              <a:t>CRC.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HDLC - Frame </a:t>
            </a:r>
            <a:r>
              <a:rPr lang="en-US" sz="2800" b="1" dirty="0" smtClean="0">
                <a:latin typeface="+mn-lt"/>
              </a:rPr>
              <a:t>Fields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Although HDLC is a general protocol that can be used for both point-to-point and </a:t>
            </a:r>
            <a:r>
              <a:rPr lang="en-US" sz="2400" dirty="0" smtClean="0"/>
              <a:t>multipoint configurations</a:t>
            </a:r>
            <a:r>
              <a:rPr lang="en-US" sz="2400" dirty="0" smtClean="0"/>
              <a:t>, one of the most common protocols for point-to-point access is </a:t>
            </a:r>
            <a:r>
              <a:rPr lang="en-US" sz="2400" dirty="0" smtClean="0"/>
              <a:t>the Point-to-Point </a:t>
            </a:r>
            <a:r>
              <a:rPr lang="en-US" sz="2400" dirty="0" smtClean="0"/>
              <a:t>Protocol (PPP). </a:t>
            </a:r>
            <a:endParaRPr lang="en-US" sz="2400" dirty="0" smtClean="0"/>
          </a:p>
          <a:p>
            <a:pPr algn="just"/>
            <a:r>
              <a:rPr lang="en-US" sz="2400" dirty="0" smtClean="0"/>
              <a:t>Today</a:t>
            </a:r>
            <a:r>
              <a:rPr lang="en-US" sz="2400" dirty="0" smtClean="0"/>
              <a:t>, millions of Internet users who need to </a:t>
            </a:r>
            <a:r>
              <a:rPr lang="en-US" sz="2400" dirty="0" smtClean="0"/>
              <a:t>connect their </a:t>
            </a:r>
            <a:r>
              <a:rPr lang="en-US" sz="2400" dirty="0" smtClean="0"/>
              <a:t>home computers to the server of an Internet service provider use PPP. </a:t>
            </a:r>
            <a:endParaRPr lang="en-US" sz="2400" dirty="0" smtClean="0"/>
          </a:p>
          <a:p>
            <a:pPr algn="just"/>
            <a:r>
              <a:rPr lang="en-US" sz="2400" dirty="0" smtClean="0"/>
              <a:t>The majority of </a:t>
            </a:r>
            <a:r>
              <a:rPr lang="en-US" sz="2400" dirty="0" smtClean="0"/>
              <a:t>these users have a traditional modem; they are connected to the Internet through </a:t>
            </a:r>
            <a:r>
              <a:rPr lang="en-US" sz="2400" dirty="0" smtClean="0"/>
              <a:t>a telephone </a:t>
            </a:r>
            <a:r>
              <a:rPr lang="en-US" sz="2400" dirty="0" smtClean="0"/>
              <a:t>line, which provides the services of the physical layer. </a:t>
            </a:r>
            <a:endParaRPr lang="en-US" sz="2400" dirty="0" smtClean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POINT-TO-POINT PROTOCOL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But </a:t>
            </a:r>
            <a:r>
              <a:rPr lang="en-US" sz="2400" dirty="0" smtClean="0"/>
              <a:t>to control and manage the transfer of data, there is a need for a point-to-point protocol at the data </a:t>
            </a:r>
            <a:r>
              <a:rPr lang="en-US" sz="2400" dirty="0" smtClean="0"/>
              <a:t>link layer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PPP </a:t>
            </a:r>
            <a:r>
              <a:rPr lang="en-US" sz="2400" dirty="0" smtClean="0"/>
              <a:t>is by far the most common.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POINT-TO-POINT PROTOCOL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PPP </a:t>
            </a:r>
            <a:r>
              <a:rPr lang="en-US" sz="2400" dirty="0" smtClean="0"/>
              <a:t>defines the format of the frame to be exchanged between devices.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PPP </a:t>
            </a:r>
            <a:r>
              <a:rPr lang="en-US" sz="2400" dirty="0" smtClean="0"/>
              <a:t>defines how two devices can negotiate the establishment of the link and </a:t>
            </a:r>
            <a:r>
              <a:rPr lang="en-US" sz="2400" dirty="0" smtClean="0"/>
              <a:t>the exchange </a:t>
            </a:r>
            <a:r>
              <a:rPr lang="en-US" sz="2400" dirty="0" smtClean="0"/>
              <a:t>of data.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PPP </a:t>
            </a:r>
            <a:r>
              <a:rPr lang="en-US" sz="2400" dirty="0" smtClean="0"/>
              <a:t>defines how network layer data are encapsulated in the data link frame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PPP </a:t>
            </a:r>
            <a:r>
              <a:rPr lang="en-US" sz="2400" dirty="0" smtClean="0"/>
              <a:t>defines how two devices can authenticate each other.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PPP </a:t>
            </a:r>
            <a:r>
              <a:rPr lang="en-US" sz="2400" dirty="0" smtClean="0"/>
              <a:t>provides multiple network layer services supporting a variety of network </a:t>
            </a:r>
            <a:r>
              <a:rPr lang="en-US" sz="2400" dirty="0" smtClean="0"/>
              <a:t>layer protocols.</a:t>
            </a:r>
            <a:endParaRPr lang="en-US" sz="2400" dirty="0" smtClean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provides several services: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6"/>
            </a:pPr>
            <a:r>
              <a:rPr lang="en-US" sz="2400" dirty="0" smtClean="0"/>
              <a:t>PPP </a:t>
            </a:r>
            <a:r>
              <a:rPr lang="en-US" sz="2400" dirty="0" smtClean="0"/>
              <a:t>provides connections over multiple links.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sz="2400" dirty="0" smtClean="0"/>
              <a:t>PPP </a:t>
            </a:r>
            <a:r>
              <a:rPr lang="en-US" sz="2400" dirty="0" smtClean="0"/>
              <a:t>provides network address configuration. This is particularly useful when a </a:t>
            </a:r>
            <a:r>
              <a:rPr lang="en-US" sz="2400" dirty="0" smtClean="0"/>
              <a:t>home user </a:t>
            </a:r>
            <a:r>
              <a:rPr lang="en-US" sz="2400" dirty="0" smtClean="0"/>
              <a:t>needs a temporary network address to connect to the Internet.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provides several services: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267200"/>
          </a:xfrm>
        </p:spPr>
        <p:txBody>
          <a:bodyPr/>
          <a:lstStyle/>
          <a:p>
            <a:pPr algn="just"/>
            <a:r>
              <a:rPr lang="en-US" sz="2400" dirty="0" smtClean="0"/>
              <a:t>PPP </a:t>
            </a:r>
            <a:r>
              <a:rPr lang="en-US" sz="2400" dirty="0" smtClean="0"/>
              <a:t>does not provide flow control. A sender can send several frames one </a:t>
            </a:r>
            <a:r>
              <a:rPr lang="en-US" sz="2400" dirty="0" smtClean="0"/>
              <a:t>after another </a:t>
            </a:r>
            <a:r>
              <a:rPr lang="en-US" sz="2400" dirty="0" smtClean="0"/>
              <a:t>with no concern about overwhelming the receiver.</a:t>
            </a:r>
          </a:p>
          <a:p>
            <a:pPr algn="just"/>
            <a:r>
              <a:rPr lang="en-US" sz="2400" dirty="0" smtClean="0"/>
              <a:t>PPP </a:t>
            </a:r>
            <a:r>
              <a:rPr lang="en-US" sz="2400" dirty="0" smtClean="0"/>
              <a:t>has a very simple mechanism for error control. A CRC field is used to </a:t>
            </a:r>
            <a:r>
              <a:rPr lang="en-US" sz="2400" dirty="0" smtClean="0"/>
              <a:t>detect errors</a:t>
            </a:r>
            <a:r>
              <a:rPr lang="en-US" sz="2400" dirty="0" smtClean="0"/>
              <a:t>. If the frame is corrupted, it is silently discarded; the upper-layer </a:t>
            </a:r>
            <a:r>
              <a:rPr lang="en-US" sz="2400" dirty="0" smtClean="0"/>
              <a:t>protocol needs </a:t>
            </a:r>
            <a:r>
              <a:rPr lang="en-US" sz="2400" dirty="0" smtClean="0"/>
              <a:t>to take care of the problem. Lack of error control and sequence </a:t>
            </a:r>
            <a:r>
              <a:rPr lang="en-US" sz="2400" dirty="0" smtClean="0"/>
              <a:t>numbering may </a:t>
            </a:r>
            <a:r>
              <a:rPr lang="en-US" sz="2400" dirty="0" smtClean="0"/>
              <a:t>cause a packet to be received out of order.</a:t>
            </a:r>
          </a:p>
          <a:p>
            <a:pPr algn="just"/>
            <a:r>
              <a:rPr lang="en-US" sz="2400" dirty="0" smtClean="0"/>
              <a:t>3. PPP does not provide a sophisticated addressing mechanism to handle frames in a</a:t>
            </a:r>
          </a:p>
          <a:p>
            <a:pPr algn="just"/>
            <a:r>
              <a:rPr lang="en-US" sz="2400" dirty="0" smtClean="0"/>
              <a:t>multipoint configuration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On the other hand, to keep PPP simple, several services are missing: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267200"/>
          </a:xfrm>
        </p:spPr>
        <p:txBody>
          <a:bodyPr/>
          <a:lstStyle/>
          <a:p>
            <a:pPr algn="just"/>
            <a:r>
              <a:rPr lang="en-US" sz="2400" dirty="0" smtClean="0"/>
              <a:t>PPP </a:t>
            </a:r>
            <a:r>
              <a:rPr lang="en-US" sz="2400" dirty="0" smtClean="0"/>
              <a:t>does not provide a sophisticated addressing mechanism to handle frames in </a:t>
            </a:r>
            <a:r>
              <a:rPr lang="en-US" sz="2400" dirty="0" smtClean="0"/>
              <a:t>a multipoint </a:t>
            </a:r>
            <a:r>
              <a:rPr lang="en-US" sz="2400" dirty="0" smtClean="0"/>
              <a:t>configuration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On the other hand, to keep PPP simple, several services are missing: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Fixed-Size Framing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In fixed-size framing, there is no need for </a:t>
            </a:r>
            <a:r>
              <a:rPr lang="en-US" sz="2400" dirty="0" smtClean="0"/>
              <a:t>defining the </a:t>
            </a:r>
            <a:r>
              <a:rPr lang="en-US" sz="2400" dirty="0" smtClean="0"/>
              <a:t>boundaries of the frames; the size itself can be used as a delimiter. </a:t>
            </a:r>
            <a:endParaRPr lang="en-US" sz="2400" dirty="0" smtClean="0"/>
          </a:p>
          <a:p>
            <a:pPr algn="just"/>
            <a:r>
              <a:rPr lang="en-US" sz="2400" dirty="0" smtClean="0"/>
              <a:t>An example of </a:t>
            </a:r>
            <a:r>
              <a:rPr lang="en-US" sz="2400" dirty="0" smtClean="0"/>
              <a:t>this type of framing is the ATM wide-area network, which uses frames of fixed </a:t>
            </a:r>
            <a:r>
              <a:rPr lang="en-US" sz="2400" dirty="0" smtClean="0"/>
              <a:t>size called </a:t>
            </a:r>
            <a:r>
              <a:rPr lang="en-US" sz="2400" dirty="0" smtClean="0"/>
              <a:t>cells.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PPP is a byte-oriented protocol. </a:t>
            </a:r>
            <a:endParaRPr lang="en-US" sz="2400" dirty="0" smtClean="0"/>
          </a:p>
          <a:p>
            <a:pPr algn="just"/>
            <a:r>
              <a:rPr lang="en-US" sz="2400" dirty="0" smtClean="0"/>
              <a:t>Framing </a:t>
            </a:r>
            <a:r>
              <a:rPr lang="en-US" sz="2400" dirty="0" smtClean="0"/>
              <a:t>is done according to </a:t>
            </a:r>
            <a:r>
              <a:rPr lang="en-US" sz="2400" dirty="0" smtClean="0"/>
              <a:t>byte oriented protocols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Framing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043238"/>
            <a:ext cx="843756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Flag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dirty="0" smtClean="0"/>
              <a:t>PPP frame starts and ends with a I-byte flag with the bit pattern 01111110.</a:t>
            </a:r>
          </a:p>
          <a:p>
            <a:pPr algn="just"/>
            <a:r>
              <a:rPr lang="en-US" sz="2400" dirty="0" smtClean="0"/>
              <a:t>PPP </a:t>
            </a:r>
            <a:r>
              <a:rPr lang="en-US" sz="2400" dirty="0" smtClean="0"/>
              <a:t>is a byte-oriented protocol; HDLC is a bit-oriented protocol.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flag is </a:t>
            </a:r>
            <a:r>
              <a:rPr lang="en-US" sz="2400" dirty="0" smtClean="0"/>
              <a:t>treated as </a:t>
            </a:r>
            <a:r>
              <a:rPr lang="en-US" sz="2400" dirty="0" smtClean="0"/>
              <a:t>a </a:t>
            </a:r>
            <a:r>
              <a:rPr lang="en-US" sz="2400" dirty="0" smtClean="0"/>
              <a:t>byte</a:t>
            </a:r>
            <a:endParaRPr lang="en-US" sz="2400" dirty="0" smtClean="0"/>
          </a:p>
          <a:p>
            <a:pPr algn="just"/>
            <a:r>
              <a:rPr lang="en-US" sz="2400" b="1" dirty="0" smtClean="0"/>
              <a:t>Address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address field in this protocol is a constant value and set to </a:t>
            </a:r>
            <a:r>
              <a:rPr lang="en-US" sz="2400" dirty="0" smtClean="0"/>
              <a:t>11111111 (</a:t>
            </a:r>
            <a:r>
              <a:rPr lang="en-US" sz="2400" dirty="0" smtClean="0"/>
              <a:t>broadcast address). </a:t>
            </a:r>
            <a:endParaRPr lang="en-US" sz="2400" dirty="0" smtClean="0"/>
          </a:p>
          <a:p>
            <a:pPr algn="just"/>
            <a:r>
              <a:rPr lang="en-US" sz="2400" dirty="0" smtClean="0"/>
              <a:t>During negotiation, </a:t>
            </a:r>
            <a:r>
              <a:rPr lang="en-US" sz="2400" dirty="0" smtClean="0"/>
              <a:t>the two parties may </a:t>
            </a:r>
            <a:r>
              <a:rPr lang="en-US" sz="2400" dirty="0" smtClean="0"/>
              <a:t>agree to </a:t>
            </a:r>
            <a:r>
              <a:rPr lang="en-US" sz="2400" dirty="0" smtClean="0"/>
              <a:t>omit this byte.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Frame Format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Control</a:t>
            </a:r>
          </a:p>
          <a:p>
            <a:pPr algn="just"/>
            <a:r>
              <a:rPr lang="en-US" sz="2400" dirty="0" smtClean="0"/>
              <a:t>This </a:t>
            </a:r>
            <a:r>
              <a:rPr lang="en-US" sz="2400" dirty="0" smtClean="0"/>
              <a:t>field is set to the constant value 11000000 (imitating </a:t>
            </a:r>
            <a:r>
              <a:rPr lang="en-US" sz="2400" dirty="0" smtClean="0"/>
              <a:t>unnumbered frames </a:t>
            </a:r>
            <a:r>
              <a:rPr lang="en-US" sz="2400" dirty="0" smtClean="0"/>
              <a:t>in HDLC). </a:t>
            </a:r>
            <a:endParaRPr lang="en-US" sz="2400" dirty="0" smtClean="0"/>
          </a:p>
          <a:p>
            <a:pPr algn="just"/>
            <a:r>
              <a:rPr lang="en-US" sz="2400" dirty="0" smtClean="0"/>
              <a:t>PPP </a:t>
            </a:r>
            <a:r>
              <a:rPr lang="en-US" sz="2400" dirty="0" smtClean="0"/>
              <a:t>does not provide any flow control.</a:t>
            </a:r>
          </a:p>
          <a:p>
            <a:pPr algn="just"/>
            <a:r>
              <a:rPr lang="en-US" sz="2400" dirty="0" smtClean="0"/>
              <a:t>Error control is also limited to error detection. </a:t>
            </a:r>
            <a:endParaRPr lang="en-US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 smtClean="0"/>
              <a:t>means that this field is not </a:t>
            </a:r>
            <a:r>
              <a:rPr lang="en-US" sz="2400" dirty="0" smtClean="0"/>
              <a:t>needed at </a:t>
            </a:r>
            <a:r>
              <a:rPr lang="en-US" sz="2400" dirty="0" smtClean="0"/>
              <a:t>all, and again, the two parties can agree, during negotiation, to omit this byte. 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Frame Format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Protocol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protocol field defines what is being carried in the data field: </a:t>
            </a:r>
            <a:r>
              <a:rPr lang="en-US" sz="2400" dirty="0" smtClean="0"/>
              <a:t>either user </a:t>
            </a:r>
            <a:r>
              <a:rPr lang="en-US" sz="2400" dirty="0" smtClean="0"/>
              <a:t>data or other information. </a:t>
            </a:r>
            <a:endParaRPr lang="en-US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 smtClean="0"/>
              <a:t>field </a:t>
            </a:r>
            <a:r>
              <a:rPr lang="en-US" sz="2400" dirty="0" smtClean="0"/>
              <a:t>is by </a:t>
            </a:r>
            <a:r>
              <a:rPr lang="en-US" sz="2400" dirty="0" smtClean="0"/>
              <a:t>default 2 bytes long, but the two parties can agree to use only </a:t>
            </a:r>
            <a:r>
              <a:rPr lang="en-US" sz="2400" dirty="0" smtClean="0"/>
              <a:t>1 byte</a:t>
            </a:r>
          </a:p>
          <a:p>
            <a:pPr algn="just"/>
            <a:r>
              <a:rPr lang="en-US" sz="2400" b="1" dirty="0" smtClean="0"/>
              <a:t>FCS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frame check sequence (FCS) is simply a 2-byte or 4-byte standard </a:t>
            </a:r>
            <a:r>
              <a:rPr lang="en-US" sz="2400" dirty="0" smtClean="0"/>
              <a:t>CRC.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Frame Format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Payload </a:t>
            </a:r>
            <a:r>
              <a:rPr lang="en-US" sz="2400" b="1" dirty="0" smtClean="0"/>
              <a:t>field </a:t>
            </a:r>
          </a:p>
          <a:p>
            <a:pPr algn="just"/>
            <a:r>
              <a:rPr lang="en-US" sz="2400" dirty="0" smtClean="0"/>
              <a:t>This </a:t>
            </a:r>
            <a:r>
              <a:rPr lang="en-US" sz="2400" dirty="0" smtClean="0"/>
              <a:t>field carries either the user data or other information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data field is a sequence of bytes with the default of a </a:t>
            </a:r>
            <a:r>
              <a:rPr lang="en-US" sz="2400" dirty="0" smtClean="0"/>
              <a:t>maximum of </a:t>
            </a:r>
            <a:r>
              <a:rPr lang="en-US" sz="2400" dirty="0" smtClean="0"/>
              <a:t>1500 bytes; but this can be changed during negotiation.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data field is </a:t>
            </a:r>
            <a:r>
              <a:rPr lang="en-US" sz="2400" dirty="0" smtClean="0"/>
              <a:t>byte stuffed if </a:t>
            </a:r>
            <a:r>
              <a:rPr lang="en-US" sz="2400" dirty="0" smtClean="0"/>
              <a:t>the flag byte pattern appears in this field. </a:t>
            </a:r>
            <a:endParaRPr lang="en-US" sz="2400" dirty="0" smtClean="0"/>
          </a:p>
          <a:p>
            <a:pPr algn="just"/>
            <a:r>
              <a:rPr lang="en-US" sz="2400" dirty="0" smtClean="0"/>
              <a:t>Because </a:t>
            </a:r>
            <a:r>
              <a:rPr lang="en-US" sz="2400" dirty="0" smtClean="0"/>
              <a:t>there is no field </a:t>
            </a:r>
            <a:r>
              <a:rPr lang="en-US" sz="2400" dirty="0" smtClean="0"/>
              <a:t>defining the </a:t>
            </a:r>
            <a:r>
              <a:rPr lang="en-US" sz="2400" dirty="0" smtClean="0"/>
              <a:t>size of the data field, padding is needed if the size is less than the </a:t>
            </a:r>
            <a:r>
              <a:rPr lang="en-US" sz="2400" dirty="0" smtClean="0"/>
              <a:t>maximum default </a:t>
            </a:r>
            <a:r>
              <a:rPr lang="en-US" sz="2400" dirty="0" smtClean="0"/>
              <a:t>value or the maximum negotiated value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Frame Format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A PPP connection goes through phases which can be shown in a transition </a:t>
            </a:r>
            <a:r>
              <a:rPr lang="en-US" sz="2400" dirty="0" smtClean="0"/>
              <a:t>phase diagram </a:t>
            </a:r>
            <a:r>
              <a:rPr lang="en-US" sz="2400" dirty="0" smtClean="0"/>
              <a:t>(see </a:t>
            </a:r>
            <a:r>
              <a:rPr lang="en-US" sz="2400" dirty="0" smtClean="0"/>
              <a:t>Figure).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Transition Phases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506538"/>
            <a:ext cx="6481762" cy="397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Dead </a:t>
            </a:r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the dead phase the link is not being used. </a:t>
            </a:r>
            <a:endParaRPr lang="en-US" sz="2400" dirty="0" smtClean="0"/>
          </a:p>
          <a:p>
            <a:pPr algn="just"/>
            <a:r>
              <a:rPr lang="en-US" sz="2400" dirty="0" smtClean="0"/>
              <a:t>There </a:t>
            </a:r>
            <a:r>
              <a:rPr lang="en-US" sz="2400" dirty="0" smtClean="0"/>
              <a:t>is no active carrier (</a:t>
            </a:r>
            <a:r>
              <a:rPr lang="en-US" sz="2400" dirty="0" smtClean="0"/>
              <a:t>at the </a:t>
            </a:r>
            <a:r>
              <a:rPr lang="en-US" sz="2400" dirty="0" smtClean="0"/>
              <a:t>physical layer) and the line is quiet.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Transition Phases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Establish</a:t>
            </a:r>
          </a:p>
          <a:p>
            <a:pPr algn="just"/>
            <a:r>
              <a:rPr lang="en-US" sz="2400" dirty="0" smtClean="0"/>
              <a:t>When </a:t>
            </a:r>
            <a:r>
              <a:rPr lang="en-US" sz="2400" dirty="0" smtClean="0"/>
              <a:t>one of the nodes starts the communication, the connection goes </a:t>
            </a:r>
            <a:r>
              <a:rPr lang="en-US" sz="2400" dirty="0" smtClean="0"/>
              <a:t>into this </a:t>
            </a:r>
            <a:r>
              <a:rPr lang="en-US" sz="2400" dirty="0" smtClean="0"/>
              <a:t>phase. </a:t>
            </a:r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this phase, options are negotiated between the two parties. </a:t>
            </a:r>
            <a:endParaRPr lang="en-US" sz="2400" dirty="0" smtClean="0"/>
          </a:p>
          <a:p>
            <a:pPr algn="just"/>
            <a:r>
              <a:rPr lang="en-US" sz="2400" dirty="0" smtClean="0"/>
              <a:t>If </a:t>
            </a:r>
            <a:r>
              <a:rPr lang="en-US" sz="2400" dirty="0" smtClean="0"/>
              <a:t>the </a:t>
            </a:r>
            <a:r>
              <a:rPr lang="en-US" sz="2400" dirty="0" smtClean="0"/>
              <a:t>negotiation  is </a:t>
            </a:r>
            <a:r>
              <a:rPr lang="en-US" sz="2400" dirty="0" smtClean="0"/>
              <a:t>successful, the system goes to the authentication phase (if authentication </a:t>
            </a:r>
            <a:r>
              <a:rPr lang="en-US" sz="2400" dirty="0" smtClean="0"/>
              <a:t>is required</a:t>
            </a:r>
            <a:r>
              <a:rPr lang="en-US" sz="2400" dirty="0" smtClean="0"/>
              <a:t>) or directly to the networking phase.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link control protocol packets, </a:t>
            </a:r>
            <a:r>
              <a:rPr lang="en-US" sz="2400" dirty="0" smtClean="0"/>
              <a:t>are </a:t>
            </a:r>
            <a:r>
              <a:rPr lang="en-US" sz="2400" dirty="0" smtClean="0"/>
              <a:t>used for this purpose. </a:t>
            </a:r>
            <a:endParaRPr lang="en-US" sz="2400" dirty="0" smtClean="0"/>
          </a:p>
          <a:p>
            <a:pPr algn="just"/>
            <a:r>
              <a:rPr lang="en-US" sz="2400" dirty="0" smtClean="0"/>
              <a:t>Several </a:t>
            </a:r>
            <a:r>
              <a:rPr lang="en-US" sz="2400" dirty="0" smtClean="0"/>
              <a:t>packets may be exchanged here.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Transition Phases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Authenticate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authentication phase is optional; the two nodes may decide</a:t>
            </a:r>
            <a:r>
              <a:rPr lang="en-US" sz="2400" dirty="0" smtClean="0"/>
              <a:t>, during </a:t>
            </a:r>
            <a:r>
              <a:rPr lang="en-US" sz="2400" dirty="0" smtClean="0"/>
              <a:t>the establishment phase, not to skip this phase. </a:t>
            </a:r>
            <a:endParaRPr lang="en-US" sz="2400" dirty="0" smtClean="0"/>
          </a:p>
          <a:p>
            <a:pPr algn="just"/>
            <a:r>
              <a:rPr lang="en-US" sz="2400" dirty="0" smtClean="0"/>
              <a:t>However</a:t>
            </a:r>
            <a:r>
              <a:rPr lang="en-US" sz="2400" dirty="0" smtClean="0"/>
              <a:t>, if they decide </a:t>
            </a:r>
            <a:r>
              <a:rPr lang="en-US" sz="2400" dirty="0" smtClean="0"/>
              <a:t>to proceed </a:t>
            </a:r>
            <a:r>
              <a:rPr lang="en-US" sz="2400" dirty="0" smtClean="0"/>
              <a:t>with authentication, they send several authentication </a:t>
            </a:r>
            <a:r>
              <a:rPr lang="en-US" sz="2400" dirty="0" smtClean="0"/>
              <a:t>packets</a:t>
            </a:r>
          </a:p>
          <a:p>
            <a:pPr algn="just"/>
            <a:r>
              <a:rPr lang="en-US" sz="2400" dirty="0" smtClean="0"/>
              <a:t>If </a:t>
            </a:r>
            <a:r>
              <a:rPr lang="en-US" sz="2400" dirty="0" smtClean="0"/>
              <a:t>the result is successful, the connection goes to the networking phase; otherwise</a:t>
            </a:r>
            <a:r>
              <a:rPr lang="en-US" sz="2400" dirty="0" smtClean="0"/>
              <a:t>, it </a:t>
            </a:r>
            <a:r>
              <a:rPr lang="en-US" sz="2400" dirty="0" smtClean="0"/>
              <a:t>goes to the termination phase.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Transition Phases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Network</a:t>
            </a:r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the network phase, negotiation for the network layer protocols </a:t>
            </a:r>
            <a:r>
              <a:rPr lang="en-US" sz="2400" dirty="0" smtClean="0"/>
              <a:t>takes place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PPP </a:t>
            </a:r>
            <a:r>
              <a:rPr lang="en-US" sz="2400" dirty="0" smtClean="0"/>
              <a:t>specifies that two nodes establish a network layer agreement before data at the network layer can be exchanged.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reason is that PPP supports multiple </a:t>
            </a:r>
            <a:r>
              <a:rPr lang="en-US" sz="2400" dirty="0" smtClean="0"/>
              <a:t>protocols at </a:t>
            </a:r>
            <a:r>
              <a:rPr lang="en-US" sz="2400" dirty="0" smtClean="0"/>
              <a:t>the network layer. </a:t>
            </a:r>
            <a:endParaRPr lang="en-US" sz="2400" dirty="0" smtClean="0"/>
          </a:p>
          <a:p>
            <a:pPr algn="just"/>
            <a:r>
              <a:rPr lang="en-US" sz="2400" dirty="0" smtClean="0"/>
              <a:t>If </a:t>
            </a:r>
            <a:r>
              <a:rPr lang="en-US" sz="2400" dirty="0" smtClean="0"/>
              <a:t>a node is running multiple protocols simultaneously at </a:t>
            </a:r>
            <a:r>
              <a:rPr lang="en-US" sz="2400" dirty="0" smtClean="0"/>
              <a:t>the network </a:t>
            </a:r>
            <a:r>
              <a:rPr lang="en-US" sz="2400" dirty="0" smtClean="0"/>
              <a:t>layer, the receiving node needs to know which protocol will receive the data.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Transition Phases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Variable-Size Framing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In variable-size framing, we need a way to define the end of the </a:t>
            </a:r>
            <a:r>
              <a:rPr lang="en-US" sz="2400" dirty="0" smtClean="0"/>
              <a:t>frame and </a:t>
            </a:r>
            <a:r>
              <a:rPr lang="en-US" sz="2400" dirty="0" smtClean="0"/>
              <a:t>the beginning of the next. </a:t>
            </a:r>
            <a:endParaRPr lang="en-US" sz="2400" dirty="0" smtClean="0"/>
          </a:p>
          <a:p>
            <a:pPr algn="just"/>
            <a:r>
              <a:rPr lang="en-US" sz="2400" dirty="0" smtClean="0"/>
              <a:t>Historically</a:t>
            </a:r>
            <a:r>
              <a:rPr lang="en-US" sz="2400" dirty="0" smtClean="0"/>
              <a:t>, two approaches were used for this purpose</a:t>
            </a:r>
            <a:r>
              <a:rPr lang="en-US" sz="2400" dirty="0" smtClean="0"/>
              <a:t>: a </a:t>
            </a:r>
            <a:r>
              <a:rPr lang="en-US" sz="2400" dirty="0" smtClean="0"/>
              <a:t>character-oriented approach and a bit-oriented approach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b="1" dirty="0" smtClean="0"/>
              <a:t>Open</a:t>
            </a:r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the open phase, data transfer takes place. </a:t>
            </a:r>
            <a:endParaRPr lang="en-US" sz="2400" dirty="0" smtClean="0"/>
          </a:p>
          <a:p>
            <a:pPr algn="just"/>
            <a:r>
              <a:rPr lang="en-US" sz="2400" dirty="0" smtClean="0"/>
              <a:t>When </a:t>
            </a:r>
            <a:r>
              <a:rPr lang="en-US" sz="2400" dirty="0" smtClean="0"/>
              <a:t>a connection </a:t>
            </a:r>
            <a:r>
              <a:rPr lang="en-US" sz="2400" dirty="0" smtClean="0"/>
              <a:t>reaches this </a:t>
            </a:r>
            <a:r>
              <a:rPr lang="en-US" sz="2400" dirty="0" smtClean="0"/>
              <a:t>phase, the exchange of data packets can be started.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connection remains </a:t>
            </a:r>
            <a:r>
              <a:rPr lang="en-US" sz="2400" dirty="0" smtClean="0"/>
              <a:t>in this </a:t>
            </a:r>
            <a:r>
              <a:rPr lang="en-US" sz="2400" dirty="0" smtClean="0"/>
              <a:t>phase until one of the endpoints wants to terminate the connection.</a:t>
            </a:r>
          </a:p>
          <a:p>
            <a:pPr algn="just"/>
            <a:r>
              <a:rPr lang="en-US" sz="2400" b="1" dirty="0" smtClean="0"/>
              <a:t>Terminate</a:t>
            </a:r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the termination phase the connection is terminated. </a:t>
            </a:r>
            <a:endParaRPr lang="en-US" sz="2400" dirty="0" smtClean="0"/>
          </a:p>
          <a:p>
            <a:pPr algn="just"/>
            <a:r>
              <a:rPr lang="en-US" sz="2400" dirty="0" smtClean="0"/>
              <a:t>Several packets are </a:t>
            </a:r>
            <a:r>
              <a:rPr lang="en-US" sz="2400" dirty="0" smtClean="0"/>
              <a:t>exchanged between the two ends for house cleaning and closing the link.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Transition Phases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Although PPP is a data link layer protocol, PPP uses another set of other protocols </a:t>
            </a:r>
            <a:r>
              <a:rPr lang="en-US" sz="2400" dirty="0" smtClean="0"/>
              <a:t>to establish </a:t>
            </a:r>
            <a:r>
              <a:rPr lang="en-US" sz="2400" dirty="0" smtClean="0"/>
              <a:t>the link, authenticate the parties involved, and carry the network layer data. </a:t>
            </a:r>
            <a:endParaRPr lang="en-US" sz="2400" dirty="0" smtClean="0"/>
          </a:p>
          <a:p>
            <a:pPr algn="just"/>
            <a:r>
              <a:rPr lang="en-US" sz="2400" dirty="0" smtClean="0"/>
              <a:t>Three sets </a:t>
            </a:r>
            <a:r>
              <a:rPr lang="en-US" sz="2400" dirty="0" smtClean="0"/>
              <a:t>of protocols are defined to make PPP </a:t>
            </a:r>
            <a:r>
              <a:rPr lang="en-US" sz="2400" dirty="0" smtClean="0"/>
              <a:t>powerful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Link Control Protocol (LCP), </a:t>
            </a:r>
            <a:endParaRPr lang="en-US" sz="2400" dirty="0" smtClean="0"/>
          </a:p>
          <a:p>
            <a:pPr algn="just"/>
            <a:r>
              <a:rPr lang="en-US" sz="2400" dirty="0" smtClean="0"/>
              <a:t>Two Authentication </a:t>
            </a:r>
            <a:r>
              <a:rPr lang="en-US" sz="2400" dirty="0" smtClean="0"/>
              <a:t>Protocols (APs), and </a:t>
            </a:r>
            <a:endParaRPr lang="en-US" sz="2400" dirty="0" smtClean="0"/>
          </a:p>
          <a:p>
            <a:pPr algn="just"/>
            <a:r>
              <a:rPr lang="en-US" sz="2400" dirty="0" smtClean="0"/>
              <a:t>Several </a:t>
            </a:r>
            <a:r>
              <a:rPr lang="en-US" sz="2400" dirty="0" smtClean="0"/>
              <a:t>Network Control Protocols (NCPs). 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Multiplexing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At any moment</a:t>
            </a:r>
            <a:r>
              <a:rPr lang="en-US" sz="2400" dirty="0" smtClean="0"/>
              <a:t>, a PPP packet can carry data from one of these protocols in its data field, as </a:t>
            </a:r>
            <a:r>
              <a:rPr lang="en-US" sz="2400" dirty="0" smtClean="0"/>
              <a:t>shown in </a:t>
            </a:r>
            <a:r>
              <a:rPr lang="en-US" sz="2400" dirty="0" smtClean="0"/>
              <a:t>Figure </a:t>
            </a:r>
            <a:endParaRPr lang="en-US" sz="2400" dirty="0" smtClean="0"/>
          </a:p>
          <a:p>
            <a:pPr algn="just"/>
            <a:r>
              <a:rPr lang="en-US" sz="2400" dirty="0" smtClean="0"/>
              <a:t>Note </a:t>
            </a:r>
            <a:r>
              <a:rPr lang="en-US" sz="2400" dirty="0" smtClean="0"/>
              <a:t>that there is one LCP, two APs, and several NCPs. </a:t>
            </a:r>
            <a:endParaRPr lang="en-US" sz="2400" dirty="0" smtClean="0"/>
          </a:p>
          <a:p>
            <a:pPr algn="just"/>
            <a:r>
              <a:rPr lang="en-US" sz="2400" dirty="0" smtClean="0"/>
              <a:t>Data </a:t>
            </a:r>
            <a:r>
              <a:rPr lang="en-US" sz="2400" dirty="0" smtClean="0"/>
              <a:t>may </a:t>
            </a:r>
            <a:r>
              <a:rPr lang="en-US" sz="2400" dirty="0" smtClean="0"/>
              <a:t>also come </a:t>
            </a:r>
            <a:r>
              <a:rPr lang="en-US" sz="2400" dirty="0" smtClean="0"/>
              <a:t>from several different network layers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Multiplexing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Multiplexing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325" y="649288"/>
            <a:ext cx="7102475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LCP </a:t>
            </a:r>
            <a:r>
              <a:rPr lang="en-US" sz="2400" dirty="0" smtClean="0"/>
              <a:t>is responsible for establishing, maintaining, configuring</a:t>
            </a:r>
            <a:r>
              <a:rPr lang="en-US" sz="2400" dirty="0" smtClean="0"/>
              <a:t>, and </a:t>
            </a:r>
            <a:r>
              <a:rPr lang="en-US" sz="2400" dirty="0" smtClean="0"/>
              <a:t>terminating links.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 smtClean="0"/>
              <a:t>also provides negotiation mechanisms to set </a:t>
            </a:r>
            <a:r>
              <a:rPr lang="en-US" sz="2400" dirty="0" smtClean="0"/>
              <a:t>options between </a:t>
            </a:r>
            <a:r>
              <a:rPr lang="en-US" sz="2400" dirty="0" smtClean="0"/>
              <a:t>the two endpoints. </a:t>
            </a:r>
            <a:endParaRPr lang="en-US" sz="2400" dirty="0" smtClean="0"/>
          </a:p>
          <a:p>
            <a:pPr algn="just"/>
            <a:r>
              <a:rPr lang="en-US" sz="2400" dirty="0" smtClean="0"/>
              <a:t>Both </a:t>
            </a:r>
            <a:r>
              <a:rPr lang="en-US" sz="2400" dirty="0" smtClean="0"/>
              <a:t>endpoints of the link must reach an agreement </a:t>
            </a:r>
            <a:r>
              <a:rPr lang="en-US" sz="2400" dirty="0" smtClean="0"/>
              <a:t>about the </a:t>
            </a:r>
            <a:r>
              <a:rPr lang="en-US" sz="2400" dirty="0" smtClean="0"/>
              <a:t>options before the link can be established. </a:t>
            </a:r>
            <a:endParaRPr lang="en-US" sz="2400" dirty="0" smtClean="0"/>
          </a:p>
          <a:p>
            <a:pPr algn="just"/>
            <a:r>
              <a:rPr lang="en-US" sz="2400" dirty="0" smtClean="0"/>
              <a:t>See </a:t>
            </a:r>
            <a:r>
              <a:rPr lang="en-US" sz="2400" dirty="0" smtClean="0"/>
              <a:t>Figure 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Multiplexing - Link Control Protocol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9825" y="3551237"/>
            <a:ext cx="69373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631048" y="5105400"/>
            <a:ext cx="4150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baseline="0" dirty="0" smtClean="0">
                <a:latin typeface="Times New Roman" pitchFamily="18" charset="0"/>
              </a:rPr>
              <a:t>LCP </a:t>
            </a:r>
            <a:r>
              <a:rPr lang="en-US" sz="2000" b="1" baseline="0" dirty="0">
                <a:latin typeface="Times New Roman" pitchFamily="18" charset="0"/>
              </a:rPr>
              <a:t>packet encapsulated in a frame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All LCP packets are carried in the payload field of the PPP frame with the </a:t>
            </a:r>
            <a:r>
              <a:rPr lang="en-US" sz="2400" dirty="0" smtClean="0"/>
              <a:t>protocol field </a:t>
            </a:r>
            <a:r>
              <a:rPr lang="en-US" sz="2400" dirty="0" smtClean="0"/>
              <a:t>set to C021 in hexadecimal.</a:t>
            </a:r>
          </a:p>
          <a:p>
            <a:pPr algn="just"/>
            <a:r>
              <a:rPr lang="en-US" sz="2400" dirty="0" smtClean="0"/>
              <a:t>The code field defines the type of LCP packet. </a:t>
            </a:r>
            <a:endParaRPr lang="en-US" sz="2400" dirty="0" smtClean="0"/>
          </a:p>
          <a:p>
            <a:pPr algn="just"/>
            <a:r>
              <a:rPr lang="en-US" sz="2400" dirty="0" smtClean="0"/>
              <a:t>There </a:t>
            </a:r>
            <a:r>
              <a:rPr lang="en-US" sz="2400" dirty="0" smtClean="0"/>
              <a:t>are 11 types of packets </a:t>
            </a:r>
            <a:r>
              <a:rPr lang="en-US" sz="2400" dirty="0" smtClean="0"/>
              <a:t>as shown </a:t>
            </a:r>
            <a:r>
              <a:rPr lang="en-US" sz="2400" dirty="0" smtClean="0"/>
              <a:t>in Table 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Multiplexing - Link Control Protocol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Multiplexing - </a:t>
            </a:r>
            <a:r>
              <a:rPr lang="en-US" sz="2800" b="1" dirty="0" smtClean="0">
                <a:latin typeface="+mn-lt"/>
              </a:rPr>
              <a:t>LCP Packets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93737"/>
            <a:ext cx="8848725" cy="46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There are three categories of packets.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first category, comprising the first </a:t>
            </a:r>
            <a:r>
              <a:rPr lang="en-US" sz="2400" dirty="0" smtClean="0"/>
              <a:t>four packet </a:t>
            </a:r>
            <a:r>
              <a:rPr lang="en-US" sz="2400" dirty="0" smtClean="0"/>
              <a:t>types, is used for link configuration during the establish phase.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second category</a:t>
            </a:r>
            <a:r>
              <a:rPr lang="en-US" sz="2400" dirty="0" smtClean="0"/>
              <a:t>, comprising </a:t>
            </a:r>
            <a:r>
              <a:rPr lang="en-US" sz="2400" dirty="0" smtClean="0"/>
              <a:t>packet types 5 and 6, is used for link </a:t>
            </a:r>
            <a:r>
              <a:rPr lang="en-US" sz="2400" dirty="0" smtClean="0"/>
              <a:t>termination </a:t>
            </a:r>
            <a:r>
              <a:rPr lang="en-US" sz="2400" dirty="0" smtClean="0"/>
              <a:t>during the </a:t>
            </a:r>
            <a:r>
              <a:rPr lang="en-US" sz="2400" dirty="0" smtClean="0"/>
              <a:t>termination phase.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last five packets are used for link monitoring and debugging.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Multiplexing - Link Control Protocol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The ID field holds a value that matches a request with a reply. </a:t>
            </a:r>
            <a:endParaRPr lang="en-US" sz="2400" dirty="0" smtClean="0"/>
          </a:p>
          <a:p>
            <a:pPr algn="just"/>
            <a:r>
              <a:rPr lang="en-US" sz="2400" dirty="0" smtClean="0"/>
              <a:t>One </a:t>
            </a:r>
            <a:r>
              <a:rPr lang="en-US" sz="2400" dirty="0" smtClean="0"/>
              <a:t>endpoint </a:t>
            </a:r>
            <a:r>
              <a:rPr lang="en-US" sz="2400" dirty="0" smtClean="0"/>
              <a:t>inserts a </a:t>
            </a:r>
            <a:r>
              <a:rPr lang="en-US" sz="2400" dirty="0" smtClean="0"/>
              <a:t>value in this field, which will be copied into the reply packet.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length field </a:t>
            </a:r>
            <a:r>
              <a:rPr lang="en-US" sz="2400" dirty="0" smtClean="0"/>
              <a:t>defines the </a:t>
            </a:r>
            <a:r>
              <a:rPr lang="en-US" sz="2400" dirty="0" smtClean="0"/>
              <a:t>length of the entire LCP packet.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information field contains information, such </a:t>
            </a:r>
            <a:r>
              <a:rPr lang="en-US" sz="2400" dirty="0" smtClean="0"/>
              <a:t>as options</a:t>
            </a:r>
            <a:r>
              <a:rPr lang="en-US" sz="2400" dirty="0" smtClean="0"/>
              <a:t>, needed for some LCP packets.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Multiplexing - Link Control Protocol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There are many options that can be negotiated between the two endpoints. </a:t>
            </a:r>
            <a:endParaRPr lang="en-US" sz="2400" dirty="0" smtClean="0"/>
          </a:p>
          <a:p>
            <a:pPr algn="just"/>
            <a:r>
              <a:rPr lang="en-US" sz="2400" dirty="0" smtClean="0"/>
              <a:t>Options are </a:t>
            </a:r>
            <a:r>
              <a:rPr lang="en-US" sz="2400" dirty="0" smtClean="0"/>
              <a:t>inserted in the information field of the configuration packets. </a:t>
            </a:r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this case, the </a:t>
            </a:r>
            <a:r>
              <a:rPr lang="en-US" sz="2400" dirty="0" smtClean="0"/>
              <a:t>information field </a:t>
            </a:r>
            <a:r>
              <a:rPr lang="en-US" sz="2400" dirty="0" smtClean="0"/>
              <a:t>is divided into three fields: option type, option length, and option data. </a:t>
            </a:r>
            <a:endParaRPr lang="en-US" sz="2400" dirty="0" smtClean="0"/>
          </a:p>
          <a:p>
            <a:pPr algn="just"/>
            <a:r>
              <a:rPr lang="en-US" sz="2400" dirty="0" smtClean="0"/>
              <a:t>We list </a:t>
            </a:r>
            <a:r>
              <a:rPr lang="en-US" sz="2400" dirty="0" smtClean="0"/>
              <a:t>some of the most common options in Table 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Multiplexing - Link Control Protocol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Character-Oriented Protocols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In a character-oriented protocol, data to be carried are 8-bit characters from a </a:t>
            </a:r>
            <a:r>
              <a:rPr lang="en-US" sz="2400" dirty="0" smtClean="0"/>
              <a:t>coding system </a:t>
            </a:r>
            <a:r>
              <a:rPr lang="en-US" sz="2400" dirty="0" smtClean="0"/>
              <a:t>such as ASCII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header, which normally carries the </a:t>
            </a:r>
            <a:r>
              <a:rPr lang="en-US" sz="2400" dirty="0" smtClean="0"/>
              <a:t>source and </a:t>
            </a:r>
            <a:r>
              <a:rPr lang="en-US" sz="2400" dirty="0" smtClean="0"/>
              <a:t>destination addresses and other control information, and the trailer, which </a:t>
            </a:r>
            <a:r>
              <a:rPr lang="en-US" sz="2400" dirty="0" smtClean="0"/>
              <a:t>carries error </a:t>
            </a:r>
            <a:r>
              <a:rPr lang="en-US" sz="2400" dirty="0" smtClean="0"/>
              <a:t>detection or error correction redundant bits, are also multiples of 8 bits. </a:t>
            </a:r>
            <a:endParaRPr lang="en-US" sz="2400" dirty="0" smtClean="0"/>
          </a:p>
          <a:p>
            <a:pPr algn="just"/>
            <a:r>
              <a:rPr lang="en-US" sz="2400" dirty="0" smtClean="0"/>
              <a:t>To separate one </a:t>
            </a:r>
            <a:r>
              <a:rPr lang="en-US" sz="2400" dirty="0" smtClean="0"/>
              <a:t>frame from the next, an 8-bit </a:t>
            </a:r>
            <a:r>
              <a:rPr lang="en-US" sz="2400" dirty="0" smtClean="0"/>
              <a:t>(1-byte</a:t>
            </a:r>
            <a:r>
              <a:rPr lang="en-US" sz="2400" dirty="0" smtClean="0"/>
              <a:t>) flag is added at the beginning and the end of </a:t>
            </a:r>
            <a:r>
              <a:rPr lang="en-US" sz="2400" dirty="0" smtClean="0"/>
              <a:t>a frame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flag, composed of protocol-dependent special characters, signals the start </a:t>
            </a:r>
            <a:r>
              <a:rPr lang="en-US" sz="2400" dirty="0" smtClean="0"/>
              <a:t>or end </a:t>
            </a:r>
            <a:r>
              <a:rPr lang="en-US" sz="2400" dirty="0" smtClean="0"/>
              <a:t>of a frame. </a:t>
            </a:r>
            <a:endParaRPr lang="en-US" sz="2400" dirty="0" smtClean="0"/>
          </a:p>
          <a:p>
            <a:pPr algn="just"/>
            <a:r>
              <a:rPr lang="en-US" sz="2400" dirty="0" smtClean="0"/>
              <a:t>Figure shows </a:t>
            </a:r>
            <a:r>
              <a:rPr lang="en-US" sz="2400" dirty="0" smtClean="0"/>
              <a:t>the format of a frame in a character-oriented protocol.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Multiplexing - Link Control Protocol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9450" y="1303338"/>
            <a:ext cx="7778750" cy="281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29931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 b="1" baseline="0" dirty="0" smtClean="0">
                <a:latin typeface="Times New Roman" pitchFamily="18" charset="0"/>
              </a:rPr>
              <a:t>Common </a:t>
            </a:r>
            <a:r>
              <a:rPr lang="en-US" sz="3000" b="1" baseline="0" dirty="0">
                <a:latin typeface="Times New Roman" pitchFamily="18" charset="0"/>
              </a:rPr>
              <a:t>options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Authentication plays a very important role in PPP because PPP is designed for use </a:t>
            </a:r>
            <a:r>
              <a:rPr lang="en-US" sz="2400" dirty="0" smtClean="0"/>
              <a:t>over dial-up </a:t>
            </a:r>
            <a:r>
              <a:rPr lang="en-US" sz="2400" dirty="0" smtClean="0"/>
              <a:t>links where verification of user identity is necessary. </a:t>
            </a:r>
            <a:endParaRPr lang="en-US" sz="2400" dirty="0" smtClean="0"/>
          </a:p>
          <a:p>
            <a:pPr algn="just"/>
            <a:r>
              <a:rPr lang="en-US" sz="2400" dirty="0" smtClean="0"/>
              <a:t>Authentication </a:t>
            </a:r>
            <a:r>
              <a:rPr lang="en-US" sz="2400" dirty="0" smtClean="0"/>
              <a:t>means </a:t>
            </a:r>
            <a:r>
              <a:rPr lang="en-US" sz="2400" dirty="0" smtClean="0"/>
              <a:t>validating the </a:t>
            </a:r>
            <a:r>
              <a:rPr lang="en-US" sz="2400" dirty="0" smtClean="0"/>
              <a:t>identity of a user who needs to access a set of resources. </a:t>
            </a:r>
            <a:endParaRPr lang="en-US" sz="2400" dirty="0" smtClean="0"/>
          </a:p>
          <a:p>
            <a:pPr algn="just"/>
            <a:r>
              <a:rPr lang="en-US" sz="2400" dirty="0" smtClean="0"/>
              <a:t>PPP </a:t>
            </a:r>
            <a:r>
              <a:rPr lang="en-US" sz="2400" dirty="0" smtClean="0"/>
              <a:t>has created </a:t>
            </a:r>
            <a:r>
              <a:rPr lang="en-US" sz="2400" dirty="0" smtClean="0"/>
              <a:t>two protocols </a:t>
            </a:r>
            <a:r>
              <a:rPr lang="en-US" sz="2400" dirty="0" smtClean="0"/>
              <a:t>for authentication: </a:t>
            </a:r>
            <a:endParaRPr lang="en-US" sz="2400" dirty="0" smtClean="0"/>
          </a:p>
          <a:p>
            <a:pPr algn="just"/>
            <a:r>
              <a:rPr lang="en-US" sz="2400" dirty="0" smtClean="0"/>
              <a:t>Password </a:t>
            </a:r>
            <a:r>
              <a:rPr lang="en-US" sz="2400" dirty="0" smtClean="0"/>
              <a:t>Authentication Protocol </a:t>
            </a:r>
            <a:r>
              <a:rPr lang="en-US" sz="2400" dirty="0" smtClean="0"/>
              <a:t>(PAP) and </a:t>
            </a:r>
          </a:p>
          <a:p>
            <a:pPr algn="just"/>
            <a:r>
              <a:rPr lang="en-US" sz="2400" dirty="0" smtClean="0"/>
              <a:t>Challenge Handshake Authentication Protocol (CHAP)</a:t>
            </a:r>
          </a:p>
          <a:p>
            <a:pPr algn="just"/>
            <a:r>
              <a:rPr lang="en-US" sz="2400" dirty="0" smtClean="0"/>
              <a:t>Note </a:t>
            </a:r>
            <a:r>
              <a:rPr lang="en-US" sz="2400" dirty="0" smtClean="0"/>
              <a:t>that these protocols are used during the authentication phase.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Multiplexing - Authentication Protocols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Password Authentication Protocol (PAP) is a simple authentication </a:t>
            </a:r>
            <a:r>
              <a:rPr lang="en-US" sz="2400" dirty="0" smtClean="0"/>
              <a:t>procedure with </a:t>
            </a:r>
            <a:r>
              <a:rPr lang="en-US" sz="2400" dirty="0" smtClean="0"/>
              <a:t>a two-step process: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 smtClean="0"/>
              <a:t>user who wants to access a system sends an authentication </a:t>
            </a:r>
            <a:r>
              <a:rPr lang="en-US" sz="2400" dirty="0" smtClean="0"/>
              <a:t>identification (</a:t>
            </a:r>
            <a:r>
              <a:rPr lang="en-US" sz="2400" dirty="0" smtClean="0"/>
              <a:t>usually the user name) and a password.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 smtClean="0"/>
              <a:t>system checks the validity of the identification and password and either </a:t>
            </a:r>
            <a:r>
              <a:rPr lang="en-US" sz="2400" dirty="0" smtClean="0"/>
              <a:t>accepts or </a:t>
            </a:r>
            <a:r>
              <a:rPr lang="en-US" sz="2400" dirty="0" smtClean="0"/>
              <a:t>denies connection.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</a:t>
            </a:r>
            <a:r>
              <a:rPr lang="en-US" sz="2800" b="1" dirty="0" smtClean="0">
                <a:latin typeface="+mn-lt"/>
              </a:rPr>
              <a:t>Authentication Protocols - PAP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Figure </a:t>
            </a:r>
            <a:r>
              <a:rPr lang="en-US" sz="2400" dirty="0" smtClean="0"/>
              <a:t>shows </a:t>
            </a:r>
            <a:r>
              <a:rPr lang="en-US" sz="2400" dirty="0" smtClean="0"/>
              <a:t>the three types of packets used by PAP and how they are </a:t>
            </a:r>
            <a:r>
              <a:rPr lang="en-US" sz="2400" dirty="0" smtClean="0"/>
              <a:t>actually exchanged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When </a:t>
            </a:r>
            <a:r>
              <a:rPr lang="en-US" sz="2400" dirty="0" smtClean="0"/>
              <a:t>a PPP frame is carrying any PAP packets, the value of the </a:t>
            </a:r>
            <a:r>
              <a:rPr lang="en-US" sz="2400" dirty="0" smtClean="0"/>
              <a:t>protocol field </a:t>
            </a:r>
            <a:r>
              <a:rPr lang="en-US" sz="2400" dirty="0" smtClean="0"/>
              <a:t>is OxC023.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three PAP packets are authenticate-request, authenticate-</a:t>
            </a:r>
            <a:r>
              <a:rPr lang="en-US" sz="2400" dirty="0" err="1" smtClean="0"/>
              <a:t>ack</a:t>
            </a:r>
            <a:r>
              <a:rPr lang="en-US" sz="2400" dirty="0" smtClean="0"/>
              <a:t>, </a:t>
            </a:r>
            <a:r>
              <a:rPr lang="en-US" sz="2400" dirty="0" smtClean="0"/>
              <a:t>and authenticate-</a:t>
            </a:r>
            <a:r>
              <a:rPr lang="en-US" sz="2400" dirty="0" err="1" smtClean="0"/>
              <a:t>nak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first packet is used by the user to send the user name and password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second is used by the system to allow access.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third is used by the </a:t>
            </a:r>
            <a:r>
              <a:rPr lang="en-US" sz="2400" dirty="0" smtClean="0"/>
              <a:t>system to </a:t>
            </a:r>
            <a:r>
              <a:rPr lang="en-US" sz="2400" dirty="0" smtClean="0"/>
              <a:t>deny access.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</a:t>
            </a:r>
            <a:r>
              <a:rPr lang="en-US" sz="2800" b="1" dirty="0" smtClean="0">
                <a:latin typeface="+mn-lt"/>
              </a:rPr>
              <a:t>Authentication Protocols - PAP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</a:t>
            </a:r>
            <a:r>
              <a:rPr lang="en-US" sz="2800" b="1" dirty="0" smtClean="0">
                <a:latin typeface="+mn-lt"/>
              </a:rPr>
              <a:t>Authentication Protocols - PAP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8850" y="758825"/>
            <a:ext cx="6965950" cy="46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Challenge Handshake Authentication Protocol (CHAP) is a </a:t>
            </a:r>
            <a:r>
              <a:rPr lang="en-US" sz="2400" dirty="0" smtClean="0"/>
              <a:t>three-way hand-shaking </a:t>
            </a:r>
            <a:r>
              <a:rPr lang="en-US" sz="2400" dirty="0" smtClean="0"/>
              <a:t>authentication protocol that provides greater security than PAP. </a:t>
            </a:r>
            <a:endParaRPr lang="en-US" sz="2400" dirty="0" smtClean="0"/>
          </a:p>
          <a:p>
            <a:pPr algn="just"/>
            <a:r>
              <a:rPr lang="en-US" sz="2400" dirty="0" smtClean="0"/>
              <a:t>In this method</a:t>
            </a:r>
            <a:r>
              <a:rPr lang="en-US" sz="2400" dirty="0" smtClean="0"/>
              <a:t>, the password is kept secret; it is never sent online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The system sends the user a challenge packet containing a challenge value, </a:t>
            </a:r>
            <a:r>
              <a:rPr lang="en-US" sz="2400" dirty="0" smtClean="0"/>
              <a:t>usually a </a:t>
            </a:r>
            <a:r>
              <a:rPr lang="en-US" sz="2400" dirty="0" smtClean="0"/>
              <a:t>few bytes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The user applies a predefined function that takes the challenge value and the </a:t>
            </a:r>
            <a:r>
              <a:rPr lang="en-US" sz="2400" dirty="0" smtClean="0"/>
              <a:t>user's own </a:t>
            </a:r>
            <a:r>
              <a:rPr lang="en-US" sz="2400" dirty="0" smtClean="0"/>
              <a:t>password and creates a result. </a:t>
            </a:r>
            <a:endParaRPr lang="en-US" sz="2400" dirty="0" smtClean="0"/>
          </a:p>
          <a:p>
            <a:pPr marL="457200" indent="-457200" algn="just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The </a:t>
            </a:r>
            <a:r>
              <a:rPr lang="en-US" sz="2400" dirty="0" smtClean="0"/>
              <a:t>user sends the result in the response </a:t>
            </a:r>
            <a:r>
              <a:rPr lang="en-US" sz="2400" dirty="0" smtClean="0"/>
              <a:t>packet to </a:t>
            </a:r>
            <a:r>
              <a:rPr lang="en-US" sz="2400" dirty="0" smtClean="0"/>
              <a:t>the system.</a:t>
            </a:r>
            <a:endParaRPr lang="en-US" sz="2400" dirty="0" smtClean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</a:t>
            </a:r>
            <a:r>
              <a:rPr lang="en-US" sz="2800" b="1" dirty="0" smtClean="0">
                <a:latin typeface="+mn-lt"/>
              </a:rPr>
              <a:t>Authentication Protocols - CHAP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400" dirty="0" smtClean="0"/>
              <a:t>The system does the same. </a:t>
            </a:r>
            <a:endParaRPr lang="en-US" sz="2400" dirty="0" smtClean="0"/>
          </a:p>
          <a:p>
            <a:pPr marL="457200" indent="-457200" algn="just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It </a:t>
            </a:r>
            <a:r>
              <a:rPr lang="en-US" sz="2400" dirty="0" smtClean="0"/>
              <a:t>applies the same function to the password of the </a:t>
            </a:r>
            <a:r>
              <a:rPr lang="en-US" sz="2400" dirty="0" smtClean="0"/>
              <a:t>user (</a:t>
            </a:r>
            <a:r>
              <a:rPr lang="en-US" sz="2400" dirty="0" smtClean="0"/>
              <a:t>known to the system) and the challenge value to create a result. </a:t>
            </a:r>
            <a:endParaRPr lang="en-US" sz="2400" dirty="0" smtClean="0"/>
          </a:p>
          <a:p>
            <a:pPr marL="457200" indent="-457200" algn="just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If </a:t>
            </a:r>
            <a:r>
              <a:rPr lang="en-US" sz="2400" dirty="0" smtClean="0"/>
              <a:t>the result created </a:t>
            </a:r>
            <a:r>
              <a:rPr lang="en-US" sz="2400" dirty="0" smtClean="0"/>
              <a:t>is the </a:t>
            </a:r>
            <a:r>
              <a:rPr lang="en-US" sz="2400" dirty="0" smtClean="0"/>
              <a:t>same as the result sent in the response packet, access is granted; otherwise, it </a:t>
            </a:r>
            <a:r>
              <a:rPr lang="en-US" sz="2400" dirty="0" smtClean="0"/>
              <a:t>is denied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marL="457200" indent="-457200" algn="just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CHAP </a:t>
            </a:r>
            <a:r>
              <a:rPr lang="en-US" sz="2400" dirty="0" smtClean="0"/>
              <a:t>is more secure than PAP, especially if the system continuously </a:t>
            </a:r>
            <a:r>
              <a:rPr lang="en-US" sz="2400" dirty="0" smtClean="0"/>
              <a:t>changes the </a:t>
            </a:r>
            <a:r>
              <a:rPr lang="en-US" sz="2400" dirty="0" smtClean="0"/>
              <a:t>challenge value. </a:t>
            </a:r>
            <a:endParaRPr lang="en-US" sz="2400" dirty="0" smtClean="0"/>
          </a:p>
          <a:p>
            <a:pPr marL="457200" indent="-457200" algn="just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Even </a:t>
            </a:r>
            <a:r>
              <a:rPr lang="en-US" sz="2400" dirty="0" smtClean="0"/>
              <a:t>if the intruder learns the challenge value and the result, </a:t>
            </a:r>
            <a:r>
              <a:rPr lang="en-US" sz="2400" dirty="0" smtClean="0"/>
              <a:t>the password </a:t>
            </a:r>
            <a:r>
              <a:rPr lang="en-US" sz="2400" dirty="0" smtClean="0"/>
              <a:t>is still secret. </a:t>
            </a:r>
            <a:endParaRPr lang="en-US" sz="2400" dirty="0" smtClean="0"/>
          </a:p>
          <a:p>
            <a:pPr marL="457200" indent="-457200" algn="just">
              <a:buNone/>
            </a:pPr>
            <a:r>
              <a:rPr lang="en-US" sz="2400" dirty="0" smtClean="0"/>
              <a:t>	Figure shows </a:t>
            </a:r>
            <a:r>
              <a:rPr lang="en-US" sz="2400" dirty="0" smtClean="0"/>
              <a:t>the packets and how they are used.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</a:t>
            </a:r>
            <a:r>
              <a:rPr lang="en-US" sz="2800" b="1" dirty="0" smtClean="0">
                <a:latin typeface="+mn-lt"/>
              </a:rPr>
              <a:t>Authentication Protocols - CHAP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</a:t>
            </a:r>
            <a:r>
              <a:rPr lang="en-US" sz="2800" b="1" dirty="0" smtClean="0">
                <a:latin typeface="+mn-lt"/>
              </a:rPr>
              <a:t>Authentication Protocols - CHAP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5363" y="609600"/>
            <a:ext cx="6929437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/>
            <a:r>
              <a:rPr lang="en-US" sz="2400" dirty="0" smtClean="0"/>
              <a:t>CHAP </a:t>
            </a:r>
            <a:r>
              <a:rPr lang="en-US" sz="2400" dirty="0" smtClean="0"/>
              <a:t>packets are encapsulated in the PPP frame with the protocol value C223 </a:t>
            </a:r>
            <a:r>
              <a:rPr lang="en-US" sz="2400" dirty="0" smtClean="0"/>
              <a:t>in hexadecimal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There </a:t>
            </a:r>
            <a:r>
              <a:rPr lang="en-US" sz="2400" dirty="0" smtClean="0"/>
              <a:t>are four CHAP packets: challenge, response, success, and failure.</a:t>
            </a:r>
          </a:p>
          <a:p>
            <a:pPr algn="just"/>
            <a:r>
              <a:rPr lang="en-US" sz="2400" dirty="0" smtClean="0"/>
              <a:t>The first packet is used by the system to send the challenge value.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second is used </a:t>
            </a:r>
            <a:r>
              <a:rPr lang="en-US" sz="2400" dirty="0" smtClean="0"/>
              <a:t>by the </a:t>
            </a:r>
            <a:r>
              <a:rPr lang="en-US" sz="2400" dirty="0" smtClean="0"/>
              <a:t>user to return the result of the calculation.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third is used by the system to </a:t>
            </a:r>
            <a:r>
              <a:rPr lang="en-US" sz="2400" dirty="0" smtClean="0"/>
              <a:t>allow access </a:t>
            </a:r>
            <a:r>
              <a:rPr lang="en-US" sz="2400" dirty="0" smtClean="0"/>
              <a:t>to the system.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fourth is used by the system to deny access to the system.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</a:t>
            </a:r>
            <a:r>
              <a:rPr lang="en-US" sz="2800" b="1" dirty="0" smtClean="0">
                <a:latin typeface="+mn-lt"/>
              </a:rPr>
              <a:t>Authentication Protocols - CHAP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400" dirty="0" smtClean="0"/>
              <a:t>PPP is a multiple-network layer protocol.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It </a:t>
            </a:r>
            <a:r>
              <a:rPr lang="en-US" sz="2400" dirty="0" smtClean="0"/>
              <a:t>can carry a network layer data packet </a:t>
            </a:r>
            <a:r>
              <a:rPr lang="en-US" sz="2400" dirty="0" smtClean="0"/>
              <a:t>from protocols </a:t>
            </a:r>
            <a:r>
              <a:rPr lang="en-US" sz="2400" dirty="0" smtClean="0"/>
              <a:t>defined by the Internet, OSI, Xerox, </a:t>
            </a:r>
            <a:r>
              <a:rPr lang="en-US" sz="2400" dirty="0" err="1" smtClean="0"/>
              <a:t>DECnet</a:t>
            </a:r>
            <a:r>
              <a:rPr lang="en-US" sz="2400" dirty="0" smtClean="0"/>
              <a:t>, AppleTalk, Novel, and so on.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To do this, PPP has defined a specific Network Control Protocol for each network protocol.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For example, IPCP (Internet Protocol Control Protocol) configures the link </a:t>
            </a:r>
            <a:r>
              <a:rPr lang="en-US" sz="2400" dirty="0" smtClean="0"/>
              <a:t>for carrying </a:t>
            </a:r>
            <a:r>
              <a:rPr lang="en-US" sz="2400" dirty="0" smtClean="0"/>
              <a:t>IP data packets.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Xerox </a:t>
            </a:r>
            <a:r>
              <a:rPr lang="en-US" sz="2400" dirty="0" smtClean="0"/>
              <a:t>CP does the same for the Xerox protocol data packets</a:t>
            </a:r>
            <a:r>
              <a:rPr lang="en-US" sz="2400" dirty="0" smtClean="0"/>
              <a:t>, and </a:t>
            </a:r>
            <a:r>
              <a:rPr lang="en-US" sz="2400" dirty="0" smtClean="0"/>
              <a:t>so on.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Note </a:t>
            </a:r>
            <a:r>
              <a:rPr lang="en-US" sz="2400" dirty="0" smtClean="0"/>
              <a:t>that none of the NCP packets carry network layer data; they </a:t>
            </a:r>
            <a:r>
              <a:rPr lang="en-US" sz="2400" dirty="0" smtClean="0"/>
              <a:t>just configure </a:t>
            </a:r>
            <a:r>
              <a:rPr lang="en-US" sz="2400" dirty="0" smtClean="0"/>
              <a:t>the link at the network layer for the incoming data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Network Control Protocols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Character-Oriented Protocols</a:t>
            </a:r>
            <a:endParaRPr lang="en-US" sz="3000" b="1" dirty="0" smtClean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04800" y="901700"/>
            <a:ext cx="68475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 b="1" baseline="0" dirty="0" smtClean="0">
                <a:latin typeface="Times New Roman" pitchFamily="18" charset="0"/>
              </a:rPr>
              <a:t>A </a:t>
            </a:r>
            <a:r>
              <a:rPr lang="en-US" sz="3000" b="1" baseline="0" dirty="0">
                <a:latin typeface="Times New Roman" pitchFamily="18" charset="0"/>
              </a:rPr>
              <a:t>frame in a character-oriented protocol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667000"/>
            <a:ext cx="8255756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400" dirty="0" smtClean="0"/>
              <a:t>One NCP protocol is the Internet Protocol Control Protocol (IPCP).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This protocol </a:t>
            </a:r>
            <a:r>
              <a:rPr lang="en-US" sz="2400" dirty="0" smtClean="0"/>
              <a:t>configures the link used to carry IP packets in the Internet.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IPCP </a:t>
            </a:r>
            <a:r>
              <a:rPr lang="en-US" sz="2400" dirty="0" smtClean="0"/>
              <a:t>is </a:t>
            </a:r>
            <a:r>
              <a:rPr lang="en-US" sz="2400" dirty="0" smtClean="0"/>
              <a:t>especially of </a:t>
            </a:r>
            <a:r>
              <a:rPr lang="en-US" sz="2400" dirty="0" smtClean="0"/>
              <a:t>interest to us.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dirty="0" smtClean="0"/>
              <a:t>format of an IPCP packet is shown in Figure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Note </a:t>
            </a:r>
            <a:r>
              <a:rPr lang="en-US" sz="2400" dirty="0" smtClean="0"/>
              <a:t>that </a:t>
            </a:r>
            <a:r>
              <a:rPr lang="en-US" sz="2400" dirty="0" smtClean="0"/>
              <a:t>the value </a:t>
            </a:r>
            <a:r>
              <a:rPr lang="en-US" sz="2400" dirty="0" smtClean="0"/>
              <a:t>of the protocol field in hexadecimal is 8021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Network Control </a:t>
            </a:r>
            <a:r>
              <a:rPr lang="en-US" sz="2800" b="1" dirty="0" smtClean="0">
                <a:latin typeface="+mn-lt"/>
              </a:rPr>
              <a:t>Protocols - IPCP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700" y="3657600"/>
            <a:ext cx="83185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400" dirty="0" smtClean="0"/>
              <a:t>IPCP defines seven packets, distinguished by their code values, as shown </a:t>
            </a:r>
            <a:r>
              <a:rPr lang="en-US" sz="2400" dirty="0" smtClean="0"/>
              <a:t>in Table 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 smtClean="0">
                <a:latin typeface="+mn-lt"/>
              </a:rPr>
              <a:t>PPP - Network Control </a:t>
            </a:r>
            <a:r>
              <a:rPr lang="en-US" sz="2800" b="1" dirty="0" smtClean="0">
                <a:latin typeface="+mn-lt"/>
              </a:rPr>
              <a:t>Protocols - IPCP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8850" y="1392238"/>
            <a:ext cx="719455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400" dirty="0" smtClean="0"/>
              <a:t>There </a:t>
            </a:r>
            <a:r>
              <a:rPr lang="en-US" sz="2400" dirty="0" smtClean="0"/>
              <a:t>are other NCP protocols for other network layer protocols.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The OSI Network Layer Control Protocol has a protocol field value of 8023; the </a:t>
            </a:r>
            <a:r>
              <a:rPr lang="en-US" sz="2400" dirty="0" smtClean="0"/>
              <a:t>Xerox NS </a:t>
            </a:r>
            <a:r>
              <a:rPr lang="en-US" sz="2400" dirty="0" smtClean="0"/>
              <a:t>IDP Control Protocol has a protocol field value of 8025; and so on.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dirty="0" smtClean="0"/>
              <a:t>value of </a:t>
            </a:r>
            <a:r>
              <a:rPr lang="en-US" sz="2400" dirty="0" smtClean="0"/>
              <a:t>the code </a:t>
            </a:r>
            <a:r>
              <a:rPr lang="en-US" sz="2400" dirty="0" smtClean="0"/>
              <a:t>and the format of the packets for these other protocols are the same as shown </a:t>
            </a:r>
            <a:r>
              <a:rPr lang="en-US" sz="2400" dirty="0" smtClean="0"/>
              <a:t>in Table (IPCP Packets).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500" b="1" dirty="0" smtClean="0">
                <a:latin typeface="+mn-lt"/>
              </a:rPr>
              <a:t>PPP - Network Control </a:t>
            </a:r>
            <a:r>
              <a:rPr lang="en-US" sz="2500" b="1" dirty="0" smtClean="0">
                <a:latin typeface="+mn-lt"/>
              </a:rPr>
              <a:t>Protocols – Other Protocols</a:t>
            </a:r>
            <a:endParaRPr kumimoji="0" lang="en-US" sz="25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400" dirty="0" smtClean="0"/>
              <a:t>After the network layer configuration is completed by one of the NCP protocols, </a:t>
            </a:r>
            <a:r>
              <a:rPr lang="en-US" sz="2400" dirty="0" smtClean="0"/>
              <a:t>the users </a:t>
            </a:r>
            <a:r>
              <a:rPr lang="en-US" sz="2400" dirty="0" smtClean="0"/>
              <a:t>can exchange data packets from the network layer.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Here </a:t>
            </a:r>
            <a:r>
              <a:rPr lang="en-US" sz="2400" dirty="0" smtClean="0"/>
              <a:t>again, there are different protocol fields for different network layers.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For </a:t>
            </a:r>
            <a:r>
              <a:rPr lang="en-US" sz="2400" dirty="0" smtClean="0"/>
              <a:t>example, if PPP is carrying data </a:t>
            </a:r>
            <a:r>
              <a:rPr lang="en-US" sz="2400" dirty="0" smtClean="0"/>
              <a:t>from the </a:t>
            </a:r>
            <a:r>
              <a:rPr lang="en-US" sz="2400" dirty="0" smtClean="0"/>
              <a:t>IP network layer, the field value is 0021 (note that the three rightmost digits are </a:t>
            </a:r>
            <a:r>
              <a:rPr lang="en-US" sz="2400" dirty="0" smtClean="0"/>
              <a:t>the same </a:t>
            </a:r>
            <a:r>
              <a:rPr lang="en-US" sz="2400" dirty="0" smtClean="0"/>
              <a:t>as for IPCP).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If </a:t>
            </a:r>
            <a:r>
              <a:rPr lang="en-US" sz="2400" dirty="0" smtClean="0"/>
              <a:t>PPP is carrying data from the OSI network layer, the value of </a:t>
            </a:r>
            <a:r>
              <a:rPr lang="en-US" sz="2400" dirty="0" smtClean="0"/>
              <a:t>the protocol </a:t>
            </a:r>
            <a:r>
              <a:rPr lang="en-US" sz="2400" dirty="0" smtClean="0"/>
              <a:t>field is 0023, and so on.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Figure shows </a:t>
            </a:r>
            <a:r>
              <a:rPr lang="en-US" sz="2400" dirty="0" smtClean="0"/>
              <a:t>the frame for IP.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500" b="1" dirty="0" smtClean="0">
                <a:latin typeface="+mn-lt"/>
              </a:rPr>
              <a:t>PPP </a:t>
            </a:r>
            <a:r>
              <a:rPr lang="en-US" sz="2500" b="1" dirty="0" smtClean="0">
                <a:latin typeface="+mn-lt"/>
              </a:rPr>
              <a:t>– Data from </a:t>
            </a:r>
            <a:r>
              <a:rPr lang="en-US" sz="2500" b="1" dirty="0" smtClean="0">
                <a:latin typeface="+mn-lt"/>
              </a:rPr>
              <a:t>the Network Layer</a:t>
            </a:r>
            <a:endParaRPr kumimoji="0" lang="en-US" sz="25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500" b="1" dirty="0" smtClean="0">
                <a:latin typeface="+mn-lt"/>
              </a:rPr>
              <a:t>PPP </a:t>
            </a:r>
            <a:r>
              <a:rPr lang="en-US" sz="2500" b="1" dirty="0" smtClean="0">
                <a:latin typeface="+mn-lt"/>
              </a:rPr>
              <a:t>– Data from </a:t>
            </a:r>
            <a:r>
              <a:rPr lang="en-US" sz="2500" b="1" dirty="0" smtClean="0">
                <a:latin typeface="+mn-lt"/>
              </a:rPr>
              <a:t>the Network Layer</a:t>
            </a:r>
            <a:endParaRPr kumimoji="0" lang="en-US" sz="25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025" y="1828800"/>
            <a:ext cx="8308975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400" dirty="0" smtClean="0"/>
              <a:t>PPP was originally designed for a single-channel point-to-point physical link.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The availability of </a:t>
            </a:r>
            <a:r>
              <a:rPr lang="en-US" sz="2400" dirty="0" smtClean="0"/>
              <a:t>multiple channels in a single point-to-point link motivated the development </a:t>
            </a:r>
            <a:r>
              <a:rPr lang="en-US" sz="2400" dirty="0" smtClean="0"/>
              <a:t>of Multilink </a:t>
            </a:r>
            <a:r>
              <a:rPr lang="en-US" sz="2400" dirty="0" smtClean="0"/>
              <a:t>PPP.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In </a:t>
            </a:r>
            <a:r>
              <a:rPr lang="en-US" sz="2400" dirty="0" smtClean="0"/>
              <a:t>this case, a logical PPP frame is divided into several actual </a:t>
            </a:r>
            <a:r>
              <a:rPr lang="en-US" sz="2400" dirty="0" smtClean="0"/>
              <a:t>PPP frames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A </a:t>
            </a:r>
            <a:r>
              <a:rPr lang="en-US" sz="2400" dirty="0" smtClean="0"/>
              <a:t>segment of the logical frame is carried in the payload of an actual PPP frame</a:t>
            </a:r>
            <a:r>
              <a:rPr lang="en-US" sz="2400" dirty="0" smtClean="0"/>
              <a:t>, as </a:t>
            </a:r>
            <a:r>
              <a:rPr lang="en-US" sz="2400" dirty="0" smtClean="0"/>
              <a:t>shown in </a:t>
            </a:r>
            <a:r>
              <a:rPr lang="en-US" sz="2400" dirty="0" smtClean="0"/>
              <a:t>Figure.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To show that the actual PPP frame is carrying a fragment of </a:t>
            </a:r>
            <a:r>
              <a:rPr lang="en-US" sz="2400" dirty="0" smtClean="0"/>
              <a:t>a logical </a:t>
            </a:r>
            <a:r>
              <a:rPr lang="en-US" sz="2400" dirty="0" smtClean="0"/>
              <a:t>PPP frame, the protocol field is set to Ox003d. </a:t>
            </a:r>
            <a:endParaRPr lang="en-US" sz="2400" dirty="0" smtClean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500" b="1" dirty="0" smtClean="0">
                <a:latin typeface="+mn-lt"/>
              </a:rPr>
              <a:t>Multilink PPP</a:t>
            </a:r>
            <a:endParaRPr kumimoji="0" lang="en-US" sz="25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244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400" dirty="0" smtClean="0"/>
              <a:t>This </a:t>
            </a:r>
            <a:r>
              <a:rPr lang="en-US" sz="2400" dirty="0" smtClean="0"/>
              <a:t>new development adds complexity</a:t>
            </a:r>
            <a:r>
              <a:rPr lang="en-US" sz="2400" dirty="0" smtClean="0"/>
              <a:t>. 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For </a:t>
            </a:r>
            <a:r>
              <a:rPr lang="en-US" sz="2400" dirty="0" smtClean="0"/>
              <a:t>example, a sequence number needs to be added to the actual PPP frame </a:t>
            </a:r>
            <a:r>
              <a:rPr lang="en-US" sz="2400" dirty="0" smtClean="0"/>
              <a:t>to show </a:t>
            </a:r>
            <a:r>
              <a:rPr lang="en-US" sz="2400" dirty="0" smtClean="0"/>
              <a:t>a fragment's position in the logical frame.</a:t>
            </a:r>
            <a:endParaRPr lang="en-US" sz="2400" dirty="0"/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228600" y="1524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500" b="1" dirty="0" smtClean="0">
                <a:latin typeface="+mn-lt"/>
              </a:rPr>
              <a:t>Multilink PPP</a:t>
            </a:r>
            <a:endParaRPr kumimoji="0" lang="en-US" sz="25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0912" y="2286000"/>
            <a:ext cx="7431088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Character-Oriented Protocols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Character-oriented framing was popular when only text was exchanged by the </a:t>
            </a:r>
            <a:r>
              <a:rPr lang="en-US" sz="2400" dirty="0" smtClean="0"/>
              <a:t>data link </a:t>
            </a:r>
            <a:r>
              <a:rPr lang="en-US" sz="2400" dirty="0" smtClean="0"/>
              <a:t>layers.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flag could be selected to be any character not used for text communication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Now, however, we send other types of information such as graphs, audio, </a:t>
            </a:r>
            <a:r>
              <a:rPr lang="en-US" sz="2400" dirty="0" smtClean="0"/>
              <a:t>and video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Any </a:t>
            </a:r>
            <a:r>
              <a:rPr lang="en-US" sz="2400" dirty="0" smtClean="0"/>
              <a:t>pattern used for the flag could also be part of the information. </a:t>
            </a:r>
            <a:endParaRPr lang="en-US" sz="2400" dirty="0" smtClean="0"/>
          </a:p>
          <a:p>
            <a:pPr algn="just"/>
            <a:r>
              <a:rPr lang="en-US" sz="2400" dirty="0" smtClean="0"/>
              <a:t>I</a:t>
            </a:r>
            <a:r>
              <a:rPr lang="en-US" sz="2400" dirty="0" smtClean="0"/>
              <a:t>f </a:t>
            </a:r>
            <a:r>
              <a:rPr lang="en-US" sz="2400" dirty="0" smtClean="0"/>
              <a:t>this happens</a:t>
            </a:r>
            <a:r>
              <a:rPr lang="en-US" sz="2400" dirty="0" smtClean="0"/>
              <a:t>, the </a:t>
            </a:r>
            <a:r>
              <a:rPr lang="en-US" sz="2400" dirty="0" smtClean="0"/>
              <a:t>receiver, when it encounters this pattern in the middle of the data, thinks it </a:t>
            </a:r>
            <a:r>
              <a:rPr lang="en-US" sz="2400" dirty="0" smtClean="0"/>
              <a:t>has reached </a:t>
            </a:r>
            <a:r>
              <a:rPr lang="en-US" sz="2400" dirty="0" smtClean="0"/>
              <a:t>the end of the frame.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4109</TotalTime>
  <Words>5032</Words>
  <Application>Microsoft Office PowerPoint</Application>
  <PresentationFormat>On-screen Show (4:3)</PresentationFormat>
  <Paragraphs>1376</Paragraphs>
  <Slides>86</Slides>
  <Notes>86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88" baseType="lpstr">
      <vt:lpstr>Default Design</vt:lpstr>
      <vt:lpstr>Custom Design</vt:lpstr>
      <vt:lpstr>Slide 1</vt:lpstr>
      <vt:lpstr>Introduction </vt:lpstr>
      <vt:lpstr>FRAMING</vt:lpstr>
      <vt:lpstr>FRAMING</vt:lpstr>
      <vt:lpstr>Fixed-Size Framing</vt:lpstr>
      <vt:lpstr>Variable-Size Framing</vt:lpstr>
      <vt:lpstr>Character-Oriented Protocols</vt:lpstr>
      <vt:lpstr>Character-Oriented Protocols</vt:lpstr>
      <vt:lpstr>Character-Oriented Protocols</vt:lpstr>
      <vt:lpstr>Bit-Oriented Protocols</vt:lpstr>
      <vt:lpstr>Bit-Oriented Protocols</vt:lpstr>
      <vt:lpstr>FLOW AND ERROR CONTROL</vt:lpstr>
      <vt:lpstr>Flow Control</vt:lpstr>
      <vt:lpstr>Flow Control</vt:lpstr>
      <vt:lpstr>Flow Control</vt:lpstr>
      <vt:lpstr>Error Control</vt:lpstr>
      <vt:lpstr>Flow and Error Control Mechanisms / Protocols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791</cp:revision>
  <cp:lastPrinted>1601-01-01T00:00:00Z</cp:lastPrinted>
  <dcterms:created xsi:type="dcterms:W3CDTF">1601-01-01T00:00:00Z</dcterms:created>
  <dcterms:modified xsi:type="dcterms:W3CDTF">2018-04-10T10:58:15Z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