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5"/>
  </p:notesMasterIdLst>
  <p:handoutMasterIdLst>
    <p:handoutMasterId r:id="rId26"/>
  </p:handoutMasterIdLst>
  <p:sldIdLst>
    <p:sldId id="28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3/14/2018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200" y="2133600"/>
            <a:ext cx="290977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b="1" dirty="0" smtClean="0"/>
              <a:t>Switching</a:t>
            </a:r>
            <a:endParaRPr lang="en-US" sz="45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CIRCUIT-SWITCHED NETWORKS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We have explicitly shown the multiplexing symbols to emphasize the division of </a:t>
            </a:r>
            <a:r>
              <a:rPr lang="en-US" sz="2500" dirty="0" smtClean="0"/>
              <a:t>the link </a:t>
            </a:r>
            <a:r>
              <a:rPr lang="en-US" sz="2500" dirty="0" smtClean="0"/>
              <a:t>into channels even though multiplexing can be implicitly included in the </a:t>
            </a:r>
            <a:r>
              <a:rPr lang="en-US" sz="2500" dirty="0" smtClean="0"/>
              <a:t>switch fabric.</a:t>
            </a:r>
          </a:p>
          <a:p>
            <a:pPr algn="just"/>
            <a:r>
              <a:rPr lang="en-US" sz="2500" dirty="0" smtClean="0"/>
              <a:t>The end systems, such as computers or telephones, are directly connected to </a:t>
            </a:r>
            <a:r>
              <a:rPr lang="en-US" sz="2500" dirty="0" smtClean="0"/>
              <a:t>a switch</a:t>
            </a:r>
            <a:r>
              <a:rPr lang="en-US" sz="2500" dirty="0" smtClean="0"/>
              <a:t>. </a:t>
            </a:r>
            <a:endParaRPr lang="en-US" sz="2500" dirty="0" smtClean="0"/>
          </a:p>
          <a:p>
            <a:pPr algn="just"/>
            <a:r>
              <a:rPr lang="en-US" sz="2500" dirty="0" smtClean="0"/>
              <a:t>We </a:t>
            </a:r>
            <a:r>
              <a:rPr lang="en-US" sz="2500" dirty="0" smtClean="0"/>
              <a:t>have shown only two end systems for simplicity. 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CIRCUIT-SWITCHED NETWORKS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When </a:t>
            </a:r>
            <a:r>
              <a:rPr lang="en-US" sz="2500" dirty="0" smtClean="0"/>
              <a:t>end system A </a:t>
            </a:r>
            <a:r>
              <a:rPr lang="en-US" sz="2500" dirty="0" smtClean="0"/>
              <a:t>needs to </a:t>
            </a:r>
            <a:r>
              <a:rPr lang="en-US" sz="2500" dirty="0" smtClean="0"/>
              <a:t>communicate with end system M, system A needs to request a connection to M </a:t>
            </a:r>
            <a:r>
              <a:rPr lang="en-US" sz="2500" dirty="0" smtClean="0"/>
              <a:t>that must </a:t>
            </a:r>
            <a:r>
              <a:rPr lang="en-US" sz="2500" dirty="0" smtClean="0"/>
              <a:t>be accepted by all switches as well as by M itself. </a:t>
            </a:r>
            <a:endParaRPr lang="en-US" sz="2500" dirty="0" smtClean="0"/>
          </a:p>
          <a:p>
            <a:pPr algn="just"/>
            <a:r>
              <a:rPr lang="en-US" sz="2500" dirty="0" smtClean="0"/>
              <a:t>This </a:t>
            </a:r>
            <a:r>
              <a:rPr lang="en-US" sz="2500" dirty="0" smtClean="0"/>
              <a:t>is called the setup phase</a:t>
            </a:r>
            <a:r>
              <a:rPr lang="en-US" sz="2500" dirty="0" smtClean="0"/>
              <a:t>; a </a:t>
            </a:r>
            <a:r>
              <a:rPr lang="en-US" sz="2500" dirty="0" smtClean="0"/>
              <a:t>circuit (channel) is reserved on each link, and the combination of circuits or </a:t>
            </a:r>
            <a:r>
              <a:rPr lang="en-US" sz="2500" dirty="0" smtClean="0"/>
              <a:t>channels defines </a:t>
            </a:r>
            <a:r>
              <a:rPr lang="en-US" sz="2500" dirty="0" smtClean="0"/>
              <a:t>the dedicated path. </a:t>
            </a:r>
            <a:endParaRPr lang="en-US" sz="2500" dirty="0" smtClean="0"/>
          </a:p>
          <a:p>
            <a:pPr algn="just"/>
            <a:r>
              <a:rPr lang="en-US" sz="2500" dirty="0" smtClean="0"/>
              <a:t>After </a:t>
            </a:r>
            <a:r>
              <a:rPr lang="en-US" sz="2500" dirty="0" smtClean="0"/>
              <a:t>the dedicated path made of connected circuits (channels</a:t>
            </a:r>
            <a:r>
              <a:rPr lang="en-US" sz="2500" dirty="0" smtClean="0"/>
              <a:t>) is </a:t>
            </a:r>
            <a:r>
              <a:rPr lang="en-US" sz="2500" dirty="0" smtClean="0"/>
              <a:t>established, data transfer can take place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After </a:t>
            </a:r>
            <a:r>
              <a:rPr lang="en-US" sz="2500" dirty="0" smtClean="0"/>
              <a:t>all data have been transferred, </a:t>
            </a:r>
            <a:r>
              <a:rPr lang="en-US" sz="2500" dirty="0" smtClean="0"/>
              <a:t>the circuits </a:t>
            </a:r>
            <a:r>
              <a:rPr lang="en-US" sz="2500" dirty="0" smtClean="0"/>
              <a:t>are </a:t>
            </a:r>
            <a:r>
              <a:rPr lang="en-US" sz="2500" dirty="0" smtClean="0"/>
              <a:t>tear </a:t>
            </a:r>
            <a:r>
              <a:rPr lang="en-US" sz="2500" dirty="0" smtClean="0"/>
              <a:t>down.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CIRCUIT-SWITCHED NETWORKS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We need to emphasize several points here:</a:t>
            </a:r>
          </a:p>
          <a:p>
            <a:pPr algn="just"/>
            <a:r>
              <a:rPr lang="en-US" sz="2500" dirty="0" smtClean="0"/>
              <a:t>Circuit </a:t>
            </a:r>
            <a:r>
              <a:rPr lang="en-US" sz="2500" dirty="0" smtClean="0"/>
              <a:t>switching takes place at the physical layer.</a:t>
            </a:r>
          </a:p>
          <a:p>
            <a:pPr algn="just"/>
            <a:r>
              <a:rPr lang="en-US" sz="2500" dirty="0" smtClean="0"/>
              <a:t>Before </a:t>
            </a:r>
            <a:r>
              <a:rPr lang="en-US" sz="2500" dirty="0" smtClean="0"/>
              <a:t>starting communication, the stations must make a reservation for the </a:t>
            </a:r>
            <a:r>
              <a:rPr lang="en-US" sz="2500" dirty="0" smtClean="0"/>
              <a:t>resources to </a:t>
            </a:r>
            <a:r>
              <a:rPr lang="en-US" sz="2500" dirty="0" smtClean="0"/>
              <a:t>be used during the communication. </a:t>
            </a:r>
            <a:endParaRPr lang="en-US" sz="2500" dirty="0" smtClean="0"/>
          </a:p>
          <a:p>
            <a:pPr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These </a:t>
            </a:r>
            <a:r>
              <a:rPr lang="en-US" sz="2500" dirty="0" smtClean="0"/>
              <a:t>resources, such as channels (</a:t>
            </a:r>
            <a:r>
              <a:rPr lang="en-US" sz="2500" dirty="0" smtClean="0"/>
              <a:t>bandwidth in </a:t>
            </a:r>
            <a:r>
              <a:rPr lang="en-US" sz="2500" dirty="0" smtClean="0"/>
              <a:t>FDM and time slots in TDM), switch buffers, switch processing time, and </a:t>
            </a:r>
            <a:r>
              <a:rPr lang="en-US" sz="2500" dirty="0" smtClean="0"/>
              <a:t>switch input/output </a:t>
            </a:r>
            <a:r>
              <a:rPr lang="en-US" sz="2500" dirty="0" smtClean="0"/>
              <a:t>ports, must remain dedicated during the entire duration of data </a:t>
            </a:r>
            <a:r>
              <a:rPr lang="en-US" sz="2500" dirty="0" smtClean="0"/>
              <a:t>transfer until </a:t>
            </a:r>
            <a:r>
              <a:rPr lang="en-US" sz="2500" dirty="0" smtClean="0"/>
              <a:t>the teardown phase</a:t>
            </a:r>
            <a:r>
              <a:rPr lang="en-US" sz="2500" dirty="0" smtClean="0"/>
              <a:t>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CIRCUIT-SWITCHED NETWORKS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Data </a:t>
            </a:r>
            <a:r>
              <a:rPr lang="en-US" sz="2500" dirty="0" smtClean="0"/>
              <a:t>transferred between the two stations are not packetized (physical layer </a:t>
            </a:r>
            <a:r>
              <a:rPr lang="en-US" sz="2500" dirty="0" smtClean="0"/>
              <a:t>transfer of </a:t>
            </a:r>
            <a:r>
              <a:rPr lang="en-US" sz="2500" dirty="0" smtClean="0"/>
              <a:t>the signal). </a:t>
            </a:r>
            <a:endParaRPr lang="en-US" sz="2500" dirty="0" smtClean="0"/>
          </a:p>
          <a:p>
            <a:pPr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The </a:t>
            </a:r>
            <a:r>
              <a:rPr lang="en-US" sz="2500" dirty="0" smtClean="0"/>
              <a:t>data are a continuous flow sent by the source station and </a:t>
            </a:r>
            <a:r>
              <a:rPr lang="en-US" sz="2500" dirty="0" smtClean="0"/>
              <a:t>received by </a:t>
            </a:r>
            <a:r>
              <a:rPr lang="en-US" sz="2500" dirty="0" smtClean="0"/>
              <a:t>the destination station, although there may be periods of silence.</a:t>
            </a:r>
          </a:p>
          <a:p>
            <a:pPr algn="just"/>
            <a:r>
              <a:rPr lang="en-US" sz="2500" dirty="0" smtClean="0"/>
              <a:t>There </a:t>
            </a:r>
            <a:r>
              <a:rPr lang="en-US" sz="2500" dirty="0" smtClean="0"/>
              <a:t>is no addressing involved during data transfer. </a:t>
            </a:r>
            <a:endParaRPr lang="en-US" sz="2500" dirty="0" smtClean="0"/>
          </a:p>
          <a:p>
            <a:pPr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The </a:t>
            </a:r>
            <a:r>
              <a:rPr lang="en-US" sz="2500" dirty="0" smtClean="0"/>
              <a:t>switches route the </a:t>
            </a:r>
            <a:r>
              <a:rPr lang="en-US" sz="2500" dirty="0" smtClean="0"/>
              <a:t>data based </a:t>
            </a:r>
            <a:r>
              <a:rPr lang="en-US" sz="2500" dirty="0" smtClean="0"/>
              <a:t>on their occupied band (FDM) or time slot (TDM</a:t>
            </a:r>
            <a:r>
              <a:rPr lang="en-US" sz="2500" dirty="0" smtClean="0"/>
              <a:t>)</a:t>
            </a:r>
          </a:p>
          <a:p>
            <a:pPr algn="just">
              <a:buNone/>
            </a:pPr>
            <a:r>
              <a:rPr lang="en-US" sz="2500" dirty="0" smtClean="0"/>
              <a:t>	</a:t>
            </a:r>
            <a:r>
              <a:rPr lang="en-US" sz="2500" dirty="0" smtClean="0"/>
              <a:t>Of </a:t>
            </a:r>
            <a:r>
              <a:rPr lang="en-US" sz="2500" dirty="0" smtClean="0"/>
              <a:t>course, there is </a:t>
            </a:r>
            <a:r>
              <a:rPr lang="en-US" sz="2500" dirty="0" smtClean="0"/>
              <a:t>end-to-end addressing </a:t>
            </a:r>
            <a:r>
              <a:rPr lang="en-US" sz="2500" dirty="0" smtClean="0"/>
              <a:t>used during the setup </a:t>
            </a:r>
            <a:r>
              <a:rPr lang="en-US" sz="2500" dirty="0" smtClean="0"/>
              <a:t>phase.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Three Phases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actual communication in a circuit-switched network requires three phases: </a:t>
            </a:r>
            <a:endParaRPr lang="en-US" sz="2500" dirty="0" smtClean="0"/>
          </a:p>
          <a:p>
            <a:pPr algn="just"/>
            <a:r>
              <a:rPr lang="en-US" sz="2500" dirty="0" smtClean="0"/>
              <a:t>Connection Setup</a:t>
            </a:r>
            <a:r>
              <a:rPr lang="en-US" sz="2500" dirty="0" smtClean="0"/>
              <a:t>, </a:t>
            </a:r>
            <a:endParaRPr lang="en-US" sz="2500" dirty="0" smtClean="0"/>
          </a:p>
          <a:p>
            <a:pPr algn="just"/>
            <a:r>
              <a:rPr lang="en-US" sz="2500" dirty="0" smtClean="0"/>
              <a:t>Data Transfer</a:t>
            </a:r>
            <a:r>
              <a:rPr lang="en-US" sz="2500" dirty="0" smtClean="0"/>
              <a:t>, and </a:t>
            </a:r>
            <a:endParaRPr lang="en-US" sz="2500" dirty="0" smtClean="0"/>
          </a:p>
          <a:p>
            <a:pPr algn="just"/>
            <a:r>
              <a:rPr lang="en-US" sz="2500" dirty="0" smtClean="0"/>
              <a:t>Connection Teardown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1. Setup Phase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Before the two parties </a:t>
            </a:r>
            <a:r>
              <a:rPr lang="en-US" sz="2500" dirty="0" smtClean="0"/>
              <a:t>can </a:t>
            </a:r>
            <a:r>
              <a:rPr lang="en-US" sz="2500" dirty="0" smtClean="0"/>
              <a:t>communicate, </a:t>
            </a:r>
            <a:r>
              <a:rPr lang="en-US" sz="2500" dirty="0" smtClean="0"/>
              <a:t>a dedicated circuit needs </a:t>
            </a:r>
            <a:r>
              <a:rPr lang="en-US" sz="2500" dirty="0" smtClean="0"/>
              <a:t>to be established. </a:t>
            </a:r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end </a:t>
            </a:r>
            <a:r>
              <a:rPr lang="en-US" sz="2500" dirty="0" smtClean="0"/>
              <a:t>systems are </a:t>
            </a:r>
            <a:r>
              <a:rPr lang="en-US" sz="2500" dirty="0" smtClean="0"/>
              <a:t>normally connected through dedicated lines to the switches, so connection </a:t>
            </a:r>
            <a:r>
              <a:rPr lang="en-US" sz="2500" dirty="0" smtClean="0"/>
              <a:t>setup means </a:t>
            </a:r>
            <a:r>
              <a:rPr lang="en-US" sz="2500" dirty="0" smtClean="0"/>
              <a:t>creating dedicated channels between the switches. </a:t>
            </a:r>
            <a:endParaRPr lang="en-US" sz="2500" dirty="0" smtClean="0"/>
          </a:p>
          <a:p>
            <a:pPr algn="just"/>
            <a:r>
              <a:rPr lang="en-US" sz="2500" dirty="0" smtClean="0"/>
              <a:t>For </a:t>
            </a:r>
            <a:r>
              <a:rPr lang="en-US" sz="2500" dirty="0" smtClean="0"/>
              <a:t>example, in </a:t>
            </a:r>
            <a:r>
              <a:rPr lang="en-US" sz="2500" dirty="0" smtClean="0"/>
              <a:t>Figure, when </a:t>
            </a:r>
            <a:r>
              <a:rPr lang="en-US" sz="2500" dirty="0" smtClean="0"/>
              <a:t>system A needs to connect to system M, it sends a setup request that includes </a:t>
            </a:r>
            <a:r>
              <a:rPr lang="en-US" sz="2500" dirty="0" smtClean="0"/>
              <a:t>the address </a:t>
            </a:r>
            <a:r>
              <a:rPr lang="en-US" sz="2500" dirty="0" smtClean="0"/>
              <a:t>of system M, to switch I. </a:t>
            </a:r>
            <a:endParaRPr lang="en-US" sz="2500" dirty="0" smtClean="0"/>
          </a:p>
          <a:p>
            <a:pPr algn="just"/>
            <a:r>
              <a:rPr lang="en-US" sz="2500" dirty="0" smtClean="0"/>
              <a:t>Switch </a:t>
            </a:r>
            <a:r>
              <a:rPr lang="en-US" sz="2500" dirty="0" smtClean="0"/>
              <a:t>I finds a channel between itself and switch </a:t>
            </a:r>
            <a:r>
              <a:rPr lang="en-US" sz="2500" dirty="0" smtClean="0"/>
              <a:t>IV that </a:t>
            </a:r>
            <a:r>
              <a:rPr lang="en-US" sz="2500" dirty="0" smtClean="0"/>
              <a:t>can be dedicated for this purpose. 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1. Setup Phase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Switch </a:t>
            </a:r>
            <a:r>
              <a:rPr lang="en-US" sz="2500" dirty="0" smtClean="0"/>
              <a:t>I then sends the request to switch IV</a:t>
            </a:r>
            <a:r>
              <a:rPr lang="en-US" sz="2500" dirty="0" smtClean="0"/>
              <a:t>, which </a:t>
            </a:r>
            <a:r>
              <a:rPr lang="en-US" sz="2500" dirty="0" smtClean="0"/>
              <a:t>finds a dedicated channel between itself and switch III. </a:t>
            </a:r>
            <a:endParaRPr lang="en-US" sz="2500" dirty="0" smtClean="0"/>
          </a:p>
          <a:p>
            <a:pPr algn="just"/>
            <a:r>
              <a:rPr lang="en-US" sz="2500" dirty="0" smtClean="0"/>
              <a:t>Switch </a:t>
            </a:r>
            <a:r>
              <a:rPr lang="en-US" sz="2500" dirty="0" smtClean="0"/>
              <a:t>III informs </a:t>
            </a:r>
            <a:r>
              <a:rPr lang="en-US" sz="2500" dirty="0" smtClean="0"/>
              <a:t>system M </a:t>
            </a:r>
            <a:r>
              <a:rPr lang="en-US" sz="2500" dirty="0" smtClean="0"/>
              <a:t>of system A's intention at this time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In the next step to making a connection, an acknowledgment from system M </a:t>
            </a:r>
            <a:r>
              <a:rPr lang="en-US" sz="2500" dirty="0" smtClean="0"/>
              <a:t>needs to </a:t>
            </a:r>
            <a:r>
              <a:rPr lang="en-US" sz="2500" dirty="0" smtClean="0"/>
              <a:t>be sent in the opposite direction to system A. </a:t>
            </a:r>
            <a:endParaRPr lang="en-US" sz="2500" dirty="0" smtClean="0"/>
          </a:p>
          <a:p>
            <a:pPr algn="just"/>
            <a:r>
              <a:rPr lang="en-US" sz="2500" dirty="0" smtClean="0"/>
              <a:t>Only </a:t>
            </a:r>
            <a:r>
              <a:rPr lang="en-US" sz="2500" dirty="0" smtClean="0"/>
              <a:t>after system A receives </a:t>
            </a:r>
            <a:r>
              <a:rPr lang="en-US" sz="2500" dirty="0" smtClean="0"/>
              <a:t>this acknowledgment </a:t>
            </a:r>
            <a:r>
              <a:rPr lang="en-US" sz="2500" dirty="0" smtClean="0"/>
              <a:t>is the connection established.</a:t>
            </a:r>
          </a:p>
          <a:p>
            <a:pPr algn="just"/>
            <a:r>
              <a:rPr lang="en-US" sz="2500" dirty="0" smtClean="0"/>
              <a:t>Note that end-to-end addressing is required for creating a connection between </a:t>
            </a:r>
            <a:r>
              <a:rPr lang="en-US" sz="2500" dirty="0" smtClean="0"/>
              <a:t>the two </a:t>
            </a:r>
            <a:r>
              <a:rPr lang="en-US" sz="2500" dirty="0" smtClean="0"/>
              <a:t>end systems.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2. Data Transfer </a:t>
            </a:r>
            <a:r>
              <a:rPr lang="en-US" sz="3000" b="1" dirty="0" smtClean="0"/>
              <a:t>Phase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1066800"/>
          </a:xfrm>
        </p:spPr>
        <p:txBody>
          <a:bodyPr/>
          <a:lstStyle/>
          <a:p>
            <a:pPr algn="just"/>
            <a:r>
              <a:rPr lang="en-US" sz="2500" dirty="0" smtClean="0"/>
              <a:t>After the establishment of the dedicated circuit (channels), the two parties can transfer data.</a:t>
            </a:r>
            <a:endParaRPr lang="en-US" sz="2500" dirty="0"/>
          </a:p>
        </p:txBody>
      </p:sp>
      <p:sp>
        <p:nvSpPr>
          <p:cNvPr id="8" name="Title 8"/>
          <p:cNvSpPr txBox="1">
            <a:spLocks/>
          </p:cNvSpPr>
          <p:nvPr/>
        </p:nvSpPr>
        <p:spPr bwMode="auto">
          <a:xfrm>
            <a:off x="228600" y="1600200"/>
            <a:ext cx="8458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30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Teardown </a:t>
            </a:r>
            <a:r>
              <a:rPr lang="en-US" sz="30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Phase</a:t>
            </a:r>
            <a:endParaRPr kumimoji="0" 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 bwMode="auto">
          <a:xfrm>
            <a:off x="228600" y="20574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spcBef>
                <a:spcPct val="20000"/>
              </a:spcBef>
              <a:buFontTx/>
              <a:buChar char="•"/>
            </a:pPr>
            <a:r>
              <a:rPr lang="en-US" sz="2500" kern="0" dirty="0" smtClean="0">
                <a:latin typeface="+mn-lt"/>
              </a:rPr>
              <a:t>When one of the parties needs to disconnect, a signal is sent to each switch to </a:t>
            </a:r>
            <a:r>
              <a:rPr lang="en-US" sz="2500" kern="0" dirty="0" smtClean="0">
                <a:latin typeface="+mn-lt"/>
              </a:rPr>
              <a:t>release the </a:t>
            </a:r>
            <a:r>
              <a:rPr lang="en-US" sz="2500" kern="0" dirty="0" smtClean="0">
                <a:latin typeface="+mn-lt"/>
              </a:rPr>
              <a:t>resources.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Efficiency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circuit-switched networks are not as efficient as the other </a:t>
            </a:r>
            <a:r>
              <a:rPr lang="en-US" sz="2500" dirty="0" smtClean="0"/>
              <a:t>two types </a:t>
            </a:r>
            <a:r>
              <a:rPr lang="en-US" sz="2500" dirty="0" smtClean="0"/>
              <a:t>of networks because resources are allocated during the entire duration of the connection.</a:t>
            </a:r>
          </a:p>
          <a:p>
            <a:pPr algn="just"/>
            <a:r>
              <a:rPr lang="en-US" sz="2500" dirty="0" smtClean="0"/>
              <a:t>These resources are unavailable to other connections. </a:t>
            </a:r>
            <a:endParaRPr lang="en-US" sz="2500" dirty="0" smtClean="0"/>
          </a:p>
          <a:p>
            <a:pPr algn="just"/>
            <a:r>
              <a:rPr lang="en-US" sz="2500" dirty="0" smtClean="0"/>
              <a:t>In </a:t>
            </a:r>
            <a:r>
              <a:rPr lang="en-US" sz="2500" dirty="0" smtClean="0"/>
              <a:t>a telephone network</a:t>
            </a:r>
            <a:r>
              <a:rPr lang="en-US" sz="2500" dirty="0" smtClean="0"/>
              <a:t>, people </a:t>
            </a:r>
            <a:r>
              <a:rPr lang="en-US" sz="2500" dirty="0" smtClean="0"/>
              <a:t>normally terminate the communication when they have finished their conversation.</a:t>
            </a:r>
          </a:p>
          <a:p>
            <a:pPr algn="just"/>
            <a:r>
              <a:rPr lang="en-US" sz="2500" dirty="0" smtClean="0"/>
              <a:t>However, in computer networks, a computer can be connected to another </a:t>
            </a:r>
            <a:r>
              <a:rPr lang="en-US" sz="2500" dirty="0" smtClean="0"/>
              <a:t>computer even </a:t>
            </a:r>
            <a:r>
              <a:rPr lang="en-US" sz="2500" dirty="0" smtClean="0"/>
              <a:t>if there is no activity for a long time. </a:t>
            </a:r>
            <a:endParaRPr lang="en-US" sz="2500" dirty="0" smtClean="0"/>
          </a:p>
          <a:p>
            <a:pPr algn="just"/>
            <a:r>
              <a:rPr lang="en-US" sz="2500" dirty="0" smtClean="0"/>
              <a:t>In </a:t>
            </a:r>
            <a:r>
              <a:rPr lang="en-US" sz="2500" dirty="0" smtClean="0"/>
              <a:t>this case, allowing resources to be </a:t>
            </a:r>
            <a:r>
              <a:rPr lang="en-US" sz="2500" dirty="0" smtClean="0"/>
              <a:t>dedicated means </a:t>
            </a:r>
            <a:r>
              <a:rPr lang="en-US" sz="2500" dirty="0" smtClean="0"/>
              <a:t>that other connections are deprived.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Delay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Although a circuit-switched network normally has low efficiency, the delay in this </a:t>
            </a:r>
            <a:r>
              <a:rPr lang="en-US" sz="2500" dirty="0" smtClean="0"/>
              <a:t>type of </a:t>
            </a:r>
            <a:r>
              <a:rPr lang="en-US" sz="2500" dirty="0" smtClean="0"/>
              <a:t>network is minimal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During </a:t>
            </a:r>
            <a:r>
              <a:rPr lang="en-US" sz="2500" dirty="0" smtClean="0"/>
              <a:t>data transfer the data are not delayed at each switch; </a:t>
            </a:r>
            <a:r>
              <a:rPr lang="en-US" sz="2500" dirty="0" smtClean="0"/>
              <a:t>the resources </a:t>
            </a:r>
            <a:r>
              <a:rPr lang="en-US" sz="2500" dirty="0" smtClean="0"/>
              <a:t>are allocated for the duration of the connection. </a:t>
            </a:r>
            <a:endParaRPr lang="en-US" sz="2500" dirty="0" smtClean="0"/>
          </a:p>
          <a:p>
            <a:pPr algn="just"/>
            <a:r>
              <a:rPr lang="en-US" sz="2500" dirty="0" smtClean="0"/>
              <a:t>Figure  </a:t>
            </a:r>
            <a:r>
              <a:rPr lang="en-US" sz="2500" dirty="0" smtClean="0"/>
              <a:t>shows the idea </a:t>
            </a:r>
            <a:r>
              <a:rPr lang="en-US" sz="2500" dirty="0" smtClean="0"/>
              <a:t>of delay </a:t>
            </a:r>
            <a:r>
              <a:rPr lang="en-US" sz="2500" dirty="0" smtClean="0"/>
              <a:t>in a circuit-switched network when only two switches are involved.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A network is a set of connected devices. </a:t>
            </a:r>
            <a:endParaRPr lang="en-US" sz="2500" dirty="0" smtClean="0"/>
          </a:p>
          <a:p>
            <a:pPr algn="just"/>
            <a:r>
              <a:rPr lang="en-US" sz="2500" dirty="0" smtClean="0"/>
              <a:t>Whenever </a:t>
            </a:r>
            <a:r>
              <a:rPr lang="en-US" sz="2500" dirty="0" smtClean="0"/>
              <a:t>we have multiple devices, we </a:t>
            </a:r>
            <a:r>
              <a:rPr lang="en-US" sz="2500" dirty="0" smtClean="0"/>
              <a:t>have the </a:t>
            </a:r>
            <a:r>
              <a:rPr lang="en-US" sz="2500" dirty="0" smtClean="0"/>
              <a:t>problem of how to connect them to make one-to-one communication possible. </a:t>
            </a:r>
            <a:endParaRPr lang="en-US" sz="2500" dirty="0" smtClean="0"/>
          </a:p>
          <a:p>
            <a:pPr algn="just"/>
            <a:r>
              <a:rPr lang="en-US" sz="2500" dirty="0" smtClean="0"/>
              <a:t>One solution </a:t>
            </a:r>
            <a:r>
              <a:rPr lang="en-US" sz="2500" dirty="0" smtClean="0"/>
              <a:t>is to make a point-to-point connection between each pair of devices (a </a:t>
            </a:r>
            <a:r>
              <a:rPr lang="en-US" sz="2500" dirty="0" smtClean="0"/>
              <a:t>mesh topology</a:t>
            </a:r>
            <a:r>
              <a:rPr lang="en-US" sz="2500" dirty="0" smtClean="0"/>
              <a:t>) or between a central device and every other device (a star topology). </a:t>
            </a:r>
            <a:endParaRPr lang="en-US" sz="2500" dirty="0" smtClean="0"/>
          </a:p>
          <a:p>
            <a:pPr algn="just"/>
            <a:r>
              <a:rPr lang="en-US" sz="2500" dirty="0" smtClean="0"/>
              <a:t>These methods</a:t>
            </a:r>
            <a:r>
              <a:rPr lang="en-US" sz="2500" dirty="0" smtClean="0"/>
              <a:t>, however, are impractical and wasteful when applied to very large networks</a:t>
            </a:r>
            <a:r>
              <a:rPr lang="en-US" sz="2500" dirty="0" smtClean="0"/>
              <a:t>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Delay</a:t>
            </a:r>
            <a:endParaRPr lang="en-US" sz="3000" b="1" dirty="0" smtClean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8" y="906463"/>
            <a:ext cx="8729662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Delay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As Figure </a:t>
            </a:r>
            <a:r>
              <a:rPr lang="en-US" sz="2500" dirty="0" smtClean="0"/>
              <a:t>shows</a:t>
            </a:r>
            <a:r>
              <a:rPr lang="en-US" sz="2500" dirty="0" smtClean="0"/>
              <a:t>, there is no waiting time at each switch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total delay is </a:t>
            </a:r>
            <a:r>
              <a:rPr lang="en-US" sz="2500" dirty="0" smtClean="0"/>
              <a:t>due to </a:t>
            </a:r>
            <a:r>
              <a:rPr lang="en-US" sz="2500" dirty="0" smtClean="0"/>
              <a:t>the time needed to create the connection, transfer data, and disconnect the circuit. </a:t>
            </a:r>
            <a:endParaRPr lang="en-US" sz="2500" dirty="0" smtClean="0"/>
          </a:p>
          <a:p>
            <a:pPr algn="just"/>
            <a:r>
              <a:rPr lang="en-US" sz="2500" dirty="0" smtClean="0"/>
              <a:t>The delay </a:t>
            </a:r>
            <a:r>
              <a:rPr lang="en-US" sz="2500" dirty="0" smtClean="0"/>
              <a:t>caused by the setup is the sum of four parts: the propagation time of the </a:t>
            </a:r>
            <a:r>
              <a:rPr lang="en-US" sz="2500" dirty="0" smtClean="0"/>
              <a:t>source computer </a:t>
            </a:r>
            <a:r>
              <a:rPr lang="en-US" sz="2500" dirty="0" smtClean="0"/>
              <a:t>request (slope of the first gray box), the request signal transfer time (height </a:t>
            </a:r>
            <a:r>
              <a:rPr lang="en-US" sz="2500" dirty="0" smtClean="0"/>
              <a:t>of the </a:t>
            </a:r>
            <a:r>
              <a:rPr lang="en-US" sz="2500" dirty="0" smtClean="0"/>
              <a:t>first gray box), the propagation time of the acknowledgment from the </a:t>
            </a:r>
            <a:r>
              <a:rPr lang="en-US" sz="2500" dirty="0" smtClean="0"/>
              <a:t>destination computer </a:t>
            </a:r>
            <a:r>
              <a:rPr lang="en-US" sz="2500" dirty="0" smtClean="0"/>
              <a:t>(slope of the second gray box), and the signal transfer time of the </a:t>
            </a:r>
            <a:r>
              <a:rPr lang="en-US" sz="2500" dirty="0" smtClean="0"/>
              <a:t>acknowledgment (</a:t>
            </a:r>
            <a:r>
              <a:rPr lang="en-US" sz="2500" dirty="0" smtClean="0"/>
              <a:t>height of the second gray box). 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Delay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delay due to data transfer is the sum of </a:t>
            </a:r>
            <a:r>
              <a:rPr lang="en-US" sz="2500" dirty="0" smtClean="0"/>
              <a:t>two parts</a:t>
            </a:r>
            <a:r>
              <a:rPr lang="en-US" sz="2500" dirty="0" smtClean="0"/>
              <a:t>: the propagation time (slope of the colored box) and data transfer time (height </a:t>
            </a:r>
            <a:r>
              <a:rPr lang="en-US" sz="2500" dirty="0" smtClean="0"/>
              <a:t>of the </a:t>
            </a:r>
            <a:r>
              <a:rPr lang="en-US" sz="2500" dirty="0" smtClean="0"/>
              <a:t>colored box), which can be very long. </a:t>
            </a:r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third box shows the time needed to </a:t>
            </a:r>
            <a:r>
              <a:rPr lang="en-US" sz="2500" dirty="0" smtClean="0"/>
              <a:t>tear down </a:t>
            </a:r>
            <a:r>
              <a:rPr lang="en-US" sz="2500" dirty="0" smtClean="0"/>
              <a:t>the circuit. 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number and length of the links require too much infrastructure to be cost-efficient</a:t>
            </a:r>
            <a:r>
              <a:rPr lang="en-US" sz="2500" dirty="0" smtClean="0"/>
              <a:t>, and </a:t>
            </a:r>
            <a:r>
              <a:rPr lang="en-US" sz="2500" dirty="0" smtClean="0"/>
              <a:t>the majority of those links would be idle most of the time. </a:t>
            </a:r>
            <a:endParaRPr lang="en-US" sz="2500" dirty="0" smtClean="0"/>
          </a:p>
          <a:p>
            <a:pPr algn="just"/>
            <a:r>
              <a:rPr lang="en-US" sz="2500" dirty="0" smtClean="0"/>
              <a:t>Other topologies employing </a:t>
            </a:r>
            <a:r>
              <a:rPr lang="en-US" sz="2500" dirty="0" smtClean="0"/>
              <a:t>multipoint connections, such as a bus, are ruled out because the </a:t>
            </a:r>
            <a:r>
              <a:rPr lang="en-US" sz="2500" dirty="0" smtClean="0"/>
              <a:t>distances between </a:t>
            </a:r>
            <a:r>
              <a:rPr lang="en-US" sz="2500" dirty="0" smtClean="0"/>
              <a:t>devices and the total number of devices increase beyond the capacities of </a:t>
            </a:r>
            <a:r>
              <a:rPr lang="en-US" sz="2500" dirty="0" smtClean="0"/>
              <a:t>the media </a:t>
            </a:r>
            <a:r>
              <a:rPr lang="en-US" sz="2500" dirty="0" smtClean="0"/>
              <a:t>and equipment.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Switching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A better solution is switching. </a:t>
            </a:r>
            <a:endParaRPr lang="en-US" sz="2500" dirty="0" smtClean="0"/>
          </a:p>
          <a:p>
            <a:pPr algn="just"/>
            <a:r>
              <a:rPr lang="en-US" sz="2500" dirty="0" smtClean="0"/>
              <a:t>A </a:t>
            </a:r>
            <a:r>
              <a:rPr lang="en-US" sz="2500" dirty="0" smtClean="0"/>
              <a:t>switched network consists of a series of </a:t>
            </a:r>
            <a:r>
              <a:rPr lang="en-US" sz="2500" dirty="0" smtClean="0"/>
              <a:t>interlinked nodes</a:t>
            </a:r>
            <a:r>
              <a:rPr lang="en-US" sz="2500" dirty="0" smtClean="0"/>
              <a:t>, called switches. </a:t>
            </a:r>
            <a:endParaRPr lang="en-US" sz="2500" dirty="0" smtClean="0"/>
          </a:p>
          <a:p>
            <a:pPr algn="just"/>
            <a:r>
              <a:rPr lang="en-US" sz="2500" dirty="0" smtClean="0"/>
              <a:t>Switches </a:t>
            </a:r>
            <a:r>
              <a:rPr lang="en-US" sz="2500" dirty="0" smtClean="0"/>
              <a:t>are devices capable of creating temporary </a:t>
            </a:r>
            <a:r>
              <a:rPr lang="en-US" sz="2500" dirty="0" smtClean="0"/>
              <a:t>connections between </a:t>
            </a:r>
            <a:r>
              <a:rPr lang="en-US" sz="2500" dirty="0" smtClean="0"/>
              <a:t>two or more devices linked to the switch. </a:t>
            </a:r>
            <a:endParaRPr lang="en-US" sz="2500" dirty="0" smtClean="0"/>
          </a:p>
          <a:p>
            <a:pPr algn="just"/>
            <a:r>
              <a:rPr lang="en-US" sz="2500" dirty="0" smtClean="0"/>
              <a:t>In </a:t>
            </a:r>
            <a:r>
              <a:rPr lang="en-US" sz="2500" dirty="0" smtClean="0"/>
              <a:t>a switched network, some of </a:t>
            </a:r>
            <a:r>
              <a:rPr lang="en-US" sz="2500" dirty="0" smtClean="0"/>
              <a:t>these nodes </a:t>
            </a:r>
            <a:r>
              <a:rPr lang="en-US" sz="2500" dirty="0" smtClean="0"/>
              <a:t>are connected to the end systems (computers or telephones, for example). </a:t>
            </a:r>
            <a:endParaRPr lang="en-US" sz="2500" dirty="0" smtClean="0"/>
          </a:p>
          <a:p>
            <a:pPr algn="just"/>
            <a:r>
              <a:rPr lang="en-US" sz="2500" dirty="0" smtClean="0"/>
              <a:t>Others are </a:t>
            </a:r>
            <a:r>
              <a:rPr lang="en-US" sz="2500" dirty="0" smtClean="0"/>
              <a:t>used only for </a:t>
            </a:r>
            <a:r>
              <a:rPr lang="en-US" sz="2500" dirty="0" smtClean="0"/>
              <a:t>routing</a:t>
            </a:r>
          </a:p>
          <a:p>
            <a:pPr algn="just"/>
            <a:r>
              <a:rPr lang="en-US" sz="2500" dirty="0" smtClean="0"/>
              <a:t>Figure  </a:t>
            </a:r>
            <a:r>
              <a:rPr lang="en-US" sz="2500" dirty="0" smtClean="0"/>
              <a:t>shows a switched network.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1088" y="1143000"/>
            <a:ext cx="6691312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Switching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end systems (communicating devices) are labeled A, B, C, D, and so on, and </a:t>
            </a:r>
            <a:r>
              <a:rPr lang="en-US" sz="2500" dirty="0" smtClean="0"/>
              <a:t>the switches </a:t>
            </a:r>
            <a:r>
              <a:rPr lang="en-US" sz="2500" dirty="0" smtClean="0"/>
              <a:t>are labeled I, II, III, IV, and V. </a:t>
            </a:r>
            <a:endParaRPr lang="en-US" sz="2500" dirty="0" smtClean="0"/>
          </a:p>
          <a:p>
            <a:pPr algn="just"/>
            <a:r>
              <a:rPr lang="en-US" sz="2500" dirty="0" smtClean="0"/>
              <a:t>Each </a:t>
            </a:r>
            <a:r>
              <a:rPr lang="en-US" sz="2500" dirty="0" smtClean="0"/>
              <a:t>switch is connected to multiple links.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Methods of Switching</a:t>
            </a:r>
            <a:endParaRPr lang="en-US" sz="3000" b="1" dirty="0" smtClean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975" y="1219200"/>
            <a:ext cx="83280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CIRCUIT-SWITCHED NETWORKS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A circuit-switched network consists of a set of switches connected by physical links.</a:t>
            </a:r>
          </a:p>
          <a:p>
            <a:pPr algn="just"/>
            <a:r>
              <a:rPr lang="en-US" sz="2500" dirty="0" smtClean="0"/>
              <a:t>A connection between two stations is a dedicated path made of one or more links. </a:t>
            </a:r>
            <a:endParaRPr lang="en-US" sz="2500" dirty="0" smtClean="0"/>
          </a:p>
          <a:p>
            <a:pPr algn="just"/>
            <a:r>
              <a:rPr lang="en-US" sz="2500" dirty="0" smtClean="0"/>
              <a:t>However, each </a:t>
            </a:r>
            <a:r>
              <a:rPr lang="en-US" sz="2500" dirty="0" smtClean="0"/>
              <a:t>connection uses only one dedicated channel on each link. </a:t>
            </a:r>
            <a:endParaRPr lang="en-US" sz="2500" dirty="0" smtClean="0"/>
          </a:p>
          <a:p>
            <a:pPr algn="just"/>
            <a:r>
              <a:rPr lang="en-US" sz="2500" dirty="0" smtClean="0"/>
              <a:t>Each </a:t>
            </a:r>
            <a:r>
              <a:rPr lang="en-US" sz="2500" dirty="0" smtClean="0"/>
              <a:t>link is </a:t>
            </a:r>
            <a:r>
              <a:rPr lang="en-US" sz="2500" dirty="0" smtClean="0"/>
              <a:t>normally divided </a:t>
            </a:r>
            <a:r>
              <a:rPr lang="en-US" sz="2500" dirty="0" smtClean="0"/>
              <a:t>into n channels by using FDM or </a:t>
            </a:r>
            <a:r>
              <a:rPr lang="en-US" sz="2500" dirty="0" smtClean="0"/>
              <a:t>TDM</a:t>
            </a:r>
          </a:p>
          <a:p>
            <a:pPr algn="just"/>
            <a:r>
              <a:rPr lang="en-US" sz="2500" dirty="0" smtClean="0"/>
              <a:t>Figure </a:t>
            </a:r>
            <a:r>
              <a:rPr lang="en-US" sz="2500" dirty="0" smtClean="0"/>
              <a:t>shows </a:t>
            </a:r>
            <a:r>
              <a:rPr lang="en-US" sz="2500" dirty="0" smtClean="0"/>
              <a:t>a trivial circuit-switched network with four switches and </a:t>
            </a:r>
            <a:r>
              <a:rPr lang="en-US" sz="2500" dirty="0" smtClean="0"/>
              <a:t>four links</a:t>
            </a:r>
            <a:r>
              <a:rPr lang="en-US" sz="2500" dirty="0" smtClean="0"/>
              <a:t>. </a:t>
            </a:r>
            <a:endParaRPr lang="en-US" sz="2500" dirty="0" smtClean="0"/>
          </a:p>
          <a:p>
            <a:pPr algn="just"/>
            <a:r>
              <a:rPr lang="en-US" sz="2500" dirty="0" smtClean="0"/>
              <a:t>Each </a:t>
            </a:r>
            <a:r>
              <a:rPr lang="en-US" sz="2500" dirty="0" smtClean="0"/>
              <a:t>link is divided into n (n is 3 in the figure) channels by using FDM or TDM.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CIRCUIT-SWITCHED NETWORKS</a:t>
            </a:r>
            <a:endParaRPr lang="en-US" sz="3000" b="1" dirty="0" smtClean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913" y="838200"/>
            <a:ext cx="7532687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</TotalTime>
  <Words>1245</Words>
  <Application>Microsoft Office PowerPoint</Application>
  <PresentationFormat>On-screen Show (4:3)</PresentationFormat>
  <Paragraphs>333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Default Design</vt:lpstr>
      <vt:lpstr>Custom Design</vt:lpstr>
      <vt:lpstr>Slide 1</vt:lpstr>
      <vt:lpstr>Introduction</vt:lpstr>
      <vt:lpstr>Introduction</vt:lpstr>
      <vt:lpstr>Switching</vt:lpstr>
      <vt:lpstr>Slide 5</vt:lpstr>
      <vt:lpstr>Switching</vt:lpstr>
      <vt:lpstr>Methods of Switching</vt:lpstr>
      <vt:lpstr>CIRCUIT-SWITCHED NETWORKS</vt:lpstr>
      <vt:lpstr>CIRCUIT-SWITCHED NETWORKS</vt:lpstr>
      <vt:lpstr>CIRCUIT-SWITCHED NETWORKS</vt:lpstr>
      <vt:lpstr>CIRCUIT-SWITCHED NETWORKS</vt:lpstr>
      <vt:lpstr>CIRCUIT-SWITCHED NETWORKS</vt:lpstr>
      <vt:lpstr>CIRCUIT-SWITCHED NETWORKS</vt:lpstr>
      <vt:lpstr>Three Phases</vt:lpstr>
      <vt:lpstr>1. Setup Phase</vt:lpstr>
      <vt:lpstr>1. Setup Phase</vt:lpstr>
      <vt:lpstr>2. Data Transfer Phase</vt:lpstr>
      <vt:lpstr>Efficiency</vt:lpstr>
      <vt:lpstr>Delay</vt:lpstr>
      <vt:lpstr>Delay</vt:lpstr>
      <vt:lpstr>Delay</vt:lpstr>
      <vt:lpstr>Delay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685</cp:revision>
  <cp:lastPrinted>1601-01-01T00:00:00Z</cp:lastPrinted>
  <dcterms:created xsi:type="dcterms:W3CDTF">1601-01-01T00:00:00Z</dcterms:created>
  <dcterms:modified xsi:type="dcterms:W3CDTF">2018-03-14T06:59:19Z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