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19"/>
  </p:notesMasterIdLst>
  <p:handoutMasterIdLst>
    <p:handoutMasterId r:id="rId20"/>
  </p:handoutMasterIdLst>
  <p:sldIdLst>
    <p:sldId id="286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FFFF00"/>
    <a:srgbClr val="FF0000"/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632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36751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69F284B-C06E-44D8-A652-1AD6BFA52434}" type="datetimeFigureOut">
              <a:rPr lang="en-US"/>
              <a:pPr>
                <a:defRPr/>
              </a:pPr>
              <a:t>3/14/2018</a:t>
            </a:fld>
            <a:endParaRPr lang="en-US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48612B6-20B5-4BD7-8AD5-3FBF84AA7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640A663-5846-42D7-8E0F-AB157AADD1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710B63-B739-4883-91C2-F22DE7447D3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Data Communication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B3543-970F-4229-8C19-F7DE8B07E7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8F36E-4EF6-43C6-A56D-336E1ABC24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EC3B5-65C5-42C7-8B0F-51655A2D1A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520EF-6F3B-44A5-A842-1A169C142E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fld id="{EBEC463F-B9DA-4B96-B39B-814D0DF6E7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7162800" y="6245225"/>
            <a:ext cx="15240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8166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143000" y="5867400"/>
            <a:ext cx="7694613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Department of Computer Engineering and Information Technology</a:t>
            </a: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College of Engineering Pune (COEP) </a:t>
            </a:r>
          </a:p>
          <a:p>
            <a:pPr algn="ctr" eaLnBrk="1" hangingPunct="1">
              <a:defRPr/>
            </a:pPr>
            <a:r>
              <a:rPr lang="en-US" sz="1400" b="1">
                <a:solidFill>
                  <a:srgbClr val="00006C"/>
                </a:solidFill>
                <a:latin typeface="Arial" pitchFamily="34" charset="0"/>
              </a:rPr>
              <a:t>Forerunners in Technical Education </a:t>
            </a: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                              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35635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BD14F0D9-E6DF-4FE7-B83C-3D9EC175FA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66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143000" y="5867400"/>
            <a:ext cx="7694613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Department of Computer Engineering and Information Technology</a:t>
            </a: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College of Engineering Pune (COEP) </a:t>
            </a:r>
          </a:p>
          <a:p>
            <a:pPr algn="ctr" eaLnBrk="1" hangingPunct="1">
              <a:defRPr/>
            </a:pPr>
            <a:r>
              <a:rPr lang="en-US" sz="1400" b="1">
                <a:solidFill>
                  <a:srgbClr val="00006C"/>
                </a:solidFill>
                <a:latin typeface="Arial" pitchFamily="34" charset="0"/>
              </a:rPr>
              <a:t>Forerunners in Technical Education </a:t>
            </a:r>
          </a:p>
          <a:p>
            <a:pPr algn="ctr" eaLnBrk="1" hangingPunct="1">
              <a:defRPr/>
            </a:pPr>
            <a:r>
              <a:rPr lang="en-US" b="1">
                <a:solidFill>
                  <a:srgbClr val="00006C"/>
                </a:solidFill>
                <a:latin typeface="Arial" pitchFamily="34" charset="0"/>
              </a:rPr>
              <a:t>                              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2133600"/>
            <a:ext cx="74430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 smtClean="0"/>
              <a:t>DATAGRAM NETWORKS</a:t>
            </a:r>
            <a:endParaRPr lang="en-US" sz="45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Routing Table</a:t>
            </a:r>
            <a:endParaRPr lang="en-US" sz="3000" b="1" dirty="0" smtClean="0"/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33725" y="762000"/>
            <a:ext cx="2733675" cy="444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Destination Address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Every packet in a datagram network carries a header that contains, among other information</a:t>
            </a:r>
            <a:r>
              <a:rPr lang="en-US" sz="2500" dirty="0" smtClean="0"/>
              <a:t>, the </a:t>
            </a:r>
            <a:r>
              <a:rPr lang="en-US" sz="2500" dirty="0" smtClean="0"/>
              <a:t>destination address of the packet. </a:t>
            </a:r>
            <a:endParaRPr lang="en-US" sz="2500" dirty="0" smtClean="0"/>
          </a:p>
          <a:p>
            <a:pPr algn="just"/>
            <a:r>
              <a:rPr lang="en-US" sz="2500" dirty="0" smtClean="0"/>
              <a:t>When </a:t>
            </a:r>
            <a:r>
              <a:rPr lang="en-US" sz="2500" dirty="0" smtClean="0"/>
              <a:t>the switch receives the packet, </a:t>
            </a:r>
            <a:r>
              <a:rPr lang="en-US" sz="2500" dirty="0" smtClean="0"/>
              <a:t>this destination </a:t>
            </a:r>
            <a:r>
              <a:rPr lang="en-US" sz="2500" dirty="0" smtClean="0"/>
              <a:t>address is examined; the routing table is consulted to find the </a:t>
            </a:r>
            <a:r>
              <a:rPr lang="en-US" sz="2500" dirty="0" smtClean="0"/>
              <a:t>corresponding port </a:t>
            </a:r>
            <a:r>
              <a:rPr lang="en-US" sz="2500" dirty="0" smtClean="0"/>
              <a:t>through which the packet should be forwarded. </a:t>
            </a:r>
            <a:endParaRPr lang="en-US" sz="2500" dirty="0" smtClean="0"/>
          </a:p>
          <a:p>
            <a:pPr algn="just"/>
            <a:r>
              <a:rPr lang="en-US" sz="2500" dirty="0" smtClean="0"/>
              <a:t>This </a:t>
            </a:r>
            <a:r>
              <a:rPr lang="en-US" sz="2500" dirty="0" smtClean="0"/>
              <a:t>address, </a:t>
            </a:r>
            <a:r>
              <a:rPr lang="en-US" sz="2500" dirty="0" smtClean="0"/>
              <a:t>remains </a:t>
            </a:r>
            <a:r>
              <a:rPr lang="en-US" sz="2500" dirty="0" smtClean="0"/>
              <a:t>the same during the entire journey of </a:t>
            </a:r>
            <a:r>
              <a:rPr lang="en-US" sz="2500" dirty="0" smtClean="0"/>
              <a:t>the packet</a:t>
            </a:r>
            <a:r>
              <a:rPr lang="en-US" sz="2500" dirty="0" smtClean="0"/>
              <a:t>.</a:t>
            </a:r>
            <a:endParaRPr lang="en-US" sz="25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Efficiency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The efficiency of a datagram network is better than that of a circuit-switched network</a:t>
            </a:r>
            <a:r>
              <a:rPr lang="en-US" sz="2500" dirty="0" smtClean="0"/>
              <a:t>; resources </a:t>
            </a:r>
            <a:r>
              <a:rPr lang="en-US" sz="2500" dirty="0" smtClean="0"/>
              <a:t>are allocated only when there are packets to be transferred. </a:t>
            </a:r>
            <a:endParaRPr lang="en-US" sz="2500" dirty="0" smtClean="0"/>
          </a:p>
          <a:p>
            <a:pPr algn="just"/>
            <a:r>
              <a:rPr lang="en-US" sz="2500" dirty="0" smtClean="0"/>
              <a:t>If </a:t>
            </a:r>
            <a:r>
              <a:rPr lang="en-US" sz="2500" dirty="0" smtClean="0"/>
              <a:t>a source </a:t>
            </a:r>
            <a:r>
              <a:rPr lang="en-US" sz="2500" dirty="0" smtClean="0"/>
              <a:t>sends a </a:t>
            </a:r>
            <a:r>
              <a:rPr lang="en-US" sz="2500" dirty="0" smtClean="0"/>
              <a:t>packet and there is a delay of a few minutes before another packet can be sent, </a:t>
            </a:r>
            <a:r>
              <a:rPr lang="en-US" sz="2500" dirty="0" smtClean="0"/>
              <a:t>the resources </a:t>
            </a:r>
            <a:r>
              <a:rPr lang="en-US" sz="2500" dirty="0" smtClean="0"/>
              <a:t>can be reallocated during these minutes for other packets from other sources.</a:t>
            </a:r>
            <a:endParaRPr lang="en-US" sz="25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Delay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There may be greater delay in a datagram network than in a virtual-circuit network.</a:t>
            </a:r>
          </a:p>
          <a:p>
            <a:pPr algn="just"/>
            <a:r>
              <a:rPr lang="en-US" sz="2500" dirty="0" smtClean="0"/>
              <a:t>Although there are no setup and teardown phases, each packet may experience a wait at </a:t>
            </a:r>
            <a:r>
              <a:rPr lang="en-US" sz="2500" dirty="0" smtClean="0"/>
              <a:t>a switch </a:t>
            </a:r>
            <a:r>
              <a:rPr lang="en-US" sz="2500" dirty="0" smtClean="0"/>
              <a:t>before it is forwarded. </a:t>
            </a:r>
            <a:endParaRPr lang="en-US" sz="2500" dirty="0" smtClean="0"/>
          </a:p>
          <a:p>
            <a:pPr algn="just"/>
            <a:r>
              <a:rPr lang="en-US" sz="2500" dirty="0" smtClean="0"/>
              <a:t>In </a:t>
            </a:r>
            <a:r>
              <a:rPr lang="en-US" sz="2500" dirty="0" smtClean="0"/>
              <a:t>addition, since not all packets in a message </a:t>
            </a:r>
            <a:r>
              <a:rPr lang="en-US" sz="2500" dirty="0" smtClean="0"/>
              <a:t>necessarily travel </a:t>
            </a:r>
            <a:r>
              <a:rPr lang="en-US" sz="2500" dirty="0" smtClean="0"/>
              <a:t>through the same switches, the delay is not uniform for the packets of a message.</a:t>
            </a:r>
          </a:p>
          <a:p>
            <a:pPr algn="just"/>
            <a:r>
              <a:rPr lang="en-US" sz="2500" dirty="0" smtClean="0"/>
              <a:t>Figure </a:t>
            </a:r>
            <a:r>
              <a:rPr lang="en-US" sz="2500" dirty="0" smtClean="0"/>
              <a:t>gives </a:t>
            </a:r>
            <a:r>
              <a:rPr lang="en-US" sz="2500" dirty="0" smtClean="0"/>
              <a:t>an example of delay in a datagram network for one single packet.</a:t>
            </a:r>
            <a:endParaRPr lang="en-US" sz="25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Delay</a:t>
            </a:r>
            <a:endParaRPr lang="en-US" sz="3000" b="1" dirty="0" smtClean="0"/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" y="1066800"/>
            <a:ext cx="8172450" cy="336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Delay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The packet travels through two switches. </a:t>
            </a:r>
            <a:endParaRPr lang="en-US" sz="2500" dirty="0" smtClean="0"/>
          </a:p>
          <a:p>
            <a:pPr algn="just"/>
            <a:r>
              <a:rPr lang="en-US" sz="2500" dirty="0" smtClean="0"/>
              <a:t>There </a:t>
            </a:r>
            <a:r>
              <a:rPr lang="en-US" sz="2500" dirty="0" smtClean="0"/>
              <a:t>are three transmission times (3T</a:t>
            </a:r>
            <a:r>
              <a:rPr lang="en-US" sz="2500" dirty="0" smtClean="0"/>
              <a:t>), three </a:t>
            </a:r>
            <a:r>
              <a:rPr lang="en-US" sz="2500" dirty="0" smtClean="0"/>
              <a:t>propagation delays (slopes 3't of the lines), and two waiting times (</a:t>
            </a:r>
            <a:r>
              <a:rPr lang="en-US" sz="2500" dirty="0" smtClean="0"/>
              <a:t>W1 </a:t>
            </a:r>
            <a:r>
              <a:rPr lang="en-US" sz="2500" dirty="0" smtClean="0"/>
              <a:t>+ w2)' </a:t>
            </a:r>
            <a:endParaRPr lang="en-US" sz="2500" dirty="0" smtClean="0"/>
          </a:p>
          <a:p>
            <a:pPr algn="just"/>
            <a:r>
              <a:rPr lang="en-US" sz="2500" dirty="0" smtClean="0"/>
              <a:t>We ignore </a:t>
            </a:r>
            <a:r>
              <a:rPr lang="en-US" sz="2500" dirty="0" smtClean="0"/>
              <a:t>the processing time in each switch. </a:t>
            </a:r>
            <a:endParaRPr lang="en-US" sz="2500" dirty="0" smtClean="0"/>
          </a:p>
          <a:p>
            <a:pPr algn="just"/>
            <a:r>
              <a:rPr lang="en-US" sz="2500" dirty="0" smtClean="0"/>
              <a:t>The </a:t>
            </a:r>
            <a:r>
              <a:rPr lang="en-US" sz="2500" dirty="0" smtClean="0"/>
              <a:t>total delay </a:t>
            </a:r>
            <a:r>
              <a:rPr lang="en-US" sz="2500" dirty="0" smtClean="0"/>
              <a:t>is</a:t>
            </a:r>
          </a:p>
          <a:p>
            <a:pPr algn="just"/>
            <a:r>
              <a:rPr lang="fr-FR" sz="2500" dirty="0" smtClean="0"/>
              <a:t>Total </a:t>
            </a:r>
            <a:r>
              <a:rPr lang="fr-FR" sz="2500" dirty="0" err="1" smtClean="0"/>
              <a:t>delay</a:t>
            </a:r>
            <a:r>
              <a:rPr lang="fr-FR" sz="2500" dirty="0" smtClean="0"/>
              <a:t> =3T + 3t + </a:t>
            </a:r>
            <a:r>
              <a:rPr lang="fr-FR" sz="2500" dirty="0" smtClean="0"/>
              <a:t>W1 </a:t>
            </a:r>
            <a:r>
              <a:rPr lang="fr-FR" sz="2500" dirty="0" smtClean="0"/>
              <a:t>+ W2</a:t>
            </a:r>
            <a:endParaRPr lang="en-US" sz="25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Datagram Networks in the Internet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the </a:t>
            </a:r>
            <a:r>
              <a:rPr lang="en-US" sz="2500" dirty="0" smtClean="0"/>
              <a:t>Internet has chosen the datagram approach </a:t>
            </a:r>
            <a:r>
              <a:rPr lang="en-US" sz="2500" dirty="0" smtClean="0"/>
              <a:t>to switching </a:t>
            </a:r>
            <a:r>
              <a:rPr lang="en-US" sz="2500" dirty="0" smtClean="0"/>
              <a:t>at the network layer. </a:t>
            </a:r>
            <a:endParaRPr lang="en-US" sz="2500" dirty="0" smtClean="0"/>
          </a:p>
          <a:p>
            <a:pPr algn="just"/>
            <a:r>
              <a:rPr lang="en-US" sz="2500" dirty="0" smtClean="0"/>
              <a:t>It </a:t>
            </a:r>
            <a:r>
              <a:rPr lang="en-US" sz="2500" dirty="0" smtClean="0"/>
              <a:t>uses the universal addresses defined in the </a:t>
            </a:r>
            <a:r>
              <a:rPr lang="en-US" sz="2500" dirty="0" smtClean="0"/>
              <a:t>network layer </a:t>
            </a:r>
            <a:r>
              <a:rPr lang="en-US" sz="2500" dirty="0" smtClean="0"/>
              <a:t>to route packets from the source to the </a:t>
            </a:r>
            <a:r>
              <a:rPr lang="en-US" sz="2500" dirty="0" smtClean="0"/>
              <a:t>destination</a:t>
            </a:r>
          </a:p>
          <a:p>
            <a:pPr algn="just"/>
            <a:r>
              <a:rPr lang="en-US" sz="2500" dirty="0" smtClean="0"/>
              <a:t>Switching in the Internet is done by using the </a:t>
            </a:r>
            <a:r>
              <a:rPr lang="en-US" sz="2500" dirty="0" smtClean="0"/>
              <a:t>datagram approach </a:t>
            </a:r>
            <a:r>
              <a:rPr lang="en-US" sz="2500" dirty="0" smtClean="0"/>
              <a:t>to packet switching at the network layer.</a:t>
            </a:r>
            <a:endParaRPr lang="en-US" sz="25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Introduction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In data communications, we need to send messages from one end system to another. </a:t>
            </a:r>
            <a:endParaRPr lang="en-US" sz="2500" dirty="0" smtClean="0"/>
          </a:p>
          <a:p>
            <a:pPr algn="just"/>
            <a:r>
              <a:rPr lang="en-US" sz="2500" dirty="0" smtClean="0"/>
              <a:t>If the </a:t>
            </a:r>
            <a:r>
              <a:rPr lang="en-US" sz="2500" dirty="0" smtClean="0"/>
              <a:t>message is going to pass through a packet-switched network, it needs to be </a:t>
            </a:r>
            <a:r>
              <a:rPr lang="en-US" sz="2500" dirty="0" smtClean="0"/>
              <a:t>divided into </a:t>
            </a:r>
            <a:r>
              <a:rPr lang="en-US" sz="2500" dirty="0" smtClean="0"/>
              <a:t>packets of fixed or variable size. </a:t>
            </a:r>
            <a:endParaRPr lang="en-US" sz="2500" dirty="0" smtClean="0"/>
          </a:p>
          <a:p>
            <a:pPr algn="just"/>
            <a:r>
              <a:rPr lang="en-US" sz="2500" dirty="0" smtClean="0"/>
              <a:t>The </a:t>
            </a:r>
            <a:r>
              <a:rPr lang="en-US" sz="2500" dirty="0" smtClean="0"/>
              <a:t>size of the packet is determined by the </a:t>
            </a:r>
            <a:r>
              <a:rPr lang="en-US" sz="2500" dirty="0" smtClean="0"/>
              <a:t>network and </a:t>
            </a:r>
            <a:r>
              <a:rPr lang="en-US" sz="2500" dirty="0" smtClean="0"/>
              <a:t>the governing protocol</a:t>
            </a:r>
            <a:r>
              <a:rPr lang="en-US" sz="2500" dirty="0" smtClean="0"/>
              <a:t>.</a:t>
            </a:r>
          </a:p>
          <a:p>
            <a:pPr algn="just"/>
            <a:r>
              <a:rPr lang="en-US" sz="2500" dirty="0" smtClean="0"/>
              <a:t>In packet switching, there is no resource allocation for a packet. </a:t>
            </a:r>
            <a:endParaRPr lang="en-US" sz="2500" dirty="0" smtClean="0"/>
          </a:p>
          <a:p>
            <a:pPr algn="just"/>
            <a:r>
              <a:rPr lang="en-US" sz="2500" dirty="0" smtClean="0"/>
              <a:t>There </a:t>
            </a:r>
            <a:r>
              <a:rPr lang="en-US" sz="2500" dirty="0" smtClean="0"/>
              <a:t>is no reserved bandwidth on the links, and there is no scheduled processing </a:t>
            </a:r>
            <a:r>
              <a:rPr lang="en-US" sz="2500" dirty="0" smtClean="0"/>
              <a:t>time for </a:t>
            </a:r>
            <a:r>
              <a:rPr lang="en-US" sz="2500" dirty="0" smtClean="0"/>
              <a:t>each packet.</a:t>
            </a:r>
            <a:endParaRPr lang="en-US" sz="25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Introduction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Resources </a:t>
            </a:r>
            <a:r>
              <a:rPr lang="en-US" sz="2500" dirty="0" smtClean="0"/>
              <a:t>are allocated on demand. </a:t>
            </a:r>
            <a:endParaRPr lang="en-US" sz="2500" dirty="0" smtClean="0"/>
          </a:p>
          <a:p>
            <a:pPr algn="just"/>
            <a:r>
              <a:rPr lang="en-US" sz="2500" dirty="0" smtClean="0"/>
              <a:t>The </a:t>
            </a:r>
            <a:r>
              <a:rPr lang="en-US" sz="2500" dirty="0" smtClean="0"/>
              <a:t>allocation is done on a </a:t>
            </a:r>
            <a:r>
              <a:rPr lang="en-US" sz="2500" dirty="0" smtClean="0"/>
              <a:t>first-come, first-served </a:t>
            </a:r>
            <a:r>
              <a:rPr lang="en-US" sz="2500" dirty="0" smtClean="0"/>
              <a:t>basis</a:t>
            </a:r>
            <a:r>
              <a:rPr lang="en-US" sz="2500" dirty="0" smtClean="0"/>
              <a:t>.</a:t>
            </a:r>
          </a:p>
          <a:p>
            <a:pPr algn="just"/>
            <a:r>
              <a:rPr lang="en-US" sz="2500" dirty="0" smtClean="0"/>
              <a:t>When </a:t>
            </a:r>
            <a:r>
              <a:rPr lang="en-US" sz="2500" dirty="0" smtClean="0"/>
              <a:t>a switch receives a packet, no matter what is the </a:t>
            </a:r>
            <a:r>
              <a:rPr lang="en-US" sz="2500" dirty="0" smtClean="0"/>
              <a:t>source or </a:t>
            </a:r>
            <a:r>
              <a:rPr lang="en-US" sz="2500" dirty="0" smtClean="0"/>
              <a:t>destination, the packet must wait if there are other packets being processed. </a:t>
            </a:r>
            <a:endParaRPr lang="en-US" sz="2500" dirty="0" smtClean="0"/>
          </a:p>
          <a:p>
            <a:pPr algn="just"/>
            <a:r>
              <a:rPr lang="en-US" sz="2500" dirty="0" smtClean="0"/>
              <a:t>As with other </a:t>
            </a:r>
            <a:r>
              <a:rPr lang="en-US" sz="2500" dirty="0" smtClean="0"/>
              <a:t>systems in our daily life, this lack of reservation may create delay. </a:t>
            </a:r>
            <a:endParaRPr lang="en-US" sz="2500" dirty="0" smtClean="0"/>
          </a:p>
          <a:p>
            <a:pPr algn="just"/>
            <a:r>
              <a:rPr lang="en-US" sz="2500" dirty="0" smtClean="0"/>
              <a:t>For </a:t>
            </a:r>
            <a:r>
              <a:rPr lang="en-US" sz="2500" dirty="0" smtClean="0"/>
              <a:t>example, </a:t>
            </a:r>
            <a:r>
              <a:rPr lang="en-US" sz="2500" dirty="0" smtClean="0"/>
              <a:t>if we </a:t>
            </a:r>
            <a:r>
              <a:rPr lang="en-US" sz="2500" dirty="0" smtClean="0"/>
              <a:t>do not have a reservation at a restaurant, we might have to wait.</a:t>
            </a:r>
            <a:endParaRPr lang="en-US" sz="25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Introduction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In a datagram network, each packet is treated independently of all others. </a:t>
            </a:r>
            <a:endParaRPr lang="en-US" sz="2500" dirty="0" smtClean="0"/>
          </a:p>
          <a:p>
            <a:pPr algn="just"/>
            <a:r>
              <a:rPr lang="en-US" sz="2500" dirty="0" smtClean="0"/>
              <a:t>Even if a </a:t>
            </a:r>
            <a:r>
              <a:rPr lang="en-US" sz="2500" dirty="0" smtClean="0"/>
              <a:t>packet is part of a </a:t>
            </a:r>
            <a:r>
              <a:rPr lang="en-US" sz="2500" dirty="0" err="1" smtClean="0"/>
              <a:t>multipacket</a:t>
            </a:r>
            <a:r>
              <a:rPr lang="en-US" sz="2500" dirty="0" smtClean="0"/>
              <a:t> transmission, the network treats it as though it </a:t>
            </a:r>
            <a:r>
              <a:rPr lang="en-US" sz="2500" dirty="0" smtClean="0"/>
              <a:t>existed alone</a:t>
            </a:r>
            <a:r>
              <a:rPr lang="en-US" sz="2500" dirty="0" smtClean="0"/>
              <a:t>. </a:t>
            </a:r>
            <a:endParaRPr lang="en-US" sz="2500" dirty="0" smtClean="0"/>
          </a:p>
          <a:p>
            <a:pPr algn="just"/>
            <a:r>
              <a:rPr lang="en-US" sz="2500" dirty="0" smtClean="0"/>
              <a:t>Packets </a:t>
            </a:r>
            <a:r>
              <a:rPr lang="en-US" sz="2500" dirty="0" smtClean="0"/>
              <a:t>in this approach are referred to as </a:t>
            </a:r>
            <a:r>
              <a:rPr lang="en-US" sz="2500" dirty="0" err="1" smtClean="0"/>
              <a:t>datagrams</a:t>
            </a:r>
            <a:r>
              <a:rPr lang="en-US" sz="2500" dirty="0" smtClean="0"/>
              <a:t>.</a:t>
            </a:r>
          </a:p>
          <a:p>
            <a:pPr algn="just"/>
            <a:r>
              <a:rPr lang="en-US" sz="2500" dirty="0" smtClean="0"/>
              <a:t>Datagram switching is normally done at the network layer</a:t>
            </a:r>
            <a:r>
              <a:rPr lang="en-US" sz="2500" dirty="0" smtClean="0"/>
              <a:t>.</a:t>
            </a:r>
          </a:p>
          <a:p>
            <a:pPr algn="just"/>
            <a:r>
              <a:rPr lang="en-US" sz="2500" dirty="0" smtClean="0"/>
              <a:t>Figure </a:t>
            </a:r>
            <a:r>
              <a:rPr lang="en-US" sz="2500" dirty="0" smtClean="0"/>
              <a:t>shows </a:t>
            </a:r>
            <a:r>
              <a:rPr lang="en-US" sz="2500" dirty="0" smtClean="0"/>
              <a:t>how the datagram approach is used to deliver four packets </a:t>
            </a:r>
            <a:r>
              <a:rPr lang="en-US" sz="2500" dirty="0" smtClean="0"/>
              <a:t>from station </a:t>
            </a:r>
            <a:r>
              <a:rPr lang="en-US" sz="2500" dirty="0" smtClean="0"/>
              <a:t>A to station X. </a:t>
            </a:r>
            <a:endParaRPr lang="en-US" sz="2500" dirty="0" smtClean="0"/>
          </a:p>
          <a:p>
            <a:pPr algn="just"/>
            <a:r>
              <a:rPr lang="en-US" sz="2500" dirty="0" smtClean="0"/>
              <a:t>The </a:t>
            </a:r>
            <a:r>
              <a:rPr lang="en-US" sz="2500" dirty="0" smtClean="0"/>
              <a:t>switches in a datagram network are traditionally referred </a:t>
            </a:r>
            <a:r>
              <a:rPr lang="en-US" sz="2500" dirty="0" smtClean="0"/>
              <a:t>to as </a:t>
            </a:r>
            <a:r>
              <a:rPr lang="en-US" sz="2500" dirty="0" smtClean="0"/>
              <a:t>routers. </a:t>
            </a:r>
            <a:endParaRPr lang="en-US" sz="2500" dirty="0" smtClean="0"/>
          </a:p>
          <a:p>
            <a:pPr algn="just"/>
            <a:r>
              <a:rPr lang="en-US" sz="2500" dirty="0" smtClean="0"/>
              <a:t>That </a:t>
            </a:r>
            <a:r>
              <a:rPr lang="en-US" sz="2500" dirty="0" smtClean="0"/>
              <a:t>is why we use a different symbol for the switches in the figure.</a:t>
            </a:r>
            <a:endParaRPr lang="en-US" sz="25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830208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000" b="1" dirty="0" smtClean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z="3000" b="1" dirty="0">
                <a:latin typeface="Times New Roman" pitchFamily="18" charset="0"/>
              </a:rPr>
              <a:t>A datagram network with four switches (routers)</a:t>
            </a: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8925" y="1524000"/>
            <a:ext cx="8474075" cy="30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Introduction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In this example, all four packets (or </a:t>
            </a:r>
            <a:r>
              <a:rPr lang="en-US" sz="2500" dirty="0" err="1" smtClean="0"/>
              <a:t>datagrams</a:t>
            </a:r>
            <a:r>
              <a:rPr lang="en-US" sz="2500" dirty="0" smtClean="0"/>
              <a:t>) belong to the same message, </a:t>
            </a:r>
            <a:r>
              <a:rPr lang="en-US" sz="2500" dirty="0" smtClean="0"/>
              <a:t>but may </a:t>
            </a:r>
            <a:r>
              <a:rPr lang="en-US" sz="2500" dirty="0" smtClean="0"/>
              <a:t>travel different paths to reach their destination. </a:t>
            </a:r>
            <a:endParaRPr lang="en-US" sz="2500" dirty="0" smtClean="0"/>
          </a:p>
          <a:p>
            <a:pPr algn="just"/>
            <a:r>
              <a:rPr lang="en-US" sz="2500" dirty="0" smtClean="0"/>
              <a:t>This </a:t>
            </a:r>
            <a:r>
              <a:rPr lang="en-US" sz="2500" dirty="0" smtClean="0"/>
              <a:t>is so because the links may </a:t>
            </a:r>
            <a:r>
              <a:rPr lang="en-US" sz="2500" dirty="0" smtClean="0"/>
              <a:t>be involved </a:t>
            </a:r>
            <a:r>
              <a:rPr lang="en-US" sz="2500" dirty="0" smtClean="0"/>
              <a:t>in carrying packets from other sources and do not have the necessary </a:t>
            </a:r>
            <a:r>
              <a:rPr lang="en-US" sz="2500" dirty="0" smtClean="0"/>
              <a:t>bandwidth available </a:t>
            </a:r>
            <a:r>
              <a:rPr lang="en-US" sz="2500" dirty="0" smtClean="0"/>
              <a:t>to carry all the packets from A to X. </a:t>
            </a:r>
            <a:endParaRPr lang="en-US" sz="2500" dirty="0" smtClean="0"/>
          </a:p>
          <a:p>
            <a:pPr algn="just"/>
            <a:r>
              <a:rPr lang="en-US" sz="2500" dirty="0" smtClean="0"/>
              <a:t>This </a:t>
            </a:r>
            <a:r>
              <a:rPr lang="en-US" sz="2500" dirty="0" smtClean="0"/>
              <a:t>approach can cause the </a:t>
            </a:r>
            <a:r>
              <a:rPr lang="en-US" sz="2500" dirty="0" err="1" smtClean="0"/>
              <a:t>datagrams</a:t>
            </a:r>
            <a:r>
              <a:rPr lang="en-US" sz="2500" dirty="0" smtClean="0"/>
              <a:t> </a:t>
            </a:r>
            <a:r>
              <a:rPr lang="en-US" sz="2500" dirty="0" smtClean="0"/>
              <a:t>of a </a:t>
            </a:r>
            <a:r>
              <a:rPr lang="en-US" sz="2500" dirty="0" smtClean="0"/>
              <a:t>transmission to arrive at their destination out of order with different delays between </a:t>
            </a:r>
            <a:r>
              <a:rPr lang="en-US" sz="2500" dirty="0" smtClean="0"/>
              <a:t>the packets</a:t>
            </a:r>
            <a:r>
              <a:rPr lang="en-US" sz="2500" dirty="0" smtClean="0"/>
              <a:t>. </a:t>
            </a:r>
            <a:endParaRPr lang="en-US" sz="2500" dirty="0" smtClean="0"/>
          </a:p>
          <a:p>
            <a:pPr algn="just"/>
            <a:r>
              <a:rPr lang="en-US" sz="2500" dirty="0" smtClean="0"/>
              <a:t>Packets may also be lost or dropped because of a lack of resources. </a:t>
            </a:r>
          </a:p>
          <a:p>
            <a:pPr algn="just"/>
            <a:endParaRPr lang="en-US" sz="25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Introduction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In most protocols</a:t>
            </a:r>
            <a:r>
              <a:rPr lang="en-US" sz="2500" dirty="0" smtClean="0"/>
              <a:t>, it is the responsibility of an upper-layer protocol to reorder the </a:t>
            </a:r>
            <a:r>
              <a:rPr lang="en-US" sz="2500" dirty="0" err="1" smtClean="0"/>
              <a:t>datagrams</a:t>
            </a:r>
            <a:r>
              <a:rPr lang="en-US" sz="2500" dirty="0" smtClean="0"/>
              <a:t> </a:t>
            </a:r>
            <a:r>
              <a:rPr lang="en-US" sz="2500" dirty="0" smtClean="0"/>
              <a:t>or ask </a:t>
            </a:r>
            <a:r>
              <a:rPr lang="en-US" sz="2500" dirty="0" smtClean="0"/>
              <a:t>for lost </a:t>
            </a:r>
            <a:r>
              <a:rPr lang="en-US" sz="2500" dirty="0" err="1" smtClean="0"/>
              <a:t>datagrams</a:t>
            </a:r>
            <a:r>
              <a:rPr lang="en-US" sz="2500" dirty="0" smtClean="0"/>
              <a:t> before passing them on to the </a:t>
            </a:r>
            <a:r>
              <a:rPr lang="en-US" sz="2500" dirty="0" smtClean="0"/>
              <a:t>application</a:t>
            </a:r>
          </a:p>
          <a:p>
            <a:pPr algn="just"/>
            <a:r>
              <a:rPr lang="en-US" sz="2500" dirty="0" smtClean="0"/>
              <a:t>The datagram networks are sometimes referred to as connectionless networks. </a:t>
            </a:r>
            <a:endParaRPr lang="en-US" sz="2500" dirty="0" smtClean="0"/>
          </a:p>
          <a:p>
            <a:pPr algn="just"/>
            <a:r>
              <a:rPr lang="en-US" sz="2500" dirty="0" smtClean="0"/>
              <a:t>The term </a:t>
            </a:r>
            <a:r>
              <a:rPr lang="en-US" sz="2500" dirty="0" smtClean="0"/>
              <a:t>connectionless here means that the switch (packet switch) does not keep </a:t>
            </a:r>
            <a:r>
              <a:rPr lang="en-US" sz="2500" dirty="0" smtClean="0"/>
              <a:t>information about </a:t>
            </a:r>
            <a:r>
              <a:rPr lang="en-US" sz="2500" dirty="0" smtClean="0"/>
              <a:t>the connection state. </a:t>
            </a:r>
            <a:endParaRPr lang="en-US" sz="2500" dirty="0" smtClean="0"/>
          </a:p>
          <a:p>
            <a:pPr algn="just"/>
            <a:r>
              <a:rPr lang="en-US" sz="2500" dirty="0" smtClean="0"/>
              <a:t>There </a:t>
            </a:r>
            <a:r>
              <a:rPr lang="en-US" sz="2500" dirty="0" smtClean="0"/>
              <a:t>are no setup or teardown phases. </a:t>
            </a:r>
            <a:endParaRPr lang="en-US" sz="2500" dirty="0" smtClean="0"/>
          </a:p>
          <a:p>
            <a:pPr algn="just"/>
            <a:r>
              <a:rPr lang="en-US" sz="2500" dirty="0" smtClean="0"/>
              <a:t>Each </a:t>
            </a:r>
            <a:r>
              <a:rPr lang="en-US" sz="2500" dirty="0" smtClean="0"/>
              <a:t>packet is </a:t>
            </a:r>
            <a:r>
              <a:rPr lang="en-US" sz="2500" dirty="0" smtClean="0"/>
              <a:t>treated the </a:t>
            </a:r>
            <a:r>
              <a:rPr lang="en-US" sz="2500" dirty="0" smtClean="0"/>
              <a:t>same by a switch regardless of its source or destination.</a:t>
            </a:r>
            <a:endParaRPr lang="en-US" sz="25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Routing Table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If there are no setup or teardown phases, how are the packets routed to their </a:t>
            </a:r>
            <a:r>
              <a:rPr lang="en-US" sz="2500" dirty="0" smtClean="0"/>
              <a:t>destinations in </a:t>
            </a:r>
            <a:r>
              <a:rPr lang="en-US" sz="2500" dirty="0" smtClean="0"/>
              <a:t>a datagram network? </a:t>
            </a:r>
            <a:endParaRPr lang="en-US" sz="2500" dirty="0" smtClean="0"/>
          </a:p>
          <a:p>
            <a:pPr algn="just"/>
            <a:r>
              <a:rPr lang="en-US" sz="2500" dirty="0" smtClean="0"/>
              <a:t>In </a:t>
            </a:r>
            <a:r>
              <a:rPr lang="en-US" sz="2500" dirty="0" smtClean="0"/>
              <a:t>this type of network, each switch (or packet switch) has a </a:t>
            </a:r>
            <a:r>
              <a:rPr lang="en-US" sz="2500" dirty="0" smtClean="0"/>
              <a:t>routing table </a:t>
            </a:r>
            <a:r>
              <a:rPr lang="en-US" sz="2500" dirty="0" smtClean="0"/>
              <a:t>which is based on the destination address</a:t>
            </a:r>
            <a:r>
              <a:rPr lang="en-US" sz="2500" dirty="0" smtClean="0"/>
              <a:t>.</a:t>
            </a:r>
          </a:p>
          <a:p>
            <a:pPr algn="just"/>
            <a:r>
              <a:rPr lang="en-US" sz="2500" dirty="0" smtClean="0"/>
              <a:t>The </a:t>
            </a:r>
            <a:r>
              <a:rPr lang="en-US" sz="2500" dirty="0" smtClean="0"/>
              <a:t>routing tables are dynamic </a:t>
            </a:r>
            <a:r>
              <a:rPr lang="en-US" sz="2500" dirty="0" smtClean="0"/>
              <a:t>and are </a:t>
            </a:r>
            <a:r>
              <a:rPr lang="en-US" sz="2500" dirty="0" smtClean="0"/>
              <a:t>updated periodically. </a:t>
            </a:r>
            <a:endParaRPr lang="en-US" sz="2500" dirty="0" smtClean="0"/>
          </a:p>
          <a:p>
            <a:pPr algn="just"/>
            <a:r>
              <a:rPr lang="en-US" sz="2500" dirty="0" smtClean="0"/>
              <a:t>The </a:t>
            </a:r>
            <a:r>
              <a:rPr lang="en-US" sz="2500" dirty="0" smtClean="0"/>
              <a:t>destination addresses and the corresponding </a:t>
            </a:r>
            <a:r>
              <a:rPr lang="en-US" sz="2500" dirty="0" smtClean="0"/>
              <a:t>forwarding output </a:t>
            </a:r>
            <a:r>
              <a:rPr lang="en-US" sz="2500" dirty="0" smtClean="0"/>
              <a:t>ports are recorded in the tables. </a:t>
            </a:r>
            <a:endParaRPr lang="en-US" sz="25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8632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04800" y="163195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/>
              <a:t>  </a:t>
            </a:r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9221" name="Slide Number Placeholder 4"/>
          <p:cNvSpPr txBox="1">
            <a:spLocks/>
          </p:cNvSpPr>
          <p:nvPr/>
        </p:nvSpPr>
        <p:spPr bwMode="auto">
          <a:xfrm>
            <a:off x="8382000" y="6248400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6953E67F-7FB7-4103-B9B9-8A7AAF11F34F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685800" y="609600"/>
            <a:ext cx="75438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0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1600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en-US" sz="4000" b="1" dirty="0" smtClean="0">
              <a:solidFill>
                <a:srgbClr val="0000FF"/>
              </a:solidFill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36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endParaRPr lang="sv-SE" sz="2400" b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>
                <a:srgbClr val="0BD0D9"/>
              </a:buClr>
              <a:buSzPct val="95000"/>
            </a:pPr>
            <a:r>
              <a:rPr lang="sv-SE" sz="2400" b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endParaRPr lang="sv-SE" sz="24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411162"/>
          </a:xfrm>
        </p:spPr>
        <p:txBody>
          <a:bodyPr/>
          <a:lstStyle/>
          <a:p>
            <a:pPr algn="l"/>
            <a:r>
              <a:rPr lang="en-US" sz="3000" b="1" dirty="0" smtClean="0"/>
              <a:t>Routing Table</a:t>
            </a:r>
            <a:endParaRPr lang="en-US" sz="3000" b="1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4953000"/>
          </a:xfrm>
        </p:spPr>
        <p:txBody>
          <a:bodyPr/>
          <a:lstStyle/>
          <a:p>
            <a:pPr algn="just"/>
            <a:r>
              <a:rPr lang="en-US" sz="2500" dirty="0" smtClean="0"/>
              <a:t>This </a:t>
            </a:r>
            <a:r>
              <a:rPr lang="en-US" sz="2500" dirty="0" smtClean="0"/>
              <a:t>is different from the table of a </a:t>
            </a:r>
            <a:r>
              <a:rPr lang="en-US" sz="2500" dirty="0" smtClean="0"/>
              <a:t>circuit-switched network </a:t>
            </a:r>
            <a:r>
              <a:rPr lang="en-US" sz="2500" dirty="0" smtClean="0"/>
              <a:t>in which each entry is created when the setup phase is completed </a:t>
            </a:r>
            <a:r>
              <a:rPr lang="en-US" sz="2500" dirty="0" smtClean="0"/>
              <a:t>and deleted </a:t>
            </a:r>
            <a:r>
              <a:rPr lang="en-US" sz="2500" dirty="0" smtClean="0"/>
              <a:t>when the teardown phase is over. </a:t>
            </a:r>
            <a:endParaRPr lang="en-US" sz="2500" dirty="0" smtClean="0"/>
          </a:p>
          <a:p>
            <a:pPr algn="just"/>
            <a:r>
              <a:rPr lang="en-US" sz="2500" dirty="0" smtClean="0"/>
              <a:t>Figure shows </a:t>
            </a:r>
            <a:r>
              <a:rPr lang="en-US" sz="2500" dirty="0" smtClean="0"/>
              <a:t>the routing table for </a:t>
            </a:r>
            <a:r>
              <a:rPr lang="en-US" sz="2500" dirty="0" smtClean="0"/>
              <a:t>a switch</a:t>
            </a:r>
            <a:r>
              <a:rPr lang="en-US" sz="2500" dirty="0" smtClean="0"/>
              <a:t>.</a:t>
            </a:r>
            <a:endParaRPr lang="en-US" sz="25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5138</TotalTime>
  <Words>1001</Words>
  <Application>Microsoft Office PowerPoint</Application>
  <PresentationFormat>On-screen Show (4:3)</PresentationFormat>
  <Paragraphs>254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Default Design</vt:lpstr>
      <vt:lpstr>Custom Design</vt:lpstr>
      <vt:lpstr>Slide 1</vt:lpstr>
      <vt:lpstr>Introduction</vt:lpstr>
      <vt:lpstr>Introduction</vt:lpstr>
      <vt:lpstr>Introduction</vt:lpstr>
      <vt:lpstr>Slide 5</vt:lpstr>
      <vt:lpstr>Introduction</vt:lpstr>
      <vt:lpstr>Introduction</vt:lpstr>
      <vt:lpstr>Routing Table</vt:lpstr>
      <vt:lpstr>Routing Table</vt:lpstr>
      <vt:lpstr>Routing Table</vt:lpstr>
      <vt:lpstr>Destination Address</vt:lpstr>
      <vt:lpstr>Efficiency</vt:lpstr>
      <vt:lpstr>Delay</vt:lpstr>
      <vt:lpstr>Delay</vt:lpstr>
      <vt:lpstr>Delay</vt:lpstr>
      <vt:lpstr>Datagram Networks in the Internet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692</cp:revision>
  <cp:lastPrinted>1601-01-01T00:00:00Z</cp:lastPrinted>
  <dcterms:created xsi:type="dcterms:W3CDTF">1601-01-01T00:00:00Z</dcterms:created>
  <dcterms:modified xsi:type="dcterms:W3CDTF">2018-03-14T07:20:39Z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