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30"/>
  </p:notesMasterIdLst>
  <p:handoutMasterIdLst>
    <p:handoutMasterId r:id="rId31"/>
  </p:handoutMasterIdLst>
  <p:sldIdLst>
    <p:sldId id="286"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FF00"/>
    <a:srgbClr val="FF0000"/>
    <a:srgbClr val="8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32" autoAdjust="0"/>
    <p:restoredTop sz="94624" autoAdjust="0"/>
  </p:normalViewPr>
  <p:slideViewPr>
    <p:cSldViewPr>
      <p:cViewPr varScale="1">
        <p:scale>
          <a:sx n="69" d="100"/>
          <a:sy n="69" d="100"/>
        </p:scale>
        <p:origin x="-1452" y="-102"/>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69F284B-C06E-44D8-A652-1AD6BFA52434}" type="datetimeFigureOut">
              <a:rPr lang="en-US"/>
              <a:pPr>
                <a:defRPr/>
              </a:pPr>
              <a:t>3/11/2020</a:t>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48612B6-20B5-4BD7-8AD5-3FBF84AA764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640A663-5846-42D7-8E0F-AB157AADD1B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45B3543-970F-4229-8C19-F7DE8B07E7E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B668F36E-4EF6-43C6-A56D-336E1ABC245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sldNum" sz="quarter" idx="10"/>
          </p:nvPr>
        </p:nvSpPr>
        <p:spPr>
          <a:ln/>
        </p:spPr>
        <p:txBody>
          <a:bodyPr/>
          <a:lstStyle>
            <a:lvl1pPr>
              <a:defRPr/>
            </a:lvl1pPr>
          </a:lstStyle>
          <a:p>
            <a:pPr>
              <a:defRPr/>
            </a:pPr>
            <a:fld id="{6A8EC3B5-65C5-42C7-8B0F-51655A2D1AF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EBEC463F-B9DA-4B96-B39B-814D0DF6E780}" type="slidenum">
              <a:rPr lang="en-US"/>
              <a:pPr>
                <a:defRPr/>
              </a:pPr>
              <a:t>‹#›</a:t>
            </a:fld>
            <a:endParaRPr lang="en-US" dirty="0"/>
          </a:p>
        </p:txBody>
      </p:sp>
      <p:sp>
        <p:nvSpPr>
          <p:cNvPr id="7" name="Slide Number Placeholder 3"/>
          <p:cNvSpPr txBox="1">
            <a:spLocks/>
          </p:cNvSpPr>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5"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headEnd/>
            <a:tailEnd/>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BD14F0D9-E6DF-4FE7-B83C-3D9EC175FA41}" type="slidenum">
              <a:rPr lang="en-US"/>
              <a:pPr>
                <a:defRPr/>
              </a:pPr>
              <a:t>‹#›</a:t>
            </a:fld>
            <a:endParaRPr lang="en-US"/>
          </a:p>
        </p:txBody>
      </p:sp>
      <p:pic>
        <p:nvPicPr>
          <p:cNvPr id="8197" name="Picture 2"/>
          <p:cNvPicPr>
            <a:picLocks noChangeAspect="1" noChangeArrowheads="1"/>
          </p:cNvPicPr>
          <p:nvPr/>
        </p:nvPicPr>
        <p:blipFill>
          <a:blip r:embed="rId3"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60"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8" name="Rectangle 7"/>
          <p:cNvSpPr/>
          <p:nvPr/>
        </p:nvSpPr>
        <p:spPr>
          <a:xfrm>
            <a:off x="228600" y="2133600"/>
            <a:ext cx="8648522" cy="784830"/>
          </a:xfrm>
          <a:prstGeom prst="rect">
            <a:avLst/>
          </a:prstGeom>
        </p:spPr>
        <p:txBody>
          <a:bodyPr wrap="none">
            <a:spAutoFit/>
          </a:bodyPr>
          <a:lstStyle/>
          <a:p>
            <a:pPr algn="ctr"/>
            <a:r>
              <a:rPr lang="en-US" sz="4500" b="1" dirty="0" smtClean="0"/>
              <a:t>UNGUIDED MEDIA: WIRELESS</a:t>
            </a:r>
            <a:endParaRPr lang="en-US" sz="45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smtClean="0"/>
              <a:t>Wireless Transmission Waves</a:t>
            </a: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We can divide wireless transmission into three broad groups: radio waves, microwaves, and infrared waves.</a:t>
            </a:r>
            <a:endParaRPr lang="en-US" sz="2500" dirty="0"/>
          </a:p>
        </p:txBody>
      </p:sp>
      <p:pic>
        <p:nvPicPr>
          <p:cNvPr id="11" name="Picture 6"/>
          <p:cNvPicPr>
            <a:picLocks noChangeAspect="1" noChangeArrowheads="1"/>
          </p:cNvPicPr>
          <p:nvPr/>
        </p:nvPicPr>
        <p:blipFill>
          <a:blip r:embed="rId4"/>
          <a:srcRect/>
          <a:stretch>
            <a:fillRect/>
          </a:stretch>
        </p:blipFill>
        <p:spPr bwMode="auto">
          <a:xfrm>
            <a:off x="452438" y="2043113"/>
            <a:ext cx="8239125" cy="27717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Although there is no clear-cut demarcation between radio waves and microwaves</a:t>
            </a:r>
          </a:p>
          <a:p>
            <a:pPr algn="just"/>
            <a:r>
              <a:rPr lang="en-US" sz="2500" dirty="0" smtClean="0"/>
              <a:t>Electromagnetic waves ranging in frequencies between 3 kHz and 1 GHz are normally called radio waves</a:t>
            </a:r>
          </a:p>
          <a:p>
            <a:pPr algn="just"/>
            <a:r>
              <a:rPr lang="en-US" sz="2500" dirty="0" smtClean="0"/>
              <a:t>Waves ranging in frequencies between 1 and 300 GHz are called microwaves.</a:t>
            </a:r>
          </a:p>
          <a:p>
            <a:pPr algn="just"/>
            <a:r>
              <a:rPr lang="en-US" sz="2500" dirty="0" smtClean="0"/>
              <a:t>However, the behavior of the waves, rather than the frequencies, is a better criterion for classification.</a:t>
            </a:r>
            <a:endParaRPr lang="en-US" sz="2500" dirty="0"/>
          </a:p>
        </p:txBody>
      </p:sp>
      <p:sp>
        <p:nvSpPr>
          <p:cNvPr id="13" name="Title 8"/>
          <p:cNvSpPr>
            <a:spLocks noGrp="1"/>
          </p:cNvSpPr>
          <p:nvPr>
            <p:ph type="title"/>
          </p:nvPr>
        </p:nvSpPr>
        <p:spPr>
          <a:xfrm>
            <a:off x="228600" y="76200"/>
            <a:ext cx="8458200" cy="411162"/>
          </a:xfrm>
        </p:spPr>
        <p:txBody>
          <a:bodyPr/>
          <a:lstStyle/>
          <a:p>
            <a:pPr algn="l"/>
            <a:r>
              <a:rPr lang="en-US" sz="3000" b="1" dirty="0" smtClean="0"/>
              <a:t>Wireless Transmission Waves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smtClean="0"/>
              <a:t>Radio Waves</a:t>
            </a: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Radio waves, for the most part, are </a:t>
            </a:r>
            <a:r>
              <a:rPr lang="en-US" sz="2500" dirty="0" err="1" smtClean="0"/>
              <a:t>omni</a:t>
            </a:r>
            <a:r>
              <a:rPr lang="en-US" sz="2500" dirty="0" smtClean="0"/>
              <a:t> directional.</a:t>
            </a:r>
          </a:p>
          <a:p>
            <a:pPr algn="just"/>
            <a:r>
              <a:rPr lang="en-US" sz="2500" dirty="0" smtClean="0"/>
              <a:t>When an antenna transmits radio waves, they are propagated in all directions. </a:t>
            </a:r>
          </a:p>
          <a:p>
            <a:pPr algn="just"/>
            <a:r>
              <a:rPr lang="en-US" sz="2500" dirty="0" smtClean="0"/>
              <a:t>The sending and receiving antennas do not have to be aligned. </a:t>
            </a:r>
          </a:p>
          <a:p>
            <a:pPr algn="just"/>
            <a:r>
              <a:rPr lang="en-US" sz="2500" dirty="0" smtClean="0"/>
              <a:t>A sending antenna sends waves that can be received by any receiving antenna. </a:t>
            </a:r>
          </a:p>
          <a:p>
            <a:pPr algn="just"/>
            <a:r>
              <a:rPr lang="en-US" sz="2500" dirty="0" smtClean="0"/>
              <a:t>The </a:t>
            </a:r>
            <a:r>
              <a:rPr lang="en-US" sz="2500" dirty="0" err="1" smtClean="0"/>
              <a:t>omnidirectional</a:t>
            </a:r>
            <a:r>
              <a:rPr lang="en-US" sz="2500" dirty="0" smtClean="0"/>
              <a:t> property has a disadvantage, too</a:t>
            </a:r>
          </a:p>
          <a:p>
            <a:pPr algn="just"/>
            <a:r>
              <a:rPr lang="en-US" sz="2500" dirty="0" smtClean="0"/>
              <a:t>The radio waves transmitted by one antenna are susceptible to interference by another antenna that may send signals using the same frequency or band.</a:t>
            </a:r>
            <a:endParaRPr lang="en-US" sz="25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smtClean="0"/>
              <a:t>Radio Waves</a:t>
            </a: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Radio waves, particularly those waves that propagate in the sky mode, can travel long distances. </a:t>
            </a:r>
          </a:p>
          <a:p>
            <a:pPr algn="just"/>
            <a:r>
              <a:rPr lang="en-US" sz="2500" dirty="0" smtClean="0"/>
              <a:t>This makes radio waves a good candidate for long-distance broadcasting such as AM radio.</a:t>
            </a:r>
          </a:p>
          <a:p>
            <a:pPr algn="just"/>
            <a:r>
              <a:rPr lang="en-US" sz="2500" dirty="0" smtClean="0"/>
              <a:t>Radio waves, particularly those of low and medium frequencies, can penetrate walls.</a:t>
            </a:r>
          </a:p>
          <a:p>
            <a:pPr algn="just"/>
            <a:r>
              <a:rPr lang="en-US" sz="2500" dirty="0" smtClean="0"/>
              <a:t>This characteristic can be both an advantage and a disadvantage. </a:t>
            </a:r>
          </a:p>
          <a:p>
            <a:pPr algn="just"/>
            <a:r>
              <a:rPr lang="en-US" sz="2500" dirty="0" smtClean="0"/>
              <a:t>It is an advantage because, for example, an AM radio can receive signals inside a building. </a:t>
            </a:r>
            <a:endParaRPr lang="en-US" sz="25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smtClean="0"/>
              <a:t>Radio Waves</a:t>
            </a: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It is a disadvantage because we cannot isolate a communication to just inside or outside a building. </a:t>
            </a:r>
          </a:p>
          <a:p>
            <a:pPr algn="just"/>
            <a:r>
              <a:rPr lang="en-US" sz="2500" dirty="0" smtClean="0"/>
              <a:t>The radio wave band is relatively narrow, just under 1 GHz, compared to the microwave band. </a:t>
            </a:r>
          </a:p>
          <a:p>
            <a:pPr algn="just"/>
            <a:r>
              <a:rPr lang="en-US" sz="2500" dirty="0" smtClean="0"/>
              <a:t>When this band is divided into sub bands, the sub bands are also narrow, leading to a low data rate for digital communications.</a:t>
            </a:r>
          </a:p>
          <a:p>
            <a:pPr algn="just"/>
            <a:r>
              <a:rPr lang="en-US" sz="2500" dirty="0" smtClean="0"/>
              <a:t>Almost the entire band is regulated by authorities (e.g., the FCC in the United States). </a:t>
            </a:r>
          </a:p>
          <a:p>
            <a:pPr algn="just"/>
            <a:r>
              <a:rPr lang="en-US" sz="2500" dirty="0" smtClean="0"/>
              <a:t>Using any part of the band requires permission from the authorities.</a:t>
            </a:r>
            <a:endParaRPr lang="en-US" sz="25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err="1" smtClean="0"/>
              <a:t>Omnidirectional</a:t>
            </a:r>
            <a:r>
              <a:rPr lang="en-US" sz="3000" b="1" dirty="0" smtClean="0"/>
              <a:t> Antenna</a:t>
            </a: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Radio waves use </a:t>
            </a:r>
            <a:r>
              <a:rPr lang="en-US" sz="2500" dirty="0" err="1" smtClean="0"/>
              <a:t>omnidirectional</a:t>
            </a:r>
            <a:r>
              <a:rPr lang="en-US" sz="2500" dirty="0" smtClean="0"/>
              <a:t> antennas that send out signals in all directions</a:t>
            </a:r>
          </a:p>
          <a:p>
            <a:pPr algn="just"/>
            <a:r>
              <a:rPr lang="en-US" sz="2500" dirty="0" smtClean="0"/>
              <a:t>Based on the wavelength, strength, and the purpose of transmission, we can have several types of antennas</a:t>
            </a:r>
          </a:p>
          <a:p>
            <a:pPr algn="just"/>
            <a:r>
              <a:rPr lang="en-US" sz="2500" dirty="0" smtClean="0"/>
              <a:t>Figure shows an </a:t>
            </a:r>
            <a:r>
              <a:rPr lang="en-US" sz="2500" dirty="0" err="1" smtClean="0"/>
              <a:t>omnidirectional</a:t>
            </a:r>
            <a:r>
              <a:rPr lang="en-US" sz="2500" dirty="0" smtClean="0"/>
              <a:t> antenna.</a:t>
            </a:r>
            <a:endParaRPr lang="en-US" sz="2500" dirty="0"/>
          </a:p>
        </p:txBody>
      </p:sp>
      <p:pic>
        <p:nvPicPr>
          <p:cNvPr id="11" name="Picture 6"/>
          <p:cNvPicPr>
            <a:picLocks noChangeAspect="1" noChangeArrowheads="1"/>
          </p:cNvPicPr>
          <p:nvPr/>
        </p:nvPicPr>
        <p:blipFill>
          <a:blip r:embed="rId4"/>
          <a:srcRect/>
          <a:stretch>
            <a:fillRect/>
          </a:stretch>
        </p:blipFill>
        <p:spPr bwMode="auto">
          <a:xfrm>
            <a:off x="2679700" y="2954338"/>
            <a:ext cx="3263900" cy="367506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smtClean="0"/>
              <a:t>Applications</a:t>
            </a: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The </a:t>
            </a:r>
            <a:r>
              <a:rPr lang="en-US" sz="2500" dirty="0" err="1" smtClean="0"/>
              <a:t>omnidirectional</a:t>
            </a:r>
            <a:r>
              <a:rPr lang="en-US" sz="2500" dirty="0" smtClean="0"/>
              <a:t> characteristics of radio waves make them useful for multicasting, in which there is one sender but many receivers. </a:t>
            </a:r>
          </a:p>
          <a:p>
            <a:pPr algn="just"/>
            <a:r>
              <a:rPr lang="en-US" sz="2500" dirty="0" smtClean="0"/>
              <a:t>AM and FM radio, television, maritime radio, cordless phones, and paging are examples of multicasting</a:t>
            </a:r>
            <a:endParaRPr lang="en-US" sz="25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smtClean="0"/>
              <a:t>Microwaves</a:t>
            </a: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Electromagnetic waves having frequencies between 1 and 300 GHz are called microwaves.</a:t>
            </a:r>
          </a:p>
          <a:p>
            <a:pPr algn="just"/>
            <a:r>
              <a:rPr lang="en-US" sz="2500" dirty="0" smtClean="0"/>
              <a:t>Microwaves are unidirectional. </a:t>
            </a:r>
          </a:p>
          <a:p>
            <a:pPr algn="just"/>
            <a:r>
              <a:rPr lang="en-US" sz="2500" dirty="0" smtClean="0"/>
              <a:t>When an antenna transmits microwave waves, they can be narrowly focused. </a:t>
            </a:r>
          </a:p>
          <a:p>
            <a:pPr algn="just"/>
            <a:r>
              <a:rPr lang="en-US" sz="2500" dirty="0" smtClean="0"/>
              <a:t>The sending and receiving antennas need to be aligned</a:t>
            </a:r>
          </a:p>
          <a:p>
            <a:pPr algn="just"/>
            <a:r>
              <a:rPr lang="en-US" sz="2500" dirty="0" smtClean="0"/>
              <a:t>The unidirectional property has an obvious advantage</a:t>
            </a:r>
          </a:p>
          <a:p>
            <a:pPr algn="just"/>
            <a:r>
              <a:rPr lang="en-US" sz="2500" dirty="0" smtClean="0"/>
              <a:t>A pair of antennas can be aligned without interfering with another pair of aligned antennas.</a:t>
            </a:r>
            <a:endParaRPr lang="en-US" sz="250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smtClean="0"/>
              <a:t>Characteristics of Microwave Propagation</a:t>
            </a: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Microwave propagation is line-of-sight</a:t>
            </a:r>
          </a:p>
          <a:p>
            <a:pPr algn="just">
              <a:buNone/>
            </a:pPr>
            <a:r>
              <a:rPr lang="en-US" sz="2500" dirty="0" smtClean="0"/>
              <a:t>	Since the towers with the mounted antennas need to be in direct sight of each other, towers that are far apart need to be very tall</a:t>
            </a:r>
          </a:p>
          <a:p>
            <a:pPr algn="just">
              <a:buNone/>
            </a:pPr>
            <a:r>
              <a:rPr lang="en-US" sz="2500" dirty="0" smtClean="0"/>
              <a:t>	The curvature of the earth as well as other blocking obstacles do not allow two short towers to communicate by using microwaves. </a:t>
            </a:r>
          </a:p>
          <a:p>
            <a:pPr algn="just">
              <a:buNone/>
            </a:pPr>
            <a:r>
              <a:rPr lang="en-US" sz="2500" dirty="0" smtClean="0"/>
              <a:t>	Repeaters are often needed for long distance communication</a:t>
            </a:r>
            <a:endParaRPr lang="en-US" sz="25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smtClean="0"/>
              <a:t>Characteristics of Microwave Propagation</a:t>
            </a: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Very high-frequency microwaves cannot penetrate walls</a:t>
            </a:r>
          </a:p>
          <a:p>
            <a:pPr algn="just">
              <a:buNone/>
            </a:pPr>
            <a:r>
              <a:rPr lang="en-US" sz="2500" dirty="0" smtClean="0"/>
              <a:t>	This characteristic can be a disadvantage if receivers are inside buildings.</a:t>
            </a:r>
          </a:p>
          <a:p>
            <a:pPr algn="just"/>
            <a:r>
              <a:rPr lang="en-US" sz="2500" dirty="0" smtClean="0"/>
              <a:t>The microwave band is relatively wide, almost 299 GHz. Therefore wider sub bands can be assigned, and a high data rate is possible</a:t>
            </a:r>
          </a:p>
          <a:p>
            <a:pPr algn="just"/>
            <a:r>
              <a:rPr lang="en-US" sz="2500" dirty="0" smtClean="0"/>
              <a:t>Use of certain portions of the band requires permission from authorities.</a:t>
            </a:r>
            <a:endParaRPr lang="en-US" sz="25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smtClean="0"/>
              <a:t>UNGUIDED MEDIA: WIRELESS</a:t>
            </a: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Unguided media transport electromagnetic waves without using a physical conductor</a:t>
            </a:r>
          </a:p>
          <a:p>
            <a:pPr algn="just"/>
            <a:r>
              <a:rPr lang="en-US" sz="2500" dirty="0" smtClean="0"/>
              <a:t>This type of communication is often referred to as wireless communication. </a:t>
            </a:r>
          </a:p>
          <a:p>
            <a:pPr algn="just"/>
            <a:r>
              <a:rPr lang="en-US" sz="2500" dirty="0" smtClean="0"/>
              <a:t>Signals are normally broadcast through free space and thus are available to anyone who has a device capable of receiving them</a:t>
            </a:r>
          </a:p>
          <a:p>
            <a:pPr algn="just"/>
            <a:r>
              <a:rPr lang="en-US" sz="2500" dirty="0" smtClean="0"/>
              <a:t>Figure shows the part of the electromagnetic spectrum, ranging from 3 kHz to 900 THz, used for wireless communication</a:t>
            </a:r>
            <a:endParaRPr lang="en-US" sz="25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smtClean="0"/>
              <a:t>Unidirectional Antenna</a:t>
            </a: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Microwaves need unidirectional antennas that send out signals in one direction. </a:t>
            </a:r>
          </a:p>
          <a:p>
            <a:pPr algn="just"/>
            <a:r>
              <a:rPr lang="en-US" sz="2500" dirty="0" smtClean="0"/>
              <a:t>Two types of antennas are used for microwave communications: the parabolic dish and the horn (see Figure ).</a:t>
            </a:r>
            <a:endParaRPr lang="en-US" sz="2500" dirty="0"/>
          </a:p>
        </p:txBody>
      </p:sp>
      <p:pic>
        <p:nvPicPr>
          <p:cNvPr id="11" name="Picture 6"/>
          <p:cNvPicPr>
            <a:picLocks noChangeAspect="1" noChangeArrowheads="1"/>
          </p:cNvPicPr>
          <p:nvPr/>
        </p:nvPicPr>
        <p:blipFill>
          <a:blip r:embed="rId4"/>
          <a:srcRect/>
          <a:stretch>
            <a:fillRect/>
          </a:stretch>
        </p:blipFill>
        <p:spPr bwMode="auto">
          <a:xfrm>
            <a:off x="758825" y="2819400"/>
            <a:ext cx="7394575" cy="35115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smtClean="0"/>
              <a:t>Unidirectional Antenna</a:t>
            </a: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A parabolic dish antenna is based on the geometry of a parabola: </a:t>
            </a:r>
          </a:p>
          <a:p>
            <a:pPr algn="just"/>
            <a:r>
              <a:rPr lang="en-US" sz="2500" dirty="0" smtClean="0"/>
              <a:t>Every line parallel to the line of symmetry (line of sight) reflects off the curve at angles such that all the lines intersect in a common point called the focus.</a:t>
            </a:r>
          </a:p>
          <a:p>
            <a:pPr algn="just"/>
            <a:r>
              <a:rPr lang="en-US" sz="2500" dirty="0" smtClean="0"/>
              <a:t>The parabolic dish works as a funnel, catching a wide range of waves and directing them to a common point. </a:t>
            </a:r>
          </a:p>
          <a:p>
            <a:pPr algn="just"/>
            <a:r>
              <a:rPr lang="en-US" sz="2500" dirty="0" smtClean="0"/>
              <a:t>In this way, more of the signal is recovered than would be possible with a single-point receiver</a:t>
            </a:r>
          </a:p>
          <a:p>
            <a:pPr algn="just"/>
            <a:r>
              <a:rPr lang="en-US" sz="2500" dirty="0" smtClean="0"/>
              <a:t>Outgoing transmissions are broadcast through a horn aimed at the dish.</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smtClean="0"/>
              <a:t>Unidirectional Antenna</a:t>
            </a: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The microwaves hit the dish and are deflected outward in a reversal of the receipt path</a:t>
            </a:r>
          </a:p>
          <a:p>
            <a:pPr algn="just"/>
            <a:r>
              <a:rPr lang="en-US" sz="2500" dirty="0" smtClean="0"/>
              <a:t>A horn antenna looks like a gigantic scoop. </a:t>
            </a:r>
          </a:p>
          <a:p>
            <a:pPr algn="just"/>
            <a:r>
              <a:rPr lang="en-US" sz="2500" dirty="0" smtClean="0"/>
              <a:t>Outgoing transmissions are broadcast up a stem (resembling a handle) and deflected outward in a series of narrow parallel beams by the curved head. </a:t>
            </a:r>
          </a:p>
          <a:p>
            <a:pPr algn="just"/>
            <a:r>
              <a:rPr lang="en-US" sz="2500" dirty="0" smtClean="0"/>
              <a:t>Received transmissions are collected by the scooped shape of the horn, in a manner similar to the parabolic dish, and are deflected down into the stem</a:t>
            </a:r>
            <a:endParaRPr lang="en-US" sz="25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smtClean="0"/>
              <a:t>Applications</a:t>
            </a: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Microwaves, due to their unidirectional properties, are very useful when </a:t>
            </a:r>
            <a:r>
              <a:rPr lang="en-US" sz="2500" dirty="0" err="1" smtClean="0"/>
              <a:t>unicast</a:t>
            </a:r>
            <a:r>
              <a:rPr lang="en-US" sz="2500" dirty="0" smtClean="0"/>
              <a:t> (one-to-one) communication is needed between the sender and the receiver. </a:t>
            </a:r>
          </a:p>
          <a:p>
            <a:pPr algn="just"/>
            <a:r>
              <a:rPr lang="en-US" sz="2500" dirty="0" smtClean="0"/>
              <a:t>They are used in cellular phones, satellite networks, and wireless LANs </a:t>
            </a:r>
            <a:endParaRPr lang="en-US" sz="25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smtClean="0"/>
              <a:t>Infrared</a:t>
            </a: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Infrared waves, with frequencies from 300 GHz to 400 THz (wavelengths from 1 mm to 770 nm), can be used for short-range communication. </a:t>
            </a:r>
          </a:p>
          <a:p>
            <a:pPr algn="just"/>
            <a:r>
              <a:rPr lang="en-US" sz="2500" dirty="0" smtClean="0"/>
              <a:t>Infrared waves, having high frequencies, cannot penetrate walls. </a:t>
            </a:r>
          </a:p>
          <a:p>
            <a:pPr algn="just"/>
            <a:r>
              <a:rPr lang="en-US" sz="2500" dirty="0" smtClean="0"/>
              <a:t>This advantageous characteristic prevents interference between one system and another; a short-range communication system in one room cannot be affected by another system in the next room. </a:t>
            </a:r>
          </a:p>
          <a:p>
            <a:pPr algn="just"/>
            <a:r>
              <a:rPr lang="en-US" sz="2500" dirty="0" smtClean="0"/>
              <a:t>When we use our infrared remote control, we do not interfere with the use of the remote by our neighbors. </a:t>
            </a:r>
            <a:endParaRPr lang="en-US" sz="25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smtClean="0"/>
              <a:t>Infrared</a:t>
            </a: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However, this same characteristic makes infrared signals useless for long-range communication. </a:t>
            </a:r>
          </a:p>
          <a:p>
            <a:pPr algn="just"/>
            <a:r>
              <a:rPr lang="en-US" sz="2500" dirty="0" smtClean="0"/>
              <a:t>In addition, we cannot use infrared waves outside a building because the sun's rays contain infrared waves that can interfere with the communication.</a:t>
            </a:r>
            <a:endParaRPr lang="en-US" sz="2500"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smtClean="0"/>
              <a:t>Applications</a:t>
            </a: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The infrared band, almost 400 THz, has an excellent potential for data transmission. </a:t>
            </a:r>
          </a:p>
          <a:p>
            <a:pPr algn="just"/>
            <a:r>
              <a:rPr lang="en-US" sz="2500" dirty="0" smtClean="0"/>
              <a:t>Such a wide bandwidth can be used to transmit digital data with a very high data rate.</a:t>
            </a:r>
          </a:p>
          <a:p>
            <a:pPr algn="just"/>
            <a:r>
              <a:rPr lang="en-US" sz="2500" dirty="0" smtClean="0"/>
              <a:t>The Infrared Data Association (IrDA), an association for sponsoring the use of infrared waves, has established standards for using these signals for communication between devices such as keyboards, mice, PCs, and printers. </a:t>
            </a:r>
            <a:endParaRPr lang="en-US" sz="250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smtClean="0"/>
              <a:t>Applications</a:t>
            </a: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For example, some manufacturers provide a special port called the IrDA port that allows a wireless keyboard to communicate with a PC. </a:t>
            </a:r>
          </a:p>
          <a:p>
            <a:pPr algn="just"/>
            <a:r>
              <a:rPr lang="en-US" sz="2500" dirty="0" smtClean="0"/>
              <a:t>The standard originally defined a data rate of 75 kbps for a distance up to 8 m. </a:t>
            </a:r>
          </a:p>
          <a:p>
            <a:pPr algn="just"/>
            <a:r>
              <a:rPr lang="en-US" sz="2500" dirty="0" smtClean="0"/>
              <a:t>The recent standard defines a data rate of 4 Mbps.</a:t>
            </a:r>
          </a:p>
          <a:p>
            <a:pPr algn="just"/>
            <a:r>
              <a:rPr lang="en-US" sz="2500" dirty="0" smtClean="0"/>
              <a:t>Infrared signals defined by IrDA transmit through line of sight; the IrDA port on the keyboard needs to point to the PC for transmission to occur.</a:t>
            </a:r>
            <a:endParaRPr lang="en-US" sz="25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smtClean="0"/>
              <a:t>UNGUIDED MEDIA: WIRELESS</a:t>
            </a:r>
          </a:p>
        </p:txBody>
      </p:sp>
      <p:pic>
        <p:nvPicPr>
          <p:cNvPr id="12" name="Picture 6"/>
          <p:cNvPicPr>
            <a:picLocks noChangeAspect="1" noChangeArrowheads="1"/>
          </p:cNvPicPr>
          <p:nvPr/>
        </p:nvPicPr>
        <p:blipFill>
          <a:blip r:embed="rId4"/>
          <a:srcRect/>
          <a:stretch>
            <a:fillRect/>
          </a:stretch>
        </p:blipFill>
        <p:spPr bwMode="auto">
          <a:xfrm>
            <a:off x="285750" y="1600200"/>
            <a:ext cx="8401050" cy="2133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Unguided signals can travel from the source to destination in several ways: ground propagation, sky propagation, and line-of-sight propagation, as shown in Figure</a:t>
            </a:r>
            <a:endParaRPr lang="en-US" sz="2500" dirty="0"/>
          </a:p>
        </p:txBody>
      </p:sp>
      <p:pic>
        <p:nvPicPr>
          <p:cNvPr id="11" name="Picture 6"/>
          <p:cNvPicPr>
            <a:picLocks noChangeAspect="1" noChangeArrowheads="1"/>
          </p:cNvPicPr>
          <p:nvPr/>
        </p:nvPicPr>
        <p:blipFill>
          <a:blip r:embed="rId4"/>
          <a:srcRect/>
          <a:stretch>
            <a:fillRect/>
          </a:stretch>
        </p:blipFill>
        <p:spPr bwMode="auto">
          <a:xfrm>
            <a:off x="338138" y="2146300"/>
            <a:ext cx="8501062" cy="3568700"/>
          </a:xfrm>
          <a:prstGeom prst="rect">
            <a:avLst/>
          </a:prstGeom>
          <a:noFill/>
          <a:ln w="9525">
            <a:noFill/>
            <a:miter lim="800000"/>
            <a:headEnd/>
            <a:tailEnd/>
          </a:ln>
          <a:effectLst/>
        </p:spPr>
      </p:pic>
      <p:sp>
        <p:nvSpPr>
          <p:cNvPr id="13" name="Title 8"/>
          <p:cNvSpPr>
            <a:spLocks noGrp="1"/>
          </p:cNvSpPr>
          <p:nvPr>
            <p:ph type="title"/>
          </p:nvPr>
        </p:nvSpPr>
        <p:spPr>
          <a:xfrm>
            <a:off x="228600" y="76200"/>
            <a:ext cx="8458200" cy="411162"/>
          </a:xfrm>
        </p:spPr>
        <p:txBody>
          <a:bodyPr/>
          <a:lstStyle/>
          <a:p>
            <a:pPr algn="l"/>
            <a:r>
              <a:rPr lang="en-US" sz="3000" b="1" dirty="0" smtClean="0"/>
              <a:t>UNGUIDED MEDIA: Propagation Modes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smtClean="0"/>
              <a:t>Ground Propagation</a:t>
            </a: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In ground propagation, radio waves travel through the lowest portion of the atmosphere, hugging the earth.</a:t>
            </a:r>
          </a:p>
          <a:p>
            <a:pPr algn="just"/>
            <a:r>
              <a:rPr lang="en-US" sz="2500" dirty="0" smtClean="0"/>
              <a:t>These low-frequency signals emanate in all directions from the transmitting antenna and follow the curvature of the planet. </a:t>
            </a:r>
          </a:p>
          <a:p>
            <a:pPr algn="just"/>
            <a:r>
              <a:rPr lang="en-US" sz="2500" dirty="0" smtClean="0"/>
              <a:t>Distance depends on the amount of power in the signal</a:t>
            </a:r>
          </a:p>
          <a:p>
            <a:pPr algn="just"/>
            <a:r>
              <a:rPr lang="en-US" sz="2500" dirty="0" smtClean="0"/>
              <a:t>The greater the power, the greater the distance.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smtClean="0"/>
              <a:t>Sky Propagation</a:t>
            </a: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In sky propagation, higher-frequency radio waves radiate upward into the ionosphere  (the layer of atmosphere where particles exist as ions) where they are reflected back to earth. </a:t>
            </a:r>
          </a:p>
          <a:p>
            <a:pPr algn="just"/>
            <a:r>
              <a:rPr lang="en-US" sz="2500" dirty="0" smtClean="0"/>
              <a:t>This type of transmission allows for greater distances with lower output power.</a:t>
            </a:r>
            <a:endParaRPr lang="en-US" sz="25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smtClean="0"/>
              <a:t>Line </a:t>
            </a:r>
            <a:r>
              <a:rPr lang="en-US" sz="3000" b="1" dirty="0" smtClean="0"/>
              <a:t>of </a:t>
            </a:r>
            <a:r>
              <a:rPr lang="en-US" sz="3000" b="1" dirty="0" smtClean="0"/>
              <a:t>Sight Propagation</a:t>
            </a: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In </a:t>
            </a:r>
            <a:r>
              <a:rPr lang="en-US" sz="2500" dirty="0" smtClean="0"/>
              <a:t>line-of-sight </a:t>
            </a:r>
            <a:r>
              <a:rPr lang="en-US" sz="2500" dirty="0" smtClean="0"/>
              <a:t>propagation, very high-frequency signals are transmitted in straight lines directly from antenna to antenna. </a:t>
            </a:r>
          </a:p>
          <a:p>
            <a:pPr algn="just"/>
            <a:r>
              <a:rPr lang="en-US" sz="2500" dirty="0" smtClean="0"/>
              <a:t>Antennas must be directional, facing each other, and either tall enough or close enough together not to be affected by the curvature of the earth. </a:t>
            </a:r>
          </a:p>
          <a:p>
            <a:pPr algn="just"/>
            <a:r>
              <a:rPr lang="en-US" sz="2500" dirty="0" smtClean="0"/>
              <a:t>It </a:t>
            </a:r>
            <a:r>
              <a:rPr lang="en-US" sz="2500" dirty="0" smtClean="0"/>
              <a:t>is </a:t>
            </a:r>
            <a:r>
              <a:rPr lang="en-US" sz="2500" dirty="0" smtClean="0"/>
              <a:t>tricky because radio transmissions cannot be completely focused.</a:t>
            </a:r>
            <a:endParaRPr lang="en-US" sz="25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smtClean="0"/>
              <a:t>Bands</a:t>
            </a:r>
          </a:p>
        </p:txBody>
      </p:sp>
      <p:sp>
        <p:nvSpPr>
          <p:cNvPr id="10" name="Content Placeholder 9"/>
          <p:cNvSpPr>
            <a:spLocks noGrp="1"/>
          </p:cNvSpPr>
          <p:nvPr>
            <p:ph idx="1"/>
          </p:nvPr>
        </p:nvSpPr>
        <p:spPr>
          <a:xfrm>
            <a:off x="228600" y="533400"/>
            <a:ext cx="8686800" cy="4953000"/>
          </a:xfrm>
        </p:spPr>
        <p:txBody>
          <a:bodyPr/>
          <a:lstStyle/>
          <a:p>
            <a:pPr algn="just"/>
            <a:r>
              <a:rPr lang="en-US" sz="2500" dirty="0" smtClean="0"/>
              <a:t>The section of the electromagnetic spectrum defined as radio waves and microwaves is divided into eight ranges, called bands, each regulated by government authorities.</a:t>
            </a:r>
          </a:p>
          <a:p>
            <a:pPr algn="just"/>
            <a:r>
              <a:rPr lang="en-US" sz="2500" dirty="0" smtClean="0"/>
              <a:t>These bands are rated from very low frequency (VLF) to extremely high frequency (EHF).</a:t>
            </a:r>
          </a:p>
          <a:p>
            <a:pPr algn="just"/>
            <a:r>
              <a:rPr lang="en-US" sz="2500" dirty="0" smtClean="0"/>
              <a:t>Table lists these bands, their ranges, propagation methods, and some applications.</a:t>
            </a:r>
            <a:endParaRPr lang="en-US" sz="25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76200"/>
            <a:ext cx="8458200" cy="411162"/>
          </a:xfrm>
        </p:spPr>
        <p:txBody>
          <a:bodyPr/>
          <a:lstStyle/>
          <a:p>
            <a:pPr algn="l"/>
            <a:r>
              <a:rPr lang="en-US" sz="3000" b="1" dirty="0" smtClean="0"/>
              <a:t>Bands</a:t>
            </a:r>
          </a:p>
        </p:txBody>
      </p:sp>
      <p:pic>
        <p:nvPicPr>
          <p:cNvPr id="12" name="Picture 4"/>
          <p:cNvPicPr>
            <a:picLocks noChangeAspect="1" noChangeArrowheads="1"/>
          </p:cNvPicPr>
          <p:nvPr/>
        </p:nvPicPr>
        <p:blipFill>
          <a:blip r:embed="rId4"/>
          <a:srcRect/>
          <a:stretch>
            <a:fillRect/>
          </a:stretch>
        </p:blipFill>
        <p:spPr bwMode="auto">
          <a:xfrm>
            <a:off x="685800" y="762000"/>
            <a:ext cx="7797800" cy="474186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5086</TotalTime>
  <Words>1521</Words>
  <Application>Microsoft Office PowerPoint</Application>
  <PresentationFormat>On-screen Show (4:3)</PresentationFormat>
  <Paragraphs>432</Paragraphs>
  <Slides>27</Slides>
  <Notes>27</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Default Design</vt:lpstr>
      <vt:lpstr>Custom Design</vt:lpstr>
      <vt:lpstr>Slide 1</vt:lpstr>
      <vt:lpstr>UNGUIDED MEDIA: WIRELESS</vt:lpstr>
      <vt:lpstr>UNGUIDED MEDIA: WIRELESS</vt:lpstr>
      <vt:lpstr>UNGUIDED MEDIA: Propagation Modes</vt:lpstr>
      <vt:lpstr>Ground Propagation</vt:lpstr>
      <vt:lpstr>Sky Propagation</vt:lpstr>
      <vt:lpstr>Line of Sight Propagation</vt:lpstr>
      <vt:lpstr>Bands</vt:lpstr>
      <vt:lpstr>Bands</vt:lpstr>
      <vt:lpstr>Wireless Transmission Waves</vt:lpstr>
      <vt:lpstr>Wireless Transmission Waves</vt:lpstr>
      <vt:lpstr>Radio Waves</vt:lpstr>
      <vt:lpstr>Radio Waves</vt:lpstr>
      <vt:lpstr>Radio Waves</vt:lpstr>
      <vt:lpstr>Omnidirectional Antenna</vt:lpstr>
      <vt:lpstr>Applications</vt:lpstr>
      <vt:lpstr>Microwaves</vt:lpstr>
      <vt:lpstr>Characteristics of Microwave Propagation</vt:lpstr>
      <vt:lpstr>Characteristics of Microwave Propagation</vt:lpstr>
      <vt:lpstr>Unidirectional Antenna</vt:lpstr>
      <vt:lpstr>Unidirectional Antenna</vt:lpstr>
      <vt:lpstr>Unidirectional Antenna</vt:lpstr>
      <vt:lpstr>Applications</vt:lpstr>
      <vt:lpstr>Infrared</vt:lpstr>
      <vt:lpstr>Infrared</vt:lpstr>
      <vt:lpstr>Applications</vt:lpstr>
      <vt:lpstr>Applications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676</cp:revision>
  <cp:lastPrinted>1601-01-01T00:00:00Z</cp:lastPrinted>
  <dcterms:created xsi:type="dcterms:W3CDTF">1601-01-01T00:00:00Z</dcterms:created>
  <dcterms:modified xsi:type="dcterms:W3CDTF">2020-03-11T04:19:50Z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