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4"/>
  </p:notesMasterIdLst>
  <p:handoutMasterIdLst>
    <p:handoutMasterId r:id="rId55"/>
  </p:handoutMasterIdLst>
  <p:sldIdLst>
    <p:sldId id="286"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4" r:id="rId17"/>
    <p:sldId id="305" r:id="rId18"/>
    <p:sldId id="311" r:id="rId19"/>
    <p:sldId id="312" r:id="rId20"/>
    <p:sldId id="314" r:id="rId21"/>
    <p:sldId id="315" r:id="rId22"/>
    <p:sldId id="316" r:id="rId23"/>
    <p:sldId id="317" r:id="rId24"/>
    <p:sldId id="318" r:id="rId25"/>
    <p:sldId id="319" r:id="rId26"/>
    <p:sldId id="320" r:id="rId27"/>
    <p:sldId id="321" r:id="rId28"/>
    <p:sldId id="322" r:id="rId29"/>
    <p:sldId id="323"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4/24/2021</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7" name="Rectangle 3"/>
          <p:cNvSpPr>
            <a:spLocks noChangeArrowheads="1"/>
          </p:cNvSpPr>
          <p:nvPr/>
        </p:nvSpPr>
        <p:spPr bwMode="auto">
          <a:xfrm>
            <a:off x="1143000" y="1762542"/>
            <a:ext cx="6858000" cy="2123658"/>
          </a:xfrm>
          <a:prstGeom prst="rect">
            <a:avLst/>
          </a:prstGeom>
          <a:noFill/>
          <a:ln w="9525">
            <a:noFill/>
            <a:miter lim="800000"/>
            <a:headEnd/>
            <a:tailEnd/>
          </a:ln>
          <a:effectLst/>
        </p:spPr>
        <p:txBody>
          <a:bodyPr>
            <a:spAutoFit/>
          </a:bodyPr>
          <a:lstStyle/>
          <a:p>
            <a:pPr algn="ctr"/>
            <a:r>
              <a:rPr lang="en-US" sz="4400" dirty="0" smtClean="0"/>
              <a:t>Connecting </a:t>
            </a:r>
            <a:r>
              <a:rPr lang="en-US" sz="4400" dirty="0"/>
              <a:t>LANs, </a:t>
            </a:r>
            <a:br>
              <a:rPr lang="en-US" sz="4400" dirty="0"/>
            </a:br>
            <a:r>
              <a:rPr lang="en-US" sz="4400" dirty="0"/>
              <a:t>Backbone Networks, </a:t>
            </a:r>
            <a:br>
              <a:rPr lang="en-US" sz="4400" dirty="0"/>
            </a:br>
            <a:r>
              <a:rPr lang="en-US" sz="4400" dirty="0"/>
              <a:t>and Virtual LANs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Active Hubs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An active hub is actually a multipart repeater. </a:t>
            </a:r>
          </a:p>
          <a:p>
            <a:pPr algn="just"/>
            <a:r>
              <a:rPr lang="en-US" sz="2400" dirty="0" smtClean="0"/>
              <a:t>It is normally used to create connections between stations in a physical star topology. </a:t>
            </a:r>
          </a:p>
          <a:p>
            <a:pPr algn="just"/>
            <a:r>
              <a:rPr lang="en-US" sz="2400" dirty="0" smtClean="0"/>
              <a:t>However, hubs can also be used to create multiple levels of hierarchy, as shown in Figure . </a:t>
            </a:r>
          </a:p>
          <a:p>
            <a:pPr algn="just"/>
            <a:r>
              <a:rPr lang="en-US" sz="2400" dirty="0" smtClean="0"/>
              <a:t>The hierarchical use of hubs removes the length limitation of 10Base-T (100 m).</a:t>
            </a:r>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Active Hubs</a:t>
            </a:r>
          </a:p>
        </p:txBody>
      </p:sp>
      <p:pic>
        <p:nvPicPr>
          <p:cNvPr id="12" name="Picture 6"/>
          <p:cNvPicPr>
            <a:picLocks noChangeAspect="1" noChangeArrowheads="1"/>
          </p:cNvPicPr>
          <p:nvPr/>
        </p:nvPicPr>
        <p:blipFill>
          <a:blip r:embed="rId4"/>
          <a:srcRect/>
          <a:stretch>
            <a:fillRect/>
          </a:stretch>
        </p:blipFill>
        <p:spPr bwMode="auto">
          <a:xfrm>
            <a:off x="974725" y="1295400"/>
            <a:ext cx="7331075" cy="2773363"/>
          </a:xfrm>
          <a:prstGeom prst="rect">
            <a:avLst/>
          </a:prstGeom>
          <a:noFill/>
          <a:ln w="9525">
            <a:noFill/>
            <a:miter lim="800000"/>
            <a:headEnd/>
            <a:tailEnd/>
          </a:ln>
          <a:effectLst/>
        </p:spPr>
      </p:pic>
      <p:sp>
        <p:nvSpPr>
          <p:cNvPr id="13" name="Text Box 4"/>
          <p:cNvSpPr txBox="1">
            <a:spLocks noChangeArrowheads="1"/>
          </p:cNvSpPr>
          <p:nvPr/>
        </p:nvSpPr>
        <p:spPr bwMode="auto">
          <a:xfrm>
            <a:off x="2574925" y="4648200"/>
            <a:ext cx="4049057"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a:t>
            </a:r>
            <a:r>
              <a:rPr lang="en-US" sz="2500" b="1" dirty="0" smtClean="0">
                <a:latin typeface="Times New Roman" pitchFamily="18" charset="0"/>
              </a:rPr>
              <a:t>: </a:t>
            </a:r>
            <a:r>
              <a:rPr lang="en-US" sz="2500" b="1" dirty="0">
                <a:latin typeface="Times New Roman" pitchFamily="18" charset="0"/>
              </a:rPr>
              <a:t>A hierarchy of hubs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Bridges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bridge operates in both the physical and the data link layer. </a:t>
            </a:r>
          </a:p>
          <a:p>
            <a:pPr algn="just"/>
            <a:r>
              <a:rPr lang="en-US" sz="2400" dirty="0" smtClean="0"/>
              <a:t>As a physical layer device, it regenerates the signal it receives. </a:t>
            </a:r>
          </a:p>
          <a:p>
            <a:pPr algn="just"/>
            <a:r>
              <a:rPr lang="en-US" sz="2400" dirty="0" smtClean="0"/>
              <a:t>As a data link layer device, the bridge can check the physical (MAC) addresses (source and destination) contained in the frame.</a:t>
            </a:r>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1020762"/>
          </a:xfrm>
        </p:spPr>
        <p:txBody>
          <a:bodyPr/>
          <a:lstStyle/>
          <a:p>
            <a:pPr algn="just"/>
            <a:r>
              <a:rPr lang="en-US" sz="3000" b="1" dirty="0" smtClean="0"/>
              <a:t>What is the difference in functionality between a bridge and a repeater?</a:t>
            </a:r>
          </a:p>
        </p:txBody>
      </p:sp>
      <p:sp>
        <p:nvSpPr>
          <p:cNvPr id="10" name="Content Placeholder 9"/>
          <p:cNvSpPr>
            <a:spLocks noGrp="1"/>
          </p:cNvSpPr>
          <p:nvPr>
            <p:ph idx="1"/>
          </p:nvPr>
        </p:nvSpPr>
        <p:spPr>
          <a:xfrm>
            <a:off x="457200" y="1447800"/>
            <a:ext cx="8229600" cy="3810000"/>
          </a:xfrm>
        </p:spPr>
        <p:txBody>
          <a:bodyPr/>
          <a:lstStyle/>
          <a:p>
            <a:pPr algn="just"/>
            <a:r>
              <a:rPr lang="en-US" sz="2400" dirty="0" smtClean="0"/>
              <a:t>A bridge has filtering capability.</a:t>
            </a:r>
          </a:p>
          <a:p>
            <a:pPr algn="just"/>
            <a:r>
              <a:rPr lang="en-US" sz="2400" dirty="0" smtClean="0"/>
              <a:t>It can check the destination address of a frame and decide if the frame should be forwarded or dropped.</a:t>
            </a:r>
          </a:p>
          <a:p>
            <a:pPr algn="just"/>
            <a:r>
              <a:rPr lang="en-US" sz="2400" dirty="0" smtClean="0"/>
              <a:t>If the frame is to be forwarded, the decision must specify the port. </a:t>
            </a:r>
          </a:p>
          <a:p>
            <a:pPr algn="just"/>
            <a:r>
              <a:rPr lang="en-US" sz="2400" dirty="0" smtClean="0"/>
              <a:t>A bridge has a table that maps addresses to ports.</a:t>
            </a:r>
            <a:endParaRPr lang="en-US" sz="2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Bridges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Let us give an example. In Figure, two LANs are connected by a bridge. </a:t>
            </a:r>
            <a:endParaRPr lang="en-US" sz="2400" dirty="0"/>
          </a:p>
        </p:txBody>
      </p:sp>
      <p:pic>
        <p:nvPicPr>
          <p:cNvPr id="11" name="Picture 6"/>
          <p:cNvPicPr>
            <a:picLocks noChangeAspect="1" noChangeArrowheads="1"/>
          </p:cNvPicPr>
          <p:nvPr/>
        </p:nvPicPr>
        <p:blipFill>
          <a:blip r:embed="rId4"/>
          <a:srcRect/>
          <a:stretch>
            <a:fillRect/>
          </a:stretch>
        </p:blipFill>
        <p:spPr bwMode="auto">
          <a:xfrm>
            <a:off x="1712913" y="1614280"/>
            <a:ext cx="6059487" cy="37959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Transparent Bridges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transparent bridge is a bridge in which the stations are completely unaware of the bridge's existence. </a:t>
            </a:r>
          </a:p>
          <a:p>
            <a:pPr algn="just"/>
            <a:r>
              <a:rPr lang="en-US" sz="2400" dirty="0" smtClean="0"/>
              <a:t>If a bridge is added or deleted from the system, reconfiguration of the stations is unnecessary. </a:t>
            </a:r>
          </a:p>
          <a:p>
            <a:pPr algn="just"/>
            <a:r>
              <a:rPr lang="en-US" sz="2400" dirty="0" smtClean="0"/>
              <a:t>According to the IEEE 802.1 d specification, a system equipped with transparent bridges must meet three criteria:</a:t>
            </a:r>
          </a:p>
          <a:p>
            <a:pPr marL="457200" indent="-457200" algn="just">
              <a:buFont typeface="+mj-lt"/>
              <a:buAutoNum type="arabicPeriod"/>
            </a:pPr>
            <a:r>
              <a:rPr lang="en-US" sz="2400" dirty="0" smtClean="0"/>
              <a:t>Frames must be forwarded from one station to another.</a:t>
            </a:r>
          </a:p>
          <a:p>
            <a:pPr marL="457200" indent="-457200" algn="just">
              <a:buFont typeface="+mj-lt"/>
              <a:buAutoNum type="arabicPeriod"/>
            </a:pPr>
            <a:r>
              <a:rPr lang="en-US" sz="2400" dirty="0" smtClean="0"/>
              <a:t>The forwarding table is automatically made by learning frame movements in the network.</a:t>
            </a:r>
          </a:p>
          <a:p>
            <a:pPr marL="457200" indent="-457200" algn="just">
              <a:buFont typeface="+mj-lt"/>
              <a:buAutoNum type="arabicPeriod"/>
            </a:pPr>
            <a:r>
              <a:rPr lang="en-US" sz="2400" dirty="0" smtClean="0"/>
              <a:t>Loops in the system must be prevented.</a:t>
            </a:r>
            <a:endParaRPr 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Transparent Bridges</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Forwarding </a:t>
            </a:r>
          </a:p>
          <a:p>
            <a:pPr algn="just"/>
            <a:r>
              <a:rPr lang="en-US" sz="2400" dirty="0" smtClean="0"/>
              <a:t>A transparent bridge must correctly forward the frames</a:t>
            </a:r>
          </a:p>
          <a:p>
            <a:pPr algn="just"/>
            <a:r>
              <a:rPr lang="en-US" sz="2400" b="1" dirty="0" smtClean="0"/>
              <a:t>Learning</a:t>
            </a:r>
            <a:r>
              <a:rPr lang="en-US" sz="2400" dirty="0" smtClean="0"/>
              <a:t> </a:t>
            </a:r>
          </a:p>
          <a:p>
            <a:pPr algn="just"/>
            <a:r>
              <a:rPr lang="en-US" sz="2400" dirty="0" smtClean="0"/>
              <a:t>The earliest bridges had forwarding tables that were static. </a:t>
            </a:r>
          </a:p>
          <a:p>
            <a:pPr algn="just"/>
            <a:r>
              <a:rPr lang="en-US" sz="2400" dirty="0" smtClean="0"/>
              <a:t>The systems administrator would manually enter each table entry during bridge setup. </a:t>
            </a:r>
          </a:p>
          <a:p>
            <a:pPr algn="just"/>
            <a:r>
              <a:rPr lang="en-US" sz="2400" dirty="0" smtClean="0"/>
              <a:t>Although the process was simple, it was not practical. </a:t>
            </a:r>
          </a:p>
          <a:p>
            <a:pPr algn="just"/>
            <a:r>
              <a:rPr lang="en-US" sz="2400" dirty="0" smtClean="0"/>
              <a:t>If a station was added or deleted, the table had to be modified manually.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Bridges Connecting Different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Theoretically a bridge should be able to connect LANs using different protocols at the data link layer, such as an Ethernet LAN to a wireless LAN. </a:t>
            </a:r>
          </a:p>
          <a:p>
            <a:pPr algn="just"/>
            <a:r>
              <a:rPr lang="en-US" sz="2400" dirty="0" smtClean="0"/>
              <a:t>However, there are many issues to be considered:</a:t>
            </a:r>
          </a:p>
          <a:p>
            <a:pPr algn="just"/>
            <a:r>
              <a:rPr lang="en-US" sz="2400" b="1" dirty="0" smtClean="0"/>
              <a:t>Frame format</a:t>
            </a:r>
            <a:r>
              <a:rPr lang="en-US" sz="2400" dirty="0" smtClean="0"/>
              <a:t> </a:t>
            </a:r>
          </a:p>
          <a:p>
            <a:pPr algn="just"/>
            <a:r>
              <a:rPr lang="en-US" sz="2400" dirty="0" smtClean="0"/>
              <a:t>Each LAN type has its own frame format (compare an Ethernet frame with a wireless LAN frame).</a:t>
            </a:r>
          </a:p>
          <a:p>
            <a:pPr algn="just"/>
            <a:r>
              <a:rPr lang="en-US" sz="2400" b="1" dirty="0" smtClean="0"/>
              <a:t>Data rate</a:t>
            </a:r>
          </a:p>
          <a:p>
            <a:pPr algn="just"/>
            <a:r>
              <a:rPr lang="en-US" sz="2400" dirty="0" smtClean="0"/>
              <a:t>Each LAN type has its own data rate. </a:t>
            </a:r>
          </a:p>
          <a:p>
            <a:pPr algn="just"/>
            <a:r>
              <a:rPr lang="en-US" sz="2400" dirty="0" smtClean="0"/>
              <a:t>The bridge must buffer the frame to compensate for this difference.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Bridges Connecting Different LANs</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Maximum data size</a:t>
            </a:r>
          </a:p>
          <a:p>
            <a:pPr algn="just"/>
            <a:r>
              <a:rPr lang="en-US" sz="2400" dirty="0" smtClean="0"/>
              <a:t>If an incoming frame's size is too large for the destination LAN, the data must be fragmented into several frames.</a:t>
            </a:r>
          </a:p>
          <a:p>
            <a:pPr algn="just"/>
            <a:r>
              <a:rPr lang="en-US" sz="2400" dirty="0" smtClean="0"/>
              <a:t>The data then need to be reassembled at the destination. </a:t>
            </a:r>
          </a:p>
          <a:p>
            <a:pPr algn="just"/>
            <a:r>
              <a:rPr lang="en-US" sz="2400" dirty="0" smtClean="0"/>
              <a:t>However, no protocol at the data link layer allows the fragmentation and reassembly of frames. </a:t>
            </a:r>
          </a:p>
          <a:p>
            <a:pPr algn="just"/>
            <a:r>
              <a:rPr lang="en-US" sz="2400" dirty="0" smtClean="0"/>
              <a:t>The bridge must therefore discard any frames too large for its system</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Bridges Connecting Different LANs</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Bit order</a:t>
            </a:r>
          </a:p>
          <a:p>
            <a:pPr algn="just"/>
            <a:r>
              <a:rPr lang="en-US" sz="2400" dirty="0" smtClean="0"/>
              <a:t>Each LAN type has its own strategy in the sending of bits. </a:t>
            </a:r>
          </a:p>
          <a:p>
            <a:pPr algn="just"/>
            <a:r>
              <a:rPr lang="en-US" sz="2400" dirty="0" smtClean="0"/>
              <a:t>Some send the most significant bit in a byte first; others send the least significant bit first.</a:t>
            </a:r>
          </a:p>
          <a:p>
            <a:pPr algn="just"/>
            <a:r>
              <a:rPr lang="en-US" sz="2400" b="1" dirty="0" smtClean="0"/>
              <a:t>Security </a:t>
            </a:r>
          </a:p>
          <a:p>
            <a:pPr algn="just"/>
            <a:r>
              <a:rPr lang="en-US" sz="2400" dirty="0" smtClean="0"/>
              <a:t>Some LANs, such as wireless LANs, implement security measures in the data link layer. </a:t>
            </a:r>
          </a:p>
          <a:p>
            <a:pPr algn="just"/>
            <a:r>
              <a:rPr lang="en-US" sz="2400" dirty="0" smtClean="0"/>
              <a:t>Other LANs, such as Ethernet, do not.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LANs do not normally operate in isolation. </a:t>
            </a:r>
          </a:p>
          <a:p>
            <a:pPr algn="just"/>
            <a:r>
              <a:rPr lang="en-US" sz="2400" dirty="0" smtClean="0"/>
              <a:t>They are connected to one another or to the Internet. </a:t>
            </a:r>
          </a:p>
          <a:p>
            <a:pPr algn="just"/>
            <a:r>
              <a:rPr lang="en-US" sz="2400" dirty="0" smtClean="0"/>
              <a:t>To connect LANs, or segments of LANs, we use connecting devices. </a:t>
            </a:r>
          </a:p>
          <a:p>
            <a:pPr algn="just"/>
            <a:r>
              <a:rPr lang="en-US" sz="2400" dirty="0" smtClean="0"/>
              <a:t>Connecting devices can operate in different layers of the Internet model.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Bridges Connecting Different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Security often involves encryption</a:t>
            </a:r>
          </a:p>
          <a:p>
            <a:pPr algn="just"/>
            <a:r>
              <a:rPr lang="en-US" sz="2400" dirty="0" smtClean="0"/>
              <a:t>When a bridge receives a frame from a wireless LAN, it needs to decrypt the message before forwarding it to an Ethernet LAN.</a:t>
            </a:r>
          </a:p>
          <a:p>
            <a:pPr algn="just"/>
            <a:r>
              <a:rPr lang="en-US" sz="2400" b="1" dirty="0" smtClean="0"/>
              <a:t>Multimedia support</a:t>
            </a:r>
          </a:p>
          <a:p>
            <a:pPr algn="just"/>
            <a:r>
              <a:rPr lang="en-US" sz="2400" dirty="0" smtClean="0"/>
              <a:t>Some LANs support multimedia and the quality of services needed for this type of communication; others do not.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Two-Layer Switches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When we use the term switch, we must be careful because a switch can mean two different things. </a:t>
            </a:r>
          </a:p>
          <a:p>
            <a:pPr algn="just"/>
            <a:r>
              <a:rPr lang="en-US" sz="2400" dirty="0" smtClean="0"/>
              <a:t>We must clarify the term by adding the level at which the device operates.</a:t>
            </a:r>
          </a:p>
          <a:p>
            <a:pPr algn="just"/>
            <a:r>
              <a:rPr lang="en-US" sz="2400" dirty="0" smtClean="0"/>
              <a:t>We can have a two-layer switch or a three-layer switch.</a:t>
            </a:r>
          </a:p>
          <a:p>
            <a:pPr algn="just"/>
            <a:r>
              <a:rPr lang="en-US" sz="2400" dirty="0" smtClean="0"/>
              <a:t>A three-layer switch is used at the network layer; it is a kind of router. </a:t>
            </a:r>
          </a:p>
          <a:p>
            <a:pPr algn="just"/>
            <a:r>
              <a:rPr lang="en-US" sz="2400" dirty="0" smtClean="0"/>
              <a:t>The two-layer switch performs at the physical and data link layers.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Two-Layer Switches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two-layer switch is a bridge, a bridge with many ports and a design that allows better (faster) performance.</a:t>
            </a:r>
          </a:p>
          <a:p>
            <a:pPr algn="just"/>
            <a:r>
              <a:rPr lang="en-US" sz="2400" dirty="0" smtClean="0"/>
              <a:t>A bridge with a few ports can connect a few LANs together. </a:t>
            </a:r>
          </a:p>
          <a:p>
            <a:pPr algn="just"/>
            <a:r>
              <a:rPr lang="en-US" sz="2400" dirty="0" smtClean="0"/>
              <a:t>A bridge with many ports may be able to allocate a unique port to each station, with each station on its own independent entity. </a:t>
            </a:r>
          </a:p>
          <a:p>
            <a:pPr algn="just"/>
            <a:r>
              <a:rPr lang="en-US" sz="2400" dirty="0" smtClean="0"/>
              <a:t>This means no competing traffic (no collision in Ethernet).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Two-Layer Switches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two-layer switch, as a bridge does, makes a filtering decision based on the MAC address of the frame it received. </a:t>
            </a:r>
          </a:p>
          <a:p>
            <a:pPr algn="just"/>
            <a:r>
              <a:rPr lang="en-US" sz="2400" dirty="0" smtClean="0"/>
              <a:t>However, a two-layer switch can be more sophisticated.</a:t>
            </a:r>
          </a:p>
          <a:p>
            <a:pPr algn="just"/>
            <a:r>
              <a:rPr lang="en-US" sz="2400" dirty="0" smtClean="0"/>
              <a:t>It can have a buffer to hold the frames for processing. </a:t>
            </a:r>
          </a:p>
          <a:p>
            <a:pPr algn="just"/>
            <a:r>
              <a:rPr lang="en-US" sz="2400" dirty="0" smtClean="0"/>
              <a:t>It can have a switching factor that forwards the frames faster. </a:t>
            </a:r>
          </a:p>
          <a:p>
            <a:pPr algn="just"/>
            <a:r>
              <a:rPr lang="en-US" sz="2400" dirty="0" smtClean="0"/>
              <a:t>Some new two-layer switches, called cut-through switches, have been designed to forward the frame as soon as they check the MAC addresses in the header of the frame.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Routers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router is a three-layer device that routes packets based on their logical addresses (host-to-host addressing). </a:t>
            </a:r>
          </a:p>
          <a:p>
            <a:pPr algn="just"/>
            <a:r>
              <a:rPr lang="en-US" sz="2400" dirty="0" smtClean="0"/>
              <a:t>A router normally connects LANs and WANs in the Internet and has a routing table that is used for making decisions about the route.</a:t>
            </a:r>
          </a:p>
          <a:p>
            <a:pPr algn="just"/>
            <a:r>
              <a:rPr lang="en-US" sz="2400" dirty="0" smtClean="0"/>
              <a:t>The routing tables are normally dynamic and are updated using routing protocols.</a:t>
            </a:r>
          </a:p>
          <a:p>
            <a:pPr algn="just"/>
            <a:r>
              <a:rPr lang="en-US" sz="2400" dirty="0" smtClean="0"/>
              <a:t>Figure shows a part of the Internet that uses routers to connect LANs and WANs.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Routers</a:t>
            </a:r>
          </a:p>
        </p:txBody>
      </p:sp>
      <p:pic>
        <p:nvPicPr>
          <p:cNvPr id="12" name="Picture 6"/>
          <p:cNvPicPr>
            <a:picLocks noChangeAspect="1" noChangeArrowheads="1"/>
          </p:cNvPicPr>
          <p:nvPr/>
        </p:nvPicPr>
        <p:blipFill>
          <a:blip r:embed="rId4"/>
          <a:srcRect/>
          <a:stretch>
            <a:fillRect/>
          </a:stretch>
        </p:blipFill>
        <p:spPr bwMode="auto">
          <a:xfrm>
            <a:off x="106363" y="1447800"/>
            <a:ext cx="8885237" cy="3092450"/>
          </a:xfrm>
          <a:prstGeom prst="rect">
            <a:avLst/>
          </a:prstGeom>
          <a:noFill/>
          <a:ln w="9525">
            <a:noFill/>
            <a:miter lim="800000"/>
            <a:headEnd/>
            <a:tailEnd/>
          </a:ln>
          <a:effectLst/>
        </p:spPr>
      </p:pic>
      <p:sp>
        <p:nvSpPr>
          <p:cNvPr id="13" name="Text Box 4"/>
          <p:cNvSpPr txBox="1">
            <a:spLocks noChangeArrowheads="1"/>
          </p:cNvSpPr>
          <p:nvPr/>
        </p:nvSpPr>
        <p:spPr bwMode="auto">
          <a:xfrm>
            <a:off x="457200" y="4876800"/>
            <a:ext cx="8277651"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a:t>
            </a:r>
            <a:r>
              <a:rPr lang="en-US" sz="2500" b="1" dirty="0" smtClean="0">
                <a:latin typeface="Times New Roman" pitchFamily="18" charset="0"/>
              </a:rPr>
              <a:t>:  </a:t>
            </a:r>
            <a:r>
              <a:rPr lang="en-US" sz="2500" b="1" dirty="0">
                <a:latin typeface="Times New Roman" pitchFamily="18" charset="0"/>
              </a:rPr>
              <a:t>Routers connecting independent LANs and WANs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Three-Layer Switches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three-layer switch is a router, but a faster and more sophisticated. </a:t>
            </a:r>
          </a:p>
          <a:p>
            <a:pPr algn="just"/>
            <a:r>
              <a:rPr lang="en-US" sz="2400" dirty="0" smtClean="0"/>
              <a:t>The switching fabric in a three-layer switch allows faster table lookup and forwarding. </a:t>
            </a:r>
          </a:p>
          <a:p>
            <a:pPr algn="just"/>
            <a:r>
              <a:rPr lang="en-US" sz="2400" dirty="0" smtClean="0"/>
              <a:t>we use the terms router and three-layer switch interchangeably</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Gateway</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Although some textbooks use the terms gateway and router interchangeably, most of the literature distinguishes between the two. </a:t>
            </a:r>
          </a:p>
          <a:p>
            <a:pPr algn="just"/>
            <a:r>
              <a:rPr lang="en-US" sz="2400" dirty="0" smtClean="0"/>
              <a:t>A gateway is normally a computer that operates in all five layers of the Internet or seven layers of OSI model.</a:t>
            </a:r>
          </a:p>
          <a:p>
            <a:pPr algn="just"/>
            <a:r>
              <a:rPr lang="en-US" sz="2400" dirty="0" smtClean="0"/>
              <a:t>A gateway takes an application message, reads it, and interprets it. </a:t>
            </a:r>
          </a:p>
          <a:p>
            <a:pPr algn="just"/>
            <a:r>
              <a:rPr lang="en-US" sz="2400" dirty="0" smtClean="0"/>
              <a:t>This means that it can be used as a connecting device between two internetworks that use different models.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Gateway</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For example, a network designed to use the OSI model can be connected to another network using the Internet model. </a:t>
            </a:r>
          </a:p>
          <a:p>
            <a:pPr algn="just"/>
            <a:r>
              <a:rPr lang="en-US" sz="2400" dirty="0" smtClean="0"/>
              <a:t>The gateway connecting the two systems can take a frame as it arrives from the first system, move it up to the OSI application layer, and remove the message.</a:t>
            </a:r>
          </a:p>
          <a:p>
            <a:pPr algn="just"/>
            <a:r>
              <a:rPr lang="en-US" sz="2400" dirty="0" smtClean="0"/>
              <a:t>Gateways can provide security. </a:t>
            </a:r>
          </a:p>
          <a:p>
            <a:pPr algn="just"/>
            <a:r>
              <a:rPr lang="en-US" sz="2400" dirty="0" smtClean="0"/>
              <a:t>The gateway is used to filter unwanted application-layer messages.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station is considered part of a LAN if it physically belongs to that LAN. </a:t>
            </a:r>
          </a:p>
          <a:p>
            <a:pPr algn="just"/>
            <a:r>
              <a:rPr lang="en-US" sz="2400" dirty="0" smtClean="0"/>
              <a:t>The criterion of membership is geographic. </a:t>
            </a:r>
          </a:p>
          <a:p>
            <a:pPr algn="just"/>
            <a:r>
              <a:rPr lang="en-US" sz="2400" dirty="0" smtClean="0"/>
              <a:t>What happens if we need a virtual connection between two stations belonging to two different physical LANs?</a:t>
            </a:r>
          </a:p>
          <a:p>
            <a:pPr algn="just"/>
            <a:r>
              <a:rPr lang="en-US" sz="2400" dirty="0" smtClean="0"/>
              <a:t>We can roughly define a virtual local area network (VLAN) as a local area network configured by software, not by physical wiring.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CONNECTING DEVICES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we divide connecting devices into five different categories based on the layer in which they operate in a network, as shown in Figure </a:t>
            </a:r>
            <a:endParaRPr lang="en-US" sz="2400" dirty="0"/>
          </a:p>
        </p:txBody>
      </p:sp>
      <p:pic>
        <p:nvPicPr>
          <p:cNvPr id="11" name="Picture 6"/>
          <p:cNvPicPr>
            <a:picLocks noChangeAspect="1" noChangeArrowheads="1"/>
          </p:cNvPicPr>
          <p:nvPr/>
        </p:nvPicPr>
        <p:blipFill>
          <a:blip r:embed="rId4"/>
          <a:srcRect/>
          <a:stretch>
            <a:fillRect/>
          </a:stretch>
        </p:blipFill>
        <p:spPr bwMode="auto">
          <a:xfrm>
            <a:off x="374650" y="2457450"/>
            <a:ext cx="8464550" cy="28003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Let us use an example to elaborate on this definition.</a:t>
            </a:r>
          </a:p>
          <a:p>
            <a:pPr algn="just"/>
            <a:r>
              <a:rPr lang="en-US" sz="2400" dirty="0" smtClean="0"/>
              <a:t>Figure shows a switched LAN in an engineering firm in which 10 stations are grouped into three LANs that are connected by a switch. </a:t>
            </a:r>
          </a:p>
          <a:p>
            <a:pPr algn="just"/>
            <a:r>
              <a:rPr lang="en-US" sz="2400" dirty="0" smtClean="0"/>
              <a:t>The first four engineers work together as the first group, the next three engineers work together as the second group, and the last three engineers work together as the third group. </a:t>
            </a:r>
          </a:p>
          <a:p>
            <a:pPr algn="just"/>
            <a:r>
              <a:rPr lang="en-US" sz="2400" dirty="0" smtClean="0"/>
              <a:t>The LAN is configured to allow this arrangement.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pic>
        <p:nvPicPr>
          <p:cNvPr id="12" name="Picture 6"/>
          <p:cNvPicPr>
            <a:picLocks noChangeAspect="1" noChangeArrowheads="1"/>
          </p:cNvPicPr>
          <p:nvPr/>
        </p:nvPicPr>
        <p:blipFill>
          <a:blip r:embed="rId4"/>
          <a:srcRect/>
          <a:stretch>
            <a:fillRect/>
          </a:stretch>
        </p:blipFill>
        <p:spPr bwMode="auto">
          <a:xfrm>
            <a:off x="2613025" y="762000"/>
            <a:ext cx="4397375" cy="47513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But what would happen if the administrators needed to move two engineers from the first group to the third group, to speed up the project being done by the third group?</a:t>
            </a:r>
          </a:p>
          <a:p>
            <a:pPr algn="just"/>
            <a:r>
              <a:rPr lang="en-US" sz="2400" dirty="0" smtClean="0"/>
              <a:t>The LAN configuration would need to be changed. </a:t>
            </a:r>
          </a:p>
          <a:p>
            <a:pPr algn="just"/>
            <a:r>
              <a:rPr lang="en-US" sz="2400" dirty="0" smtClean="0"/>
              <a:t>The network technician must rewire. </a:t>
            </a:r>
          </a:p>
          <a:p>
            <a:pPr algn="just"/>
            <a:r>
              <a:rPr lang="en-US" sz="2400" dirty="0" smtClean="0"/>
              <a:t>The problem is repeated if, in another week, the two engineers move back to their previous group. </a:t>
            </a:r>
          </a:p>
          <a:p>
            <a:pPr algn="just"/>
            <a:r>
              <a:rPr lang="en-US" sz="2400" dirty="0" smtClean="0"/>
              <a:t>In a switched LAN, changes in the work group mean physical changes in the network configuration.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Figure shows the same switched LAN divided into VLANs.</a:t>
            </a:r>
          </a:p>
        </p:txBody>
      </p:sp>
      <p:pic>
        <p:nvPicPr>
          <p:cNvPr id="11" name="Picture 6"/>
          <p:cNvPicPr>
            <a:picLocks noChangeAspect="1" noChangeArrowheads="1"/>
          </p:cNvPicPr>
          <p:nvPr/>
        </p:nvPicPr>
        <p:blipFill>
          <a:blip r:embed="rId4"/>
          <a:srcRect/>
          <a:stretch>
            <a:fillRect/>
          </a:stretch>
        </p:blipFill>
        <p:spPr bwMode="auto">
          <a:xfrm>
            <a:off x="2133600" y="1500029"/>
            <a:ext cx="6629400" cy="391017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whole idea of VLAN technology is to divide a LAN into logical, instead of physical, segments.</a:t>
            </a:r>
          </a:p>
          <a:p>
            <a:pPr algn="just"/>
            <a:r>
              <a:rPr lang="en-US" sz="2400" dirty="0" smtClean="0"/>
              <a:t>A LAN can be divided into several logical LANs called VLANs. </a:t>
            </a:r>
          </a:p>
          <a:p>
            <a:pPr algn="just"/>
            <a:r>
              <a:rPr lang="en-US" sz="2400" dirty="0" smtClean="0"/>
              <a:t>Each VLAN is a work group in the organization. </a:t>
            </a:r>
          </a:p>
          <a:p>
            <a:pPr algn="just"/>
            <a:r>
              <a:rPr lang="en-US" sz="2400" dirty="0" smtClean="0"/>
              <a:t>If a person moves from one group to another, there is no need to change the physical configuration. </a:t>
            </a:r>
          </a:p>
          <a:p>
            <a:pPr algn="just"/>
            <a:r>
              <a:rPr lang="en-US" sz="2400" dirty="0" smtClean="0"/>
              <a:t>The group membership in VLANs is defined by software, not hardware. </a:t>
            </a:r>
          </a:p>
          <a:p>
            <a:pPr algn="just"/>
            <a:r>
              <a:rPr lang="en-US" sz="2400" dirty="0" smtClean="0"/>
              <a:t>Any station can be logically moved to another VLAN. </a:t>
            </a:r>
          </a:p>
          <a:p>
            <a:pPr algn="just"/>
            <a:r>
              <a:rPr lang="en-US" sz="2400" dirty="0" smtClean="0"/>
              <a:t>All members belonging to a VLAN can receive broadcast messages sent to that particular VLAN.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This means if a station moves from VLAN 1 to VLAN 2, it receives broadcast messages sent to VLAN 2, but no longer receives broadcast messages sent to VLAN 1.</a:t>
            </a:r>
          </a:p>
          <a:p>
            <a:pPr algn="just"/>
            <a:r>
              <a:rPr lang="en-US" sz="2400" dirty="0" smtClean="0"/>
              <a:t>It is obvious that the problem in our previous example can easily be solved by using VLANs. </a:t>
            </a:r>
          </a:p>
          <a:p>
            <a:pPr algn="just"/>
            <a:r>
              <a:rPr lang="en-US" sz="2400" dirty="0" smtClean="0"/>
              <a:t>Moving engineers from one group to another through software is easier than changing the configuration of the physical network.</a:t>
            </a:r>
          </a:p>
          <a:p>
            <a:pPr algn="just"/>
            <a:r>
              <a:rPr lang="en-US" sz="2400" dirty="0" smtClean="0"/>
              <a:t>VLAN technology even allows the grouping of stations connected to different switches in a VLAN.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Figure shows a backbone local area network with two switches and three VLANs. </a:t>
            </a:r>
          </a:p>
          <a:p>
            <a:pPr algn="just"/>
            <a:r>
              <a:rPr lang="en-US" sz="2400" dirty="0" smtClean="0"/>
              <a:t>Stations from switches A and B belong to each VLAN.</a:t>
            </a:r>
          </a:p>
        </p:txBody>
      </p:sp>
      <p:pic>
        <p:nvPicPr>
          <p:cNvPr id="11" name="Picture 6"/>
          <p:cNvPicPr>
            <a:picLocks noChangeAspect="1" noChangeArrowheads="1"/>
          </p:cNvPicPr>
          <p:nvPr/>
        </p:nvPicPr>
        <p:blipFill>
          <a:blip r:embed="rId4"/>
          <a:srcRect/>
          <a:stretch>
            <a:fillRect/>
          </a:stretch>
        </p:blipFill>
        <p:spPr bwMode="auto">
          <a:xfrm>
            <a:off x="1906758" y="1981200"/>
            <a:ext cx="5027442" cy="3581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This is a good configuration for a company with two separate buildings. </a:t>
            </a:r>
          </a:p>
          <a:p>
            <a:pPr algn="just"/>
            <a:r>
              <a:rPr lang="en-US" sz="2400" dirty="0" smtClean="0"/>
              <a:t>Each building can have its own switched LAN connected by a backbone. </a:t>
            </a:r>
          </a:p>
          <a:p>
            <a:pPr algn="just"/>
            <a:r>
              <a:rPr lang="en-US" sz="2400" dirty="0" smtClean="0"/>
              <a:t>People in the first building and people in the second building can be in the same work group even though they are connected to different physical LANs</a:t>
            </a:r>
          </a:p>
          <a:p>
            <a:pPr algn="just"/>
            <a:r>
              <a:rPr lang="en-US" sz="2400" dirty="0" smtClean="0"/>
              <a:t>From these three examples, we can define a VLAN characteristic: VLANs group stations belonging to one or more physical LANs into broadcast domains. </a:t>
            </a:r>
          </a:p>
          <a:p>
            <a:pPr algn="just"/>
            <a:r>
              <a:rPr lang="en-US" sz="2400" dirty="0" smtClean="0"/>
              <a:t>The stations in a VLAN communicate with one another as though they belonged to a physical segment.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 - Membership</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What characteristic can be used to group stations in a VLAN? </a:t>
            </a:r>
          </a:p>
          <a:p>
            <a:pPr algn="just"/>
            <a:r>
              <a:rPr lang="en-US" sz="2400" dirty="0" smtClean="0"/>
              <a:t>Vendors use different characteristics such as port numbers, MAC addresses, IP addresses, IP multicast addresses, or a combination of two or more of these.</a:t>
            </a:r>
          </a:p>
          <a:p>
            <a:pPr algn="just"/>
            <a:r>
              <a:rPr lang="en-US" sz="2400" b="1" dirty="0" smtClean="0"/>
              <a:t>Port Numbers</a:t>
            </a:r>
          </a:p>
          <a:p>
            <a:pPr algn="just"/>
            <a:r>
              <a:rPr lang="en-US" sz="2400" dirty="0" smtClean="0"/>
              <a:t>Some VLAN vendors use switch port numbers as a membership characteristic. </a:t>
            </a:r>
          </a:p>
          <a:p>
            <a:pPr algn="just"/>
            <a:r>
              <a:rPr lang="en-US" sz="2400" dirty="0" smtClean="0"/>
              <a:t>For example, the administrator can define that stations connecting to ports 1, 2, 3, and 7 belong to VLAN 1; stations connecting to ports 4, 10, and 12 belong to VLAN 2; and so on.</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 - Membership</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MAC Addresses</a:t>
            </a:r>
          </a:p>
          <a:p>
            <a:pPr algn="just"/>
            <a:r>
              <a:rPr lang="en-US" sz="2400" dirty="0" smtClean="0"/>
              <a:t>Some VLAN vendors use the 48-bit MAC address as a membership characteristic.</a:t>
            </a:r>
          </a:p>
          <a:p>
            <a:pPr algn="just"/>
            <a:r>
              <a:rPr lang="en-US" sz="2400" dirty="0" smtClean="0"/>
              <a:t> For example, the administrator can stipulate that stations having MAC addresses E21342A12334 and F2A123BCD341belong to VLAN 1.</a:t>
            </a:r>
          </a:p>
          <a:p>
            <a:pPr algn="just"/>
            <a:r>
              <a:rPr lang="en-US" sz="2400" b="1" dirty="0" smtClean="0"/>
              <a:t>IP Addresses</a:t>
            </a:r>
          </a:p>
          <a:p>
            <a:pPr algn="just"/>
            <a:r>
              <a:rPr lang="en-US" sz="2400" dirty="0" smtClean="0"/>
              <a:t>Some VLAN vendors use the 32-bit IP address as a membership characteristic.</a:t>
            </a:r>
          </a:p>
          <a:p>
            <a:pPr algn="just"/>
            <a:r>
              <a:rPr lang="en-US" sz="2400" dirty="0" smtClean="0"/>
              <a:t>For example, the administrator can stipulate that stations having IP addresses 181.34.23.67, 181.34.23.72, 181.34.23.98, and 181.34.23.112 belong to VLAN 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CONNECTING DEVICES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five categories contain devices which defined as</a:t>
            </a:r>
          </a:p>
          <a:p>
            <a:pPr marL="457200" indent="-457200" algn="just">
              <a:buFont typeface="+mj-lt"/>
              <a:buAutoNum type="arabicPeriod"/>
            </a:pPr>
            <a:r>
              <a:rPr lang="en-US" sz="2400" dirty="0" smtClean="0"/>
              <a:t>Those which operate below the physical layer such as a passive hub.</a:t>
            </a:r>
          </a:p>
          <a:p>
            <a:pPr marL="457200" indent="-457200" algn="just">
              <a:buFont typeface="+mj-lt"/>
              <a:buAutoNum type="arabicPeriod"/>
            </a:pPr>
            <a:r>
              <a:rPr lang="en-US" sz="2400" dirty="0" smtClean="0"/>
              <a:t>Those which operate at the physical layer (a repeater or an active hub).</a:t>
            </a:r>
          </a:p>
          <a:p>
            <a:pPr marL="457200" indent="-457200" algn="just">
              <a:buFont typeface="+mj-lt"/>
              <a:buAutoNum type="arabicPeriod"/>
            </a:pPr>
            <a:r>
              <a:rPr lang="en-US" sz="2400" dirty="0" smtClean="0"/>
              <a:t>Those which operate at the physical and data link layers (a bridge or a two-layer switch).</a:t>
            </a:r>
          </a:p>
          <a:p>
            <a:pPr marL="457200" indent="-457200" algn="just">
              <a:buFont typeface="+mj-lt"/>
              <a:buAutoNum type="arabicPeriod"/>
            </a:pPr>
            <a:r>
              <a:rPr lang="en-US" sz="2400" dirty="0" smtClean="0"/>
              <a:t>Those which operate at the physical, data link, and network layers (a router or a three-layer switch).</a:t>
            </a:r>
          </a:p>
          <a:p>
            <a:pPr marL="457200" indent="-457200" algn="just">
              <a:buFont typeface="+mj-lt"/>
              <a:buAutoNum type="arabicPeriod"/>
            </a:pPr>
            <a:r>
              <a:rPr lang="en-US" sz="2400" dirty="0" smtClean="0"/>
              <a:t>Those which can operate at all five layers (a gateway).</a:t>
            </a:r>
            <a:endParaRPr lang="en-US" sz="24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 - Membership</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Multicast IP Addresses</a:t>
            </a:r>
          </a:p>
          <a:p>
            <a:pPr algn="just"/>
            <a:r>
              <a:rPr lang="en-US" sz="2400" dirty="0" smtClean="0"/>
              <a:t>Some VLAN vendors use the multicast IP address as a membership characteristic.</a:t>
            </a:r>
          </a:p>
          <a:p>
            <a:pPr algn="just"/>
            <a:r>
              <a:rPr lang="en-US" sz="2400" dirty="0" smtClean="0"/>
              <a:t>Multicasting at the IP layer is now translated to multicasting at the data link layer.</a:t>
            </a:r>
          </a:p>
          <a:p>
            <a:pPr algn="just"/>
            <a:r>
              <a:rPr lang="en-US" sz="2400" b="1" dirty="0" smtClean="0"/>
              <a:t>Combination</a:t>
            </a:r>
          </a:p>
          <a:p>
            <a:pPr algn="just"/>
            <a:r>
              <a:rPr lang="en-US" sz="2400" dirty="0" smtClean="0"/>
              <a:t>Recently, the software available from some vendors allows all these characteristics to be combined. </a:t>
            </a:r>
          </a:p>
          <a:p>
            <a:pPr algn="just"/>
            <a:r>
              <a:rPr lang="en-US" sz="2400" dirty="0" smtClean="0"/>
              <a:t>The administrator can choose one or more characteristics when installing the software. </a:t>
            </a:r>
          </a:p>
          <a:p>
            <a:pPr algn="just"/>
            <a:r>
              <a:rPr lang="en-US" sz="2400" dirty="0" smtClean="0"/>
              <a:t>In addition, the software can be reconfigured to change the settings.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VIRTUAL LANs - Configuration</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How are the stations grouped into different VLANs?</a:t>
            </a:r>
          </a:p>
          <a:p>
            <a:pPr algn="just"/>
            <a:r>
              <a:rPr lang="en-US" sz="2400" dirty="0" smtClean="0"/>
              <a:t>Stations are configured in one of three ways: </a:t>
            </a:r>
          </a:p>
          <a:p>
            <a:pPr algn="just"/>
            <a:r>
              <a:rPr lang="en-US" sz="2400" dirty="0" smtClean="0"/>
              <a:t>Manual, </a:t>
            </a:r>
          </a:p>
          <a:p>
            <a:pPr algn="just"/>
            <a:r>
              <a:rPr lang="en-US" sz="2400" dirty="0" smtClean="0"/>
              <a:t>Semiautomatic, and </a:t>
            </a:r>
          </a:p>
          <a:p>
            <a:pPr algn="just"/>
            <a:r>
              <a:rPr lang="en-US" sz="2400" dirty="0" smtClean="0"/>
              <a:t>Automatic.</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VLANs – Configuration - Manual</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a manual configuration, the network administrator uses the VLAN software to manually assign the stations into different VLANs at setup. </a:t>
            </a:r>
          </a:p>
          <a:p>
            <a:pPr algn="just"/>
            <a:r>
              <a:rPr lang="en-US" sz="2400" dirty="0" smtClean="0"/>
              <a:t>Later migration from one VLAN to another is also done manually. </a:t>
            </a:r>
          </a:p>
          <a:p>
            <a:pPr algn="just"/>
            <a:r>
              <a:rPr lang="en-US" sz="2400" dirty="0" smtClean="0"/>
              <a:t>Note that this is not a physical configuration; it is a logical configuration. </a:t>
            </a:r>
          </a:p>
          <a:p>
            <a:pPr algn="just"/>
            <a:r>
              <a:rPr lang="en-US" sz="2400" dirty="0" smtClean="0"/>
              <a:t>The term manually here means that the administrator types the port numbers, the IP addresses, or other characteristics, using the VLAN software.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VLANs – Configuration - Automatic</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an automatic configuration, the stations are automatically connected or disconnected from a VLAN using criteria defined by the administrator. </a:t>
            </a:r>
          </a:p>
          <a:p>
            <a:pPr algn="just"/>
            <a:r>
              <a:rPr lang="en-US" sz="2400" dirty="0" smtClean="0"/>
              <a:t>For example, the administrator can define the project number as the criterion for being a member of a group.</a:t>
            </a:r>
          </a:p>
          <a:p>
            <a:pPr algn="just"/>
            <a:r>
              <a:rPr lang="en-US" sz="2400" dirty="0" smtClean="0"/>
              <a:t>When a user changes the project, he or she automatically migrates to a new VLAN.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VLANs – Configuration - Semiautomatic</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semiautomatic configuration is somewhere between a manual configuration and an automatic configuration.</a:t>
            </a:r>
          </a:p>
          <a:p>
            <a:pPr algn="just"/>
            <a:r>
              <a:rPr lang="en-US" sz="2400" dirty="0" smtClean="0"/>
              <a:t>Usually, the initializing is done manually, with migrations done automatically</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Communication Between Switches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a multi-switched backbone, each switch must know not only which station belongs to which VLAN, but also the membership of stations connected to other switches.</a:t>
            </a:r>
          </a:p>
          <a:p>
            <a:pPr algn="just"/>
            <a:r>
              <a:rPr lang="en-US" sz="2400" dirty="0" smtClean="0"/>
              <a:t>For example, in Figure (VLAN), switch A must know the membership status of stations connected to switch B, and switch B must know the same about switch A. </a:t>
            </a:r>
          </a:p>
          <a:p>
            <a:pPr algn="just"/>
            <a:r>
              <a:rPr lang="en-US" sz="2400" dirty="0" smtClean="0"/>
              <a:t>Three methods have been devised for this purpose:</a:t>
            </a:r>
          </a:p>
          <a:p>
            <a:pPr algn="just"/>
            <a:r>
              <a:rPr lang="en-US" sz="2400" dirty="0" smtClean="0"/>
              <a:t>Table maintenance, </a:t>
            </a:r>
          </a:p>
          <a:p>
            <a:pPr algn="just"/>
            <a:r>
              <a:rPr lang="en-US" sz="2400" dirty="0" smtClean="0"/>
              <a:t>Frame tagging, and </a:t>
            </a:r>
          </a:p>
          <a:p>
            <a:pPr algn="just"/>
            <a:r>
              <a:rPr lang="en-US" sz="2400" dirty="0" smtClean="0"/>
              <a:t>Time-division multiplexing.</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Table Maintenance</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this method, when a station sends a broadcast frame to its group members, the switch creates an entry in a table and records station membership. </a:t>
            </a:r>
          </a:p>
          <a:p>
            <a:pPr algn="just"/>
            <a:r>
              <a:rPr lang="en-US" sz="2400" dirty="0" smtClean="0"/>
              <a:t>The switches send their tables to one another periodically for updating.</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Frame Tagging</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this method, when a frame is traveling between switches, an extra header is added to the MAC frame to define the destination VLAN. </a:t>
            </a:r>
          </a:p>
          <a:p>
            <a:pPr algn="just"/>
            <a:r>
              <a:rPr lang="en-US" sz="2400" dirty="0" smtClean="0"/>
              <a:t>The frame tag is used by the receiving switches to determine the VLANs to be receiving the broadcast message.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200" b="1" dirty="0" smtClean="0"/>
              <a:t>Time-Division Multiplexing (TDM)</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In this method, the connection (trunk) between switches is divided into timeshared channels</a:t>
            </a:r>
          </a:p>
          <a:p>
            <a:pPr algn="just"/>
            <a:r>
              <a:rPr lang="en-US" sz="2400" dirty="0" smtClean="0"/>
              <a:t>For example, if the total number of VLANs in a backbone is five, each trunk is divided into five channels. </a:t>
            </a:r>
          </a:p>
          <a:p>
            <a:pPr algn="just"/>
            <a:r>
              <a:rPr lang="en-US" sz="2400" dirty="0" smtClean="0"/>
              <a:t>The traffic destined for VLAN 1 travels in channel1, the traffic destined for VLAN 2 travels in channel 2, and so on. </a:t>
            </a:r>
          </a:p>
          <a:p>
            <a:pPr algn="just"/>
            <a:r>
              <a:rPr lang="en-US" sz="2400" dirty="0" smtClean="0"/>
              <a:t>The receiving switch determines the destination VLAN by checking the channel from which the frame arrived.</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VLANs – Advantages</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Cost and Time Reduction</a:t>
            </a:r>
          </a:p>
          <a:p>
            <a:pPr algn="just"/>
            <a:r>
              <a:rPr lang="en-US" sz="2400" dirty="0" smtClean="0"/>
              <a:t>VLANs can reduce the migration cost of stations going from one group to another.</a:t>
            </a:r>
          </a:p>
          <a:p>
            <a:pPr algn="just"/>
            <a:r>
              <a:rPr lang="en-US" sz="2400" dirty="0" smtClean="0"/>
              <a:t>Physical reconfiguration takes time and is costly. </a:t>
            </a:r>
          </a:p>
          <a:p>
            <a:pPr algn="just"/>
            <a:r>
              <a:rPr lang="en-US" sz="2400" dirty="0" smtClean="0"/>
              <a:t>Instead of physically moving one station to another segment or even to another switch, it is much easier and quicker to move it by using software.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Passive Hubs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passive hub is just a connector. </a:t>
            </a:r>
          </a:p>
          <a:p>
            <a:pPr algn="just"/>
            <a:r>
              <a:rPr lang="en-US" sz="2400" dirty="0" smtClean="0"/>
              <a:t>It connects the wires coming from different branches.</a:t>
            </a:r>
          </a:p>
          <a:p>
            <a:pPr algn="just"/>
            <a:r>
              <a:rPr lang="en-US" sz="2400" dirty="0" smtClean="0"/>
              <a:t>In a star-topology Ethernet LAN, a passive hub is just a point where the signals coming from different stations collide; the hub is the collision point. </a:t>
            </a:r>
          </a:p>
          <a:p>
            <a:pPr algn="just"/>
            <a:r>
              <a:rPr lang="en-US" sz="2400" dirty="0" smtClean="0"/>
              <a:t>This type of a hub is part of the media; its location in the Internet model is below the physical layer.</a:t>
            </a:r>
            <a:endParaRPr lang="en-US" sz="24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VLANs – Advantages</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Creating Virtual Work Groups</a:t>
            </a:r>
          </a:p>
          <a:p>
            <a:pPr algn="just"/>
            <a:r>
              <a:rPr lang="en-US" sz="2400" dirty="0" smtClean="0"/>
              <a:t>VLANs can be used to create virtual work groups. </a:t>
            </a:r>
          </a:p>
          <a:p>
            <a:pPr algn="just"/>
            <a:r>
              <a:rPr lang="en-US" sz="2400" dirty="0" smtClean="0"/>
              <a:t>For example, in a campus environment, professors working on the same project can send broadcast messages to one another without the necessity of belonging to the same department. </a:t>
            </a:r>
          </a:p>
          <a:p>
            <a:pPr algn="just"/>
            <a:r>
              <a:rPr lang="en-US" sz="2400" dirty="0" smtClean="0"/>
              <a:t>This can reduce traffic if the multicasting capability of IP was previously used.</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VLANs – Advantages</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smtClean="0"/>
              <a:t>Security</a:t>
            </a:r>
          </a:p>
          <a:p>
            <a:pPr algn="just"/>
            <a:r>
              <a:rPr lang="en-US" sz="2400" dirty="0" smtClean="0"/>
              <a:t>VLANs provide an extra measure of security. </a:t>
            </a:r>
          </a:p>
          <a:p>
            <a:pPr algn="just"/>
            <a:r>
              <a:rPr lang="en-US" sz="2400" dirty="0" smtClean="0"/>
              <a:t>People belonging to the same group can send broadcast messages with the guaranteed assurance that users in other groups will not receive these messages.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Repeaters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repeater is a device that operates only in the physical layer. </a:t>
            </a:r>
          </a:p>
          <a:p>
            <a:pPr algn="just"/>
            <a:r>
              <a:rPr lang="en-US" sz="2400" dirty="0" smtClean="0"/>
              <a:t>Signals that carry information within a network can travel a fixed distance before attenuation endangers the integrity of the data. </a:t>
            </a:r>
          </a:p>
          <a:p>
            <a:pPr algn="just"/>
            <a:r>
              <a:rPr lang="en-US" sz="2400" dirty="0" smtClean="0"/>
              <a:t>A repeater receives a signal and, before it becomes too weak or corrupted, regenerates the original bit pattern.</a:t>
            </a:r>
          </a:p>
          <a:p>
            <a:pPr algn="just"/>
            <a:r>
              <a:rPr lang="en-US" sz="2400" dirty="0" smtClean="0"/>
              <a:t>The repeater then sends the refreshed signal. </a:t>
            </a:r>
          </a:p>
          <a:p>
            <a:pPr algn="just"/>
            <a:r>
              <a:rPr lang="en-US" sz="2400" dirty="0" smtClean="0"/>
              <a:t>A repeater can extend the physical length of a LAN, as shown in Figure.</a:t>
            </a:r>
            <a:endParaRPr lang="en-US" sz="24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Repeaters</a:t>
            </a:r>
          </a:p>
        </p:txBody>
      </p:sp>
      <p:sp>
        <p:nvSpPr>
          <p:cNvPr id="12" name="Text Box 4"/>
          <p:cNvSpPr txBox="1">
            <a:spLocks noChangeArrowheads="1"/>
          </p:cNvSpPr>
          <p:nvPr/>
        </p:nvSpPr>
        <p:spPr bwMode="auto">
          <a:xfrm>
            <a:off x="1502554" y="4648200"/>
            <a:ext cx="6498446" cy="477054"/>
          </a:xfrm>
          <a:prstGeom prst="rect">
            <a:avLst/>
          </a:prstGeom>
          <a:noFill/>
          <a:ln w="9525">
            <a:noFill/>
            <a:miter lim="800000"/>
            <a:headEnd/>
            <a:tailEnd/>
          </a:ln>
          <a:effectLst/>
        </p:spPr>
        <p:txBody>
          <a:bodyPr wrap="none">
            <a:spAutoFit/>
          </a:bodyPr>
          <a:lstStyle/>
          <a:p>
            <a:r>
              <a:rPr lang="en-US" sz="2500" b="1" dirty="0" smtClean="0">
                <a:solidFill>
                  <a:schemeClr val="folHlink"/>
                </a:solidFill>
                <a:latin typeface="Times New Roman" pitchFamily="18" charset="0"/>
              </a:rPr>
              <a:t> </a:t>
            </a:r>
            <a:r>
              <a:rPr lang="en-US" sz="2500" b="1" dirty="0">
                <a:latin typeface="Times New Roman" pitchFamily="18" charset="0"/>
              </a:rPr>
              <a:t>A repeater connecting two segments of a LAN</a:t>
            </a:r>
          </a:p>
        </p:txBody>
      </p:sp>
      <p:pic>
        <p:nvPicPr>
          <p:cNvPr id="13" name="Picture 6"/>
          <p:cNvPicPr>
            <a:picLocks noChangeAspect="1" noChangeArrowheads="1"/>
          </p:cNvPicPr>
          <p:nvPr/>
        </p:nvPicPr>
        <p:blipFill>
          <a:blip r:embed="rId4"/>
          <a:srcRect/>
          <a:stretch>
            <a:fillRect/>
          </a:stretch>
        </p:blipFill>
        <p:spPr bwMode="auto">
          <a:xfrm>
            <a:off x="587375" y="990600"/>
            <a:ext cx="7870825" cy="32702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Repeaters</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repeater does not actually connect two LANs; it connects two segments of the same LAN. </a:t>
            </a:r>
          </a:p>
          <a:p>
            <a:pPr algn="just"/>
            <a:r>
              <a:rPr lang="en-US" sz="2400" dirty="0" smtClean="0"/>
              <a:t>The segments connected are still part of one single LAN.</a:t>
            </a:r>
          </a:p>
          <a:p>
            <a:pPr algn="just"/>
            <a:r>
              <a:rPr lang="en-US" sz="2400" dirty="0" smtClean="0"/>
              <a:t>A repeater is not a device that can connect two LANs of different protocols.</a:t>
            </a:r>
            <a:endParaRPr lang="en-US"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98438"/>
            <a:ext cx="8458200" cy="411162"/>
          </a:xfrm>
        </p:spPr>
        <p:txBody>
          <a:bodyPr/>
          <a:lstStyle/>
          <a:p>
            <a:pPr algn="l"/>
            <a:r>
              <a:rPr lang="en-US" sz="3000" b="1" dirty="0" smtClean="0"/>
              <a:t>Function of Repeater</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A repeater forwards every frame; it has no filtering capability.</a:t>
            </a:r>
          </a:p>
          <a:p>
            <a:pPr algn="just"/>
            <a:r>
              <a:rPr lang="en-US" sz="2400" dirty="0" smtClean="0"/>
              <a:t>A repeater is a regenerator, not an amplifier.</a:t>
            </a:r>
          </a:p>
          <a:p>
            <a:pPr algn="just"/>
            <a:endParaRPr lang="en-US" sz="2400" dirty="0" smtClean="0"/>
          </a:p>
        </p:txBody>
      </p:sp>
      <p:pic>
        <p:nvPicPr>
          <p:cNvPr id="11" name="Picture 6"/>
          <p:cNvPicPr>
            <a:picLocks noChangeAspect="1" noChangeArrowheads="1"/>
          </p:cNvPicPr>
          <p:nvPr/>
        </p:nvPicPr>
        <p:blipFill>
          <a:blip r:embed="rId4"/>
          <a:srcRect/>
          <a:stretch>
            <a:fillRect/>
          </a:stretch>
        </p:blipFill>
        <p:spPr bwMode="auto">
          <a:xfrm>
            <a:off x="1355726" y="2209800"/>
            <a:ext cx="6721474" cy="3223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4221</TotalTime>
  <Words>3243</Words>
  <Application>Microsoft Office PowerPoint</Application>
  <PresentationFormat>On-screen Show (4:3)</PresentationFormat>
  <Paragraphs>851</Paragraphs>
  <Slides>51</Slides>
  <Notes>51</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Default Design</vt:lpstr>
      <vt:lpstr>Custom Design</vt:lpstr>
      <vt:lpstr>Slide 1</vt:lpstr>
      <vt:lpstr>Introduction </vt:lpstr>
      <vt:lpstr>CONNECTING DEVICES</vt:lpstr>
      <vt:lpstr>CONNECTING DEVICES</vt:lpstr>
      <vt:lpstr>Passive Hubs</vt:lpstr>
      <vt:lpstr>Repeaters</vt:lpstr>
      <vt:lpstr>Repeaters</vt:lpstr>
      <vt:lpstr>Repeaters</vt:lpstr>
      <vt:lpstr>Function of Repeater</vt:lpstr>
      <vt:lpstr>Active Hubs</vt:lpstr>
      <vt:lpstr>Active Hubs</vt:lpstr>
      <vt:lpstr>Bridges</vt:lpstr>
      <vt:lpstr>What is the difference in functionality between a bridge and a repeater?</vt:lpstr>
      <vt:lpstr>Bridges</vt:lpstr>
      <vt:lpstr>Transparent Bridges</vt:lpstr>
      <vt:lpstr>Transparent Bridges</vt:lpstr>
      <vt:lpstr>Bridges Connecting Different LANs</vt:lpstr>
      <vt:lpstr>Bridges Connecting Different LANs</vt:lpstr>
      <vt:lpstr>Bridges Connecting Different LANs</vt:lpstr>
      <vt:lpstr>Bridges Connecting Different LANs</vt:lpstr>
      <vt:lpstr>Two-Layer Switches</vt:lpstr>
      <vt:lpstr>Two-Layer Switches</vt:lpstr>
      <vt:lpstr>Two-Layer Switches</vt:lpstr>
      <vt:lpstr>Routers</vt:lpstr>
      <vt:lpstr>Routers</vt:lpstr>
      <vt:lpstr>Three-Layer Switches</vt:lpstr>
      <vt:lpstr>Gateway</vt:lpstr>
      <vt:lpstr>Gateway</vt:lpstr>
      <vt:lpstr>VIRTUAL LANs</vt:lpstr>
      <vt:lpstr>VIRTUAL LANs</vt:lpstr>
      <vt:lpstr>VIRTUAL LANs</vt:lpstr>
      <vt:lpstr>VIRTUAL LANs</vt:lpstr>
      <vt:lpstr>VIRTUAL LANs</vt:lpstr>
      <vt:lpstr>VIRTUAL LANs</vt:lpstr>
      <vt:lpstr>VIRTUAL LANs</vt:lpstr>
      <vt:lpstr>VIRTUAL LANs</vt:lpstr>
      <vt:lpstr>VIRTUAL LANs</vt:lpstr>
      <vt:lpstr>VIRTUAL LANs - Membership</vt:lpstr>
      <vt:lpstr>VIRTUAL LANs - Membership</vt:lpstr>
      <vt:lpstr>VIRTUAL LANs - Membership</vt:lpstr>
      <vt:lpstr>VIRTUAL LANs - Configuration</vt:lpstr>
      <vt:lpstr>VLANs – Configuration - Manual</vt:lpstr>
      <vt:lpstr>VLANs – Configuration - Automatic</vt:lpstr>
      <vt:lpstr>VLANs – Configuration - Semiautomatic</vt:lpstr>
      <vt:lpstr>Communication Between Switches</vt:lpstr>
      <vt:lpstr>Table Maintenance</vt:lpstr>
      <vt:lpstr>Frame Tagging</vt:lpstr>
      <vt:lpstr>Time-Division Multiplexing (TDM)</vt:lpstr>
      <vt:lpstr>VLANs – Advantages</vt:lpstr>
      <vt:lpstr>VLANs – Advantages</vt:lpstr>
      <vt:lpstr>VLANs – 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848</cp:revision>
  <cp:lastPrinted>1601-01-01T00:00:00Z</cp:lastPrinted>
  <dcterms:created xsi:type="dcterms:W3CDTF">1601-01-01T00:00:00Z</dcterms:created>
  <dcterms:modified xsi:type="dcterms:W3CDTF">2021-04-24T04:32:13Z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