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notesSlides/notesSlide3.xml" ContentType="application/vnd.openxmlformats-officedocument.presentationml.notesSlide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64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wmf" ContentType="image/x-wmf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68"/>
  </p:notesMasterIdLst>
  <p:handoutMasterIdLst>
    <p:handoutMasterId r:id="rId69"/>
  </p:handoutMasterIdLst>
  <p:sldIdLst>
    <p:sldId id="286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3" r:id="rId25"/>
    <p:sldId id="311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327" r:id="rId40"/>
    <p:sldId id="328" r:id="rId41"/>
    <p:sldId id="329" r:id="rId42"/>
    <p:sldId id="330" r:id="rId43"/>
    <p:sldId id="331" r:id="rId44"/>
    <p:sldId id="333" r:id="rId45"/>
    <p:sldId id="334" r:id="rId46"/>
    <p:sldId id="335" r:id="rId47"/>
    <p:sldId id="336" r:id="rId48"/>
    <p:sldId id="337" r:id="rId49"/>
    <p:sldId id="338" r:id="rId50"/>
    <p:sldId id="339" r:id="rId51"/>
    <p:sldId id="340" r:id="rId52"/>
    <p:sldId id="341" r:id="rId53"/>
    <p:sldId id="342" r:id="rId54"/>
    <p:sldId id="343" r:id="rId55"/>
    <p:sldId id="344" r:id="rId56"/>
    <p:sldId id="345" r:id="rId57"/>
    <p:sldId id="346" r:id="rId58"/>
    <p:sldId id="347" r:id="rId59"/>
    <p:sldId id="348" r:id="rId60"/>
    <p:sldId id="349" r:id="rId61"/>
    <p:sldId id="351" r:id="rId62"/>
    <p:sldId id="350" r:id="rId63"/>
    <p:sldId id="352" r:id="rId64"/>
    <p:sldId id="353" r:id="rId65"/>
    <p:sldId id="354" r:id="rId66"/>
    <p:sldId id="355" r:id="rId6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  <a:srgbClr val="FFFF00"/>
    <a:srgbClr val="FF0000"/>
    <a:srgbClr val="8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632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5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0" y="367512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F69F284B-C06E-44D8-A652-1AD6BFA52434}" type="datetimeFigureOut">
              <a:rPr lang="en-US"/>
              <a:pPr>
                <a:defRPr/>
              </a:pPr>
              <a:t>4/4/2024</a:t>
            </a:fld>
            <a:endParaRPr lang="en-US"/>
          </a:p>
        </p:txBody>
      </p:sp>
      <p:sp>
        <p:nvSpPr>
          <p:cNvPr id="147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A48612B6-20B5-4BD7-8AD5-3FBF84AA76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A640A663-5846-42D7-8E0F-AB157AADD1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57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58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59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60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61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62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63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64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65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5B3543-970F-4229-8C19-F7DE8B07E7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8F36E-4EF6-43C6-A56D-336E1ABC24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8EC3B5-65C5-42C7-8B0F-51655A2D1A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D520EF-6F3B-44A5-A842-1A169C142E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fld id="{EBEC463F-B9DA-4B96-B39B-814D0DF6E7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7162800" y="6245225"/>
            <a:ext cx="15240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71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8166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143000" y="5867400"/>
            <a:ext cx="7694613" cy="112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>
                <a:solidFill>
                  <a:srgbClr val="00006C"/>
                </a:solidFill>
                <a:latin typeface="Arial" pitchFamily="34" charset="0"/>
              </a:rPr>
              <a:t>Department of Computer Engineering and Information Technology</a:t>
            </a:r>
          </a:p>
          <a:p>
            <a:pPr algn="ctr" eaLnBrk="1" hangingPunct="1">
              <a:defRPr/>
            </a:pPr>
            <a:r>
              <a:rPr lang="en-US" b="1">
                <a:solidFill>
                  <a:srgbClr val="00006C"/>
                </a:solidFill>
                <a:latin typeface="Arial" pitchFamily="34" charset="0"/>
              </a:rPr>
              <a:t>College of Engineering Pune (COEP) </a:t>
            </a:r>
          </a:p>
          <a:p>
            <a:pPr algn="ctr" eaLnBrk="1" hangingPunct="1">
              <a:defRPr/>
            </a:pPr>
            <a:r>
              <a:rPr lang="en-US" sz="1400" b="1">
                <a:solidFill>
                  <a:srgbClr val="00006C"/>
                </a:solidFill>
                <a:latin typeface="Arial" pitchFamily="34" charset="0"/>
              </a:rPr>
              <a:t>Forerunners in Technical Education </a:t>
            </a:r>
          </a:p>
          <a:p>
            <a:pPr algn="ctr" eaLnBrk="1" hangingPunct="1">
              <a:defRPr/>
            </a:pPr>
            <a:r>
              <a:rPr lang="en-US" b="1">
                <a:solidFill>
                  <a:srgbClr val="00006C"/>
                </a:solidFill>
                <a:latin typeface="Arial" pitchFamily="34" charset="0"/>
              </a:rPr>
              <a:t>                                    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35635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BD14F0D9-E6DF-4FE7-B83C-3D9EC175FA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19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66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143000" y="5867400"/>
            <a:ext cx="7694613" cy="112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>
                <a:solidFill>
                  <a:srgbClr val="00006C"/>
                </a:solidFill>
                <a:latin typeface="Arial" pitchFamily="34" charset="0"/>
              </a:rPr>
              <a:t>Department of Computer Engineering and Information Technology</a:t>
            </a:r>
          </a:p>
          <a:p>
            <a:pPr algn="ctr" eaLnBrk="1" hangingPunct="1">
              <a:defRPr/>
            </a:pPr>
            <a:r>
              <a:rPr lang="en-US" b="1">
                <a:solidFill>
                  <a:srgbClr val="00006C"/>
                </a:solidFill>
                <a:latin typeface="Arial" pitchFamily="34" charset="0"/>
              </a:rPr>
              <a:t>College of Engineering Pune (COEP) </a:t>
            </a:r>
          </a:p>
          <a:p>
            <a:pPr algn="ctr" eaLnBrk="1" hangingPunct="1">
              <a:defRPr/>
            </a:pPr>
            <a:r>
              <a:rPr lang="en-US" sz="1400" b="1">
                <a:solidFill>
                  <a:srgbClr val="00006C"/>
                </a:solidFill>
                <a:latin typeface="Arial" pitchFamily="34" charset="0"/>
              </a:rPr>
              <a:t>Forerunners in Technical Education </a:t>
            </a:r>
          </a:p>
          <a:p>
            <a:pPr algn="ctr" eaLnBrk="1" hangingPunct="1">
              <a:defRPr/>
            </a:pPr>
            <a:r>
              <a:rPr lang="en-US" b="1">
                <a:solidFill>
                  <a:srgbClr val="00006C"/>
                </a:solidFill>
                <a:latin typeface="Arial" pitchFamily="34" charset="0"/>
              </a:rPr>
              <a:t>                                    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1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6800" y="2340858"/>
            <a:ext cx="677140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500" b="1" dirty="0" smtClean="0"/>
              <a:t>Error Detection and Correction</a:t>
            </a:r>
            <a:endParaRPr lang="en-US" sz="35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10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Detection Versus Correction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04800" y="685800"/>
            <a:ext cx="8458200" cy="4495800"/>
          </a:xfrm>
        </p:spPr>
        <p:txBody>
          <a:bodyPr/>
          <a:lstStyle/>
          <a:p>
            <a:pPr algn="just"/>
            <a:r>
              <a:rPr lang="en-US" sz="2400" dirty="0" smtClean="0"/>
              <a:t>In error correction, we need to know the exact number of bits that are corrupted and more importantly, their location in the message. </a:t>
            </a:r>
          </a:p>
          <a:p>
            <a:pPr algn="just"/>
            <a:r>
              <a:rPr lang="en-US" sz="2400" dirty="0" smtClean="0"/>
              <a:t>The number of the errors and the size of the message are important factors. </a:t>
            </a:r>
          </a:p>
          <a:p>
            <a:pPr algn="just"/>
            <a:r>
              <a:rPr lang="en-US" sz="2400" dirty="0" smtClean="0"/>
              <a:t>If we need to correct one single error in an 8-bit data unit, we need to consider eight possible error locations; if we need to correct two errors in a data unit of the same size, we need to consider 28 possibilities. </a:t>
            </a:r>
          </a:p>
          <a:p>
            <a:pPr algn="just"/>
            <a:r>
              <a:rPr lang="en-US" sz="2400" dirty="0" smtClean="0"/>
              <a:t>You can imagine the receiver's difficulty in finding 10 errors in a data unit of 1000 bits.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11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2700" b="1" dirty="0" smtClean="0"/>
              <a:t>Forward Error Correction Versus Retransmission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04800" y="685800"/>
            <a:ext cx="8458200" cy="4495800"/>
          </a:xfrm>
        </p:spPr>
        <p:txBody>
          <a:bodyPr/>
          <a:lstStyle/>
          <a:p>
            <a:pPr algn="just"/>
            <a:r>
              <a:rPr lang="en-US" sz="2400" dirty="0" smtClean="0"/>
              <a:t>There are two main methods of error correction. </a:t>
            </a:r>
          </a:p>
          <a:p>
            <a:pPr algn="just"/>
            <a:r>
              <a:rPr lang="en-US" sz="2400" dirty="0" smtClean="0"/>
              <a:t>Forward error correction (FEC) is the process in which the receiver tries to guess the message by using redundant bits. </a:t>
            </a:r>
          </a:p>
          <a:p>
            <a:pPr algn="just"/>
            <a:r>
              <a:rPr lang="en-US" sz="2400" dirty="0" smtClean="0"/>
              <a:t>Correction by retransmission is a technique in which the receiver detects the occurrence of an error and asks the sender to resend the message. </a:t>
            </a:r>
          </a:p>
          <a:p>
            <a:pPr algn="just"/>
            <a:r>
              <a:rPr lang="en-US" sz="2400" dirty="0" smtClean="0"/>
              <a:t>Resending is repeated until a message arrives that the receiver believes is error-free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12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2700" b="1" dirty="0" smtClean="0"/>
              <a:t>Coding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04800" y="685800"/>
            <a:ext cx="8458200" cy="4495800"/>
          </a:xfrm>
        </p:spPr>
        <p:txBody>
          <a:bodyPr/>
          <a:lstStyle/>
          <a:p>
            <a:pPr algn="just"/>
            <a:r>
              <a:rPr lang="en-US" sz="2400" dirty="0" smtClean="0"/>
              <a:t>Redundancy is achieved through various coding schemes.</a:t>
            </a:r>
          </a:p>
          <a:p>
            <a:pPr algn="just"/>
            <a:r>
              <a:rPr lang="en-US" sz="2400" dirty="0" smtClean="0"/>
              <a:t>The sender adds redundant bits through a process that creates a relationship between the redundant bits and the actual data bits. </a:t>
            </a:r>
          </a:p>
          <a:p>
            <a:pPr algn="just"/>
            <a:r>
              <a:rPr lang="en-US" sz="2400" dirty="0" smtClean="0"/>
              <a:t>The receiver checks the relationships between the two sets of bits to detect or correct the errors. </a:t>
            </a:r>
          </a:p>
          <a:p>
            <a:pPr algn="just"/>
            <a:r>
              <a:rPr lang="en-US" sz="2400" dirty="0" smtClean="0"/>
              <a:t>The ratio of redundant bits to the data bits and the robustness of the process are important factors in any coding scheme. </a:t>
            </a:r>
          </a:p>
          <a:p>
            <a:pPr algn="just"/>
            <a:r>
              <a:rPr lang="en-US" sz="2400" dirty="0" smtClean="0"/>
              <a:t>Figure shows the general idea of coding.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13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2700" b="1" dirty="0" smtClean="0"/>
              <a:t>Coding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775840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000" b="1" dirty="0">
                <a:latin typeface="Times New Roman" pitchFamily="18" charset="0"/>
              </a:rPr>
              <a:t>Figure </a:t>
            </a:r>
            <a:r>
              <a:rPr lang="en-US" sz="3000" b="1" dirty="0" smtClean="0">
                <a:latin typeface="Times New Roman" pitchFamily="18" charset="0"/>
              </a:rPr>
              <a:t>: </a:t>
            </a:r>
            <a:r>
              <a:rPr lang="en-US" sz="3000" b="1" dirty="0">
                <a:latin typeface="Times New Roman" pitchFamily="18" charset="0"/>
              </a:rPr>
              <a:t>The structure of encoder and decoder</a:t>
            </a:r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0175" y="1676400"/>
            <a:ext cx="8785225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14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2700" b="1" dirty="0" smtClean="0"/>
              <a:t>Coding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04800" y="685800"/>
            <a:ext cx="8458200" cy="4495800"/>
          </a:xfrm>
        </p:spPr>
        <p:txBody>
          <a:bodyPr/>
          <a:lstStyle/>
          <a:p>
            <a:pPr algn="just"/>
            <a:r>
              <a:rPr lang="en-US" sz="2400" dirty="0" smtClean="0"/>
              <a:t>We can divide coding schemes into two broad categories: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/>
              <a:t>Block coding and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/>
              <a:t>Convolution coding. </a:t>
            </a:r>
          </a:p>
          <a:p>
            <a:pPr algn="just"/>
            <a:r>
              <a:rPr lang="en-US" sz="2400" dirty="0" smtClean="0"/>
              <a:t>we concentrate on block coding; convolution coding is more complex and beyond the scope 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15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2700" b="1" dirty="0" smtClean="0"/>
              <a:t>Modular Arithmetic – Modulo-2 Arithmetic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04800" y="685800"/>
            <a:ext cx="8458200" cy="4495800"/>
          </a:xfrm>
        </p:spPr>
        <p:txBody>
          <a:bodyPr/>
          <a:lstStyle/>
          <a:p>
            <a:pPr algn="just"/>
            <a:r>
              <a:rPr lang="en-US" sz="2400" dirty="0" smtClean="0"/>
              <a:t>In this arithmetic, the modulus N is 2. </a:t>
            </a:r>
          </a:p>
          <a:p>
            <a:pPr algn="just"/>
            <a:r>
              <a:rPr lang="en-US" sz="2400" dirty="0" smtClean="0"/>
              <a:t>We can use only 0 and 1. </a:t>
            </a:r>
          </a:p>
          <a:p>
            <a:pPr algn="just"/>
            <a:r>
              <a:rPr lang="en-US" sz="2400" dirty="0" smtClean="0"/>
              <a:t>Operations in this arithmetic are very simple. </a:t>
            </a:r>
          </a:p>
          <a:p>
            <a:pPr algn="just"/>
            <a:r>
              <a:rPr lang="en-US" sz="2400" dirty="0" smtClean="0"/>
              <a:t>The following shows how we can add or subtract 2 bits.</a:t>
            </a:r>
          </a:p>
          <a:p>
            <a:pPr algn="just"/>
            <a:r>
              <a:rPr lang="en-US" sz="2400" dirty="0" smtClean="0"/>
              <a:t>Adding: </a:t>
            </a:r>
          </a:p>
          <a:p>
            <a:pPr algn="just"/>
            <a:r>
              <a:rPr lang="en-US" sz="2400" dirty="0" smtClean="0"/>
              <a:t>0+0=0</a:t>
            </a:r>
          </a:p>
          <a:p>
            <a:pPr algn="just"/>
            <a:r>
              <a:rPr lang="en-US" sz="2400" dirty="0" smtClean="0"/>
              <a:t>0+1=1</a:t>
            </a:r>
          </a:p>
          <a:p>
            <a:pPr algn="just"/>
            <a:r>
              <a:rPr lang="en-US" sz="2400" dirty="0" smtClean="0"/>
              <a:t>1+0=1</a:t>
            </a:r>
          </a:p>
          <a:p>
            <a:pPr algn="just"/>
            <a:r>
              <a:rPr lang="en-US" sz="2400" dirty="0" smtClean="0"/>
              <a:t>1+1=0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16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2700" b="1" dirty="0" smtClean="0"/>
              <a:t>Modular Arithmetic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04800" y="685800"/>
            <a:ext cx="8458200" cy="4495800"/>
          </a:xfrm>
        </p:spPr>
        <p:txBody>
          <a:bodyPr/>
          <a:lstStyle/>
          <a:p>
            <a:pPr algn="just"/>
            <a:r>
              <a:rPr lang="en-US" sz="2400" dirty="0" smtClean="0"/>
              <a:t>Subtracting:</a:t>
            </a:r>
          </a:p>
          <a:p>
            <a:pPr algn="just"/>
            <a:r>
              <a:rPr lang="en-US" sz="2400" dirty="0" smtClean="0"/>
              <a:t>0-0=0</a:t>
            </a:r>
          </a:p>
          <a:p>
            <a:pPr algn="just"/>
            <a:r>
              <a:rPr lang="en-US" sz="2400" dirty="0" smtClean="0"/>
              <a:t>0-1=1</a:t>
            </a:r>
          </a:p>
          <a:p>
            <a:pPr algn="just"/>
            <a:r>
              <a:rPr lang="en-US" sz="2400" dirty="0" smtClean="0"/>
              <a:t>1-0=1</a:t>
            </a:r>
          </a:p>
          <a:p>
            <a:pPr algn="just"/>
            <a:r>
              <a:rPr lang="en-US" sz="2400" dirty="0" smtClean="0"/>
              <a:t>1-1=0</a:t>
            </a:r>
            <a:endParaRPr lang="en-US" sz="24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55572" y="5161746"/>
            <a:ext cx="6740628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500" b="1" dirty="0">
                <a:latin typeface="Times New Roman" pitchFamily="18" charset="0"/>
              </a:rPr>
              <a:t>Figure </a:t>
            </a:r>
            <a:r>
              <a:rPr lang="en-US" sz="2500" b="1" dirty="0" smtClean="0">
                <a:latin typeface="Times New Roman" pitchFamily="18" charset="0"/>
              </a:rPr>
              <a:t>: </a:t>
            </a:r>
            <a:r>
              <a:rPr lang="en-US" sz="2500" b="1" dirty="0" err="1" smtClean="0">
                <a:latin typeface="Times New Roman" pitchFamily="18" charset="0"/>
              </a:rPr>
              <a:t>XORing</a:t>
            </a:r>
            <a:r>
              <a:rPr lang="en-US" sz="2500" b="1" dirty="0" smtClean="0">
                <a:latin typeface="Times New Roman" pitchFamily="18" charset="0"/>
              </a:rPr>
              <a:t> </a:t>
            </a:r>
            <a:r>
              <a:rPr lang="en-US" sz="2500" b="1" dirty="0">
                <a:latin typeface="Times New Roman" pitchFamily="18" charset="0"/>
              </a:rPr>
              <a:t>of two single bits or two words</a:t>
            </a:r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9713" y="2982913"/>
            <a:ext cx="8675687" cy="212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17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2700" b="1" dirty="0" smtClean="0"/>
              <a:t>BLOCK CODING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04800" y="685800"/>
            <a:ext cx="8458200" cy="4495800"/>
          </a:xfrm>
        </p:spPr>
        <p:txBody>
          <a:bodyPr/>
          <a:lstStyle/>
          <a:p>
            <a:pPr algn="just"/>
            <a:r>
              <a:rPr lang="en-US" sz="2400" dirty="0" smtClean="0"/>
              <a:t>In block coding, we divide our message into blocks, each of k bits, called </a:t>
            </a:r>
            <a:r>
              <a:rPr lang="en-US" sz="2400" dirty="0" err="1" smtClean="0"/>
              <a:t>datawords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We add r redundant bits to each block to make the length n = k + r. </a:t>
            </a:r>
          </a:p>
          <a:p>
            <a:pPr algn="just"/>
            <a:r>
              <a:rPr lang="en-US" sz="2400" dirty="0" smtClean="0"/>
              <a:t>The resulting n-bit blocks are called </a:t>
            </a:r>
            <a:r>
              <a:rPr lang="en-US" sz="2400" dirty="0" err="1" smtClean="0"/>
              <a:t>codewords</a:t>
            </a:r>
            <a:r>
              <a:rPr lang="en-US" sz="2400" dirty="0" smtClean="0"/>
              <a:t>. </a:t>
            </a:r>
          </a:p>
          <a:p>
            <a:pPr algn="just"/>
            <a:r>
              <a:rPr lang="en-US" sz="2400" dirty="0" smtClean="0"/>
              <a:t>How the extra r bits is chosen or calculated is something we will discuss later. </a:t>
            </a:r>
          </a:p>
          <a:p>
            <a:pPr algn="just"/>
            <a:r>
              <a:rPr lang="en-US" sz="2400" dirty="0" smtClean="0"/>
              <a:t>For the moment, it is important to know that we have a set of </a:t>
            </a:r>
            <a:r>
              <a:rPr lang="en-US" sz="2400" dirty="0" err="1" smtClean="0"/>
              <a:t>datawords</a:t>
            </a:r>
            <a:r>
              <a:rPr lang="en-US" sz="2400" dirty="0" smtClean="0"/>
              <a:t>, each of size k, and a set of </a:t>
            </a:r>
            <a:r>
              <a:rPr lang="en-US" sz="2400" dirty="0" err="1" smtClean="0"/>
              <a:t>codewords</a:t>
            </a:r>
            <a:r>
              <a:rPr lang="en-US" sz="2400" dirty="0" smtClean="0"/>
              <a:t>, each of size of n. </a:t>
            </a:r>
          </a:p>
          <a:p>
            <a:pPr algn="just"/>
            <a:r>
              <a:rPr lang="en-US" sz="2400" dirty="0" smtClean="0"/>
              <a:t>With k bits, we can create a combination of 2</a:t>
            </a:r>
            <a:r>
              <a:rPr lang="en-US" sz="2400" baseline="30000" dirty="0" smtClean="0"/>
              <a:t>k</a:t>
            </a:r>
            <a:r>
              <a:rPr lang="en-US" sz="2400" dirty="0" smtClean="0"/>
              <a:t> </a:t>
            </a:r>
            <a:r>
              <a:rPr lang="en-US" sz="2400" dirty="0" err="1" smtClean="0"/>
              <a:t>datawords</a:t>
            </a:r>
            <a:r>
              <a:rPr lang="en-US" sz="2400" dirty="0" smtClean="0"/>
              <a:t>; with n bits, we can create a combination of 2</a:t>
            </a:r>
            <a:r>
              <a:rPr lang="en-US" sz="2400" baseline="30000" dirty="0" smtClean="0"/>
              <a:t>n</a:t>
            </a:r>
            <a:r>
              <a:rPr lang="en-US" sz="2400" dirty="0" smtClean="0"/>
              <a:t> </a:t>
            </a:r>
            <a:r>
              <a:rPr lang="en-US" sz="2400" dirty="0" err="1" smtClean="0"/>
              <a:t>codewords</a:t>
            </a:r>
            <a:r>
              <a:rPr lang="en-US" sz="2400" dirty="0" smtClean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18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2700" b="1" dirty="0" smtClean="0"/>
              <a:t>BLOCK CODING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04800" y="685800"/>
            <a:ext cx="8458200" cy="4495800"/>
          </a:xfrm>
        </p:spPr>
        <p:txBody>
          <a:bodyPr/>
          <a:lstStyle/>
          <a:p>
            <a:pPr algn="just"/>
            <a:r>
              <a:rPr lang="en-US" sz="2400" dirty="0" smtClean="0"/>
              <a:t>Since n &gt; k, the number of possible </a:t>
            </a:r>
            <a:r>
              <a:rPr lang="en-US" sz="2400" dirty="0" err="1" smtClean="0"/>
              <a:t>codewords</a:t>
            </a:r>
            <a:r>
              <a:rPr lang="en-US" sz="2400" dirty="0" smtClean="0"/>
              <a:t> is larger than the number of possible </a:t>
            </a:r>
            <a:r>
              <a:rPr lang="en-US" sz="2400" dirty="0" err="1" smtClean="0"/>
              <a:t>datawords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The block coding process is one-to-one; the same </a:t>
            </a:r>
            <a:r>
              <a:rPr lang="en-US" sz="2400" dirty="0" err="1" smtClean="0"/>
              <a:t>dataword</a:t>
            </a:r>
            <a:r>
              <a:rPr lang="en-US" sz="2400" dirty="0" smtClean="0"/>
              <a:t> is always encoded as the same codeword. </a:t>
            </a:r>
          </a:p>
          <a:p>
            <a:pPr algn="just"/>
            <a:r>
              <a:rPr lang="en-US" sz="2400" dirty="0" smtClean="0"/>
              <a:t>This means that we have 2</a:t>
            </a:r>
            <a:r>
              <a:rPr lang="en-US" sz="2400" baseline="30000" dirty="0" smtClean="0"/>
              <a:t>n</a:t>
            </a:r>
            <a:r>
              <a:rPr lang="en-US" sz="2400" dirty="0" smtClean="0"/>
              <a:t> - 2</a:t>
            </a:r>
            <a:r>
              <a:rPr lang="en-US" sz="2400" baseline="30000" dirty="0" smtClean="0"/>
              <a:t>k</a:t>
            </a:r>
            <a:r>
              <a:rPr lang="en-US" sz="2400" dirty="0" smtClean="0"/>
              <a:t> </a:t>
            </a:r>
            <a:r>
              <a:rPr lang="en-US" sz="2400" dirty="0" err="1" smtClean="0"/>
              <a:t>codewords</a:t>
            </a:r>
            <a:r>
              <a:rPr lang="en-US" sz="2400" dirty="0" smtClean="0"/>
              <a:t> that are not used. </a:t>
            </a:r>
          </a:p>
          <a:p>
            <a:pPr algn="just"/>
            <a:r>
              <a:rPr lang="en-US" sz="2400" dirty="0" smtClean="0"/>
              <a:t>We call these </a:t>
            </a:r>
            <a:r>
              <a:rPr lang="en-US" sz="2400" dirty="0" err="1" smtClean="0"/>
              <a:t>codewords</a:t>
            </a:r>
            <a:r>
              <a:rPr lang="en-US" sz="2400" dirty="0" smtClean="0"/>
              <a:t> invalid or illegal. </a:t>
            </a:r>
          </a:p>
          <a:p>
            <a:pPr algn="just"/>
            <a:r>
              <a:rPr lang="en-US" sz="2400" dirty="0" smtClean="0"/>
              <a:t>Figure shows the situation.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19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2700" b="1" dirty="0" smtClean="0"/>
              <a:t>BLOCK CODING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7233712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500" b="1" dirty="0">
                <a:latin typeface="Times New Roman" pitchFamily="18" charset="0"/>
              </a:rPr>
              <a:t>Figure </a:t>
            </a:r>
            <a:r>
              <a:rPr lang="en-US" sz="2500" b="1" dirty="0" smtClean="0">
                <a:latin typeface="Times New Roman" pitchFamily="18" charset="0"/>
              </a:rPr>
              <a:t>:  </a:t>
            </a:r>
            <a:r>
              <a:rPr lang="en-US" sz="2500" b="1" dirty="0" err="1">
                <a:latin typeface="Times New Roman" pitchFamily="18" charset="0"/>
              </a:rPr>
              <a:t>Datawords</a:t>
            </a:r>
            <a:r>
              <a:rPr lang="en-US" sz="2500" b="1" dirty="0">
                <a:latin typeface="Times New Roman" pitchFamily="18" charset="0"/>
              </a:rPr>
              <a:t> and </a:t>
            </a:r>
            <a:r>
              <a:rPr lang="en-US" sz="2500" b="1" dirty="0" err="1">
                <a:latin typeface="Times New Roman" pitchFamily="18" charset="0"/>
              </a:rPr>
              <a:t>codewords</a:t>
            </a:r>
            <a:r>
              <a:rPr lang="en-US" sz="2500" b="1" dirty="0">
                <a:latin typeface="Times New Roman" pitchFamily="18" charset="0"/>
              </a:rPr>
              <a:t> in block coding</a:t>
            </a:r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5988" y="2133600"/>
            <a:ext cx="7085012" cy="262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2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98438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Introduction 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495800"/>
          </a:xfrm>
        </p:spPr>
        <p:txBody>
          <a:bodyPr/>
          <a:lstStyle/>
          <a:p>
            <a:pPr algn="just"/>
            <a:r>
              <a:rPr lang="en-US" sz="2400" dirty="0" smtClean="0"/>
              <a:t>Networks must be able to transfer data from one device to another with acceptable accuracy.</a:t>
            </a:r>
          </a:p>
          <a:p>
            <a:pPr algn="just"/>
            <a:r>
              <a:rPr lang="en-US" sz="2400" dirty="0" smtClean="0"/>
              <a:t>For most applications, a system must guarantee that the data received are identical to the data transmitted. </a:t>
            </a:r>
          </a:p>
          <a:p>
            <a:pPr algn="just"/>
            <a:r>
              <a:rPr lang="en-US" sz="2400" dirty="0" smtClean="0"/>
              <a:t>Any time data are transmitted from one node to the next, they can become corrupted in passage. </a:t>
            </a:r>
          </a:p>
          <a:p>
            <a:pPr algn="just"/>
            <a:r>
              <a:rPr lang="en-US" sz="2400" dirty="0" smtClean="0"/>
              <a:t>Many factors can alter one or more bits of a message. </a:t>
            </a:r>
          </a:p>
          <a:p>
            <a:pPr algn="just"/>
            <a:r>
              <a:rPr lang="en-US" sz="2400" dirty="0" smtClean="0"/>
              <a:t>Some applications require a mechanism for detecting and correcting errors.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20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2700" b="1" dirty="0" smtClean="0"/>
              <a:t>Detection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838200" y="1447800"/>
            <a:ext cx="7543800" cy="2346325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sz="3600" i="1" dirty="0"/>
              <a:t>Error detection uses the concept of redundancy, which means adding extra bits for detecting errors at the destination.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21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2700" b="1" dirty="0" smtClean="0"/>
              <a:t>Redundancy</a:t>
            </a: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990600"/>
            <a:ext cx="7696200" cy="400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22</a:t>
            </a:fld>
            <a:endParaRPr lang="en-US" sz="140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2700" b="1" dirty="0" smtClean="0"/>
              <a:t>Detection Methods</a:t>
            </a:r>
          </a:p>
        </p:txBody>
      </p:sp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1905000"/>
            <a:ext cx="7623175" cy="180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23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2700" b="1" dirty="0" smtClean="0"/>
              <a:t>Parity Check – Simple parity or 1 D parity check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idx="1"/>
          </p:nvPr>
        </p:nvSpPr>
        <p:spPr>
          <a:xfrm>
            <a:off x="304800" y="685800"/>
            <a:ext cx="8458200" cy="4495800"/>
          </a:xfrm>
        </p:spPr>
        <p:txBody>
          <a:bodyPr/>
          <a:lstStyle/>
          <a:p>
            <a:pPr algn="just"/>
            <a:r>
              <a:rPr lang="en-US" sz="2400" dirty="0" smtClean="0"/>
              <a:t>The most common and least expensive mechanism for error- detection is the simple parity check. </a:t>
            </a:r>
          </a:p>
          <a:p>
            <a:pPr algn="just"/>
            <a:r>
              <a:rPr lang="en-US" sz="2400" dirty="0" smtClean="0"/>
              <a:t>In this technique, a redundant bit called parity bit, is appended to every data unit so that the number of 1s in the unit (including the parity becomes even).</a:t>
            </a:r>
          </a:p>
          <a:p>
            <a:pPr algn="just"/>
            <a:r>
              <a:rPr lang="en-US" sz="2400" dirty="0" smtClean="0"/>
              <a:t>Blocks of data from the source are subjected to a check bit or Parity bit generator form, where a parity of 1 is added to the block if it contains an odd number of 1’s (ON bits) and 0 is added if it contains an even number of 1’s.</a:t>
            </a:r>
          </a:p>
          <a:p>
            <a:pPr algn="just"/>
            <a:r>
              <a:rPr lang="en-US" sz="2400" dirty="0" smtClean="0"/>
              <a:t>At the receiving end the parity bit is computed from the received data bits and compared with the received parity bit, as shown in Fig.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24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2700" b="1" dirty="0" smtClean="0"/>
              <a:t>Parity Check – Simple parity or 1 D parity check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990600"/>
            <a:ext cx="485775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25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2700" b="1" dirty="0" smtClean="0"/>
              <a:t>Parity Check – Simple parity or 1 D parity check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idx="1"/>
          </p:nvPr>
        </p:nvSpPr>
        <p:spPr>
          <a:xfrm>
            <a:off x="304800" y="685800"/>
            <a:ext cx="8458200" cy="4495800"/>
          </a:xfrm>
        </p:spPr>
        <p:txBody>
          <a:bodyPr/>
          <a:lstStyle/>
          <a:p>
            <a:pPr algn="just"/>
            <a:r>
              <a:rPr lang="en-US" sz="2400" dirty="0" smtClean="0"/>
              <a:t>This scheme makes the total number of 1’s even, that is why it is called even parity checking. </a:t>
            </a:r>
          </a:p>
          <a:p>
            <a:pPr algn="just"/>
            <a:r>
              <a:rPr lang="en-US" sz="2400" dirty="0" smtClean="0"/>
              <a:t>Considering a 4-bit word, different combinations of the data words and the corresponding code words are given in Table</a:t>
            </a:r>
          </a:p>
          <a:p>
            <a:pPr algn="just"/>
            <a:r>
              <a:rPr lang="en-US" sz="2400" dirty="0" smtClean="0"/>
              <a:t>Note that for the sake of simplicity, we are discussing here the even-parity checking, where the number of 1’s should be an even number. </a:t>
            </a:r>
          </a:p>
          <a:p>
            <a:pPr algn="just"/>
            <a:r>
              <a:rPr lang="en-US" sz="2400" dirty="0" smtClean="0"/>
              <a:t>It is also possible to use odd-parity checking, where the number of 1’s should be odd.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26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2700" b="1" dirty="0" smtClean="0"/>
              <a:t>Parity Check – Simple parity or 1 D parity check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68450" y="796925"/>
            <a:ext cx="5441950" cy="446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27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2700" b="1" dirty="0" smtClean="0"/>
              <a:t>Parity Check – Simple parity or 1 D parity check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28600" y="838200"/>
            <a:ext cx="8458200" cy="470898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US" sz="2500" b="0" dirty="0">
                <a:latin typeface="+mn-lt"/>
              </a:rPr>
              <a:t>Suppose the sender wants to send the word </a:t>
            </a:r>
            <a:r>
              <a:rPr lang="en-US" sz="2500" b="0" dirty="0" smtClean="0">
                <a:latin typeface="+mn-lt"/>
              </a:rPr>
              <a:t>“world”. 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sz="2500" b="0" dirty="0" smtClean="0">
                <a:latin typeface="+mn-lt"/>
              </a:rPr>
              <a:t>In </a:t>
            </a:r>
            <a:r>
              <a:rPr lang="en-US" sz="2500" b="0" dirty="0">
                <a:latin typeface="+mn-lt"/>
              </a:rPr>
              <a:t>ASCII the five characters are coded as 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sz="2500" b="0" dirty="0">
                <a:latin typeface="+mn-lt"/>
              </a:rPr>
              <a:t> </a:t>
            </a:r>
            <a:r>
              <a:rPr lang="en-US" sz="2500" dirty="0" smtClean="0">
                <a:latin typeface="+mn-lt"/>
              </a:rPr>
              <a:t>1110111 (w)   1101111(o)   1110010 (r) 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sz="2500" dirty="0" smtClean="0">
                <a:latin typeface="+mn-lt"/>
              </a:rPr>
              <a:t>1101100 (l)   1100100 (D)</a:t>
            </a:r>
            <a:endParaRPr lang="en-US" sz="2500" dirty="0">
              <a:latin typeface="+mn-lt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sz="2500" b="0" dirty="0" smtClean="0">
                <a:latin typeface="+mn-lt"/>
              </a:rPr>
              <a:t>Each of first 4 characters has an even number of 1’s, so the parity bit is 0. The last character has an odd number of 1’s, so parity bit is 1 to mak</a:t>
            </a:r>
            <a:r>
              <a:rPr lang="en-US" sz="2500" dirty="0" smtClean="0">
                <a:latin typeface="+mn-lt"/>
              </a:rPr>
              <a:t>e total number of 1s even</a:t>
            </a:r>
            <a:r>
              <a:rPr lang="en-US" sz="2500" b="0" dirty="0" smtClean="0">
                <a:latin typeface="+mn-lt"/>
              </a:rPr>
              <a:t> 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sz="2500" b="0" dirty="0" smtClean="0">
                <a:latin typeface="+mn-lt"/>
              </a:rPr>
              <a:t>The </a:t>
            </a:r>
            <a:r>
              <a:rPr lang="en-US" sz="2500" b="0" dirty="0">
                <a:latin typeface="+mn-lt"/>
              </a:rPr>
              <a:t>following shows the actual bits </a:t>
            </a:r>
            <a:r>
              <a:rPr lang="en-US" sz="2500" b="0" dirty="0" smtClean="0">
                <a:latin typeface="+mn-lt"/>
              </a:rPr>
              <a:t>sent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sz="2500" b="0" dirty="0" smtClean="0">
                <a:latin typeface="+mn-lt"/>
              </a:rPr>
              <a:t> </a:t>
            </a:r>
            <a:r>
              <a:rPr lang="en-US" sz="2500" b="0" dirty="0">
                <a:latin typeface="+mn-lt"/>
              </a:rPr>
              <a:t>1110111</a:t>
            </a:r>
            <a:r>
              <a:rPr lang="en-US" sz="2500" u="sng" dirty="0">
                <a:solidFill>
                  <a:schemeClr val="hlink"/>
                </a:solidFill>
                <a:latin typeface="+mn-lt"/>
              </a:rPr>
              <a:t>0</a:t>
            </a:r>
            <a:r>
              <a:rPr lang="en-US" sz="2500" b="0" dirty="0">
                <a:latin typeface="+mn-lt"/>
              </a:rPr>
              <a:t>   1101111</a:t>
            </a:r>
            <a:r>
              <a:rPr lang="en-US" sz="2500" u="sng" dirty="0">
                <a:solidFill>
                  <a:schemeClr val="hlink"/>
                </a:solidFill>
                <a:latin typeface="+mn-lt"/>
              </a:rPr>
              <a:t>0</a:t>
            </a:r>
            <a:r>
              <a:rPr lang="en-US" sz="2500" b="0" dirty="0">
                <a:latin typeface="+mn-lt"/>
              </a:rPr>
              <a:t>   1110010</a:t>
            </a:r>
            <a:r>
              <a:rPr lang="en-US" sz="2500" u="sng" dirty="0">
                <a:solidFill>
                  <a:schemeClr val="hlink"/>
                </a:solidFill>
                <a:latin typeface="+mn-lt"/>
              </a:rPr>
              <a:t>0</a:t>
            </a:r>
            <a:r>
              <a:rPr lang="en-US" sz="2500" b="0" dirty="0">
                <a:latin typeface="+mn-lt"/>
              </a:rPr>
              <a:t>   1101100</a:t>
            </a:r>
            <a:r>
              <a:rPr lang="en-US" sz="2500" u="sng" dirty="0">
                <a:solidFill>
                  <a:schemeClr val="hlink"/>
                </a:solidFill>
                <a:latin typeface="+mn-lt"/>
              </a:rPr>
              <a:t>0</a:t>
            </a:r>
            <a:r>
              <a:rPr lang="en-US" sz="2500" b="0" dirty="0">
                <a:latin typeface="+mn-lt"/>
              </a:rPr>
              <a:t>   1100100</a:t>
            </a:r>
            <a:r>
              <a:rPr lang="en-US" sz="2500" u="sng" dirty="0">
                <a:solidFill>
                  <a:schemeClr val="hlink"/>
                </a:solidFill>
                <a:latin typeface="+mn-lt"/>
              </a:rPr>
              <a:t>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28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2700" b="1" dirty="0" smtClean="0"/>
              <a:t>Parity Check – Simple parity or 1 D parity check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28600" y="685800"/>
            <a:ext cx="8458200" cy="278537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US" sz="2500" b="0" dirty="0">
                <a:latin typeface="+mn-lt"/>
              </a:rPr>
              <a:t>Now suppose the word world in Example </a:t>
            </a:r>
            <a:r>
              <a:rPr lang="en-US" sz="2500" b="0" dirty="0" smtClean="0">
                <a:latin typeface="+mn-lt"/>
              </a:rPr>
              <a:t>is </a:t>
            </a:r>
            <a:r>
              <a:rPr lang="en-US" sz="2500" b="0" dirty="0">
                <a:latin typeface="+mn-lt"/>
              </a:rPr>
              <a:t>received by the receiver without being corrupted in transmission. 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sz="2500" b="0" dirty="0">
                <a:latin typeface="+mn-lt"/>
              </a:rPr>
              <a:t> 11101110   11011110   11100100   11011000   11001001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sz="2500" b="0" dirty="0">
                <a:latin typeface="+mn-lt"/>
              </a:rPr>
              <a:t>The receiver counts the 1s in each character and comes up with even numbers (6, 6, 4, 4, 4). The data are accepted.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29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2700" b="1" dirty="0" smtClean="0"/>
              <a:t>Parity Check – Simple parity or 1 D parity check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28600" y="1079500"/>
            <a:ext cx="8458200" cy="336245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US" sz="2500" b="0" dirty="0">
                <a:latin typeface="+mn-lt"/>
              </a:rPr>
              <a:t>Now suppose the word world in Example 1 is corrupted during transmission. 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sz="2500" b="0" dirty="0">
                <a:latin typeface="+mn-lt"/>
              </a:rPr>
              <a:t> 11111110   11011110   11101100   11011000   11001001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sz="2500" b="0" dirty="0">
                <a:latin typeface="+mn-lt"/>
              </a:rPr>
              <a:t>The receiver counts the 1s in each character and comes up with even and odd numbers (7, 6, 5, 4, 4). </a:t>
            </a:r>
            <a:endParaRPr lang="en-US" sz="2500" b="0" dirty="0" smtClean="0">
              <a:latin typeface="+mn-lt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sz="2500" b="0" dirty="0" smtClean="0">
                <a:latin typeface="+mn-lt"/>
              </a:rPr>
              <a:t>The </a:t>
            </a:r>
            <a:r>
              <a:rPr lang="en-US" sz="2500" b="0" dirty="0">
                <a:latin typeface="+mn-lt"/>
              </a:rPr>
              <a:t>receiver knows that the data are corrupted, discards them, and asks for retransmission.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3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98438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Introduction 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495800"/>
          </a:xfrm>
        </p:spPr>
        <p:txBody>
          <a:bodyPr/>
          <a:lstStyle/>
          <a:p>
            <a:pPr algn="just"/>
            <a:r>
              <a:rPr lang="en-US" sz="2400" dirty="0" smtClean="0"/>
              <a:t>Some applications can tolerate a small level of error. </a:t>
            </a:r>
          </a:p>
          <a:p>
            <a:pPr algn="just"/>
            <a:r>
              <a:rPr lang="en-US" sz="2400" dirty="0" smtClean="0"/>
              <a:t>For example, random errors in audio or video transmissions may be tolerable, but when we transfer text, we expect a very high level of accuracy.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30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2700" b="1" dirty="0" smtClean="0"/>
              <a:t>Parity Check – Performance 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idx="1"/>
          </p:nvPr>
        </p:nvSpPr>
        <p:spPr>
          <a:xfrm>
            <a:off x="304800" y="685800"/>
            <a:ext cx="8458200" cy="4495800"/>
          </a:xfrm>
        </p:spPr>
        <p:txBody>
          <a:bodyPr/>
          <a:lstStyle/>
          <a:p>
            <a:pPr algn="just"/>
            <a:r>
              <a:rPr lang="en-US" sz="2400" dirty="0" smtClean="0"/>
              <a:t>It can detects all single bit error.</a:t>
            </a:r>
          </a:p>
          <a:p>
            <a:pPr algn="just"/>
            <a:r>
              <a:rPr lang="en-US" sz="2400" dirty="0" smtClean="0"/>
              <a:t>It can also detects bust errors as long as the total number of bits changed is odd (i.e. 1,3,5 etc)</a:t>
            </a:r>
          </a:p>
          <a:p>
            <a:pPr algn="just"/>
            <a:r>
              <a:rPr lang="en-US" sz="2400" dirty="0" smtClean="0"/>
              <a:t>This method can not detects errors where total number bits changed is even </a:t>
            </a:r>
          </a:p>
          <a:p>
            <a:pPr algn="just"/>
            <a:r>
              <a:rPr lang="en-US" sz="2400" dirty="0" smtClean="0"/>
              <a:t>It can detect burst errors only if the total number of errors in each data unit is odd.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31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2700" b="1" dirty="0" smtClean="0"/>
              <a:t>Two-dimension Parity Check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idx="1"/>
          </p:nvPr>
        </p:nvSpPr>
        <p:spPr>
          <a:xfrm>
            <a:off x="304800" y="685800"/>
            <a:ext cx="8458200" cy="4495800"/>
          </a:xfrm>
        </p:spPr>
        <p:txBody>
          <a:bodyPr/>
          <a:lstStyle/>
          <a:p>
            <a:pPr algn="just"/>
            <a:r>
              <a:rPr lang="en-US" sz="2400" dirty="0" smtClean="0"/>
              <a:t>Performance can be improved by using two-dimensional parity check, which organizes the block of bits in the form of a table. </a:t>
            </a:r>
          </a:p>
          <a:p>
            <a:pPr algn="just"/>
            <a:r>
              <a:rPr lang="en-US" sz="2400" dirty="0" smtClean="0"/>
              <a:t>Parity check bits are calculated for each row, which is equivalent to a simple parity check bit. </a:t>
            </a:r>
          </a:p>
          <a:p>
            <a:pPr algn="just"/>
            <a:r>
              <a:rPr lang="en-US" sz="2400" dirty="0" smtClean="0"/>
              <a:t>Parity check bits are also calculated for all columns then both are sent along with the data. </a:t>
            </a:r>
          </a:p>
          <a:p>
            <a:pPr algn="just"/>
            <a:r>
              <a:rPr lang="en-US" sz="2400" dirty="0" smtClean="0"/>
              <a:t>At the receiving end these are compared with the parity bits calculated on the received data. </a:t>
            </a:r>
          </a:p>
          <a:p>
            <a:pPr algn="just"/>
            <a:r>
              <a:rPr lang="en-US" sz="2400" dirty="0" smtClean="0"/>
              <a:t>This is illustrated in Fig. 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32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2700" b="1" dirty="0" smtClean="0"/>
              <a:t>Two-dimension Parity Check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705018"/>
            <a:ext cx="7620000" cy="4857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33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2700" b="1" dirty="0" smtClean="0"/>
              <a:t>Two-dimension Parity Check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28600" y="609600"/>
            <a:ext cx="8458200" cy="470898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ts val="0"/>
              </a:spcBef>
            </a:pPr>
            <a:r>
              <a:rPr lang="en-US" sz="2500" b="0" dirty="0">
                <a:latin typeface="+mn-lt"/>
              </a:rPr>
              <a:t>Suppose the following block is </a:t>
            </a:r>
            <a:r>
              <a:rPr lang="en-US" sz="2500" b="0" dirty="0" smtClean="0">
                <a:latin typeface="+mn-lt"/>
              </a:rPr>
              <a:t>sent:</a:t>
            </a:r>
          </a:p>
          <a:p>
            <a:pPr algn="just" eaLnBrk="1" hangingPunct="1">
              <a:spcBef>
                <a:spcPts val="0"/>
              </a:spcBef>
            </a:pPr>
            <a:r>
              <a:rPr lang="en-US" sz="2500" b="0" dirty="0" smtClean="0">
                <a:latin typeface="+mn-lt"/>
              </a:rPr>
              <a:t>10101001   </a:t>
            </a:r>
            <a:r>
              <a:rPr lang="en-US" sz="2500" b="0" dirty="0">
                <a:latin typeface="+mn-lt"/>
              </a:rPr>
              <a:t>00111001   11011101   </a:t>
            </a:r>
            <a:r>
              <a:rPr lang="en-US" sz="2500" b="0" dirty="0" smtClean="0">
                <a:latin typeface="+mn-lt"/>
              </a:rPr>
              <a:t>11100111 10101010                                                             However</a:t>
            </a:r>
            <a:r>
              <a:rPr lang="en-US" sz="2500" b="0" dirty="0">
                <a:latin typeface="+mn-lt"/>
              </a:rPr>
              <a:t>, it is hit by a burst noise of length 8, and some bits are corrupted. </a:t>
            </a:r>
            <a:endParaRPr lang="en-US" sz="2500" b="0" dirty="0" smtClean="0">
              <a:latin typeface="+mn-lt"/>
            </a:endParaRPr>
          </a:p>
          <a:p>
            <a:pPr algn="just" eaLnBrk="1" hangingPunct="1">
              <a:spcBef>
                <a:spcPts val="0"/>
              </a:spcBef>
            </a:pPr>
            <a:endParaRPr lang="en-US" sz="2500" b="0" dirty="0">
              <a:latin typeface="+mn-lt"/>
            </a:endParaRPr>
          </a:p>
          <a:p>
            <a:pPr algn="just" eaLnBrk="1" hangingPunct="1">
              <a:spcBef>
                <a:spcPts val="0"/>
              </a:spcBef>
            </a:pPr>
            <a:r>
              <a:rPr lang="en-US" sz="2500" b="0" dirty="0" smtClean="0">
                <a:latin typeface="+mn-lt"/>
              </a:rPr>
              <a:t>1010</a:t>
            </a:r>
            <a:r>
              <a:rPr lang="en-US" sz="2500" u="sng" dirty="0" smtClean="0">
                <a:solidFill>
                  <a:schemeClr val="hlink"/>
                </a:solidFill>
                <a:latin typeface="+mn-lt"/>
              </a:rPr>
              <a:t>0011</a:t>
            </a:r>
            <a:r>
              <a:rPr lang="en-US" sz="2500" b="0" dirty="0" smtClean="0">
                <a:latin typeface="+mn-lt"/>
              </a:rPr>
              <a:t>   </a:t>
            </a:r>
            <a:r>
              <a:rPr lang="en-US" sz="2500" u="sng" dirty="0">
                <a:solidFill>
                  <a:schemeClr val="hlink"/>
                </a:solidFill>
                <a:latin typeface="+mn-lt"/>
              </a:rPr>
              <a:t>1000</a:t>
            </a:r>
            <a:r>
              <a:rPr lang="en-US" sz="2500" b="0" dirty="0">
                <a:latin typeface="+mn-lt"/>
              </a:rPr>
              <a:t>1001   11011101   11100111   10101010                                                                                                   </a:t>
            </a:r>
          </a:p>
          <a:p>
            <a:pPr algn="just" eaLnBrk="1" hangingPunct="1">
              <a:spcBef>
                <a:spcPts val="0"/>
              </a:spcBef>
            </a:pPr>
            <a:r>
              <a:rPr lang="en-US" sz="2500" b="0" dirty="0">
                <a:latin typeface="+mn-lt"/>
              </a:rPr>
              <a:t>When the receiver checks the parity bits, some of the bits do not follow the even-parity rule and the whole block is discarded.</a:t>
            </a:r>
          </a:p>
          <a:p>
            <a:pPr algn="just" eaLnBrk="1" hangingPunct="1">
              <a:spcBef>
                <a:spcPts val="0"/>
              </a:spcBef>
            </a:pPr>
            <a:endParaRPr lang="en-US" sz="2500" b="0" dirty="0" smtClean="0">
              <a:latin typeface="+mn-lt"/>
            </a:endParaRPr>
          </a:p>
          <a:p>
            <a:pPr algn="just" eaLnBrk="1" hangingPunct="1">
              <a:spcBef>
                <a:spcPts val="0"/>
              </a:spcBef>
            </a:pPr>
            <a:r>
              <a:rPr lang="en-US" sz="2500" b="0" dirty="0" smtClean="0">
                <a:latin typeface="+mn-lt"/>
              </a:rPr>
              <a:t> </a:t>
            </a:r>
            <a:r>
              <a:rPr lang="en-US" sz="2500" b="0" dirty="0">
                <a:latin typeface="+mn-lt"/>
              </a:rPr>
              <a:t>10100011   10001001   11011101   11100111   </a:t>
            </a:r>
            <a:r>
              <a:rPr lang="en-US" sz="2500" u="sng" dirty="0">
                <a:latin typeface="+mn-lt"/>
              </a:rPr>
              <a:t>1</a:t>
            </a:r>
            <a:r>
              <a:rPr lang="en-US" sz="2500" b="0" dirty="0">
                <a:latin typeface="+mn-lt"/>
              </a:rPr>
              <a:t>0</a:t>
            </a:r>
            <a:r>
              <a:rPr lang="en-US" sz="2500" u="sng" dirty="0">
                <a:latin typeface="+mn-lt"/>
              </a:rPr>
              <a:t>101</a:t>
            </a:r>
            <a:r>
              <a:rPr lang="en-US" sz="2500" b="0" dirty="0">
                <a:latin typeface="+mn-lt"/>
              </a:rPr>
              <a:t>0</a:t>
            </a:r>
            <a:r>
              <a:rPr lang="en-US" sz="2500" u="sng" dirty="0">
                <a:latin typeface="+mn-lt"/>
              </a:rPr>
              <a:t>1</a:t>
            </a:r>
            <a:r>
              <a:rPr lang="en-US" sz="2500" b="0" dirty="0">
                <a:latin typeface="+mn-lt"/>
              </a:rPr>
              <a:t>0 </a:t>
            </a:r>
            <a:endParaRPr lang="en-US" sz="2500" b="0" dirty="0" smtClean="0">
              <a:latin typeface="+mn-lt"/>
            </a:endParaRPr>
          </a:p>
          <a:p>
            <a:pPr algn="just" eaLnBrk="1" hangingPunct="1">
              <a:spcBef>
                <a:spcPts val="0"/>
              </a:spcBef>
            </a:pPr>
            <a:r>
              <a:rPr lang="en-US" sz="2500" dirty="0" smtClean="0">
                <a:latin typeface="+mn-lt"/>
              </a:rPr>
              <a:t>							( Parity bits)</a:t>
            </a:r>
            <a:r>
              <a:rPr lang="en-US" sz="2500" b="0" dirty="0" smtClean="0">
                <a:latin typeface="+mn-lt"/>
              </a:rPr>
              <a:t>                                                                                                                               </a:t>
            </a:r>
            <a:endParaRPr lang="en-US" sz="2500" b="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34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2700" b="1" dirty="0" smtClean="0"/>
              <a:t>Two-dimension Parity Check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28600" y="609600"/>
            <a:ext cx="8458200" cy="31700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ts val="0"/>
              </a:spcBef>
            </a:pPr>
            <a:r>
              <a:rPr lang="en-US" sz="2500" dirty="0" smtClean="0">
                <a:latin typeface="+mn-lt"/>
              </a:rPr>
              <a:t>Two- Dimension Parity Checking increases the likelihood of detecting burst errors. </a:t>
            </a:r>
          </a:p>
          <a:p>
            <a:pPr algn="just" eaLnBrk="1" hangingPunct="1">
              <a:spcBef>
                <a:spcPts val="0"/>
              </a:spcBef>
            </a:pPr>
            <a:endParaRPr lang="en-US" sz="2500" dirty="0" smtClean="0">
              <a:latin typeface="+mn-lt"/>
            </a:endParaRPr>
          </a:p>
          <a:p>
            <a:pPr algn="just" eaLnBrk="1" hangingPunct="1">
              <a:spcBef>
                <a:spcPts val="0"/>
              </a:spcBef>
            </a:pPr>
            <a:r>
              <a:rPr lang="en-US" sz="2500" dirty="0" smtClean="0">
                <a:latin typeface="+mn-lt"/>
              </a:rPr>
              <a:t>As we have shown in Fig that a 2-D Parity check of n bits can detect a burst error of n bits. </a:t>
            </a:r>
          </a:p>
          <a:p>
            <a:pPr algn="just" eaLnBrk="1" hangingPunct="1">
              <a:spcBef>
                <a:spcPts val="0"/>
              </a:spcBef>
            </a:pPr>
            <a:endParaRPr lang="en-US" sz="2500" dirty="0" smtClean="0">
              <a:latin typeface="+mn-lt"/>
            </a:endParaRPr>
          </a:p>
          <a:p>
            <a:pPr algn="just" eaLnBrk="1" hangingPunct="1">
              <a:spcBef>
                <a:spcPts val="0"/>
              </a:spcBef>
            </a:pPr>
            <a:r>
              <a:rPr lang="en-US" sz="2500" dirty="0" smtClean="0">
                <a:latin typeface="+mn-lt"/>
              </a:rPr>
              <a:t>A burst error of more than n bits is also detected by 2-D Parity check with a high-probability.</a:t>
            </a:r>
            <a:endParaRPr lang="en-US" sz="2500" b="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35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2700" b="1" dirty="0" smtClean="0"/>
              <a:t>Two-dimension Parity Check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28600" y="609600"/>
            <a:ext cx="8458200" cy="31700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ts val="0"/>
              </a:spcBef>
            </a:pPr>
            <a:r>
              <a:rPr lang="en-US" sz="2500" dirty="0" smtClean="0">
                <a:latin typeface="+mn-lt"/>
              </a:rPr>
              <a:t>Two- Dimension Parity Checking increases the likelihood of detecting burst errors. </a:t>
            </a:r>
          </a:p>
          <a:p>
            <a:pPr algn="just" eaLnBrk="1" hangingPunct="1">
              <a:spcBef>
                <a:spcPts val="0"/>
              </a:spcBef>
            </a:pPr>
            <a:endParaRPr lang="en-US" sz="2500" dirty="0" smtClean="0">
              <a:latin typeface="+mn-lt"/>
            </a:endParaRPr>
          </a:p>
          <a:p>
            <a:pPr algn="just" eaLnBrk="1" hangingPunct="1">
              <a:spcBef>
                <a:spcPts val="0"/>
              </a:spcBef>
            </a:pPr>
            <a:r>
              <a:rPr lang="en-US" sz="2500" dirty="0" smtClean="0">
                <a:latin typeface="+mn-lt"/>
              </a:rPr>
              <a:t>As we have shown in Fig that a 2-D Parity check of n bits can detect a burst error of n bits. </a:t>
            </a:r>
          </a:p>
          <a:p>
            <a:pPr algn="just" eaLnBrk="1" hangingPunct="1">
              <a:spcBef>
                <a:spcPts val="0"/>
              </a:spcBef>
            </a:pPr>
            <a:endParaRPr lang="en-US" sz="2500" dirty="0" smtClean="0">
              <a:latin typeface="+mn-lt"/>
            </a:endParaRPr>
          </a:p>
          <a:p>
            <a:pPr algn="just" eaLnBrk="1" hangingPunct="1">
              <a:spcBef>
                <a:spcPts val="0"/>
              </a:spcBef>
            </a:pPr>
            <a:r>
              <a:rPr lang="en-US" sz="2500" dirty="0" smtClean="0">
                <a:latin typeface="+mn-lt"/>
              </a:rPr>
              <a:t>A burst error of more than n bits is also detected by 2-D Parity check with a high-probability.</a:t>
            </a:r>
            <a:endParaRPr lang="en-US" sz="2500" b="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36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2700" b="1" dirty="0" smtClean="0"/>
              <a:t>Two-dimension Parity Check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28600" y="609600"/>
            <a:ext cx="8458200" cy="432426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ts val="0"/>
              </a:spcBef>
            </a:pPr>
            <a:r>
              <a:rPr lang="en-US" sz="2500" dirty="0" smtClean="0">
                <a:latin typeface="+mn-lt"/>
              </a:rPr>
              <a:t>If two bits in one data unit are damaged and two bits in exactly same position in another data unit are also damaged, the 2-D Parity check checker will not detect an error. </a:t>
            </a:r>
          </a:p>
          <a:p>
            <a:pPr algn="just" eaLnBrk="1" hangingPunct="1">
              <a:spcBef>
                <a:spcPts val="0"/>
              </a:spcBef>
            </a:pPr>
            <a:endParaRPr lang="en-US" sz="2500" dirty="0" smtClean="0">
              <a:latin typeface="+mn-lt"/>
            </a:endParaRPr>
          </a:p>
          <a:p>
            <a:pPr algn="just" eaLnBrk="1" hangingPunct="1">
              <a:spcBef>
                <a:spcPts val="0"/>
              </a:spcBef>
            </a:pPr>
            <a:r>
              <a:rPr lang="en-US" sz="2500" dirty="0" smtClean="0">
                <a:latin typeface="+mn-lt"/>
              </a:rPr>
              <a:t>For example, if two data units: 11001100 and 10101100. </a:t>
            </a:r>
          </a:p>
          <a:p>
            <a:pPr algn="just" eaLnBrk="1" hangingPunct="1">
              <a:spcBef>
                <a:spcPts val="0"/>
              </a:spcBef>
            </a:pPr>
            <a:endParaRPr lang="en-US" sz="2500" dirty="0" smtClean="0">
              <a:latin typeface="+mn-lt"/>
            </a:endParaRPr>
          </a:p>
          <a:p>
            <a:pPr algn="just" eaLnBrk="1" hangingPunct="1">
              <a:spcBef>
                <a:spcPts val="0"/>
              </a:spcBef>
            </a:pPr>
            <a:r>
              <a:rPr lang="en-US" sz="2500" dirty="0" smtClean="0">
                <a:latin typeface="+mn-lt"/>
              </a:rPr>
              <a:t>If first and second from last bits in each of them is changed, making the data units as 01001110 and 00101110, the error cannot be detected by 2-D Parity check.</a:t>
            </a:r>
            <a:endParaRPr lang="en-US" sz="2500" b="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37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2700" b="1" dirty="0" smtClean="0"/>
              <a:t>Checksum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52400" y="1112838"/>
            <a:ext cx="8915400" cy="3154362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sz="2800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 Neue"/>
              </a:rPr>
              <a:t>The sender follows these steps:</a:t>
            </a:r>
          </a:p>
          <a:p>
            <a:pPr eaLnBrk="1" hangingPunct="1">
              <a:spcBef>
                <a:spcPts val="1200"/>
              </a:spcBef>
              <a:spcAft>
                <a:spcPts val="1000"/>
              </a:spcAft>
              <a:buFontTx/>
              <a:buChar char="•"/>
            </a:pPr>
            <a:r>
              <a:rPr lang="en-US" sz="2400" b="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 Neue"/>
              </a:rPr>
              <a:t>The unit is divided into k sections, each of n bits.</a:t>
            </a:r>
          </a:p>
          <a:p>
            <a:pPr eaLnBrk="1" hangingPunct="1">
              <a:spcBef>
                <a:spcPts val="1200"/>
              </a:spcBef>
              <a:spcAft>
                <a:spcPts val="1000"/>
              </a:spcAft>
              <a:buFontTx/>
              <a:buChar char="•"/>
            </a:pPr>
            <a:r>
              <a:rPr lang="en-US" sz="2400" b="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 Neue"/>
              </a:rPr>
              <a:t>All sections are added using one’s complement to get the sum.</a:t>
            </a:r>
          </a:p>
          <a:p>
            <a:pPr eaLnBrk="1" hangingPunct="1">
              <a:spcBef>
                <a:spcPts val="1200"/>
              </a:spcBef>
              <a:spcAft>
                <a:spcPts val="1000"/>
              </a:spcAft>
              <a:buFontTx/>
              <a:buChar char="•"/>
            </a:pPr>
            <a:r>
              <a:rPr lang="en-US" sz="2400" b="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 Neue"/>
              </a:rPr>
              <a:t>The sum is complemented and becomes the checksum.</a:t>
            </a:r>
          </a:p>
          <a:p>
            <a:pPr eaLnBrk="1" hangingPunct="1">
              <a:spcBef>
                <a:spcPts val="1200"/>
              </a:spcBef>
              <a:spcAft>
                <a:spcPts val="1000"/>
              </a:spcAft>
              <a:buFontTx/>
              <a:buChar char="•"/>
            </a:pPr>
            <a:r>
              <a:rPr lang="en-US" sz="2400" b="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 Neue"/>
              </a:rPr>
              <a:t>The checksum is sent with the data.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38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2700" b="1" dirty="0" smtClean="0"/>
              <a:t>Checksum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52400" y="1066800"/>
            <a:ext cx="8915400" cy="3154362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 Neue"/>
              </a:rPr>
              <a:t>The receiver follows these steps:</a:t>
            </a:r>
          </a:p>
          <a:p>
            <a:pPr eaLnBrk="1" hangingPunct="1">
              <a:spcBef>
                <a:spcPts val="1200"/>
              </a:spcBef>
              <a:spcAft>
                <a:spcPts val="1000"/>
              </a:spcAft>
              <a:buFontTx/>
              <a:buChar char="•"/>
            </a:pPr>
            <a:r>
              <a:rPr lang="en-US" sz="2400" b="0" i="1">
                <a:effectLst>
                  <a:outerShdw blurRad="38100" dist="38100" dir="2700000" algn="tl">
                    <a:srgbClr val="C0C0C0"/>
                  </a:outerShdw>
                </a:effectLst>
                <a:latin typeface="Helvetica Neue"/>
              </a:rPr>
              <a:t>The unit is divided into k sections, each of n bits.</a:t>
            </a:r>
          </a:p>
          <a:p>
            <a:pPr eaLnBrk="1" hangingPunct="1">
              <a:spcBef>
                <a:spcPts val="1200"/>
              </a:spcBef>
              <a:spcAft>
                <a:spcPts val="1000"/>
              </a:spcAft>
              <a:buFontTx/>
              <a:buChar char="•"/>
            </a:pPr>
            <a:r>
              <a:rPr lang="en-US" sz="2400" b="0" i="1">
                <a:effectLst>
                  <a:outerShdw blurRad="38100" dist="38100" dir="2700000" algn="tl">
                    <a:srgbClr val="C0C0C0"/>
                  </a:outerShdw>
                </a:effectLst>
                <a:latin typeface="Helvetica Neue"/>
              </a:rPr>
              <a:t>All sections are added using one’s complement to get the sum.</a:t>
            </a:r>
          </a:p>
          <a:p>
            <a:pPr eaLnBrk="1" hangingPunct="1">
              <a:spcBef>
                <a:spcPts val="1200"/>
              </a:spcBef>
              <a:spcAft>
                <a:spcPts val="1000"/>
              </a:spcAft>
              <a:buFontTx/>
              <a:buChar char="•"/>
            </a:pPr>
            <a:r>
              <a:rPr lang="en-US" sz="2400" b="0" i="1">
                <a:effectLst>
                  <a:outerShdw blurRad="38100" dist="38100" dir="2700000" algn="tl">
                    <a:srgbClr val="C0C0C0"/>
                  </a:outerShdw>
                </a:effectLst>
                <a:latin typeface="Helvetica Neue"/>
              </a:rPr>
              <a:t>The sum is complemented.</a:t>
            </a:r>
          </a:p>
          <a:p>
            <a:pPr eaLnBrk="1" hangingPunct="1">
              <a:spcBef>
                <a:spcPts val="1200"/>
              </a:spcBef>
              <a:spcAft>
                <a:spcPts val="1000"/>
              </a:spcAft>
              <a:buFontTx/>
              <a:buChar char="•"/>
            </a:pPr>
            <a:r>
              <a:rPr lang="en-US" sz="2400" b="0" i="1">
                <a:effectLst>
                  <a:outerShdw blurRad="38100" dist="38100" dir="2700000" algn="tl">
                    <a:srgbClr val="C0C0C0"/>
                  </a:outerShdw>
                </a:effectLst>
                <a:latin typeface="Helvetica Neue"/>
              </a:rPr>
              <a:t>If the result is zero, the data are accepted: otherwise, rejected.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39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2700" b="1" dirty="0" smtClean="0"/>
              <a:t>Checksum</a:t>
            </a: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946150"/>
            <a:ext cx="7642225" cy="400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4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98438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Types of Errors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495800"/>
          </a:xfrm>
        </p:spPr>
        <p:txBody>
          <a:bodyPr/>
          <a:lstStyle/>
          <a:p>
            <a:pPr algn="just"/>
            <a:r>
              <a:rPr lang="en-US" sz="2400" dirty="0" smtClean="0"/>
              <a:t>In </a:t>
            </a:r>
            <a:r>
              <a:rPr lang="en-US" sz="2400" dirty="0" smtClean="0"/>
              <a:t>a single-bit error, a 0 is changed to a 1 or a 1 to a 0. </a:t>
            </a:r>
          </a:p>
          <a:p>
            <a:pPr algn="just"/>
            <a:r>
              <a:rPr lang="en-US" sz="2400" dirty="0" smtClean="0"/>
              <a:t>In a burst error, multiple bits are changed.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40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2700" b="1" dirty="0" smtClean="0"/>
              <a:t>Checksum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28600" y="685800"/>
            <a:ext cx="8458200" cy="393954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sz="2500" b="0" dirty="0">
                <a:latin typeface="+mn-lt"/>
              </a:rPr>
              <a:t>Suppose the following block of 16 bits is to be sent using a checksum of 8 bits. </a:t>
            </a:r>
          </a:p>
          <a:p>
            <a:pPr eaLnBrk="1" hangingPunct="1">
              <a:spcBef>
                <a:spcPts val="0"/>
              </a:spcBef>
            </a:pPr>
            <a:r>
              <a:rPr lang="en-US" sz="2500" b="0" dirty="0">
                <a:latin typeface="+mn-lt"/>
              </a:rPr>
              <a:t>  10101001   00111001 </a:t>
            </a:r>
            <a:endParaRPr lang="en-US" sz="2500" b="0" dirty="0" smtClean="0">
              <a:latin typeface="+mn-lt"/>
            </a:endParaRPr>
          </a:p>
          <a:p>
            <a:pPr eaLnBrk="1" hangingPunct="1">
              <a:spcBef>
                <a:spcPts val="0"/>
              </a:spcBef>
            </a:pPr>
            <a:r>
              <a:rPr lang="en-US" sz="2500" b="0" dirty="0" smtClean="0">
                <a:latin typeface="+mn-lt"/>
              </a:rPr>
              <a:t>The </a:t>
            </a:r>
            <a:r>
              <a:rPr lang="en-US" sz="2500" b="0" dirty="0">
                <a:latin typeface="+mn-lt"/>
              </a:rPr>
              <a:t>numbers are added using one’s complement</a:t>
            </a:r>
          </a:p>
          <a:p>
            <a:pPr eaLnBrk="1" hangingPunct="1">
              <a:spcBef>
                <a:spcPts val="0"/>
              </a:spcBef>
            </a:pPr>
            <a:r>
              <a:rPr lang="en-US" sz="2500" b="0" dirty="0">
                <a:latin typeface="+mn-lt"/>
              </a:rPr>
              <a:t>                           10101001    </a:t>
            </a:r>
          </a:p>
          <a:p>
            <a:pPr eaLnBrk="1" hangingPunct="1">
              <a:spcBef>
                <a:spcPts val="0"/>
              </a:spcBef>
            </a:pPr>
            <a:r>
              <a:rPr lang="en-US" sz="2500" b="0" dirty="0" smtClean="0">
                <a:latin typeface="+mn-lt"/>
              </a:rPr>
              <a:t>                           </a:t>
            </a:r>
            <a:r>
              <a:rPr lang="en-US" sz="2500" b="0" dirty="0">
                <a:latin typeface="+mn-lt"/>
              </a:rPr>
              <a:t>00111001</a:t>
            </a:r>
            <a:br>
              <a:rPr lang="en-US" sz="2500" b="0" dirty="0">
                <a:latin typeface="+mn-lt"/>
              </a:rPr>
            </a:br>
            <a:r>
              <a:rPr lang="en-US" sz="2500" b="0" dirty="0">
                <a:latin typeface="+mn-lt"/>
              </a:rPr>
              <a:t> </a:t>
            </a:r>
            <a:r>
              <a:rPr lang="en-US" sz="2500" b="0" dirty="0" smtClean="0">
                <a:latin typeface="+mn-lt"/>
              </a:rPr>
              <a:t>                           </a:t>
            </a:r>
            <a:r>
              <a:rPr lang="en-US" sz="2500" b="0" dirty="0">
                <a:latin typeface="+mn-lt"/>
              </a:rPr>
              <a:t>------------</a:t>
            </a:r>
            <a:br>
              <a:rPr lang="en-US" sz="2500" b="0" dirty="0">
                <a:latin typeface="+mn-lt"/>
              </a:rPr>
            </a:br>
            <a:r>
              <a:rPr lang="en-US" sz="2500" b="0" dirty="0">
                <a:latin typeface="+mn-lt"/>
              </a:rPr>
              <a:t>Sum	               11100010</a:t>
            </a:r>
          </a:p>
          <a:p>
            <a:pPr eaLnBrk="1" hangingPunct="1">
              <a:spcBef>
                <a:spcPts val="0"/>
              </a:spcBef>
            </a:pPr>
            <a:r>
              <a:rPr lang="en-US" sz="2500" b="0" dirty="0">
                <a:latin typeface="+mn-lt"/>
              </a:rPr>
              <a:t>Checksum          </a:t>
            </a:r>
            <a:r>
              <a:rPr lang="en-US" sz="2500" dirty="0">
                <a:solidFill>
                  <a:schemeClr val="hlink"/>
                </a:solidFill>
                <a:latin typeface="+mn-lt"/>
              </a:rPr>
              <a:t>00011101</a:t>
            </a:r>
          </a:p>
          <a:p>
            <a:pPr eaLnBrk="1" hangingPunct="1">
              <a:spcBef>
                <a:spcPts val="0"/>
              </a:spcBef>
            </a:pPr>
            <a:r>
              <a:rPr lang="en-US" sz="2500" b="0" dirty="0">
                <a:latin typeface="+mn-lt"/>
              </a:rPr>
              <a:t>The pattern sent is       10101001   00111001   </a:t>
            </a:r>
            <a:r>
              <a:rPr lang="en-US" sz="2500" dirty="0">
                <a:solidFill>
                  <a:schemeClr val="hlink"/>
                </a:solidFill>
                <a:latin typeface="+mn-lt"/>
              </a:rPr>
              <a:t>00011101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41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2700" b="1" dirty="0" smtClean="0"/>
              <a:t>Checksum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28600" y="609600"/>
            <a:ext cx="8458200" cy="470898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ts val="0"/>
              </a:spcBef>
            </a:pPr>
            <a:r>
              <a:rPr lang="en-US" sz="2500" b="0" dirty="0">
                <a:latin typeface="+mn-lt"/>
              </a:rPr>
              <a:t>Now suppose the receiver receives the pattern sent in Example </a:t>
            </a:r>
            <a:r>
              <a:rPr lang="en-US" sz="2500" b="0" dirty="0" smtClean="0">
                <a:latin typeface="+mn-lt"/>
              </a:rPr>
              <a:t> </a:t>
            </a:r>
            <a:r>
              <a:rPr lang="en-US" sz="2500" b="0" dirty="0">
                <a:latin typeface="+mn-lt"/>
              </a:rPr>
              <a:t>and there is no error. </a:t>
            </a:r>
          </a:p>
          <a:p>
            <a:pPr algn="just" eaLnBrk="1" hangingPunct="1">
              <a:spcBef>
                <a:spcPts val="0"/>
              </a:spcBef>
            </a:pPr>
            <a:r>
              <a:rPr lang="en-US" sz="2500" b="0" dirty="0">
                <a:latin typeface="+mn-lt"/>
              </a:rPr>
              <a:t>10101001   00111001   00011101</a:t>
            </a:r>
          </a:p>
          <a:p>
            <a:pPr algn="just" eaLnBrk="1" hangingPunct="1">
              <a:spcBef>
                <a:spcPts val="0"/>
              </a:spcBef>
            </a:pPr>
            <a:r>
              <a:rPr lang="en-US" sz="2500" b="0" dirty="0">
                <a:latin typeface="+mn-lt"/>
              </a:rPr>
              <a:t>When the receiver adds the three sections, it will get all 1s, which, after complementing, is all 0s and shows that there is no error. </a:t>
            </a:r>
          </a:p>
          <a:p>
            <a:pPr algn="just" eaLnBrk="1" hangingPunct="1">
              <a:spcBef>
                <a:spcPts val="0"/>
              </a:spcBef>
            </a:pPr>
            <a:r>
              <a:rPr lang="en-US" sz="2500" b="0" dirty="0">
                <a:latin typeface="+mn-lt"/>
              </a:rPr>
              <a:t>			10101001</a:t>
            </a:r>
          </a:p>
          <a:p>
            <a:pPr algn="just" eaLnBrk="1" hangingPunct="1">
              <a:spcBef>
                <a:spcPts val="0"/>
              </a:spcBef>
            </a:pPr>
            <a:r>
              <a:rPr lang="en-US" sz="2500" b="0" dirty="0">
                <a:latin typeface="+mn-lt"/>
              </a:rPr>
              <a:t>			00111001    </a:t>
            </a:r>
          </a:p>
          <a:p>
            <a:pPr algn="just" eaLnBrk="1" hangingPunct="1">
              <a:spcBef>
                <a:spcPts val="0"/>
              </a:spcBef>
            </a:pPr>
            <a:r>
              <a:rPr lang="en-US" sz="2500" b="0" dirty="0">
                <a:latin typeface="+mn-lt"/>
              </a:rPr>
              <a:t>			00011101 </a:t>
            </a:r>
          </a:p>
          <a:p>
            <a:pPr algn="just" eaLnBrk="1" hangingPunct="1">
              <a:spcBef>
                <a:spcPts val="0"/>
              </a:spcBef>
            </a:pPr>
            <a:r>
              <a:rPr lang="en-US" sz="2500" b="0" dirty="0">
                <a:latin typeface="+mn-lt"/>
              </a:rPr>
              <a:t>Sum			11111111  </a:t>
            </a:r>
          </a:p>
          <a:p>
            <a:pPr algn="just" eaLnBrk="1" hangingPunct="1">
              <a:spcBef>
                <a:spcPts val="0"/>
              </a:spcBef>
            </a:pPr>
            <a:r>
              <a:rPr lang="en-US" sz="2500" b="0" dirty="0">
                <a:latin typeface="+mn-lt"/>
              </a:rPr>
              <a:t>Complement        	</a:t>
            </a:r>
            <a:r>
              <a:rPr lang="en-US" sz="2500" dirty="0">
                <a:solidFill>
                  <a:schemeClr val="hlink"/>
                </a:solidFill>
                <a:latin typeface="+mn-lt"/>
              </a:rPr>
              <a:t>00000000</a:t>
            </a:r>
            <a:r>
              <a:rPr lang="en-US" sz="2500" b="0" dirty="0">
                <a:latin typeface="+mn-lt"/>
              </a:rPr>
              <a:t>  </a:t>
            </a:r>
            <a:r>
              <a:rPr lang="en-US" sz="2500" b="0" dirty="0">
                <a:solidFill>
                  <a:schemeClr val="hlink"/>
                </a:solidFill>
                <a:latin typeface="+mn-lt"/>
              </a:rPr>
              <a:t>means that the pattern is OK.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42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2700" b="1" dirty="0" smtClean="0"/>
              <a:t>Checksum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28600" y="609600"/>
            <a:ext cx="8458200" cy="415498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ts val="0"/>
              </a:spcBef>
            </a:pPr>
            <a:r>
              <a:rPr lang="en-US" sz="2400" b="0" dirty="0">
                <a:latin typeface="+mn-lt"/>
              </a:rPr>
              <a:t>Now suppose there is a burst error of length 5 that affects 4 bits. </a:t>
            </a:r>
          </a:p>
          <a:p>
            <a:pPr algn="just" eaLnBrk="1" hangingPunct="1">
              <a:spcBef>
                <a:spcPts val="0"/>
              </a:spcBef>
            </a:pPr>
            <a:r>
              <a:rPr lang="en-US" sz="2400" b="0" dirty="0">
                <a:latin typeface="+mn-lt"/>
              </a:rPr>
              <a:t>                             10101</a:t>
            </a:r>
            <a:r>
              <a:rPr lang="en-US" sz="2400" u="sng" dirty="0">
                <a:solidFill>
                  <a:schemeClr val="hlink"/>
                </a:solidFill>
                <a:latin typeface="+mn-lt"/>
              </a:rPr>
              <a:t>111</a:t>
            </a:r>
            <a:r>
              <a:rPr lang="en-US" sz="2400" b="0" u="sng" dirty="0">
                <a:solidFill>
                  <a:schemeClr val="hlink"/>
                </a:solidFill>
                <a:latin typeface="+mn-lt"/>
              </a:rPr>
              <a:t>   </a:t>
            </a:r>
            <a:r>
              <a:rPr lang="en-US" sz="2400" u="sng" dirty="0">
                <a:solidFill>
                  <a:schemeClr val="hlink"/>
                </a:solidFill>
                <a:latin typeface="+mn-lt"/>
              </a:rPr>
              <a:t>11</a:t>
            </a:r>
            <a:r>
              <a:rPr lang="en-US" sz="2400" b="0" dirty="0">
                <a:latin typeface="+mn-lt"/>
              </a:rPr>
              <a:t>111001   00011101</a:t>
            </a:r>
          </a:p>
          <a:p>
            <a:pPr algn="just" eaLnBrk="1" hangingPunct="1">
              <a:spcBef>
                <a:spcPts val="0"/>
              </a:spcBef>
            </a:pPr>
            <a:r>
              <a:rPr lang="en-US" sz="2400" b="0" dirty="0">
                <a:latin typeface="+mn-lt"/>
              </a:rPr>
              <a:t>When the receiver adds the three sections, it gets </a:t>
            </a:r>
          </a:p>
          <a:p>
            <a:pPr algn="just" eaLnBrk="1" hangingPunct="1">
              <a:spcBef>
                <a:spcPts val="0"/>
              </a:spcBef>
            </a:pPr>
            <a:r>
              <a:rPr lang="en-US" sz="2400" b="0" dirty="0">
                <a:latin typeface="+mn-lt"/>
              </a:rPr>
              <a:t>			10101111</a:t>
            </a:r>
          </a:p>
          <a:p>
            <a:pPr algn="just" eaLnBrk="1" hangingPunct="1">
              <a:spcBef>
                <a:spcPts val="0"/>
              </a:spcBef>
            </a:pPr>
            <a:r>
              <a:rPr lang="en-US" sz="2400" b="0" dirty="0">
                <a:latin typeface="+mn-lt"/>
              </a:rPr>
              <a:t>			11111001     </a:t>
            </a:r>
          </a:p>
          <a:p>
            <a:pPr algn="just" eaLnBrk="1" hangingPunct="1">
              <a:spcBef>
                <a:spcPts val="0"/>
              </a:spcBef>
            </a:pPr>
            <a:r>
              <a:rPr lang="en-US" sz="2400" b="0" dirty="0">
                <a:latin typeface="+mn-lt"/>
              </a:rPr>
              <a:t>			00011101 </a:t>
            </a:r>
          </a:p>
          <a:p>
            <a:pPr algn="just" eaLnBrk="1" hangingPunct="1">
              <a:spcBef>
                <a:spcPts val="0"/>
              </a:spcBef>
            </a:pPr>
            <a:r>
              <a:rPr lang="en-US" sz="2400" b="0" dirty="0">
                <a:latin typeface="+mn-lt"/>
              </a:rPr>
              <a:t>Partial Sum        </a:t>
            </a:r>
            <a:r>
              <a:rPr lang="en-US" sz="2400" b="0" dirty="0" smtClean="0">
                <a:latin typeface="+mn-lt"/>
              </a:rPr>
              <a:t>   </a:t>
            </a:r>
            <a:r>
              <a:rPr lang="en-US" sz="2400" dirty="0">
                <a:solidFill>
                  <a:schemeClr val="hlink"/>
                </a:solidFill>
                <a:latin typeface="+mn-lt"/>
              </a:rPr>
              <a:t>1</a:t>
            </a:r>
            <a:r>
              <a:rPr lang="en-US" sz="2400" b="0" dirty="0">
                <a:latin typeface="+mn-lt"/>
              </a:rPr>
              <a:t> 11000101</a:t>
            </a:r>
          </a:p>
          <a:p>
            <a:pPr algn="just" eaLnBrk="1" hangingPunct="1">
              <a:spcBef>
                <a:spcPts val="0"/>
              </a:spcBef>
            </a:pPr>
            <a:r>
              <a:rPr lang="en-US" sz="2400" b="0" dirty="0">
                <a:latin typeface="+mn-lt"/>
              </a:rPr>
              <a:t>Carry				  </a:t>
            </a:r>
            <a:r>
              <a:rPr lang="en-US" sz="2400" dirty="0">
                <a:solidFill>
                  <a:schemeClr val="hlink"/>
                </a:solidFill>
                <a:latin typeface="+mn-lt"/>
              </a:rPr>
              <a:t>1</a:t>
            </a:r>
          </a:p>
          <a:p>
            <a:pPr algn="just" eaLnBrk="1" hangingPunct="1">
              <a:spcBef>
                <a:spcPts val="0"/>
              </a:spcBef>
            </a:pPr>
            <a:r>
              <a:rPr lang="en-US" sz="2400" b="0" dirty="0">
                <a:latin typeface="+mn-lt"/>
              </a:rPr>
              <a:t>Sum			11000110   </a:t>
            </a:r>
          </a:p>
          <a:p>
            <a:pPr algn="just" eaLnBrk="1" hangingPunct="1">
              <a:spcBef>
                <a:spcPts val="0"/>
              </a:spcBef>
            </a:pPr>
            <a:r>
              <a:rPr lang="en-US" sz="2400" b="0" dirty="0">
                <a:latin typeface="+mn-lt"/>
              </a:rPr>
              <a:t>Complement               </a:t>
            </a:r>
            <a:r>
              <a:rPr lang="en-US" sz="2400" dirty="0">
                <a:solidFill>
                  <a:schemeClr val="hlink"/>
                </a:solidFill>
                <a:latin typeface="+mn-lt"/>
              </a:rPr>
              <a:t>00111001</a:t>
            </a:r>
            <a:r>
              <a:rPr lang="en-US" sz="2400" b="0" dirty="0">
                <a:latin typeface="+mn-lt"/>
              </a:rPr>
              <a:t>    </a:t>
            </a:r>
            <a:r>
              <a:rPr lang="en-US" sz="2400" dirty="0">
                <a:solidFill>
                  <a:schemeClr val="hlink"/>
                </a:solidFill>
                <a:latin typeface="+mn-lt"/>
              </a:rPr>
              <a:t>the pattern is corrupted.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43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2700" b="1" dirty="0" smtClean="0"/>
              <a:t>Checksum – Performance 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28600" y="609600"/>
            <a:ext cx="8458200" cy="16312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ts val="0"/>
              </a:spcBef>
            </a:pPr>
            <a:r>
              <a:rPr lang="en-US" sz="2500" dirty="0" smtClean="0">
                <a:latin typeface="+mn-lt"/>
              </a:rPr>
              <a:t>The checksum detects all errors involving an odd number of bits. </a:t>
            </a:r>
          </a:p>
          <a:p>
            <a:pPr algn="just" eaLnBrk="1" hangingPunct="1">
              <a:spcBef>
                <a:spcPts val="0"/>
              </a:spcBef>
            </a:pPr>
            <a:endParaRPr lang="en-US" sz="2500" dirty="0" smtClean="0">
              <a:latin typeface="+mn-lt"/>
            </a:endParaRPr>
          </a:p>
          <a:p>
            <a:pPr algn="just" eaLnBrk="1" hangingPunct="1">
              <a:spcBef>
                <a:spcPts val="0"/>
              </a:spcBef>
            </a:pPr>
            <a:r>
              <a:rPr lang="en-US" sz="2500" dirty="0" smtClean="0">
                <a:latin typeface="+mn-lt"/>
              </a:rPr>
              <a:t>It also detects most errors involving even number of bits.</a:t>
            </a:r>
            <a:endParaRPr lang="en-US" sz="2500" b="0" dirty="0">
              <a:solidFill>
                <a:schemeClr val="hlink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44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2700" b="1" dirty="0" smtClean="0"/>
              <a:t>Cyclic Redundancy Checks (CRC)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28600" y="609600"/>
            <a:ext cx="8458200" cy="393954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ts val="0"/>
              </a:spcBef>
            </a:pPr>
            <a:r>
              <a:rPr lang="en-US" sz="2500" dirty="0" smtClean="0">
                <a:latin typeface="+mn-lt"/>
              </a:rPr>
              <a:t>CRC is the most powerful and easy to implement technique. </a:t>
            </a:r>
          </a:p>
          <a:p>
            <a:pPr algn="just" eaLnBrk="1" hangingPunct="1">
              <a:spcBef>
                <a:spcPts val="0"/>
              </a:spcBef>
            </a:pPr>
            <a:endParaRPr lang="en-US" sz="2500" dirty="0" smtClean="0">
              <a:latin typeface="+mn-lt"/>
            </a:endParaRPr>
          </a:p>
          <a:p>
            <a:pPr algn="just" eaLnBrk="1" hangingPunct="1">
              <a:spcBef>
                <a:spcPts val="0"/>
              </a:spcBef>
            </a:pPr>
            <a:r>
              <a:rPr lang="en-US" sz="2500" dirty="0" smtClean="0">
                <a:latin typeface="+mn-lt"/>
              </a:rPr>
              <a:t>Unlike checksum scheme, which is based on addition, CRC is based on binary division. </a:t>
            </a:r>
          </a:p>
          <a:p>
            <a:pPr algn="just" eaLnBrk="1" hangingPunct="1">
              <a:spcBef>
                <a:spcPts val="0"/>
              </a:spcBef>
            </a:pPr>
            <a:endParaRPr lang="en-US" sz="2500" dirty="0" smtClean="0">
              <a:latin typeface="+mn-lt"/>
            </a:endParaRPr>
          </a:p>
          <a:p>
            <a:pPr algn="just" eaLnBrk="1" hangingPunct="1">
              <a:spcBef>
                <a:spcPts val="0"/>
              </a:spcBef>
            </a:pPr>
            <a:r>
              <a:rPr lang="en-US" sz="2500" dirty="0" smtClean="0">
                <a:latin typeface="+mn-lt"/>
              </a:rPr>
              <a:t>In CRC, a sequence of redundant bits, called cyclic redundancy check bits, are appended to the end of data unit so that the resulting data unit becomes exactly divisible by a second, predetermined binary number.</a:t>
            </a:r>
            <a:endParaRPr lang="en-US" sz="2500" b="0" dirty="0">
              <a:solidFill>
                <a:schemeClr val="hlink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45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2700" b="1" dirty="0" smtClean="0"/>
              <a:t>Cyclic Redundancy Checks (CRC)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28600" y="609600"/>
            <a:ext cx="8458200" cy="393954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ts val="0"/>
              </a:spcBef>
            </a:pPr>
            <a:r>
              <a:rPr lang="en-US" sz="2500" dirty="0" smtClean="0">
                <a:latin typeface="+mn-lt"/>
              </a:rPr>
              <a:t>At the destination, the incoming data unit is divided by the same number. </a:t>
            </a:r>
          </a:p>
          <a:p>
            <a:pPr algn="just" eaLnBrk="1" hangingPunct="1">
              <a:spcBef>
                <a:spcPts val="0"/>
              </a:spcBef>
            </a:pPr>
            <a:endParaRPr lang="en-US" sz="2500" dirty="0" smtClean="0">
              <a:latin typeface="+mn-lt"/>
            </a:endParaRPr>
          </a:p>
          <a:p>
            <a:pPr algn="just" eaLnBrk="1" hangingPunct="1">
              <a:spcBef>
                <a:spcPts val="0"/>
              </a:spcBef>
            </a:pPr>
            <a:r>
              <a:rPr lang="en-US" sz="2500" dirty="0" smtClean="0">
                <a:latin typeface="+mn-lt"/>
              </a:rPr>
              <a:t>If at this step there is no remainder, the data unit is assumed to be correct and is therefore accepted.</a:t>
            </a:r>
          </a:p>
          <a:p>
            <a:pPr algn="just" eaLnBrk="1" hangingPunct="1">
              <a:spcBef>
                <a:spcPts val="0"/>
              </a:spcBef>
            </a:pPr>
            <a:endParaRPr lang="en-US" sz="2500" dirty="0" smtClean="0">
              <a:latin typeface="+mn-lt"/>
            </a:endParaRPr>
          </a:p>
          <a:p>
            <a:pPr algn="just" eaLnBrk="1" hangingPunct="1">
              <a:spcBef>
                <a:spcPts val="0"/>
              </a:spcBef>
            </a:pPr>
            <a:r>
              <a:rPr lang="en-US" sz="2500" dirty="0" smtClean="0">
                <a:latin typeface="+mn-lt"/>
              </a:rPr>
              <a:t> A remainder indicates that the data unit has been damaged in transit and therefore must be rejected. </a:t>
            </a:r>
          </a:p>
          <a:p>
            <a:pPr algn="just" eaLnBrk="1" hangingPunct="1">
              <a:spcBef>
                <a:spcPts val="0"/>
              </a:spcBef>
            </a:pPr>
            <a:endParaRPr lang="en-US" sz="2500" dirty="0" smtClean="0">
              <a:latin typeface="+mn-lt"/>
            </a:endParaRPr>
          </a:p>
          <a:p>
            <a:pPr algn="just" eaLnBrk="1" hangingPunct="1">
              <a:spcBef>
                <a:spcPts val="0"/>
              </a:spcBef>
            </a:pPr>
            <a:r>
              <a:rPr lang="en-US" sz="2500" dirty="0" smtClean="0">
                <a:latin typeface="+mn-lt"/>
              </a:rPr>
              <a:t>The generalized technique can be explained as follows.</a:t>
            </a:r>
            <a:endParaRPr lang="en-US" sz="2500" b="0" dirty="0">
              <a:solidFill>
                <a:schemeClr val="hlink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46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2700" b="1" dirty="0" smtClean="0"/>
              <a:t>Cyclic Redundancy Checks (CRC)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28600" y="609600"/>
            <a:ext cx="8458200" cy="470898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ts val="0"/>
              </a:spcBef>
            </a:pPr>
            <a:r>
              <a:rPr lang="en-US" sz="2500" dirty="0" smtClean="0">
                <a:latin typeface="+mn-lt"/>
              </a:rPr>
              <a:t>If a k bit message is to be transmitted, the transmitter generates an r-bit sequence, known as Frame Check Sequence (FCS) so that the (</a:t>
            </a:r>
            <a:r>
              <a:rPr lang="en-US" sz="2500" dirty="0" err="1" smtClean="0">
                <a:latin typeface="+mn-lt"/>
              </a:rPr>
              <a:t>k+r</a:t>
            </a:r>
            <a:r>
              <a:rPr lang="en-US" sz="2500" dirty="0" smtClean="0">
                <a:latin typeface="+mn-lt"/>
              </a:rPr>
              <a:t>) bits are actually being transmitted. </a:t>
            </a:r>
          </a:p>
          <a:p>
            <a:pPr algn="just" eaLnBrk="1" hangingPunct="1">
              <a:spcBef>
                <a:spcPts val="0"/>
              </a:spcBef>
            </a:pPr>
            <a:endParaRPr lang="en-US" sz="2500" dirty="0" smtClean="0">
              <a:latin typeface="+mn-lt"/>
            </a:endParaRPr>
          </a:p>
          <a:p>
            <a:pPr algn="just" eaLnBrk="1" hangingPunct="1">
              <a:spcBef>
                <a:spcPts val="0"/>
              </a:spcBef>
            </a:pPr>
            <a:r>
              <a:rPr lang="en-US" sz="2500" dirty="0" smtClean="0">
                <a:latin typeface="+mn-lt"/>
              </a:rPr>
              <a:t>Now this r-bit FCS is generated by dividing the original number, appended by r zeros, by a predetermined number. </a:t>
            </a:r>
          </a:p>
          <a:p>
            <a:pPr algn="just" eaLnBrk="1" hangingPunct="1">
              <a:spcBef>
                <a:spcPts val="0"/>
              </a:spcBef>
            </a:pPr>
            <a:endParaRPr lang="en-US" sz="2500" dirty="0" smtClean="0">
              <a:latin typeface="+mn-lt"/>
            </a:endParaRPr>
          </a:p>
          <a:p>
            <a:pPr algn="just" eaLnBrk="1" hangingPunct="1">
              <a:spcBef>
                <a:spcPts val="0"/>
              </a:spcBef>
            </a:pPr>
            <a:r>
              <a:rPr lang="en-US" sz="2500" dirty="0" smtClean="0">
                <a:latin typeface="+mn-lt"/>
              </a:rPr>
              <a:t>This number, which is (r+1) bit in length, can also be considered as the coefficients of a polynomial, called Generator Polynomial. </a:t>
            </a:r>
            <a:endParaRPr lang="en-US" sz="2500" b="0" dirty="0">
              <a:solidFill>
                <a:schemeClr val="hlink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47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2700" b="1" dirty="0" smtClean="0"/>
              <a:t>Cyclic Redundancy Checks (CRC)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28600" y="609600"/>
            <a:ext cx="8458200" cy="393954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ts val="0"/>
              </a:spcBef>
            </a:pPr>
            <a:r>
              <a:rPr lang="en-US" sz="2500" dirty="0" smtClean="0">
                <a:latin typeface="+mn-lt"/>
              </a:rPr>
              <a:t>The remainder of this division process generates the r-bit FCS. </a:t>
            </a:r>
          </a:p>
          <a:p>
            <a:pPr algn="just" eaLnBrk="1" hangingPunct="1">
              <a:spcBef>
                <a:spcPts val="0"/>
              </a:spcBef>
            </a:pPr>
            <a:endParaRPr lang="en-US" sz="2500" dirty="0" smtClean="0">
              <a:latin typeface="+mn-lt"/>
            </a:endParaRPr>
          </a:p>
          <a:p>
            <a:pPr algn="just" eaLnBrk="1" hangingPunct="1">
              <a:spcBef>
                <a:spcPts val="0"/>
              </a:spcBef>
            </a:pPr>
            <a:r>
              <a:rPr lang="en-US" sz="2500" dirty="0" smtClean="0">
                <a:latin typeface="+mn-lt"/>
              </a:rPr>
              <a:t>On receiving the packet, the receiver divides the (</a:t>
            </a:r>
            <a:r>
              <a:rPr lang="en-US" sz="2500" dirty="0" err="1" smtClean="0">
                <a:latin typeface="+mn-lt"/>
              </a:rPr>
              <a:t>k+r</a:t>
            </a:r>
            <a:r>
              <a:rPr lang="en-US" sz="2500" dirty="0" smtClean="0">
                <a:latin typeface="+mn-lt"/>
              </a:rPr>
              <a:t>) bit frame by the same predetermined number and if it produces no remainder, it can be assumed that no error has occurred during the transmission. </a:t>
            </a:r>
          </a:p>
          <a:p>
            <a:pPr algn="just" eaLnBrk="1" hangingPunct="1">
              <a:spcBef>
                <a:spcPts val="0"/>
              </a:spcBef>
            </a:pPr>
            <a:endParaRPr lang="en-US" sz="2500" dirty="0" smtClean="0">
              <a:latin typeface="+mn-lt"/>
            </a:endParaRPr>
          </a:p>
          <a:p>
            <a:pPr algn="just" eaLnBrk="1" hangingPunct="1">
              <a:spcBef>
                <a:spcPts val="0"/>
              </a:spcBef>
            </a:pPr>
            <a:r>
              <a:rPr lang="en-US" sz="2500" dirty="0" smtClean="0">
                <a:latin typeface="+mn-lt"/>
              </a:rPr>
              <a:t>Operations at both the sender and receiver end are shown in Fig.</a:t>
            </a:r>
            <a:endParaRPr lang="en-US" sz="2500" b="0" dirty="0">
              <a:solidFill>
                <a:schemeClr val="hlink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48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2700" b="1" dirty="0" smtClean="0"/>
              <a:t>Cyclic Redundancy Checks (CRC)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795792"/>
            <a:ext cx="6310313" cy="4542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49</a:t>
            </a:fld>
            <a:endParaRPr lang="en-US" sz="140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2700" b="1" dirty="0" smtClean="0"/>
              <a:t>Cyclic Redundancy Checks (CRC)</a:t>
            </a: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9088" y="1676400"/>
            <a:ext cx="8520112" cy="280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5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98438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Single-Bit Error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495800"/>
          </a:xfrm>
        </p:spPr>
        <p:txBody>
          <a:bodyPr/>
          <a:lstStyle/>
          <a:p>
            <a:pPr algn="just"/>
            <a:r>
              <a:rPr lang="en-US" sz="2400" dirty="0" smtClean="0"/>
              <a:t>The term single-bit error means that only 1 bit of a given data unit is changed from 1 to 0 or from 0 to 1</a:t>
            </a:r>
          </a:p>
          <a:p>
            <a:pPr algn="just"/>
            <a:r>
              <a:rPr lang="en-US" sz="2400" dirty="0" smtClean="0"/>
              <a:t>Figure shows the effect of a single-bit error on a data unit. </a:t>
            </a:r>
          </a:p>
          <a:p>
            <a:pPr algn="just"/>
            <a:r>
              <a:rPr lang="en-US" sz="2400" dirty="0" smtClean="0"/>
              <a:t>To understand the impact of the change, imagine that each group of 8 bits is an ASCII character</a:t>
            </a:r>
            <a:endParaRPr lang="en-US" sz="2400" dirty="0"/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" y="3346450"/>
            <a:ext cx="8153400" cy="168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50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228600" y="131802"/>
            <a:ext cx="85344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en-US" sz="3000" b="1" dirty="0" smtClean="0">
                <a:latin typeface="+mn-lt"/>
              </a:rPr>
              <a:t>Binary </a:t>
            </a:r>
            <a:r>
              <a:rPr lang="en-US" altLang="en-US" sz="3000" b="1" dirty="0">
                <a:latin typeface="+mn-lt"/>
              </a:rPr>
              <a:t>division in a CRC generator</a:t>
            </a:r>
          </a:p>
        </p:txBody>
      </p:sp>
      <p:pic>
        <p:nvPicPr>
          <p:cNvPr id="13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2950" y="646112"/>
            <a:ext cx="7029450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51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228600" y="131802"/>
            <a:ext cx="85344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en-US" sz="3000" b="1" dirty="0" smtClean="0">
                <a:latin typeface="+mn-lt"/>
              </a:rPr>
              <a:t>Binary division in CRC checker</a:t>
            </a:r>
            <a:endParaRPr lang="en-US" altLang="en-US" sz="3000" b="1" dirty="0">
              <a:latin typeface="+mn-lt"/>
            </a:endParaRP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01700" y="685800"/>
            <a:ext cx="7175500" cy="487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52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228600" y="131802"/>
            <a:ext cx="85344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en-US" sz="3000" b="1" dirty="0" smtClean="0">
                <a:latin typeface="+mn-lt"/>
              </a:rPr>
              <a:t>Binary division in CRC Generator</a:t>
            </a:r>
            <a:endParaRPr lang="en-US" altLang="en-US" sz="3000" b="1" dirty="0">
              <a:latin typeface="+mn-lt"/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98625" y="762000"/>
            <a:ext cx="4854575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53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04800" y="152400"/>
            <a:ext cx="792396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000" b="1" dirty="0" smtClean="0">
                <a:latin typeface="+mn-lt"/>
              </a:rPr>
              <a:t>Division </a:t>
            </a:r>
            <a:r>
              <a:rPr lang="en-US" sz="3000" b="1" dirty="0">
                <a:latin typeface="+mn-lt"/>
              </a:rPr>
              <a:t>in the CRC decoder for two cases</a:t>
            </a: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3713" y="914400"/>
            <a:ext cx="7659687" cy="454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54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2700" b="1" dirty="0" smtClean="0"/>
              <a:t>Polynomials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idx="1"/>
          </p:nvPr>
        </p:nvSpPr>
        <p:spPr>
          <a:xfrm>
            <a:off x="304800" y="685800"/>
            <a:ext cx="8458200" cy="4876800"/>
          </a:xfrm>
        </p:spPr>
        <p:txBody>
          <a:bodyPr/>
          <a:lstStyle/>
          <a:p>
            <a:pPr algn="just"/>
            <a:r>
              <a:rPr lang="en-US" sz="2400" dirty="0" smtClean="0"/>
              <a:t>A better way to understand cyclic codes and how they can be analyzed is to represent them as polynomials. </a:t>
            </a:r>
          </a:p>
          <a:p>
            <a:pPr algn="just"/>
            <a:r>
              <a:rPr lang="en-US" sz="2400" dirty="0" smtClean="0"/>
              <a:t>A pattern of 0s and 1s can be represented as a polynomial with coefficients of 0 and 1. </a:t>
            </a:r>
          </a:p>
          <a:p>
            <a:pPr algn="just"/>
            <a:r>
              <a:rPr lang="en-US" sz="2400" dirty="0" smtClean="0"/>
              <a:t>The power of each term shows the position of the bit; the coefficient shows the value of the bit. </a:t>
            </a:r>
          </a:p>
          <a:p>
            <a:pPr algn="just"/>
            <a:r>
              <a:rPr lang="en-US" sz="2400" dirty="0" smtClean="0"/>
              <a:t>Figure shows a binary pattern and its polynomial representation. </a:t>
            </a:r>
          </a:p>
          <a:p>
            <a:pPr algn="just"/>
            <a:r>
              <a:rPr lang="en-US" sz="2400" dirty="0" smtClean="0"/>
              <a:t>In Figure ( 1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) we show how to translate a binary pattern to a polynomial; in Figure (2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) we show how the polynomial can be shortened by removing all terms with zero coefficients and replacing x</a:t>
            </a:r>
            <a:r>
              <a:rPr lang="en-US" sz="2400" baseline="30000" dirty="0" smtClean="0"/>
              <a:t>1</a:t>
            </a:r>
            <a:r>
              <a:rPr lang="en-US" sz="2400" dirty="0" smtClean="0"/>
              <a:t> by x and x</a:t>
            </a:r>
            <a:r>
              <a:rPr lang="en-US" sz="2400" baseline="30000" dirty="0" smtClean="0"/>
              <a:t>0</a:t>
            </a:r>
            <a:r>
              <a:rPr lang="en-US" sz="2400" dirty="0" smtClean="0"/>
              <a:t> by 1.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55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2700" b="1" dirty="0" smtClean="0"/>
              <a:t>Polynomials</a:t>
            </a:r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1524000"/>
            <a:ext cx="8848725" cy="239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56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2700" b="1" dirty="0" smtClean="0"/>
              <a:t>Polynomials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idx="1"/>
          </p:nvPr>
        </p:nvSpPr>
        <p:spPr>
          <a:xfrm>
            <a:off x="304800" y="685800"/>
            <a:ext cx="8458200" cy="4876800"/>
          </a:xfrm>
        </p:spPr>
        <p:txBody>
          <a:bodyPr/>
          <a:lstStyle/>
          <a:p>
            <a:pPr algn="just"/>
            <a:r>
              <a:rPr lang="en-US" sz="2400" dirty="0" smtClean="0"/>
              <a:t>Figure ( b ) shows one immediate benefit; a 7-bit pattern can be replaced by three terms. </a:t>
            </a:r>
          </a:p>
          <a:p>
            <a:pPr algn="just"/>
            <a:r>
              <a:rPr lang="en-US" sz="2400" dirty="0" smtClean="0"/>
              <a:t>The benefit is even more conspicuous when we have a polynomial such as x23 + X3 + 1. Here the bit pattern is 24 bits in length (three Is and twenty-one Os) while the polynomial is just three terms</a:t>
            </a:r>
          </a:p>
          <a:p>
            <a:pPr algn="just">
              <a:buNone/>
            </a:pP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57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2700" b="1" dirty="0" smtClean="0"/>
              <a:t>Polynomials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idx="1"/>
          </p:nvPr>
        </p:nvSpPr>
        <p:spPr>
          <a:xfrm>
            <a:off x="304800" y="685800"/>
            <a:ext cx="8458200" cy="4876800"/>
          </a:xfrm>
        </p:spPr>
        <p:txBody>
          <a:bodyPr/>
          <a:lstStyle/>
          <a:p>
            <a:pPr algn="just"/>
            <a:r>
              <a:rPr lang="en-US" sz="2400" dirty="0" smtClean="0"/>
              <a:t>Figure ( b ) shows one immediate benefit; a 7-bit pattern can be replaced by three terms. </a:t>
            </a:r>
          </a:p>
          <a:p>
            <a:pPr algn="just"/>
            <a:r>
              <a:rPr lang="en-US" sz="2400" dirty="0" smtClean="0"/>
              <a:t>The benefit is even more conspicuous when we have a polynomial such as x23 + X3 + 1. Here the bit pattern is 24 bits in length (three Is and twenty-one Os) while the polynomial is just three terms</a:t>
            </a:r>
          </a:p>
          <a:p>
            <a:pPr algn="just">
              <a:buNone/>
            </a:pP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58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2700" b="1" dirty="0" smtClean="0"/>
              <a:t>Degree of Polynomials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idx="1"/>
          </p:nvPr>
        </p:nvSpPr>
        <p:spPr>
          <a:xfrm>
            <a:off x="304800" y="685800"/>
            <a:ext cx="8458200" cy="4876800"/>
          </a:xfrm>
        </p:spPr>
        <p:txBody>
          <a:bodyPr/>
          <a:lstStyle/>
          <a:p>
            <a:pPr algn="just"/>
            <a:r>
              <a:rPr lang="en-US" sz="2400" dirty="0" smtClean="0"/>
              <a:t>The degree of a polynomial is the highest power in the polynomial. </a:t>
            </a:r>
          </a:p>
          <a:p>
            <a:pPr algn="just"/>
            <a:r>
              <a:rPr lang="en-US" sz="2400" dirty="0" smtClean="0"/>
              <a:t>For example, the degree of the polynomial x6 + x + 1 is 6. </a:t>
            </a:r>
          </a:p>
          <a:p>
            <a:pPr algn="just"/>
            <a:r>
              <a:rPr lang="en-US" sz="2400" dirty="0" smtClean="0"/>
              <a:t>Note that the degree of a polynomial is 1 less that the number of bits in the pattern. </a:t>
            </a:r>
          </a:p>
          <a:p>
            <a:pPr algn="just"/>
            <a:r>
              <a:rPr lang="en-US" sz="2400" dirty="0" smtClean="0"/>
              <a:t>The bit pattern in this case has 7 bits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59</a:t>
            </a:fld>
            <a:endParaRPr lang="en-US" sz="140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2700" b="1" dirty="0" smtClean="0"/>
              <a:t>Standard Polynomials</a:t>
            </a: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025" y="1703388"/>
            <a:ext cx="8994775" cy="279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6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98438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Burst Error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495800"/>
          </a:xfrm>
        </p:spPr>
        <p:txBody>
          <a:bodyPr/>
          <a:lstStyle/>
          <a:p>
            <a:pPr algn="just"/>
            <a:r>
              <a:rPr lang="en-US" sz="2400" dirty="0" smtClean="0"/>
              <a:t>The term burst error means that 2 or more bits in the data unit have changed from 1 to 0 or from 0 to 1.</a:t>
            </a:r>
          </a:p>
          <a:p>
            <a:pPr algn="just"/>
            <a:r>
              <a:rPr lang="en-US" sz="2400" dirty="0" smtClean="0"/>
              <a:t>Figure  shows the effect of a burst error on a data unit. </a:t>
            </a:r>
          </a:p>
          <a:p>
            <a:pPr algn="just"/>
            <a:r>
              <a:rPr lang="en-US" sz="2400" dirty="0" smtClean="0"/>
              <a:t>In this case, 0100010001000011 was sent, but 0101110101100011 was received. </a:t>
            </a:r>
          </a:p>
          <a:p>
            <a:pPr algn="just"/>
            <a:r>
              <a:rPr lang="en-US" sz="2400" dirty="0" smtClean="0"/>
              <a:t>Note that a burst error does not necessarily mean that the errors occur in consecutive bits. </a:t>
            </a:r>
          </a:p>
          <a:p>
            <a:pPr algn="just"/>
            <a:r>
              <a:rPr lang="en-US" sz="2400" dirty="0" smtClean="0"/>
              <a:t>The length of the burst is measured from the first corrupted bit to the last corrupted bit. </a:t>
            </a:r>
          </a:p>
          <a:p>
            <a:pPr algn="just"/>
            <a:r>
              <a:rPr lang="en-US" sz="2400" dirty="0" smtClean="0"/>
              <a:t>Some bits in between may not have been corrupted.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60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2700" b="1" dirty="0" smtClean="0"/>
              <a:t>Performance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idx="1"/>
          </p:nvPr>
        </p:nvSpPr>
        <p:spPr>
          <a:xfrm>
            <a:off x="304800" y="685800"/>
            <a:ext cx="8458200" cy="4876800"/>
          </a:xfrm>
        </p:spPr>
        <p:txBody>
          <a:bodyPr/>
          <a:lstStyle/>
          <a:p>
            <a:pPr algn="just"/>
            <a:r>
              <a:rPr lang="en-US" sz="2400" dirty="0" smtClean="0"/>
              <a:t>CRC is a very effective error detection technique. </a:t>
            </a:r>
          </a:p>
          <a:p>
            <a:pPr algn="just"/>
            <a:r>
              <a:rPr lang="en-US" sz="2400" dirty="0" smtClean="0"/>
              <a:t>CRC can detect all single-bit errors</a:t>
            </a:r>
          </a:p>
          <a:p>
            <a:pPr algn="just"/>
            <a:r>
              <a:rPr lang="en-US" sz="2400" dirty="0" smtClean="0"/>
              <a:t>CRC can detect all double-bit errors (three 1’s)</a:t>
            </a:r>
          </a:p>
          <a:p>
            <a:pPr algn="just"/>
            <a:r>
              <a:rPr lang="en-US" sz="2400" dirty="0" smtClean="0"/>
              <a:t>CRC can detect any odd number of errors (X+1)</a:t>
            </a:r>
          </a:p>
          <a:p>
            <a:pPr algn="just"/>
            <a:r>
              <a:rPr lang="en-US" sz="2400" dirty="0" smtClean="0"/>
              <a:t>CRC can detect all burst errors of less than the degree of the polynomial.</a:t>
            </a:r>
          </a:p>
          <a:p>
            <a:pPr algn="just"/>
            <a:r>
              <a:rPr lang="en-US" sz="2400" dirty="0" smtClean="0"/>
              <a:t>CRC detects most of the larger burst errors with a high probability.</a:t>
            </a:r>
          </a:p>
          <a:p>
            <a:pPr algn="just"/>
            <a:r>
              <a:rPr lang="en-US" sz="2400" dirty="0" smtClean="0"/>
              <a:t>For example CRC-12 detects 99.97% of errors with a length 12 or more.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61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2700" b="1" dirty="0" smtClean="0"/>
              <a:t>Error Correction	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idx="1"/>
          </p:nvPr>
        </p:nvSpPr>
        <p:spPr>
          <a:xfrm>
            <a:off x="304800" y="685800"/>
            <a:ext cx="8458200" cy="4876800"/>
          </a:xfrm>
        </p:spPr>
        <p:txBody>
          <a:bodyPr/>
          <a:lstStyle/>
          <a:p>
            <a:pPr algn="just"/>
            <a:r>
              <a:rPr lang="en-US" sz="2400" dirty="0" smtClean="0"/>
              <a:t>It can be handled in several ways</a:t>
            </a:r>
          </a:p>
          <a:p>
            <a:pPr algn="just"/>
            <a:r>
              <a:rPr lang="en-US" sz="2400" dirty="0" smtClean="0"/>
              <a:t>The two most common are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Error Correction by Retransmission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Forward Error Correction 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62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2700" b="1" dirty="0" smtClean="0"/>
              <a:t>Hamming Code	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idx="1"/>
          </p:nvPr>
        </p:nvSpPr>
        <p:spPr>
          <a:xfrm>
            <a:off x="304800" y="685800"/>
            <a:ext cx="8458200" cy="4876800"/>
          </a:xfrm>
        </p:spPr>
        <p:txBody>
          <a:bodyPr/>
          <a:lstStyle/>
          <a:p>
            <a:pPr algn="just"/>
            <a:r>
              <a:rPr lang="en-US" sz="2400" dirty="0" smtClean="0"/>
              <a:t>Hamming provides a practical solution</a:t>
            </a:r>
          </a:p>
          <a:p>
            <a:pPr algn="just"/>
            <a:r>
              <a:rPr lang="en-US" sz="2400" dirty="0" smtClean="0"/>
              <a:t>It can be applied to data units of any length and uses the relationship between data and redundancy bits</a:t>
            </a:r>
          </a:p>
          <a:p>
            <a:pPr algn="just"/>
            <a:r>
              <a:rPr lang="en-US" sz="2400" dirty="0" smtClean="0"/>
              <a:t>For example, a 7-bit ASCII code requires 4 redundancy bits that can be added to the end of the data units</a:t>
            </a:r>
          </a:p>
          <a:p>
            <a:pPr algn="just"/>
            <a:r>
              <a:rPr lang="en-US" sz="2400" dirty="0" smtClean="0"/>
              <a:t>In Figure, these bits are placed in position 1,2,4, and 8</a:t>
            </a:r>
          </a:p>
          <a:p>
            <a:pPr algn="just"/>
            <a:r>
              <a:rPr lang="en-US" sz="2400" dirty="0" smtClean="0"/>
              <a:t>For clarity, we refer to these bits as r1,r2,r4 and r8   </a:t>
            </a:r>
            <a:endParaRPr lang="en-US" sz="2400" dirty="0"/>
          </a:p>
        </p:txBody>
      </p:sp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3954463"/>
            <a:ext cx="8547100" cy="99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1676400" y="5119688"/>
            <a:ext cx="6553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en-US" sz="2000" b="1" dirty="0" smtClean="0">
                <a:solidFill>
                  <a:schemeClr val="accent2"/>
                </a:solidFill>
              </a:rPr>
              <a:t> </a:t>
            </a:r>
            <a:r>
              <a:rPr lang="en-US" altLang="en-US" sz="2000" b="1" dirty="0"/>
              <a:t>Positions of redundancy bits in Hamming code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63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2700" b="1" dirty="0" smtClean="0"/>
              <a:t>Hamming Code – Redundancy bits calculation	</a:t>
            </a:r>
          </a:p>
        </p:txBody>
      </p:sp>
      <p:pic>
        <p:nvPicPr>
          <p:cNvPr id="13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609600"/>
            <a:ext cx="7092950" cy="498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64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2300" b="1" dirty="0" smtClean="0"/>
              <a:t>Hamming Code – Example of Redundancy bits calculation</a:t>
            </a:r>
            <a:br>
              <a:rPr lang="en-US" sz="2300" b="1" dirty="0" smtClean="0"/>
            </a:br>
            <a:r>
              <a:rPr lang="en-US" sz="2300" b="1" dirty="0" smtClean="0"/>
              <a:t>Odd -1 and even 0	</a:t>
            </a: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3" y="990600"/>
            <a:ext cx="8967787" cy="411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65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2300" b="1" dirty="0" smtClean="0"/>
              <a:t>Hamming Code – Example of Redundancy bits calculation</a:t>
            </a:r>
            <a:br>
              <a:rPr lang="en-US" sz="2300" b="1" dirty="0" smtClean="0"/>
            </a:br>
            <a:r>
              <a:rPr lang="en-US" sz="2300" b="1" dirty="0" smtClean="0"/>
              <a:t>Odd -1 and even 0	</a:t>
            </a:r>
          </a:p>
        </p:txBody>
      </p:sp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33599" y="789219"/>
            <a:ext cx="5077366" cy="477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7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98438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Burst Error</a:t>
            </a:r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87425" y="1295400"/>
            <a:ext cx="7167563" cy="345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8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98438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Burst Error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495800"/>
          </a:xfrm>
        </p:spPr>
        <p:txBody>
          <a:bodyPr/>
          <a:lstStyle/>
          <a:p>
            <a:pPr algn="just"/>
            <a:r>
              <a:rPr lang="en-US" sz="2400" dirty="0" smtClean="0"/>
              <a:t>A burst error is more likely to occur than a single-bit error. </a:t>
            </a:r>
          </a:p>
          <a:p>
            <a:pPr algn="just"/>
            <a:r>
              <a:rPr lang="en-US" sz="2400" dirty="0" smtClean="0"/>
              <a:t>The duration of noise is normally longer than the duration of 1 bit, which means that when noise affects data, it affects a set of bits. </a:t>
            </a:r>
          </a:p>
          <a:p>
            <a:pPr algn="just"/>
            <a:r>
              <a:rPr lang="en-US" sz="2400" dirty="0" smtClean="0"/>
              <a:t>The number of bits affected depends on the data rate and duration of noise.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9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Redundancy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495800"/>
          </a:xfrm>
        </p:spPr>
        <p:txBody>
          <a:bodyPr/>
          <a:lstStyle/>
          <a:p>
            <a:pPr algn="just"/>
            <a:r>
              <a:rPr lang="en-US" sz="2400" dirty="0" smtClean="0"/>
              <a:t>The central concept in detecting or correcting errors is redundancy. </a:t>
            </a:r>
          </a:p>
          <a:p>
            <a:pPr algn="just"/>
            <a:r>
              <a:rPr lang="en-US" sz="2400" dirty="0" smtClean="0"/>
              <a:t>To be able to detect or correct errors, we need to send some extra bits with our data. </a:t>
            </a:r>
          </a:p>
          <a:p>
            <a:pPr algn="just"/>
            <a:r>
              <a:rPr lang="en-US" sz="2400" dirty="0" smtClean="0"/>
              <a:t>These redundant bits are added by the sender and removed by the receiver. </a:t>
            </a:r>
          </a:p>
          <a:p>
            <a:pPr algn="just"/>
            <a:r>
              <a:rPr lang="en-US" sz="2400" dirty="0" smtClean="0"/>
              <a:t>Their presence allows the receiver to detect or correct corrupted bits.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3950</TotalTime>
  <Words>3297</Words>
  <Application>Microsoft Office PowerPoint</Application>
  <PresentationFormat>On-screen Show (4:3)</PresentationFormat>
  <Paragraphs>975</Paragraphs>
  <Slides>65</Slides>
  <Notes>65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65</vt:i4>
      </vt:variant>
    </vt:vector>
  </HeadingPairs>
  <TitlesOfParts>
    <vt:vector size="67" baseType="lpstr">
      <vt:lpstr>Default Design</vt:lpstr>
      <vt:lpstr>Custom Design</vt:lpstr>
      <vt:lpstr>Slide 1</vt:lpstr>
      <vt:lpstr>Introduction </vt:lpstr>
      <vt:lpstr>Introduction </vt:lpstr>
      <vt:lpstr>Types of Errors</vt:lpstr>
      <vt:lpstr>Single-Bit Error</vt:lpstr>
      <vt:lpstr>Burst Error</vt:lpstr>
      <vt:lpstr>Burst Error</vt:lpstr>
      <vt:lpstr>Burst Error</vt:lpstr>
      <vt:lpstr>Redundancy</vt:lpstr>
      <vt:lpstr>Detection Versus Correction</vt:lpstr>
      <vt:lpstr>Forward Error Correction Versus Retransmission</vt:lpstr>
      <vt:lpstr>Coding</vt:lpstr>
      <vt:lpstr>Coding</vt:lpstr>
      <vt:lpstr>Coding</vt:lpstr>
      <vt:lpstr>Modular Arithmetic – Modulo-2 Arithmetic</vt:lpstr>
      <vt:lpstr>Modular Arithmetic</vt:lpstr>
      <vt:lpstr>BLOCK CODING</vt:lpstr>
      <vt:lpstr>BLOCK CODING</vt:lpstr>
      <vt:lpstr>BLOCK CODING</vt:lpstr>
      <vt:lpstr>Detection</vt:lpstr>
      <vt:lpstr>Redundancy</vt:lpstr>
      <vt:lpstr>Detection Methods</vt:lpstr>
      <vt:lpstr>Parity Check – Simple parity or 1 D parity check</vt:lpstr>
      <vt:lpstr>Parity Check – Simple parity or 1 D parity check</vt:lpstr>
      <vt:lpstr>Parity Check – Simple parity or 1 D parity check</vt:lpstr>
      <vt:lpstr>Parity Check – Simple parity or 1 D parity check</vt:lpstr>
      <vt:lpstr>Parity Check – Simple parity or 1 D parity check</vt:lpstr>
      <vt:lpstr>Parity Check – Simple parity or 1 D parity check</vt:lpstr>
      <vt:lpstr>Parity Check – Simple parity or 1 D parity check</vt:lpstr>
      <vt:lpstr>Parity Check – Performance </vt:lpstr>
      <vt:lpstr>Two-dimension Parity Check</vt:lpstr>
      <vt:lpstr>Two-dimension Parity Check</vt:lpstr>
      <vt:lpstr>Two-dimension Parity Check</vt:lpstr>
      <vt:lpstr>Two-dimension Parity Check</vt:lpstr>
      <vt:lpstr>Two-dimension Parity Check</vt:lpstr>
      <vt:lpstr>Two-dimension Parity Check</vt:lpstr>
      <vt:lpstr>Checksum</vt:lpstr>
      <vt:lpstr>Checksum</vt:lpstr>
      <vt:lpstr>Checksum</vt:lpstr>
      <vt:lpstr>Checksum</vt:lpstr>
      <vt:lpstr>Checksum</vt:lpstr>
      <vt:lpstr>Checksum</vt:lpstr>
      <vt:lpstr>Checksum – Performance </vt:lpstr>
      <vt:lpstr>Cyclic Redundancy Checks (CRC)</vt:lpstr>
      <vt:lpstr>Cyclic Redundancy Checks (CRC)</vt:lpstr>
      <vt:lpstr>Cyclic Redundancy Checks (CRC)</vt:lpstr>
      <vt:lpstr>Cyclic Redundancy Checks (CRC)</vt:lpstr>
      <vt:lpstr>Cyclic Redundancy Checks (CRC)</vt:lpstr>
      <vt:lpstr>Cyclic Redundancy Checks (CRC)</vt:lpstr>
      <vt:lpstr>Slide 50</vt:lpstr>
      <vt:lpstr>Slide 51</vt:lpstr>
      <vt:lpstr>Slide 52</vt:lpstr>
      <vt:lpstr>Slide 53</vt:lpstr>
      <vt:lpstr>Polynomials</vt:lpstr>
      <vt:lpstr>Polynomials</vt:lpstr>
      <vt:lpstr>Polynomials</vt:lpstr>
      <vt:lpstr>Polynomials</vt:lpstr>
      <vt:lpstr>Degree of Polynomials</vt:lpstr>
      <vt:lpstr>Standard Polynomials</vt:lpstr>
      <vt:lpstr>Performance</vt:lpstr>
      <vt:lpstr>Error Correction </vt:lpstr>
      <vt:lpstr>Hamming Code </vt:lpstr>
      <vt:lpstr>Hamming Code – Redundancy bits calculation </vt:lpstr>
      <vt:lpstr>Hamming Code – Example of Redundancy bits calculation Odd -1 and even 0 </vt:lpstr>
      <vt:lpstr>Hamming Code – Example of Redundancy bits calculation Odd -1 and even 0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726</cp:revision>
  <cp:lastPrinted>1601-01-01T00:00:00Z</cp:lastPrinted>
  <dcterms:created xsi:type="dcterms:W3CDTF">1601-01-01T00:00:00Z</dcterms:created>
  <dcterms:modified xsi:type="dcterms:W3CDTF">2024-04-04T05:22:41Z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