
<file path=[Content_Types].xml><?xml version="1.0" encoding="utf-8"?>
<Types xmlns="http://schemas.openxmlformats.org/package/2006/content-types">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s/slide36.xml" ContentType="application/vnd.openxmlformats-officedocument.presentationml.slide+xml"/>
  <Override PartName="/ppt/slides/slide83.xml" ContentType="application/vnd.openxmlformats-officedocument.presentationml.slide+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notesSlides/notesSlide85.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Override PartName="/ppt/notesSlides/notesSlide56.xml" ContentType="application/vnd.openxmlformats-officedocument.presentationml.notesSlide+xml"/>
  <Override PartName="/ppt/notesSlides/notesSlide74.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notesSlides/notesSlide63.xml" ContentType="application/vnd.openxmlformats-officedocument.presentationml.notesSlide+xml"/>
  <Override PartName="/ppt/notesSlides/notesSlide81.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notesSlides/notesSlide70.xml" ContentType="application/vnd.openxmlformats-officedocument.presentationml.notesSlide+xml"/>
  <Override PartName="/docProps/custom.xml" ContentType="application/vnd.openxmlformats-officedocument.custom-properties+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notesSlides/notesSlide3.xml" ContentType="application/vnd.openxmlformats-officedocument.presentationml.notesSlide+xml"/>
  <Default Extension="png" ContentType="image/png"/>
  <Override PartName="/ppt/notesSlides/notesSlide68.xml" ContentType="application/vnd.openxmlformats-officedocument.presentationml.notesSlide+xml"/>
  <Override PartName="/ppt/notesSlides/notesSlide79.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notesSlides/notesSlide39.xml" ContentType="application/vnd.openxmlformats-officedocument.presentationml.notesSlide+xml"/>
  <Override PartName="/ppt/notesSlides/notesSlide57.xml" ContentType="application/vnd.openxmlformats-officedocument.presentationml.notesSlide+xml"/>
  <Override PartName="/ppt/notesSlides/notesSlide86.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Layouts/slideLayout3.xml" ContentType="application/vnd.openxmlformats-officedocument.presentationml.slideLayout+xml"/>
  <Default Extension="emf" ContentType="image/x-emf"/>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46.xml" ContentType="application/vnd.openxmlformats-officedocument.presentationml.notesSlide+xml"/>
  <Override PartName="/ppt/notesSlides/notesSlide64.xml" ContentType="application/vnd.openxmlformats-officedocument.presentationml.notesSlide+xml"/>
  <Override PartName="/ppt/notesSlides/notesSlide75.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notesSlides/notesSlide24.xml" ContentType="application/vnd.openxmlformats-officedocument.presentationml.notesSlide+xml"/>
  <Override PartName="/ppt/notesSlides/notesSlide35.xml" ContentType="application/vnd.openxmlformats-officedocument.presentationml.notesSlide+xml"/>
  <Override PartName="/ppt/notesSlides/notesSlide53.xml" ContentType="application/vnd.openxmlformats-officedocument.presentationml.notesSlide+xml"/>
  <Override PartName="/ppt/notesSlides/notesSlide71.xml" ContentType="application/vnd.openxmlformats-officedocument.presentationml.notesSlide+xml"/>
  <Override PartName="/ppt/notesSlides/notesSlide82.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42.xml" ContentType="application/vnd.openxmlformats-officedocument.presentationml.notesSlide+xml"/>
  <Override PartName="/ppt/notesSlides/notesSlide60.xml" ContentType="application/vnd.openxmlformats-officedocument.presentationml.notesSlide+xml"/>
  <Override PartName="/ppt/notesSlides/notesSlide8.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slides/slide89.xml" ContentType="application/vnd.openxmlformats-officedocument.presentationml.slide+xml"/>
  <Override PartName="/ppt/slides/slide49.xml" ContentType="application/vnd.openxmlformats-officedocument.presentationml.slide+xml"/>
  <Override PartName="/ppt/slides/slide7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notesSlides/notesSlide69.xml" ContentType="application/vnd.openxmlformats-officedocument.presentationml.notesSlide+xml"/>
  <Override PartName="/ppt/notesSlides/notesSlide87.xml" ContentType="application/vnd.openxmlformats-officedocument.presentationml.notesSlide+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notesSlides/notesSlide58.xml" ContentType="application/vnd.openxmlformats-officedocument.presentationml.notesSlide+xml"/>
  <Override PartName="/ppt/notesSlides/notesSlide76.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Override PartName="/ppt/notesSlides/notesSlide65.xml" ContentType="application/vnd.openxmlformats-officedocument.presentationml.notesSlide+xml"/>
  <Override PartName="/ppt/notesSlides/notesSlide83.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notesSlides/notesSlide72.xml" ContentType="application/vnd.openxmlformats-officedocument.presentationml.notesSlide+xml"/>
  <Override PartName="/ppt/notesSlides/notesSlide90.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61.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slides/slide79.xml" ContentType="application/vnd.openxmlformats-officedocument.presentationml.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theme/theme4.xml" ContentType="application/vnd.openxmlformats-officedocument.theme+xml"/>
  <Override PartName="/ppt/notesSlides/notesSlide1.xml" ContentType="application/vnd.openxmlformats-officedocument.presentationml.notesSlide+xml"/>
  <Override PartName="/ppt/notesSlides/notesSlide59.xml" ContentType="application/vnd.openxmlformats-officedocument.presentationml.notesSlide+xml"/>
  <Override PartName="/ppt/notesSlides/notesSlide88.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notesSlides/notesSlide19.xml" ContentType="application/vnd.openxmlformats-officedocument.presentationml.notesSlide+xml"/>
  <Override PartName="/ppt/notesSlides/notesSlide48.xml" ContentType="application/vnd.openxmlformats-officedocument.presentationml.notesSlide+xml"/>
  <Override PartName="/ppt/notesSlides/notesSlide66.xml" ContentType="application/vnd.openxmlformats-officedocument.presentationml.notesSlide+xml"/>
  <Override PartName="/ppt/notesSlides/notesSlide77.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Override PartName="/ppt/notesSlides/notesSlide37.xml" ContentType="application/vnd.openxmlformats-officedocument.presentationml.notesSlide+xml"/>
  <Override PartName="/ppt/notesSlides/notesSlide55.xml" ContentType="application/vnd.openxmlformats-officedocument.presentationml.notesSlide+xml"/>
  <Override PartName="/ppt/notesSlides/notesSlide84.xml" ContentType="application/vnd.openxmlformats-officedocument.presentationml.notesSlide+xml"/>
  <Default Extension="jpeg" ContentType="image/jpeg"/>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notesSlides/notesSlide44.xml" ContentType="application/vnd.openxmlformats-officedocument.presentationml.notesSlide+xml"/>
  <Override PartName="/ppt/notesSlides/notesSlide62.xml" ContentType="application/vnd.openxmlformats-officedocument.presentationml.notesSlide+xml"/>
  <Override PartName="/ppt/notesSlides/notesSlide73.xml" ContentType="application/vnd.openxmlformats-officedocument.presentationml.notesSlide+xml"/>
  <Override PartName="/ppt/slides/slide20.xml" ContentType="application/vnd.openxmlformats-officedocument.presentationml.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51.xml" ContentType="application/vnd.openxmlformats-officedocument.presentationml.notesSlide+xml"/>
  <Override PartName="/ppt/notesSlides/notesSlide80.xml" ContentType="application/vnd.openxmlformats-officedocument.presentationml.notesSlide+xml"/>
  <Override PartName="/ppt/notesSlides/notesSlide1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69.xml" ContentType="application/vnd.openxmlformats-officedocument.presentationml.slide+xml"/>
  <Override PartName="/ppt/slides/slide87.xml" ContentType="application/vnd.openxmlformats-officedocument.presentationml.slide+xml"/>
  <Override PartName="/ppt/notesSlides/notesSlide89.xml" ContentType="application/vnd.openxmlformats-officedocument.presentationml.notesSlide+xml"/>
  <Override PartName="/ppt/slides/slide29.xml" ContentType="application/vnd.openxmlformats-officedocument.presentationml.slide+xml"/>
  <Override PartName="/ppt/slides/slide76.xml" ContentType="application/vnd.openxmlformats-officedocument.presentationml.slide+xml"/>
  <Override PartName="/ppt/notesSlides/notesSlide78.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notesSlides/notesSlide67.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6" r:id="rId2"/>
  </p:sldMasterIdLst>
  <p:notesMasterIdLst>
    <p:notesMasterId r:id="rId93"/>
  </p:notesMasterIdLst>
  <p:handoutMasterIdLst>
    <p:handoutMasterId r:id="rId94"/>
  </p:handoutMasterIdLst>
  <p:sldIdLst>
    <p:sldId id="286" r:id="rId3"/>
    <p:sldId id="290" r:id="rId4"/>
    <p:sldId id="291" r:id="rId5"/>
    <p:sldId id="292" r:id="rId6"/>
    <p:sldId id="294" r:id="rId7"/>
    <p:sldId id="293" r:id="rId8"/>
    <p:sldId id="295" r:id="rId9"/>
    <p:sldId id="296" r:id="rId10"/>
    <p:sldId id="297" r:id="rId11"/>
    <p:sldId id="298" r:id="rId12"/>
    <p:sldId id="299" r:id="rId13"/>
    <p:sldId id="300" r:id="rId14"/>
    <p:sldId id="301" r:id="rId15"/>
    <p:sldId id="302" r:id="rId16"/>
    <p:sldId id="303" r:id="rId17"/>
    <p:sldId id="304" r:id="rId18"/>
    <p:sldId id="305" r:id="rId19"/>
    <p:sldId id="306" r:id="rId20"/>
    <p:sldId id="307" r:id="rId21"/>
    <p:sldId id="308" r:id="rId22"/>
    <p:sldId id="309" r:id="rId23"/>
    <p:sldId id="310" r:id="rId24"/>
    <p:sldId id="311" r:id="rId25"/>
    <p:sldId id="312" r:id="rId26"/>
    <p:sldId id="313" r:id="rId27"/>
    <p:sldId id="314" r:id="rId28"/>
    <p:sldId id="315" r:id="rId29"/>
    <p:sldId id="316" r:id="rId30"/>
    <p:sldId id="317" r:id="rId31"/>
    <p:sldId id="318" r:id="rId32"/>
    <p:sldId id="319" r:id="rId33"/>
    <p:sldId id="320" r:id="rId34"/>
    <p:sldId id="321" r:id="rId35"/>
    <p:sldId id="322" r:id="rId36"/>
    <p:sldId id="323" r:id="rId37"/>
    <p:sldId id="324" r:id="rId38"/>
    <p:sldId id="325" r:id="rId39"/>
    <p:sldId id="326" r:id="rId40"/>
    <p:sldId id="328" r:id="rId41"/>
    <p:sldId id="329" r:id="rId42"/>
    <p:sldId id="330" r:id="rId43"/>
    <p:sldId id="331" r:id="rId44"/>
    <p:sldId id="332" r:id="rId45"/>
    <p:sldId id="333" r:id="rId46"/>
    <p:sldId id="334" r:id="rId47"/>
    <p:sldId id="335" r:id="rId48"/>
    <p:sldId id="336" r:id="rId49"/>
    <p:sldId id="337" r:id="rId50"/>
    <p:sldId id="338" r:id="rId51"/>
    <p:sldId id="339" r:id="rId52"/>
    <p:sldId id="340" r:id="rId53"/>
    <p:sldId id="341" r:id="rId54"/>
    <p:sldId id="342" r:id="rId55"/>
    <p:sldId id="343" r:id="rId56"/>
    <p:sldId id="344" r:id="rId57"/>
    <p:sldId id="345" r:id="rId58"/>
    <p:sldId id="346" r:id="rId59"/>
    <p:sldId id="347" r:id="rId60"/>
    <p:sldId id="348" r:id="rId61"/>
    <p:sldId id="349" r:id="rId62"/>
    <p:sldId id="350" r:id="rId63"/>
    <p:sldId id="351" r:id="rId64"/>
    <p:sldId id="352" r:id="rId65"/>
    <p:sldId id="353" r:id="rId66"/>
    <p:sldId id="354" r:id="rId67"/>
    <p:sldId id="355" r:id="rId68"/>
    <p:sldId id="356" r:id="rId69"/>
    <p:sldId id="357" r:id="rId70"/>
    <p:sldId id="359" r:id="rId71"/>
    <p:sldId id="360" r:id="rId72"/>
    <p:sldId id="361" r:id="rId73"/>
    <p:sldId id="362" r:id="rId74"/>
    <p:sldId id="363" r:id="rId75"/>
    <p:sldId id="364" r:id="rId76"/>
    <p:sldId id="365" r:id="rId77"/>
    <p:sldId id="366" r:id="rId78"/>
    <p:sldId id="367" r:id="rId79"/>
    <p:sldId id="368" r:id="rId80"/>
    <p:sldId id="369" r:id="rId81"/>
    <p:sldId id="370" r:id="rId82"/>
    <p:sldId id="371" r:id="rId83"/>
    <p:sldId id="372" r:id="rId84"/>
    <p:sldId id="373" r:id="rId85"/>
    <p:sldId id="374" r:id="rId86"/>
    <p:sldId id="375" r:id="rId87"/>
    <p:sldId id="376" r:id="rId88"/>
    <p:sldId id="377" r:id="rId89"/>
    <p:sldId id="378" r:id="rId90"/>
    <p:sldId id="379" r:id="rId91"/>
    <p:sldId id="380" r:id="rId92"/>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66FF"/>
    <a:srgbClr val="FFFF00"/>
    <a:srgbClr val="FF0000"/>
    <a:srgbClr val="8000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4632" autoAdjust="0"/>
    <p:restoredTop sz="94624" autoAdjust="0"/>
  </p:normalViewPr>
  <p:slideViewPr>
    <p:cSldViewPr>
      <p:cViewPr varScale="1">
        <p:scale>
          <a:sx n="69" d="100"/>
          <a:sy n="69" d="100"/>
        </p:scale>
        <p:origin x="-1452" y="-102"/>
      </p:cViewPr>
      <p:guideLst>
        <p:guide orient="horz" pos="2160"/>
        <p:guide pos="2880"/>
      </p:guideLst>
    </p:cSldViewPr>
  </p:slideViewPr>
  <p:outlineViewPr>
    <p:cViewPr>
      <p:scale>
        <a:sx n="33" d="100"/>
        <a:sy n="33" d="100"/>
      </p:scale>
      <p:origin x="240" y="367512"/>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slide" Target="slides/slide66.xml"/><Relationship Id="rId76" Type="http://schemas.openxmlformats.org/officeDocument/2006/relationships/slide" Target="slides/slide74.xml"/><Relationship Id="rId84" Type="http://schemas.openxmlformats.org/officeDocument/2006/relationships/slide" Target="slides/slide82.xml"/><Relationship Id="rId89" Type="http://schemas.openxmlformats.org/officeDocument/2006/relationships/slide" Target="slides/slide87.xml"/><Relationship Id="rId97" Type="http://schemas.openxmlformats.org/officeDocument/2006/relationships/theme" Target="theme/theme1.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slide" Target="slides/slide72.xml"/><Relationship Id="rId79" Type="http://schemas.openxmlformats.org/officeDocument/2006/relationships/slide" Target="slides/slide77.xml"/><Relationship Id="rId87" Type="http://schemas.openxmlformats.org/officeDocument/2006/relationships/slide" Target="slides/slide85.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slide" Target="slides/slide80.xml"/><Relationship Id="rId90" Type="http://schemas.openxmlformats.org/officeDocument/2006/relationships/slide" Target="slides/slide88.xml"/><Relationship Id="rId95" Type="http://schemas.openxmlformats.org/officeDocument/2006/relationships/presProps" Target="presProps.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slide" Target="slides/slide83.xml"/><Relationship Id="rId93" Type="http://schemas.openxmlformats.org/officeDocument/2006/relationships/notesMaster" Target="notesMasters/notesMaster1.xml"/><Relationship Id="rId98" Type="http://schemas.openxmlformats.org/officeDocument/2006/relationships/tableStyles" Target="tableStyle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slide" Target="slides/slide89.xml"/><Relationship Id="rId9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745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pitchFamily="34" charset="0"/>
              </a:defRPr>
            </a:lvl1pPr>
          </a:lstStyle>
          <a:p>
            <a:pPr>
              <a:defRPr/>
            </a:pPr>
            <a:endParaRPr lang="en-US"/>
          </a:p>
        </p:txBody>
      </p:sp>
      <p:sp>
        <p:nvSpPr>
          <p:cNvPr id="147459"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pitchFamily="34" charset="0"/>
              </a:defRPr>
            </a:lvl1pPr>
          </a:lstStyle>
          <a:p>
            <a:pPr>
              <a:defRPr/>
            </a:pPr>
            <a:fld id="{F69F284B-C06E-44D8-A652-1AD6BFA52434}" type="datetimeFigureOut">
              <a:rPr lang="en-US"/>
              <a:pPr>
                <a:defRPr/>
              </a:pPr>
              <a:t>4/25/2021</a:t>
            </a:fld>
            <a:endParaRPr lang="en-US"/>
          </a:p>
        </p:txBody>
      </p:sp>
      <p:sp>
        <p:nvSpPr>
          <p:cNvPr id="147460"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pitchFamily="34" charset="0"/>
              </a:defRPr>
            </a:lvl1pPr>
          </a:lstStyle>
          <a:p>
            <a:pPr>
              <a:defRPr/>
            </a:pPr>
            <a:endParaRPr lang="en-US"/>
          </a:p>
        </p:txBody>
      </p:sp>
      <p:sp>
        <p:nvSpPr>
          <p:cNvPr id="147461"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pitchFamily="34" charset="0"/>
              </a:defRPr>
            </a:lvl1pPr>
          </a:lstStyle>
          <a:p>
            <a:pPr>
              <a:defRPr/>
            </a:pPr>
            <a:fld id="{A48612B6-20B5-4BD7-8AD5-3FBF84AA764A}" type="slidenum">
              <a:rPr lang="en-US"/>
              <a:pPr>
                <a:defRPr/>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defRPr>
            </a:lvl1pPr>
          </a:lstStyle>
          <a:p>
            <a:pPr>
              <a:defRPr/>
            </a:pPr>
            <a:endParaRPr lang="en-US"/>
          </a:p>
        </p:txBody>
      </p:sp>
      <p:sp>
        <p:nvSpPr>
          <p:cNvPr id="3072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en-US"/>
          </a:p>
        </p:txBody>
      </p:sp>
      <p:sp>
        <p:nvSpPr>
          <p:cNvPr id="3789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3072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072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en-US"/>
          </a:p>
        </p:txBody>
      </p:sp>
      <p:sp>
        <p:nvSpPr>
          <p:cNvPr id="3072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Arial" charset="0"/>
              </a:defRPr>
            </a:lvl1pPr>
          </a:lstStyle>
          <a:p>
            <a:pPr>
              <a:defRPr/>
            </a:pPr>
            <a:fld id="{A640A663-5846-42D7-8E0F-AB157AADD1BD}"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1</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10</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11</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12</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13</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14</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15</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16</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17</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18</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19</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2</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20</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21</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22</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23</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24</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25</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26</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27</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28</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29</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3</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30</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31</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32</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33</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34</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35</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36</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37</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38</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39</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4</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40</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41</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42</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43</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44</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45</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46</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47</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48</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49</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5</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50</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51</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52</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53</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54</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55</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56</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57</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58</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59</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6</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60</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61</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62</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63</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64</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65</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66</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67</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68</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69</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7</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70</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71</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72</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73</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74</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75</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76</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77</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78</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79</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8</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80</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81</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82</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83</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84</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85</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86</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87</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88</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89</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9</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90</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pPr>
              <a:defRPr/>
            </a:pPr>
            <a:fld id="{545B3543-970F-4229-8C19-F7DE8B07E7EE}" type="slidenum">
              <a:rPr lang="en-US"/>
              <a:pPr>
                <a:def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600200"/>
            <a:ext cx="8229600" cy="3886200"/>
          </a:xfrm>
        </p:spPr>
        <p:txBody>
          <a:bodyPr/>
          <a:lstStyle/>
          <a:p>
            <a:pPr lvl="0"/>
            <a:endParaRPr lang="en-US" noProof="0"/>
          </a:p>
        </p:txBody>
      </p:sp>
      <p:sp>
        <p:nvSpPr>
          <p:cNvPr id="4" name="Rectangle 6"/>
          <p:cNvSpPr>
            <a:spLocks noGrp="1" noChangeArrowheads="1"/>
          </p:cNvSpPr>
          <p:nvPr>
            <p:ph type="sldNum" sz="quarter" idx="10"/>
          </p:nvPr>
        </p:nvSpPr>
        <p:spPr>
          <a:ln/>
        </p:spPr>
        <p:txBody>
          <a:bodyPr/>
          <a:lstStyle>
            <a:lvl1pPr>
              <a:defRPr/>
            </a:lvl1pPr>
          </a:lstStyle>
          <a:p>
            <a:pPr>
              <a:defRPr/>
            </a:pPr>
            <a:fld id="{B668F36E-4EF6-43C6-A56D-336E1ABC2458}" type="slidenum">
              <a:rPr lang="en-US"/>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IN"/>
          </a:p>
        </p:txBody>
      </p:sp>
      <p:sp>
        <p:nvSpPr>
          <p:cNvPr id="3" name="Content Placeholder 2"/>
          <p:cNvSpPr>
            <a:spLocks noGrp="1"/>
          </p:cNvSpPr>
          <p:nvPr>
            <p:ph idx="1"/>
          </p:nvPr>
        </p:nvSpPr>
        <p:spPr>
          <a:xfrm>
            <a:off x="457200" y="1600200"/>
            <a:ext cx="8229600" cy="3886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Rectangle 6"/>
          <p:cNvSpPr>
            <a:spLocks noGrp="1" noChangeArrowheads="1"/>
          </p:cNvSpPr>
          <p:nvPr>
            <p:ph type="sldNum" sz="quarter" idx="10"/>
          </p:nvPr>
        </p:nvSpPr>
        <p:spPr>
          <a:ln/>
        </p:spPr>
        <p:txBody>
          <a:bodyPr/>
          <a:lstStyle>
            <a:lvl1pPr>
              <a:defRPr/>
            </a:lvl1pPr>
          </a:lstStyle>
          <a:p>
            <a:pPr>
              <a:defRPr/>
            </a:pPr>
            <a:fld id="{6A8EC3B5-65C5-42C7-8B0F-51655A2D1AF3}" type="slidenum">
              <a:rPr lang="en-US"/>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5"/>
          <p:cNvSpPr>
            <a:spLocks noGrp="1"/>
          </p:cNvSpPr>
          <p:nvPr>
            <p:ph type="sldNum" sz="quarter" idx="10"/>
          </p:nvPr>
        </p:nvSpPr>
        <p:spPr/>
        <p:txBody>
          <a:bodyPr/>
          <a:lstStyle>
            <a:lvl1pPr>
              <a:defRPr/>
            </a:lvl1pPr>
          </a:lstStyle>
          <a:p>
            <a:pPr>
              <a:defRPr/>
            </a:pPr>
            <a:fld id="{F5D520EF-6F3B-44A5-A842-1A169C142E58}"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emf"/><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theme" Target="../theme/theme2.xml"/><Relationship Id="rId1"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7171" name="Rectangle 3"/>
          <p:cNvSpPr>
            <a:spLocks noGrp="1" noChangeArrowheads="1"/>
          </p:cNvSpPr>
          <p:nvPr>
            <p:ph type="body" idx="1"/>
          </p:nvPr>
        </p:nvSpPr>
        <p:spPr bwMode="auto">
          <a:xfrm>
            <a:off x="457200" y="1600200"/>
            <a:ext cx="8229600" cy="3886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30" name="Rectangle 6"/>
          <p:cNvSpPr>
            <a:spLocks noGrp="1" noChangeArrowheads="1"/>
          </p:cNvSpPr>
          <p:nvPr>
            <p:ph type="sldNum" sz="quarter" idx="4"/>
          </p:nvPr>
        </p:nvSpPr>
        <p:spPr bwMode="auto">
          <a:xfrm>
            <a:off x="6705600" y="6245225"/>
            <a:ext cx="1981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latin typeface="Arial" charset="0"/>
              </a:defRPr>
            </a:lvl1pPr>
          </a:lstStyle>
          <a:p>
            <a:pPr>
              <a:defRPr/>
            </a:pPr>
            <a:fld id="{EBEC463F-B9DA-4B96-B39B-814D0DF6E780}" type="slidenum">
              <a:rPr lang="en-US"/>
              <a:pPr>
                <a:defRPr/>
              </a:pPr>
              <a:t>‹#›</a:t>
            </a:fld>
            <a:endParaRPr lang="en-US" dirty="0"/>
          </a:p>
        </p:txBody>
      </p:sp>
      <p:sp>
        <p:nvSpPr>
          <p:cNvPr id="7" name="Slide Number Placeholder 3"/>
          <p:cNvSpPr txBox="1">
            <a:spLocks/>
          </p:cNvSpPr>
          <p:nvPr/>
        </p:nvSpPr>
        <p:spPr>
          <a:xfrm>
            <a:off x="7162800" y="6245225"/>
            <a:ext cx="1524000" cy="476250"/>
          </a:xfrm>
          <a:prstGeom prst="rect">
            <a:avLst/>
          </a:prstGeom>
        </p:spPr>
        <p:txBody>
          <a:bodyPr/>
          <a:lstStyle/>
          <a:p>
            <a:pPr>
              <a:defRPr/>
            </a:pPr>
            <a:endParaRPr lang="en-US" dirty="0"/>
          </a:p>
        </p:txBody>
      </p:sp>
      <p:pic>
        <p:nvPicPr>
          <p:cNvPr id="7174" name="Picture 2"/>
          <p:cNvPicPr>
            <a:picLocks noChangeAspect="1" noChangeArrowheads="1"/>
          </p:cNvPicPr>
          <p:nvPr/>
        </p:nvPicPr>
        <p:blipFill>
          <a:blip r:embed="rId5" cstate="print"/>
          <a:srcRect/>
          <a:stretch>
            <a:fillRect/>
          </a:stretch>
        </p:blipFill>
        <p:spPr bwMode="auto">
          <a:xfrm>
            <a:off x="0" y="5816600"/>
            <a:ext cx="1066800" cy="1066800"/>
          </a:xfrm>
          <a:prstGeom prst="rect">
            <a:avLst/>
          </a:prstGeom>
          <a:noFill/>
          <a:ln w="9525">
            <a:noFill/>
            <a:miter lim="800000"/>
            <a:headEnd/>
            <a:tailEnd/>
          </a:ln>
        </p:spPr>
      </p:pic>
      <p:sp>
        <p:nvSpPr>
          <p:cNvPr id="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a:effectLst/>
        </p:spPr>
        <p:txBody>
          <a:bodyPr wrap="none" anchor="ctr"/>
          <a:lstStyle/>
          <a:p>
            <a:pPr>
              <a:defRPr/>
            </a:pPr>
            <a:endParaRPr lang="en-US"/>
          </a:p>
        </p:txBody>
      </p:sp>
      <p:sp>
        <p:nvSpPr>
          <p:cNvPr id="11" name="Rectangle 8"/>
          <p:cNvSpPr>
            <a:spLocks noChangeArrowheads="1"/>
          </p:cNvSpPr>
          <p:nvPr/>
        </p:nvSpPr>
        <p:spPr bwMode="auto">
          <a:xfrm>
            <a:off x="304800" y="1631950"/>
            <a:ext cx="8153400" cy="579438"/>
          </a:xfrm>
          <a:prstGeom prst="rect">
            <a:avLst/>
          </a:prstGeom>
          <a:noFill/>
          <a:ln w="9525">
            <a:noFill/>
            <a:miter lim="800000"/>
            <a:headEnd/>
            <a:tailEnd/>
          </a:ln>
          <a:effectLst/>
        </p:spPr>
        <p:txBody>
          <a:bodyPr>
            <a:spAutoFit/>
          </a:bodyPr>
          <a:lstStyle/>
          <a:p>
            <a:pPr eaLnBrk="1" hangingPunct="1">
              <a:defRPr/>
            </a:pPr>
            <a:r>
              <a:rPr lang="en-US" sz="3200"/>
              <a:t>  </a:t>
            </a:r>
            <a:endParaRPr lang="en-US" sz="3200">
              <a:solidFill>
                <a:srgbClr val="800000"/>
              </a:solidFill>
            </a:endParaRPr>
          </a:p>
        </p:txBody>
      </p:sp>
      <p:sp>
        <p:nvSpPr>
          <p:cNvPr id="10" name="Rectangle 6"/>
          <p:cNvSpPr>
            <a:spLocks noChangeArrowheads="1"/>
          </p:cNvSpPr>
          <p:nvPr/>
        </p:nvSpPr>
        <p:spPr bwMode="auto">
          <a:xfrm>
            <a:off x="1143000" y="5867400"/>
            <a:ext cx="7694613" cy="1128713"/>
          </a:xfrm>
          <a:prstGeom prst="rect">
            <a:avLst/>
          </a:prstGeom>
          <a:noFill/>
          <a:ln w="9525">
            <a:noFill/>
            <a:miter lim="800000"/>
            <a:headEnd/>
            <a:tailEnd/>
          </a:ln>
          <a:effectLst/>
        </p:spPr>
        <p:txBody>
          <a:bodyPr>
            <a:spAutoFit/>
          </a:bodyPr>
          <a:lstStyle/>
          <a:p>
            <a:pPr algn="ctr" eaLnBrk="1" hangingPunct="1">
              <a:defRPr/>
            </a:pPr>
            <a:r>
              <a:rPr lang="en-US" b="1">
                <a:solidFill>
                  <a:srgbClr val="00006C"/>
                </a:solidFill>
                <a:latin typeface="Arial" pitchFamily="34" charset="0"/>
              </a:rPr>
              <a:t>Department of Computer Engineering and Information Technology</a:t>
            </a:r>
          </a:p>
          <a:p>
            <a:pPr algn="ctr" eaLnBrk="1" hangingPunct="1">
              <a:defRPr/>
            </a:pPr>
            <a:r>
              <a:rPr lang="en-US" b="1">
                <a:solidFill>
                  <a:srgbClr val="00006C"/>
                </a:solidFill>
                <a:latin typeface="Arial" pitchFamily="34" charset="0"/>
              </a:rPr>
              <a:t>College of Engineering Pune (COEP) </a:t>
            </a:r>
          </a:p>
          <a:p>
            <a:pPr algn="ctr" eaLnBrk="1" hangingPunct="1">
              <a:defRPr/>
            </a:pPr>
            <a:r>
              <a:rPr lang="en-US" sz="1400" b="1">
                <a:solidFill>
                  <a:srgbClr val="00006C"/>
                </a:solidFill>
                <a:latin typeface="Arial" pitchFamily="34" charset="0"/>
              </a:rPr>
              <a:t>Forerunners in Technical Education </a:t>
            </a:r>
          </a:p>
          <a:p>
            <a:pPr algn="ctr" eaLnBrk="1" hangingPunct="1">
              <a:defRPr/>
            </a:pPr>
            <a:r>
              <a:rPr lang="en-US" b="1">
                <a:solidFill>
                  <a:srgbClr val="00006C"/>
                </a:solidFill>
                <a:latin typeface="Arial" pitchFamily="34" charset="0"/>
              </a:rPr>
              <a:t>                                      </a:t>
            </a:r>
          </a:p>
        </p:txBody>
      </p:sp>
    </p:spTree>
  </p:cSld>
  <p:clrMap bg1="lt1" tx1="dk1" bg2="lt2" tx2="dk2" accent1="accent1" accent2="accent2" accent3="accent3" accent4="accent4" accent5="accent5" accent6="accent6" hlink="hlink" folHlink="folHlink"/>
  <p:sldLayoutIdLst>
    <p:sldLayoutId id="2147483657" r:id="rId1"/>
    <p:sldLayoutId id="2147483658" r:id="rId2"/>
    <p:sldLayoutId id="2147483659" r:id="rId3"/>
  </p:sldLayoutIdLst>
  <p:hf sldNum="0"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194"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8195" name="Text Placeholder 2"/>
          <p:cNvSpPr>
            <a:spLocks noGrp="1"/>
          </p:cNvSpPr>
          <p:nvPr>
            <p:ph type="body" idx="1"/>
          </p:nvPr>
        </p:nvSpPr>
        <p:spPr bwMode="auto">
          <a:xfrm>
            <a:off x="457200" y="1600200"/>
            <a:ext cx="8229600" cy="3962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6" name="Slide Number Placeholder 5"/>
          <p:cNvSpPr>
            <a:spLocks noGrp="1"/>
          </p:cNvSpPr>
          <p:nvPr>
            <p:ph type="sldNum" sz="quarter" idx="4"/>
          </p:nvPr>
        </p:nvSpPr>
        <p:spPr>
          <a:xfrm>
            <a:off x="7086600" y="6356350"/>
            <a:ext cx="1600200" cy="365125"/>
          </a:xfrm>
          <a:prstGeom prst="rect">
            <a:avLst/>
          </a:prstGeom>
        </p:spPr>
        <p:txBody>
          <a:bodyPr vert="horz" lIns="91440" tIns="45720" rIns="91440" bIns="45720" rtlCol="0" anchor="ctr"/>
          <a:lstStyle>
            <a:lvl1pPr algn="r">
              <a:defRPr sz="1200">
                <a:solidFill>
                  <a:schemeClr val="tx1">
                    <a:tint val="75000"/>
                  </a:schemeClr>
                </a:solidFill>
                <a:latin typeface="Arial" charset="0"/>
              </a:defRPr>
            </a:lvl1pPr>
          </a:lstStyle>
          <a:p>
            <a:pPr>
              <a:defRPr/>
            </a:pPr>
            <a:fld id="{BD14F0D9-E6DF-4FE7-B83C-3D9EC175FA41}" type="slidenum">
              <a:rPr lang="en-US"/>
              <a:pPr>
                <a:defRPr/>
              </a:pPr>
              <a:t>‹#›</a:t>
            </a:fld>
            <a:endParaRPr lang="en-US"/>
          </a:p>
        </p:txBody>
      </p:sp>
      <p:pic>
        <p:nvPicPr>
          <p:cNvPr id="8197" name="Picture 2"/>
          <p:cNvPicPr>
            <a:picLocks noChangeAspect="1" noChangeArrowheads="1"/>
          </p:cNvPicPr>
          <p:nvPr/>
        </p:nvPicPr>
        <p:blipFill>
          <a:blip r:embed="rId3" cstate="print"/>
          <a:srcRect/>
          <a:stretch>
            <a:fillRect/>
          </a:stretch>
        </p:blipFill>
        <p:spPr bwMode="auto">
          <a:xfrm>
            <a:off x="0" y="5816600"/>
            <a:ext cx="1066800" cy="1066800"/>
          </a:xfrm>
          <a:prstGeom prst="rect">
            <a:avLst/>
          </a:prstGeom>
          <a:noFill/>
          <a:ln w="9525">
            <a:noFill/>
            <a:miter lim="800000"/>
            <a:headEnd/>
            <a:tailEnd/>
          </a:ln>
        </p:spPr>
      </p:pic>
      <p:sp>
        <p:nvSpPr>
          <p:cNvPr id="16"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a:effectLst/>
        </p:spPr>
        <p:txBody>
          <a:bodyPr wrap="none" anchor="ctr"/>
          <a:lstStyle/>
          <a:p>
            <a:pPr>
              <a:defRPr/>
            </a:pPr>
            <a:endParaRPr lang="en-US"/>
          </a:p>
        </p:txBody>
      </p:sp>
      <p:sp>
        <p:nvSpPr>
          <p:cNvPr id="10" name="Rectangle 6"/>
          <p:cNvSpPr>
            <a:spLocks noChangeArrowheads="1"/>
          </p:cNvSpPr>
          <p:nvPr/>
        </p:nvSpPr>
        <p:spPr bwMode="auto">
          <a:xfrm>
            <a:off x="1143000" y="5867400"/>
            <a:ext cx="7694613" cy="1128713"/>
          </a:xfrm>
          <a:prstGeom prst="rect">
            <a:avLst/>
          </a:prstGeom>
          <a:noFill/>
          <a:ln w="9525">
            <a:noFill/>
            <a:miter lim="800000"/>
            <a:headEnd/>
            <a:tailEnd/>
          </a:ln>
          <a:effectLst/>
        </p:spPr>
        <p:txBody>
          <a:bodyPr>
            <a:spAutoFit/>
          </a:bodyPr>
          <a:lstStyle/>
          <a:p>
            <a:pPr algn="ctr" eaLnBrk="1" hangingPunct="1">
              <a:defRPr/>
            </a:pPr>
            <a:r>
              <a:rPr lang="en-US" b="1">
                <a:solidFill>
                  <a:srgbClr val="00006C"/>
                </a:solidFill>
                <a:latin typeface="Arial" pitchFamily="34" charset="0"/>
              </a:rPr>
              <a:t>Department of Computer Engineering and Information Technology</a:t>
            </a:r>
          </a:p>
          <a:p>
            <a:pPr algn="ctr" eaLnBrk="1" hangingPunct="1">
              <a:defRPr/>
            </a:pPr>
            <a:r>
              <a:rPr lang="en-US" b="1">
                <a:solidFill>
                  <a:srgbClr val="00006C"/>
                </a:solidFill>
                <a:latin typeface="Arial" pitchFamily="34" charset="0"/>
              </a:rPr>
              <a:t>College of Engineering Pune (COEP) </a:t>
            </a:r>
          </a:p>
          <a:p>
            <a:pPr algn="ctr" eaLnBrk="1" hangingPunct="1">
              <a:defRPr/>
            </a:pPr>
            <a:r>
              <a:rPr lang="en-US" sz="1400" b="1">
                <a:solidFill>
                  <a:srgbClr val="00006C"/>
                </a:solidFill>
                <a:latin typeface="Arial" pitchFamily="34" charset="0"/>
              </a:rPr>
              <a:t>Forerunners in Technical Education </a:t>
            </a:r>
          </a:p>
          <a:p>
            <a:pPr algn="ctr" eaLnBrk="1" hangingPunct="1">
              <a:defRPr/>
            </a:pPr>
            <a:r>
              <a:rPr lang="en-US" b="1">
                <a:solidFill>
                  <a:srgbClr val="00006C"/>
                </a:solidFill>
                <a:latin typeface="Arial" pitchFamily="34" charset="0"/>
              </a:rPr>
              <a:t>                                      </a:t>
            </a:r>
          </a:p>
        </p:txBody>
      </p:sp>
    </p:spTree>
  </p:cSld>
  <p:clrMap bg1="lt1" tx1="dk1" bg2="lt2" tx2="dk2" accent1="accent1" accent2="accent2" accent3="accent3" accent4="accent4" accent5="accent5" accent6="accent6" hlink="hlink" folHlink="folHlink"/>
  <p:sldLayoutIdLst>
    <p:sldLayoutId id="2147483660" r:id="rId1"/>
  </p:sldLayoutIdLst>
  <p:hf sldNum="0"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7.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21.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2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26.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27.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28.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29.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32.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3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35.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36.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40.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41.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4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42.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4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44.xml"/><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45.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47.xml"/><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48.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48.xml"/><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49.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52.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54.xml"/><Relationship Id="rId1" Type="http://schemas.openxmlformats.org/officeDocument/2006/relationships/slideLayout" Target="../slideLayouts/slideLayout3.xml"/><Relationship Id="rId4" Type="http://schemas.openxmlformats.org/officeDocument/2006/relationships/image" Target="../media/image15.png"/></Relationships>
</file>

<file path=ppt/slides/_rels/slide55.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55.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56.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57.xml"/><Relationship Id="rId1" Type="http://schemas.openxmlformats.org/officeDocument/2006/relationships/slideLayout" Target="../slideLayouts/slideLayout3.xml"/><Relationship Id="rId4" Type="http://schemas.openxmlformats.org/officeDocument/2006/relationships/image" Target="../media/image16.png"/></Relationships>
</file>

<file path=ppt/slides/_rels/slide58.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58.xml"/><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59.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60.xml"/><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61.xml"/><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62.xml"/><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63.xml"/><Relationship Id="rId1" Type="http://schemas.openxmlformats.org/officeDocument/2006/relationships/slideLayout" Target="../slideLayouts/slideLayout3.xml"/><Relationship Id="rId4" Type="http://schemas.openxmlformats.org/officeDocument/2006/relationships/image" Target="../media/image17.png"/></Relationships>
</file>

<file path=ppt/slides/_rels/slide6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64.xml"/><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65.xml"/><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66.xml"/><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67.xml"/><Relationship Id="rId1" Type="http://schemas.openxmlformats.org/officeDocument/2006/relationships/slideLayout" Target="../slideLayouts/slideLayout3.xml"/><Relationship Id="rId4" Type="http://schemas.openxmlformats.org/officeDocument/2006/relationships/image" Target="../media/image18.png"/></Relationships>
</file>

<file path=ppt/slides/_rels/slide68.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68.xml"/><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69.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70.xml"/><Relationship Id="rId1" Type="http://schemas.openxmlformats.org/officeDocument/2006/relationships/slideLayout" Target="../slideLayouts/slideLayout3.xml"/><Relationship Id="rId4" Type="http://schemas.openxmlformats.org/officeDocument/2006/relationships/image" Target="../media/image19.png"/></Relationships>
</file>

<file path=ppt/slides/_rels/slide7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71.xml"/><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72.xml"/><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73.xml"/><Relationship Id="rId1" Type="http://schemas.openxmlformats.org/officeDocument/2006/relationships/slideLayout" Target="../slideLayouts/slideLayout3.xml"/><Relationship Id="rId4" Type="http://schemas.openxmlformats.org/officeDocument/2006/relationships/image" Target="../media/image20.png"/></Relationships>
</file>

<file path=ppt/slides/_rels/slide7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74.xml"/><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75.xml"/><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76.xml"/><Relationship Id="rId1" Type="http://schemas.openxmlformats.org/officeDocument/2006/relationships/slideLayout" Target="../slideLayouts/slideLayout3.xml"/><Relationship Id="rId4" Type="http://schemas.openxmlformats.org/officeDocument/2006/relationships/image" Target="../media/image21.png"/></Relationships>
</file>

<file path=ppt/slides/_rels/slide77.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77.xml"/><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78.xml"/><Relationship Id="rId1" Type="http://schemas.openxmlformats.org/officeDocument/2006/relationships/slideLayout" Target="../slideLayouts/slideLayout3.xml"/><Relationship Id="rId4" Type="http://schemas.openxmlformats.org/officeDocument/2006/relationships/image" Target="../media/image22.png"/></Relationships>
</file>

<file path=ppt/slides/_rels/slide79.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79.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80.xml"/><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81.xml"/><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82.xml"/><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83.xml"/><Relationship Id="rId1" Type="http://schemas.openxmlformats.org/officeDocument/2006/relationships/slideLayout" Target="../slideLayouts/slideLayout3.xml"/><Relationship Id="rId4" Type="http://schemas.openxmlformats.org/officeDocument/2006/relationships/image" Target="../media/image23.png"/></Relationships>
</file>

<file path=ppt/slides/_rels/slide8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84.xml"/><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85.xml"/><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86.xml"/><Relationship Id="rId1" Type="http://schemas.openxmlformats.org/officeDocument/2006/relationships/slideLayout" Target="../slideLayouts/slideLayout3.xml"/><Relationship Id="rId5" Type="http://schemas.openxmlformats.org/officeDocument/2006/relationships/image" Target="../media/image25.png"/><Relationship Id="rId4" Type="http://schemas.openxmlformats.org/officeDocument/2006/relationships/image" Target="../media/image24.png"/></Relationships>
</file>

<file path=ppt/slides/_rels/slide87.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87.xml"/><Relationship Id="rId1" Type="http://schemas.openxmlformats.org/officeDocument/2006/relationships/slideLayout" Target="../slideLayouts/slideLayout3.xml"/><Relationship Id="rId4" Type="http://schemas.openxmlformats.org/officeDocument/2006/relationships/image" Target="../media/image26.png"/></Relationships>
</file>

<file path=ppt/slides/_rels/slide88.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88.xml"/><Relationship Id="rId1" Type="http://schemas.openxmlformats.org/officeDocument/2006/relationships/slideLayout" Target="../slideLayouts/slideLayout3.xml"/><Relationship Id="rId4" Type="http://schemas.openxmlformats.org/officeDocument/2006/relationships/image" Target="../media/image27.png"/></Relationships>
</file>

<file path=ppt/slides/_rels/slide89.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89.xml"/><Relationship Id="rId1" Type="http://schemas.openxmlformats.org/officeDocument/2006/relationships/slideLayout" Target="../slideLayouts/slideLayout3.xml"/><Relationship Id="rId4" Type="http://schemas.openxmlformats.org/officeDocument/2006/relationships/image" Target="../media/image28.png"/></Relationships>
</file>

<file path=ppt/slides/_rels/slide9.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90.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90.xml"/><Relationship Id="rId1" Type="http://schemas.openxmlformats.org/officeDocument/2006/relationships/slideLayout" Target="../slideLayouts/slideLayout3.xml"/><Relationship Id="rId4" Type="http://schemas.openxmlformats.org/officeDocument/2006/relationships/image" Target="../media/image2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1</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7" name="Rectangle 3"/>
          <p:cNvSpPr>
            <a:spLocks noChangeArrowheads="1"/>
          </p:cNvSpPr>
          <p:nvPr/>
        </p:nvSpPr>
        <p:spPr bwMode="auto">
          <a:xfrm>
            <a:off x="1143000" y="2514600"/>
            <a:ext cx="6858000" cy="769441"/>
          </a:xfrm>
          <a:prstGeom prst="rect">
            <a:avLst/>
          </a:prstGeom>
          <a:noFill/>
          <a:ln w="9525">
            <a:noFill/>
            <a:miter lim="800000"/>
            <a:headEnd/>
            <a:tailEnd/>
          </a:ln>
          <a:effectLst/>
        </p:spPr>
        <p:txBody>
          <a:bodyPr>
            <a:spAutoFit/>
          </a:bodyPr>
          <a:lstStyle/>
          <a:p>
            <a:pPr algn="ctr"/>
            <a:r>
              <a:rPr lang="en-US" sz="4400" dirty="0" smtClean="0"/>
              <a:t>MULTIPLE ACCESS</a:t>
            </a:r>
            <a:endParaRPr lang="en-US" sz="4400" dirty="0"/>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10</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9" name="Title 8"/>
          <p:cNvSpPr>
            <a:spLocks noGrp="1"/>
          </p:cNvSpPr>
          <p:nvPr>
            <p:ph type="title"/>
          </p:nvPr>
        </p:nvSpPr>
        <p:spPr>
          <a:xfrm>
            <a:off x="228600" y="198438"/>
            <a:ext cx="8458200" cy="411162"/>
          </a:xfrm>
        </p:spPr>
        <p:txBody>
          <a:bodyPr/>
          <a:lstStyle/>
          <a:p>
            <a:pPr algn="l"/>
            <a:r>
              <a:rPr lang="en-US" sz="3000" b="1" dirty="0" smtClean="0"/>
              <a:t>ALOHA</a:t>
            </a:r>
          </a:p>
        </p:txBody>
      </p:sp>
      <p:sp>
        <p:nvSpPr>
          <p:cNvPr id="10" name="Content Placeholder 9"/>
          <p:cNvSpPr>
            <a:spLocks noGrp="1"/>
          </p:cNvSpPr>
          <p:nvPr>
            <p:ph idx="1"/>
          </p:nvPr>
        </p:nvSpPr>
        <p:spPr>
          <a:xfrm>
            <a:off x="457200" y="762000"/>
            <a:ext cx="8229600" cy="4495800"/>
          </a:xfrm>
        </p:spPr>
        <p:txBody>
          <a:bodyPr/>
          <a:lstStyle/>
          <a:p>
            <a:pPr algn="just"/>
            <a:r>
              <a:rPr lang="en-US" sz="2400" dirty="0" smtClean="0"/>
              <a:t>ALOHA, the earliest random access method, was developed at the University of Hawaii in early 1970. </a:t>
            </a:r>
          </a:p>
          <a:p>
            <a:pPr algn="just"/>
            <a:r>
              <a:rPr lang="en-US" sz="2400" dirty="0" smtClean="0"/>
              <a:t>It was designed for a radio (wireless) LAN, but it can be used on any shared medium.</a:t>
            </a:r>
          </a:p>
          <a:p>
            <a:pPr algn="just"/>
            <a:r>
              <a:rPr lang="en-US" sz="2400" dirty="0" smtClean="0"/>
              <a:t>It is obvious that there are potential collisions in this arrangement.</a:t>
            </a:r>
          </a:p>
          <a:p>
            <a:pPr algn="just"/>
            <a:r>
              <a:rPr lang="en-US" sz="2400" dirty="0" smtClean="0"/>
              <a:t>The medium is shared between the stations. </a:t>
            </a:r>
          </a:p>
          <a:p>
            <a:pPr algn="just"/>
            <a:r>
              <a:rPr lang="en-US" sz="2400" dirty="0" smtClean="0"/>
              <a:t>When a station sends data, another station may attempt to do so at the same time. </a:t>
            </a:r>
          </a:p>
          <a:p>
            <a:pPr algn="just"/>
            <a:r>
              <a:rPr lang="en-US" sz="2400" dirty="0" smtClean="0"/>
              <a:t>The data from the two stations collide and become garbled.</a:t>
            </a:r>
            <a:endParaRPr lang="en-US" sz="2400" dirty="0"/>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11</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9" name="Title 8"/>
          <p:cNvSpPr>
            <a:spLocks noGrp="1"/>
          </p:cNvSpPr>
          <p:nvPr>
            <p:ph type="title"/>
          </p:nvPr>
        </p:nvSpPr>
        <p:spPr>
          <a:xfrm>
            <a:off x="228600" y="198438"/>
            <a:ext cx="8458200" cy="411162"/>
          </a:xfrm>
        </p:spPr>
        <p:txBody>
          <a:bodyPr/>
          <a:lstStyle/>
          <a:p>
            <a:pPr algn="l"/>
            <a:r>
              <a:rPr lang="en-US" sz="3000" b="1" dirty="0" smtClean="0"/>
              <a:t>Pure ALOHA</a:t>
            </a:r>
          </a:p>
        </p:txBody>
      </p:sp>
      <p:sp>
        <p:nvSpPr>
          <p:cNvPr id="10" name="Content Placeholder 9"/>
          <p:cNvSpPr>
            <a:spLocks noGrp="1"/>
          </p:cNvSpPr>
          <p:nvPr>
            <p:ph idx="1"/>
          </p:nvPr>
        </p:nvSpPr>
        <p:spPr>
          <a:xfrm>
            <a:off x="457200" y="762000"/>
            <a:ext cx="8229600" cy="4495800"/>
          </a:xfrm>
        </p:spPr>
        <p:txBody>
          <a:bodyPr/>
          <a:lstStyle/>
          <a:p>
            <a:pPr algn="just"/>
            <a:r>
              <a:rPr lang="en-US" sz="2400" dirty="0" smtClean="0"/>
              <a:t>The original ALOHA protocol is called pure ALOHA. </a:t>
            </a:r>
          </a:p>
          <a:p>
            <a:pPr algn="just"/>
            <a:r>
              <a:rPr lang="en-US" sz="2400" dirty="0" smtClean="0"/>
              <a:t>This is a simple, but elegant protocol. </a:t>
            </a:r>
          </a:p>
          <a:p>
            <a:pPr algn="just"/>
            <a:r>
              <a:rPr lang="en-US" sz="2400" dirty="0" smtClean="0"/>
              <a:t>The idea is that each station sends a frame whenever it has a frame to send.</a:t>
            </a:r>
          </a:p>
          <a:p>
            <a:pPr algn="just"/>
            <a:r>
              <a:rPr lang="en-US" sz="2400" dirty="0" smtClean="0"/>
              <a:t>However, since there is only one channel to share, there is the possibility of collision between frames from different stations.</a:t>
            </a:r>
          </a:p>
          <a:p>
            <a:pPr algn="just"/>
            <a:r>
              <a:rPr lang="en-US" sz="2400" dirty="0" smtClean="0"/>
              <a:t>Figure shows an example of frame collisions in pure ALOHA.</a:t>
            </a:r>
            <a:endParaRPr lang="en-US" sz="2400" dirty="0"/>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12</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9" name="Title 8"/>
          <p:cNvSpPr>
            <a:spLocks noGrp="1"/>
          </p:cNvSpPr>
          <p:nvPr>
            <p:ph type="title"/>
          </p:nvPr>
        </p:nvSpPr>
        <p:spPr>
          <a:xfrm>
            <a:off x="228600" y="198438"/>
            <a:ext cx="8458200" cy="411162"/>
          </a:xfrm>
        </p:spPr>
        <p:txBody>
          <a:bodyPr/>
          <a:lstStyle/>
          <a:p>
            <a:pPr algn="l"/>
            <a:r>
              <a:rPr lang="en-US" sz="3000" b="1" dirty="0" smtClean="0"/>
              <a:t>Pure ALOHA</a:t>
            </a:r>
          </a:p>
        </p:txBody>
      </p:sp>
      <p:pic>
        <p:nvPicPr>
          <p:cNvPr id="12" name="Picture 7"/>
          <p:cNvPicPr>
            <a:picLocks noChangeAspect="1" noChangeArrowheads="1"/>
          </p:cNvPicPr>
          <p:nvPr/>
        </p:nvPicPr>
        <p:blipFill>
          <a:blip r:embed="rId4"/>
          <a:srcRect/>
          <a:stretch>
            <a:fillRect/>
          </a:stretch>
        </p:blipFill>
        <p:spPr bwMode="auto">
          <a:xfrm>
            <a:off x="219075" y="762000"/>
            <a:ext cx="8620125" cy="4060825"/>
          </a:xfrm>
          <a:prstGeom prst="rect">
            <a:avLst/>
          </a:prstGeom>
          <a:noFill/>
          <a:ln w="9525">
            <a:noFill/>
            <a:miter lim="800000"/>
            <a:headEnd/>
            <a:tailEnd/>
          </a:ln>
          <a:effectLst/>
        </p:spPr>
      </p:pic>
      <p:sp>
        <p:nvSpPr>
          <p:cNvPr id="13" name="Text Box 4"/>
          <p:cNvSpPr txBox="1">
            <a:spLocks noChangeArrowheads="1"/>
          </p:cNvSpPr>
          <p:nvPr/>
        </p:nvSpPr>
        <p:spPr bwMode="auto">
          <a:xfrm>
            <a:off x="1447800" y="4953000"/>
            <a:ext cx="6630533" cy="477054"/>
          </a:xfrm>
          <a:prstGeom prst="rect">
            <a:avLst/>
          </a:prstGeom>
          <a:noFill/>
          <a:ln w="9525">
            <a:noFill/>
            <a:miter lim="800000"/>
            <a:headEnd/>
            <a:tailEnd/>
          </a:ln>
          <a:effectLst/>
        </p:spPr>
        <p:txBody>
          <a:bodyPr wrap="none">
            <a:spAutoFit/>
          </a:bodyPr>
          <a:lstStyle/>
          <a:p>
            <a:r>
              <a:rPr lang="en-US" sz="2500" b="1" i="0" baseline="0" dirty="0"/>
              <a:t>Figure </a:t>
            </a:r>
            <a:r>
              <a:rPr lang="en-US" sz="2500" b="1" dirty="0" smtClean="0"/>
              <a:t>:</a:t>
            </a:r>
            <a:r>
              <a:rPr lang="en-US" sz="2500" b="1" i="0" baseline="0" dirty="0" smtClean="0"/>
              <a:t>  </a:t>
            </a:r>
            <a:r>
              <a:rPr lang="en-US" sz="2500" b="1" baseline="0" dirty="0"/>
              <a:t>Frames in a pure ALOHA network</a:t>
            </a:r>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13</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9" name="Title 8"/>
          <p:cNvSpPr>
            <a:spLocks noGrp="1"/>
          </p:cNvSpPr>
          <p:nvPr>
            <p:ph type="title"/>
          </p:nvPr>
        </p:nvSpPr>
        <p:spPr>
          <a:xfrm>
            <a:off x="228600" y="198438"/>
            <a:ext cx="8458200" cy="411162"/>
          </a:xfrm>
        </p:spPr>
        <p:txBody>
          <a:bodyPr/>
          <a:lstStyle/>
          <a:p>
            <a:pPr algn="l"/>
            <a:r>
              <a:rPr lang="en-US" sz="3000" b="1" dirty="0" smtClean="0"/>
              <a:t>Pure ALOHA</a:t>
            </a:r>
          </a:p>
        </p:txBody>
      </p:sp>
      <p:sp>
        <p:nvSpPr>
          <p:cNvPr id="10" name="Content Placeholder 9"/>
          <p:cNvSpPr>
            <a:spLocks noGrp="1"/>
          </p:cNvSpPr>
          <p:nvPr>
            <p:ph idx="1"/>
          </p:nvPr>
        </p:nvSpPr>
        <p:spPr>
          <a:xfrm>
            <a:off x="457200" y="762000"/>
            <a:ext cx="8229600" cy="4495800"/>
          </a:xfrm>
        </p:spPr>
        <p:txBody>
          <a:bodyPr/>
          <a:lstStyle/>
          <a:p>
            <a:pPr algn="just"/>
            <a:r>
              <a:rPr lang="en-US" sz="2400" dirty="0" smtClean="0"/>
              <a:t>There are four stations that contend with one another for access to the shared channel. </a:t>
            </a:r>
          </a:p>
          <a:p>
            <a:pPr algn="just"/>
            <a:r>
              <a:rPr lang="en-US" sz="2400" dirty="0" smtClean="0"/>
              <a:t>The figure shows that each station sends two frames; there are a total of eight frames on the shared medium.</a:t>
            </a:r>
          </a:p>
          <a:p>
            <a:pPr algn="just"/>
            <a:r>
              <a:rPr lang="en-US" sz="2400" dirty="0" smtClean="0"/>
              <a:t>Some of these frames collide because multiple frames are in contention for the shared channel. </a:t>
            </a:r>
          </a:p>
          <a:p>
            <a:pPr algn="just"/>
            <a:r>
              <a:rPr lang="en-US" sz="2400" dirty="0" smtClean="0"/>
              <a:t>Figure shows that only two frames survive: frame 1.1 from station 1 and frame 3.2 from station 3. </a:t>
            </a:r>
          </a:p>
          <a:p>
            <a:pPr algn="just"/>
            <a:r>
              <a:rPr lang="en-US" sz="2400" dirty="0" smtClean="0"/>
              <a:t>We need to mention that even if one bit of a frame coexists on the channel with one bit from another frame, there is a collision and both will be destroyed</a:t>
            </a:r>
            <a:endParaRPr lang="en-US" sz="2400" dirty="0"/>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14</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9" name="Title 8"/>
          <p:cNvSpPr>
            <a:spLocks noGrp="1"/>
          </p:cNvSpPr>
          <p:nvPr>
            <p:ph type="title"/>
          </p:nvPr>
        </p:nvSpPr>
        <p:spPr>
          <a:xfrm>
            <a:off x="228600" y="198438"/>
            <a:ext cx="8458200" cy="411162"/>
          </a:xfrm>
        </p:spPr>
        <p:txBody>
          <a:bodyPr/>
          <a:lstStyle/>
          <a:p>
            <a:pPr algn="l"/>
            <a:r>
              <a:rPr lang="en-US" sz="3000" b="1" dirty="0" smtClean="0"/>
              <a:t>Pure ALOHA</a:t>
            </a:r>
          </a:p>
        </p:txBody>
      </p:sp>
      <p:sp>
        <p:nvSpPr>
          <p:cNvPr id="10" name="Content Placeholder 9"/>
          <p:cNvSpPr>
            <a:spLocks noGrp="1"/>
          </p:cNvSpPr>
          <p:nvPr>
            <p:ph idx="1"/>
          </p:nvPr>
        </p:nvSpPr>
        <p:spPr>
          <a:xfrm>
            <a:off x="457200" y="762000"/>
            <a:ext cx="8229600" cy="4495800"/>
          </a:xfrm>
        </p:spPr>
        <p:txBody>
          <a:bodyPr/>
          <a:lstStyle/>
          <a:p>
            <a:pPr algn="just"/>
            <a:r>
              <a:rPr lang="en-US" sz="2400" dirty="0" smtClean="0"/>
              <a:t>It is obvious that we need to resend the frames that have been destroyed during transmission.</a:t>
            </a:r>
          </a:p>
          <a:p>
            <a:pPr algn="just"/>
            <a:r>
              <a:rPr lang="en-US" sz="2400" dirty="0" smtClean="0"/>
              <a:t>The pure ALOHA protocol relies on acknowledgments from the receiver.</a:t>
            </a:r>
          </a:p>
          <a:p>
            <a:pPr algn="just"/>
            <a:r>
              <a:rPr lang="en-US" sz="2400" dirty="0" smtClean="0"/>
              <a:t>When a station sends a frame, it expects the receiver to send an acknowledgment.</a:t>
            </a:r>
          </a:p>
          <a:p>
            <a:pPr algn="just"/>
            <a:r>
              <a:rPr lang="en-US" sz="2400" dirty="0" smtClean="0"/>
              <a:t>If the acknowledgment does not arrive after a time-out period, the station assumes that the frame (or the acknowledgment) has been destroyed and resends the frame.</a:t>
            </a:r>
            <a:endParaRPr lang="en-US" sz="2400" dirty="0"/>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15</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9" name="Title 8"/>
          <p:cNvSpPr>
            <a:spLocks noGrp="1"/>
          </p:cNvSpPr>
          <p:nvPr>
            <p:ph type="title"/>
          </p:nvPr>
        </p:nvSpPr>
        <p:spPr>
          <a:xfrm>
            <a:off x="228600" y="198438"/>
            <a:ext cx="8458200" cy="411162"/>
          </a:xfrm>
        </p:spPr>
        <p:txBody>
          <a:bodyPr/>
          <a:lstStyle/>
          <a:p>
            <a:pPr algn="l"/>
            <a:r>
              <a:rPr lang="en-US" sz="3000" b="1" dirty="0" smtClean="0"/>
              <a:t>Pure ALOHA</a:t>
            </a:r>
          </a:p>
        </p:txBody>
      </p:sp>
      <p:sp>
        <p:nvSpPr>
          <p:cNvPr id="10" name="Content Placeholder 9"/>
          <p:cNvSpPr>
            <a:spLocks noGrp="1"/>
          </p:cNvSpPr>
          <p:nvPr>
            <p:ph idx="1"/>
          </p:nvPr>
        </p:nvSpPr>
        <p:spPr>
          <a:xfrm>
            <a:off x="457200" y="762000"/>
            <a:ext cx="8229600" cy="4495800"/>
          </a:xfrm>
        </p:spPr>
        <p:txBody>
          <a:bodyPr/>
          <a:lstStyle/>
          <a:p>
            <a:pPr algn="just"/>
            <a:r>
              <a:rPr lang="en-US" sz="2400" dirty="0" smtClean="0"/>
              <a:t>A collision involves two or more stations. </a:t>
            </a:r>
          </a:p>
          <a:p>
            <a:pPr algn="just"/>
            <a:r>
              <a:rPr lang="en-US" sz="2400" dirty="0" smtClean="0"/>
              <a:t>If all these stations try to resend their frames after the time-out, the frames will collide again. </a:t>
            </a:r>
          </a:p>
          <a:p>
            <a:pPr algn="just"/>
            <a:r>
              <a:rPr lang="en-US" sz="2400" dirty="0" smtClean="0"/>
              <a:t>Pure ALOHA dictates that when the time-out period passes, each station waits a random amount of time before resending its frame. </a:t>
            </a:r>
          </a:p>
          <a:p>
            <a:pPr algn="just"/>
            <a:r>
              <a:rPr lang="en-US" sz="2400" dirty="0" smtClean="0"/>
              <a:t>The randomness will help avoid more collisions. </a:t>
            </a:r>
          </a:p>
          <a:p>
            <a:pPr algn="just"/>
            <a:r>
              <a:rPr lang="en-US" sz="2400" dirty="0" smtClean="0"/>
              <a:t>We call this time the back-off time T</a:t>
            </a:r>
            <a:r>
              <a:rPr lang="en-US" sz="2400" baseline="-25000" dirty="0" smtClean="0"/>
              <a:t>B</a:t>
            </a:r>
            <a:r>
              <a:rPr lang="en-US" sz="2400" dirty="0" smtClean="0"/>
              <a:t>.</a:t>
            </a:r>
            <a:endParaRPr lang="en-US" sz="2400" dirty="0"/>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16</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9" name="Title 8"/>
          <p:cNvSpPr>
            <a:spLocks noGrp="1"/>
          </p:cNvSpPr>
          <p:nvPr>
            <p:ph type="title"/>
          </p:nvPr>
        </p:nvSpPr>
        <p:spPr>
          <a:xfrm>
            <a:off x="228600" y="198438"/>
            <a:ext cx="8458200" cy="411162"/>
          </a:xfrm>
        </p:spPr>
        <p:txBody>
          <a:bodyPr/>
          <a:lstStyle/>
          <a:p>
            <a:pPr algn="l"/>
            <a:r>
              <a:rPr lang="en-US" sz="3000" b="1" dirty="0" smtClean="0"/>
              <a:t>Pure ALOHA</a:t>
            </a:r>
          </a:p>
        </p:txBody>
      </p:sp>
      <p:sp>
        <p:nvSpPr>
          <p:cNvPr id="10" name="Content Placeholder 9"/>
          <p:cNvSpPr>
            <a:spLocks noGrp="1"/>
          </p:cNvSpPr>
          <p:nvPr>
            <p:ph idx="1"/>
          </p:nvPr>
        </p:nvSpPr>
        <p:spPr>
          <a:xfrm>
            <a:off x="457200" y="762000"/>
            <a:ext cx="8229600" cy="4495800"/>
          </a:xfrm>
        </p:spPr>
        <p:txBody>
          <a:bodyPr/>
          <a:lstStyle/>
          <a:p>
            <a:pPr algn="just"/>
            <a:r>
              <a:rPr lang="en-US" sz="2400" dirty="0" smtClean="0"/>
              <a:t>Pure ALOHA has a second method  to prevent congesting the channel with retransmitted frames. </a:t>
            </a:r>
          </a:p>
          <a:p>
            <a:pPr algn="just"/>
            <a:r>
              <a:rPr lang="en-US" sz="2400" dirty="0" smtClean="0"/>
              <a:t>After a maximum number of retransmission attempts      </a:t>
            </a:r>
            <a:r>
              <a:rPr lang="en-US" sz="2400" dirty="0" err="1" smtClean="0"/>
              <a:t>K</a:t>
            </a:r>
            <a:r>
              <a:rPr lang="en-US" sz="2400" baseline="-25000" dirty="0" err="1" smtClean="0"/>
              <a:t>max</a:t>
            </a:r>
            <a:r>
              <a:rPr lang="en-US" sz="2400" dirty="0" smtClean="0"/>
              <a:t> a station must give up and try later. </a:t>
            </a:r>
          </a:p>
          <a:p>
            <a:pPr algn="just"/>
            <a:r>
              <a:rPr lang="en-US" sz="2400" dirty="0" smtClean="0"/>
              <a:t>Figure shows the procedure for pure ALOHA based on the above strategy.</a:t>
            </a:r>
            <a:endParaRPr lang="en-US" sz="2400" dirty="0"/>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17</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9" name="Title 8"/>
          <p:cNvSpPr>
            <a:spLocks noGrp="1"/>
          </p:cNvSpPr>
          <p:nvPr>
            <p:ph type="title"/>
          </p:nvPr>
        </p:nvSpPr>
        <p:spPr>
          <a:xfrm>
            <a:off x="228600" y="198438"/>
            <a:ext cx="8458200" cy="411162"/>
          </a:xfrm>
        </p:spPr>
        <p:txBody>
          <a:bodyPr/>
          <a:lstStyle/>
          <a:p>
            <a:pPr algn="l"/>
            <a:r>
              <a:rPr lang="en-US" sz="2500" b="1" dirty="0" smtClean="0"/>
              <a:t>Pure ALOHA - </a:t>
            </a:r>
            <a:r>
              <a:rPr lang="it-IT" sz="2500" b="1" dirty="0" smtClean="0"/>
              <a:t>Procedure for pure ALOHA protocol</a:t>
            </a:r>
            <a:endParaRPr lang="en-US" sz="2500" b="1" dirty="0" smtClean="0"/>
          </a:p>
        </p:txBody>
      </p:sp>
      <p:pic>
        <p:nvPicPr>
          <p:cNvPr id="13" name="Picture 8"/>
          <p:cNvPicPr>
            <a:picLocks noChangeAspect="1" noChangeArrowheads="1"/>
          </p:cNvPicPr>
          <p:nvPr/>
        </p:nvPicPr>
        <p:blipFill>
          <a:blip r:embed="rId4"/>
          <a:srcRect/>
          <a:stretch>
            <a:fillRect/>
          </a:stretch>
        </p:blipFill>
        <p:spPr bwMode="auto">
          <a:xfrm>
            <a:off x="1531938" y="762000"/>
            <a:ext cx="6088062" cy="4737100"/>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18</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9" name="Title 8"/>
          <p:cNvSpPr>
            <a:spLocks noGrp="1"/>
          </p:cNvSpPr>
          <p:nvPr>
            <p:ph type="title"/>
          </p:nvPr>
        </p:nvSpPr>
        <p:spPr>
          <a:xfrm>
            <a:off x="228600" y="198438"/>
            <a:ext cx="8458200" cy="411162"/>
          </a:xfrm>
        </p:spPr>
        <p:txBody>
          <a:bodyPr/>
          <a:lstStyle/>
          <a:p>
            <a:pPr algn="l"/>
            <a:r>
              <a:rPr lang="en-US" sz="3000" b="1" dirty="0" smtClean="0"/>
              <a:t>Pure ALOHA</a:t>
            </a:r>
          </a:p>
        </p:txBody>
      </p:sp>
      <p:sp>
        <p:nvSpPr>
          <p:cNvPr id="10" name="Content Placeholder 9"/>
          <p:cNvSpPr>
            <a:spLocks noGrp="1"/>
          </p:cNvSpPr>
          <p:nvPr>
            <p:ph idx="1"/>
          </p:nvPr>
        </p:nvSpPr>
        <p:spPr>
          <a:xfrm>
            <a:off x="457200" y="762000"/>
            <a:ext cx="8229600" cy="4495800"/>
          </a:xfrm>
        </p:spPr>
        <p:txBody>
          <a:bodyPr/>
          <a:lstStyle/>
          <a:p>
            <a:pPr algn="just"/>
            <a:r>
              <a:rPr lang="en-US" sz="2400" dirty="0" smtClean="0"/>
              <a:t>The time-out period is equal to the maximum possible round-trip propagation delay, which is twice the amount of time required to send a frame between the two most widely separated stations (2 x </a:t>
            </a:r>
            <a:r>
              <a:rPr lang="en-US" sz="2400" dirty="0" err="1" smtClean="0"/>
              <a:t>Tp</a:t>
            </a:r>
            <a:r>
              <a:rPr lang="en-US" sz="2400" dirty="0" smtClean="0"/>
              <a:t>) </a:t>
            </a:r>
          </a:p>
          <a:p>
            <a:pPr algn="just"/>
            <a:r>
              <a:rPr lang="en-US" sz="2400" dirty="0" smtClean="0"/>
              <a:t>The back-off time TB is a random value that normally depends on K (the number of attempted unsuccessful transmissions). </a:t>
            </a:r>
          </a:p>
          <a:p>
            <a:pPr algn="just"/>
            <a:r>
              <a:rPr lang="en-US" sz="2400" dirty="0" smtClean="0"/>
              <a:t>The formula for T</a:t>
            </a:r>
            <a:r>
              <a:rPr lang="en-US" sz="2400" baseline="-25000" dirty="0" smtClean="0"/>
              <a:t>B</a:t>
            </a:r>
            <a:r>
              <a:rPr lang="en-US" sz="2400" dirty="0" smtClean="0"/>
              <a:t> depends on the implementation. </a:t>
            </a:r>
          </a:p>
          <a:p>
            <a:pPr algn="just"/>
            <a:r>
              <a:rPr lang="en-US" sz="2400" dirty="0" smtClean="0"/>
              <a:t>One common formula is the binary exponential back-off.</a:t>
            </a:r>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19</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9" name="Title 8"/>
          <p:cNvSpPr>
            <a:spLocks noGrp="1"/>
          </p:cNvSpPr>
          <p:nvPr>
            <p:ph type="title"/>
          </p:nvPr>
        </p:nvSpPr>
        <p:spPr>
          <a:xfrm>
            <a:off x="228600" y="198438"/>
            <a:ext cx="8458200" cy="411162"/>
          </a:xfrm>
        </p:spPr>
        <p:txBody>
          <a:bodyPr/>
          <a:lstStyle/>
          <a:p>
            <a:pPr algn="l"/>
            <a:r>
              <a:rPr lang="en-US" sz="3000" b="1" dirty="0" smtClean="0"/>
              <a:t>Pure ALOHA</a:t>
            </a:r>
          </a:p>
        </p:txBody>
      </p:sp>
      <p:sp>
        <p:nvSpPr>
          <p:cNvPr id="10" name="Content Placeholder 9"/>
          <p:cNvSpPr>
            <a:spLocks noGrp="1"/>
          </p:cNvSpPr>
          <p:nvPr>
            <p:ph idx="1"/>
          </p:nvPr>
        </p:nvSpPr>
        <p:spPr>
          <a:xfrm>
            <a:off x="457200" y="762000"/>
            <a:ext cx="8229600" cy="4495800"/>
          </a:xfrm>
        </p:spPr>
        <p:txBody>
          <a:bodyPr/>
          <a:lstStyle/>
          <a:p>
            <a:pPr algn="just"/>
            <a:r>
              <a:rPr lang="en-US" sz="2400" dirty="0" smtClean="0"/>
              <a:t>In this method, for each retransmission, a multiplier in the range 0 to 2</a:t>
            </a:r>
            <a:r>
              <a:rPr lang="en-US" sz="2400" baseline="30000" dirty="0" smtClean="0"/>
              <a:t>K</a:t>
            </a:r>
            <a:r>
              <a:rPr lang="en-US" sz="2400" dirty="0" smtClean="0"/>
              <a:t> - 1 is randomly chosen and multiplied by </a:t>
            </a:r>
            <a:r>
              <a:rPr lang="en-US" sz="2400" dirty="0" err="1" smtClean="0"/>
              <a:t>Tp</a:t>
            </a:r>
            <a:r>
              <a:rPr lang="en-US" sz="2400" dirty="0" smtClean="0"/>
              <a:t> (maximum propagation time) or </a:t>
            </a:r>
            <a:r>
              <a:rPr lang="en-US" sz="2400" dirty="0" err="1" smtClean="0"/>
              <a:t>T</a:t>
            </a:r>
            <a:r>
              <a:rPr lang="en-US" sz="2400" baseline="-25000" dirty="0" err="1" smtClean="0"/>
              <a:t>fr</a:t>
            </a:r>
            <a:r>
              <a:rPr lang="en-US" sz="2400" dirty="0" smtClean="0"/>
              <a:t> (the average time required to send out a frame) to find T</a:t>
            </a:r>
            <a:r>
              <a:rPr lang="en-US" sz="2400" baseline="-25000" dirty="0" smtClean="0"/>
              <a:t>B</a:t>
            </a:r>
            <a:r>
              <a:rPr lang="en-US" sz="2400" dirty="0" smtClean="0"/>
              <a:t> </a:t>
            </a:r>
          </a:p>
          <a:p>
            <a:pPr algn="just"/>
            <a:r>
              <a:rPr lang="en-US" sz="2400" dirty="0" smtClean="0"/>
              <a:t>Note that in this procedure, the range of the random numbers increases after each collision. </a:t>
            </a:r>
          </a:p>
          <a:p>
            <a:pPr algn="just"/>
            <a:r>
              <a:rPr lang="en-US" sz="2400" dirty="0" smtClean="0"/>
              <a:t>The value of </a:t>
            </a:r>
            <a:r>
              <a:rPr lang="en-US" sz="2400" dirty="0" err="1" smtClean="0"/>
              <a:t>K</a:t>
            </a:r>
            <a:r>
              <a:rPr lang="en-US" sz="2400" baseline="-25000" dirty="0" err="1" smtClean="0"/>
              <a:t>max</a:t>
            </a:r>
            <a:r>
              <a:rPr lang="en-US" sz="2400" dirty="0" smtClean="0"/>
              <a:t> is usually chosen as 15.</a:t>
            </a:r>
            <a:endParaRPr lang="en-US" sz="2400" dirty="0"/>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2</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9" name="Title 8"/>
          <p:cNvSpPr>
            <a:spLocks noGrp="1"/>
          </p:cNvSpPr>
          <p:nvPr>
            <p:ph type="title"/>
          </p:nvPr>
        </p:nvSpPr>
        <p:spPr>
          <a:xfrm>
            <a:off x="228600" y="198438"/>
            <a:ext cx="8458200" cy="411162"/>
          </a:xfrm>
        </p:spPr>
        <p:txBody>
          <a:bodyPr/>
          <a:lstStyle/>
          <a:p>
            <a:pPr algn="l"/>
            <a:r>
              <a:rPr lang="en-US" sz="3000" b="1" dirty="0" smtClean="0"/>
              <a:t>Introduction </a:t>
            </a:r>
          </a:p>
        </p:txBody>
      </p:sp>
      <p:sp>
        <p:nvSpPr>
          <p:cNvPr id="10" name="Content Placeholder 9"/>
          <p:cNvSpPr>
            <a:spLocks noGrp="1"/>
          </p:cNvSpPr>
          <p:nvPr>
            <p:ph idx="1"/>
          </p:nvPr>
        </p:nvSpPr>
        <p:spPr>
          <a:xfrm>
            <a:off x="457200" y="762000"/>
            <a:ext cx="8229600" cy="4495800"/>
          </a:xfrm>
        </p:spPr>
        <p:txBody>
          <a:bodyPr/>
          <a:lstStyle/>
          <a:p>
            <a:pPr algn="just"/>
            <a:r>
              <a:rPr lang="en-US" sz="2400" dirty="0" smtClean="0"/>
              <a:t>When nodes or stations are connected and use a common link, called a multipoint or broadcast link, we need a multiple-access protocol to coordinate access to the link.</a:t>
            </a:r>
          </a:p>
          <a:p>
            <a:pPr algn="just"/>
            <a:r>
              <a:rPr lang="en-US" sz="2400" dirty="0" smtClean="0"/>
              <a:t>The problem of controlling the access to the medium is similar to the rules of speaking in an assembly. </a:t>
            </a:r>
          </a:p>
          <a:p>
            <a:pPr algn="just"/>
            <a:r>
              <a:rPr lang="en-US" sz="2400" dirty="0" smtClean="0"/>
              <a:t>The procedures guarantee that the right to speak is upheld and ensure that two people do not speak at the same time, do not interrupt each other, do not monopolize the discussion, and so on.</a:t>
            </a: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20</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9" name="Title 8"/>
          <p:cNvSpPr>
            <a:spLocks noGrp="1"/>
          </p:cNvSpPr>
          <p:nvPr>
            <p:ph type="title"/>
          </p:nvPr>
        </p:nvSpPr>
        <p:spPr>
          <a:xfrm>
            <a:off x="228600" y="198438"/>
            <a:ext cx="8458200" cy="411162"/>
          </a:xfrm>
        </p:spPr>
        <p:txBody>
          <a:bodyPr/>
          <a:lstStyle/>
          <a:p>
            <a:pPr algn="l"/>
            <a:r>
              <a:rPr lang="en-US" sz="3000" b="1" dirty="0" smtClean="0"/>
              <a:t>Pure ALOHA - Vulnerable time</a:t>
            </a:r>
          </a:p>
        </p:txBody>
      </p:sp>
      <p:sp>
        <p:nvSpPr>
          <p:cNvPr id="10" name="Content Placeholder 9"/>
          <p:cNvSpPr>
            <a:spLocks noGrp="1"/>
          </p:cNvSpPr>
          <p:nvPr>
            <p:ph idx="1"/>
          </p:nvPr>
        </p:nvSpPr>
        <p:spPr>
          <a:xfrm>
            <a:off x="457200" y="762000"/>
            <a:ext cx="8229600" cy="4495800"/>
          </a:xfrm>
        </p:spPr>
        <p:txBody>
          <a:bodyPr/>
          <a:lstStyle/>
          <a:p>
            <a:pPr algn="just"/>
            <a:r>
              <a:rPr lang="en-US" sz="2400" dirty="0" smtClean="0"/>
              <a:t>Let us find the length of time, the vulnerable time, in which there is a possibility of collision.</a:t>
            </a:r>
          </a:p>
          <a:p>
            <a:pPr algn="just"/>
            <a:r>
              <a:rPr lang="en-US" sz="2400" dirty="0" smtClean="0"/>
              <a:t>We assume that the stations send fixed-length frames with each frame taking </a:t>
            </a:r>
            <a:r>
              <a:rPr lang="en-US" sz="2400" dirty="0" err="1" smtClean="0"/>
              <a:t>T</a:t>
            </a:r>
            <a:r>
              <a:rPr lang="en-US" sz="2400" baseline="-25000" dirty="0" err="1" smtClean="0"/>
              <a:t>fr</a:t>
            </a:r>
            <a:r>
              <a:rPr lang="en-US" sz="2400" baseline="-25000" dirty="0" smtClean="0"/>
              <a:t> </a:t>
            </a:r>
            <a:r>
              <a:rPr lang="en-US" sz="2400" dirty="0" smtClean="0"/>
              <a:t>to send. </a:t>
            </a:r>
          </a:p>
          <a:p>
            <a:pPr algn="just"/>
            <a:r>
              <a:rPr lang="en-US" sz="2400" dirty="0" smtClean="0"/>
              <a:t>Figure  shows the vulnerable time for station A.</a:t>
            </a:r>
            <a:endParaRPr lang="en-US" sz="2400" dirty="0"/>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21</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9" name="Title 8"/>
          <p:cNvSpPr>
            <a:spLocks noGrp="1"/>
          </p:cNvSpPr>
          <p:nvPr>
            <p:ph type="title"/>
          </p:nvPr>
        </p:nvSpPr>
        <p:spPr>
          <a:xfrm>
            <a:off x="228600" y="198438"/>
            <a:ext cx="8458200" cy="411162"/>
          </a:xfrm>
        </p:spPr>
        <p:txBody>
          <a:bodyPr/>
          <a:lstStyle/>
          <a:p>
            <a:pPr algn="l"/>
            <a:r>
              <a:rPr lang="en-US" sz="3000" b="1" dirty="0" smtClean="0"/>
              <a:t>Pure ALOHA - Vulnerable time</a:t>
            </a:r>
          </a:p>
        </p:txBody>
      </p:sp>
      <p:pic>
        <p:nvPicPr>
          <p:cNvPr id="12" name="Picture 8"/>
          <p:cNvPicPr>
            <a:picLocks noChangeAspect="1" noChangeArrowheads="1"/>
          </p:cNvPicPr>
          <p:nvPr/>
        </p:nvPicPr>
        <p:blipFill>
          <a:blip r:embed="rId4"/>
          <a:srcRect/>
          <a:stretch>
            <a:fillRect/>
          </a:stretch>
        </p:blipFill>
        <p:spPr bwMode="auto">
          <a:xfrm>
            <a:off x="1008063" y="914400"/>
            <a:ext cx="6992937" cy="4491037"/>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22</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9" name="Title 8"/>
          <p:cNvSpPr>
            <a:spLocks noGrp="1"/>
          </p:cNvSpPr>
          <p:nvPr>
            <p:ph type="title"/>
          </p:nvPr>
        </p:nvSpPr>
        <p:spPr>
          <a:xfrm>
            <a:off x="228600" y="198438"/>
            <a:ext cx="8458200" cy="411162"/>
          </a:xfrm>
        </p:spPr>
        <p:txBody>
          <a:bodyPr/>
          <a:lstStyle/>
          <a:p>
            <a:pPr algn="l"/>
            <a:r>
              <a:rPr lang="en-US" sz="3000" b="1" dirty="0" smtClean="0"/>
              <a:t>Pure ALOHA - Vulnerable time</a:t>
            </a:r>
          </a:p>
        </p:txBody>
      </p:sp>
      <p:sp>
        <p:nvSpPr>
          <p:cNvPr id="10" name="Content Placeholder 9"/>
          <p:cNvSpPr>
            <a:spLocks noGrp="1"/>
          </p:cNvSpPr>
          <p:nvPr>
            <p:ph idx="1"/>
          </p:nvPr>
        </p:nvSpPr>
        <p:spPr>
          <a:xfrm>
            <a:off x="457200" y="762000"/>
            <a:ext cx="8229600" cy="4495800"/>
          </a:xfrm>
        </p:spPr>
        <p:txBody>
          <a:bodyPr/>
          <a:lstStyle/>
          <a:p>
            <a:pPr algn="just"/>
            <a:r>
              <a:rPr lang="en-US" sz="2400" dirty="0" smtClean="0"/>
              <a:t>Station A sends a frame at time t. </a:t>
            </a:r>
          </a:p>
          <a:p>
            <a:pPr algn="just"/>
            <a:r>
              <a:rPr lang="en-US" sz="2400" dirty="0" smtClean="0"/>
              <a:t>Now imagine station B has already sent a frame between t - </a:t>
            </a:r>
            <a:r>
              <a:rPr lang="en-US" sz="2400" dirty="0" err="1" smtClean="0"/>
              <a:t>T</a:t>
            </a:r>
            <a:r>
              <a:rPr lang="en-US" sz="2400" baseline="-25000" dirty="0" err="1" smtClean="0"/>
              <a:t>fr</a:t>
            </a:r>
            <a:r>
              <a:rPr lang="en-US" sz="2400" dirty="0" smtClean="0"/>
              <a:t> and t. </a:t>
            </a:r>
          </a:p>
          <a:p>
            <a:pPr algn="just"/>
            <a:r>
              <a:rPr lang="en-US" sz="2400" dirty="0" smtClean="0"/>
              <a:t>This leads to a collision between the frames from station A and station B. </a:t>
            </a:r>
          </a:p>
          <a:p>
            <a:pPr algn="just"/>
            <a:r>
              <a:rPr lang="en-US" sz="2400" dirty="0" smtClean="0"/>
              <a:t>The end of B's frame collides with the beginning of A's frame. </a:t>
            </a:r>
          </a:p>
          <a:p>
            <a:pPr algn="just"/>
            <a:r>
              <a:rPr lang="en-US" sz="2400" dirty="0" smtClean="0"/>
              <a:t>On the other hand, suppose that station C sends a frame between t and t + </a:t>
            </a:r>
            <a:r>
              <a:rPr lang="en-US" sz="2400" dirty="0" err="1" smtClean="0"/>
              <a:t>T</a:t>
            </a:r>
            <a:r>
              <a:rPr lang="en-US" sz="2400" baseline="-25000" dirty="0" err="1" smtClean="0"/>
              <a:t>fr</a:t>
            </a:r>
            <a:r>
              <a:rPr lang="en-US" sz="2400" dirty="0" smtClean="0"/>
              <a:t> . </a:t>
            </a:r>
          </a:p>
          <a:p>
            <a:pPr algn="just"/>
            <a:r>
              <a:rPr lang="en-US" sz="2400" dirty="0" smtClean="0"/>
              <a:t>Here, there is a collision between frames from station A and station C. The beginning of C's frame collides with the end of A's frame.</a:t>
            </a:r>
            <a:endParaRPr lang="en-US" sz="2400" dirty="0"/>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23</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9" name="Title 8"/>
          <p:cNvSpPr>
            <a:spLocks noGrp="1"/>
          </p:cNvSpPr>
          <p:nvPr>
            <p:ph type="title"/>
          </p:nvPr>
        </p:nvSpPr>
        <p:spPr>
          <a:xfrm>
            <a:off x="228600" y="198438"/>
            <a:ext cx="8458200" cy="411162"/>
          </a:xfrm>
        </p:spPr>
        <p:txBody>
          <a:bodyPr/>
          <a:lstStyle/>
          <a:p>
            <a:pPr algn="l"/>
            <a:r>
              <a:rPr lang="en-US" sz="3000" b="1" dirty="0" smtClean="0"/>
              <a:t>Pure ALOHA - Vulnerable time</a:t>
            </a:r>
          </a:p>
        </p:txBody>
      </p:sp>
      <p:sp>
        <p:nvSpPr>
          <p:cNvPr id="10" name="Content Placeholder 9"/>
          <p:cNvSpPr>
            <a:spLocks noGrp="1"/>
          </p:cNvSpPr>
          <p:nvPr>
            <p:ph idx="1"/>
          </p:nvPr>
        </p:nvSpPr>
        <p:spPr>
          <a:xfrm>
            <a:off x="457200" y="762000"/>
            <a:ext cx="8229600" cy="4495800"/>
          </a:xfrm>
        </p:spPr>
        <p:txBody>
          <a:bodyPr/>
          <a:lstStyle/>
          <a:p>
            <a:pPr algn="just"/>
            <a:r>
              <a:rPr lang="en-US" sz="2400" dirty="0" smtClean="0"/>
              <a:t>Looking at Figure, we see that the vulnerable time, during which a collision may occur in pure ALOHA, is 2 times the frame transmission time.</a:t>
            </a:r>
          </a:p>
          <a:p>
            <a:pPr algn="just"/>
            <a:r>
              <a:rPr lang="en-US" sz="2400" dirty="0" smtClean="0"/>
              <a:t>Pure ALOHA vulnerable time = 2 x </a:t>
            </a:r>
            <a:r>
              <a:rPr lang="en-US" sz="2400" dirty="0" err="1" smtClean="0"/>
              <a:t>T</a:t>
            </a:r>
            <a:r>
              <a:rPr lang="en-US" sz="2400" baseline="-25000" dirty="0" err="1" smtClean="0"/>
              <a:t>fr</a:t>
            </a:r>
            <a:endParaRPr lang="en-US" sz="2400" dirty="0"/>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24</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9" name="Title 8"/>
          <p:cNvSpPr>
            <a:spLocks noGrp="1"/>
          </p:cNvSpPr>
          <p:nvPr>
            <p:ph type="title"/>
          </p:nvPr>
        </p:nvSpPr>
        <p:spPr>
          <a:xfrm>
            <a:off x="228600" y="198438"/>
            <a:ext cx="8458200" cy="411162"/>
          </a:xfrm>
        </p:spPr>
        <p:txBody>
          <a:bodyPr/>
          <a:lstStyle/>
          <a:p>
            <a:pPr algn="l"/>
            <a:r>
              <a:rPr lang="en-US" sz="3000" b="1" dirty="0" smtClean="0"/>
              <a:t>Pure ALOHA - Throughput</a:t>
            </a:r>
          </a:p>
        </p:txBody>
      </p:sp>
      <p:sp>
        <p:nvSpPr>
          <p:cNvPr id="10" name="Content Placeholder 9"/>
          <p:cNvSpPr>
            <a:spLocks noGrp="1"/>
          </p:cNvSpPr>
          <p:nvPr>
            <p:ph idx="1"/>
          </p:nvPr>
        </p:nvSpPr>
        <p:spPr>
          <a:xfrm>
            <a:off x="457200" y="762000"/>
            <a:ext cx="8229600" cy="4495800"/>
          </a:xfrm>
        </p:spPr>
        <p:txBody>
          <a:bodyPr/>
          <a:lstStyle/>
          <a:p>
            <a:pPr algn="just"/>
            <a:r>
              <a:rPr lang="en-US" sz="2400" dirty="0" smtClean="0"/>
              <a:t>Throughput Let us call G the average number of frames generated by the system during one frame transmission time. </a:t>
            </a:r>
          </a:p>
          <a:p>
            <a:pPr algn="just"/>
            <a:r>
              <a:rPr lang="en-US" sz="2400" dirty="0" smtClean="0"/>
              <a:t>Then it can be proved that the average number of successful transmissions for pure ALOHA is </a:t>
            </a:r>
          </a:p>
          <a:p>
            <a:pPr algn="just"/>
            <a:r>
              <a:rPr lang="en-US" sz="2400" dirty="0" smtClean="0"/>
              <a:t>S = G x e-</a:t>
            </a:r>
            <a:r>
              <a:rPr lang="en-US" sz="2400" baseline="30000" dirty="0" smtClean="0"/>
              <a:t>2G</a:t>
            </a:r>
            <a:r>
              <a:rPr lang="en-US" sz="2400" dirty="0" smtClean="0"/>
              <a:t>. </a:t>
            </a:r>
          </a:p>
          <a:p>
            <a:pPr algn="just"/>
            <a:r>
              <a:rPr lang="en-US" sz="2400" dirty="0" smtClean="0"/>
              <a:t>The maximum throughput </a:t>
            </a:r>
            <a:r>
              <a:rPr lang="en-US" sz="2400" dirty="0" err="1" smtClean="0"/>
              <a:t>Smax</a:t>
            </a:r>
            <a:r>
              <a:rPr lang="en-US" sz="2400" dirty="0" smtClean="0"/>
              <a:t> is 0.184, for G = 1. </a:t>
            </a:r>
            <a:endParaRPr lang="en-US" sz="2400" dirty="0"/>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25</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9" name="Title 8"/>
          <p:cNvSpPr>
            <a:spLocks noGrp="1"/>
          </p:cNvSpPr>
          <p:nvPr>
            <p:ph type="title"/>
          </p:nvPr>
        </p:nvSpPr>
        <p:spPr>
          <a:xfrm>
            <a:off x="228600" y="198438"/>
            <a:ext cx="8458200" cy="411162"/>
          </a:xfrm>
        </p:spPr>
        <p:txBody>
          <a:bodyPr/>
          <a:lstStyle/>
          <a:p>
            <a:pPr algn="l"/>
            <a:r>
              <a:rPr lang="en-US" sz="3000" b="1" dirty="0" smtClean="0"/>
              <a:t>Slotted ALOHA</a:t>
            </a:r>
          </a:p>
        </p:txBody>
      </p:sp>
      <p:sp>
        <p:nvSpPr>
          <p:cNvPr id="10" name="Content Placeholder 9"/>
          <p:cNvSpPr>
            <a:spLocks noGrp="1"/>
          </p:cNvSpPr>
          <p:nvPr>
            <p:ph idx="1"/>
          </p:nvPr>
        </p:nvSpPr>
        <p:spPr>
          <a:xfrm>
            <a:off x="457200" y="762000"/>
            <a:ext cx="8229600" cy="4495800"/>
          </a:xfrm>
        </p:spPr>
        <p:txBody>
          <a:bodyPr/>
          <a:lstStyle/>
          <a:p>
            <a:pPr algn="just"/>
            <a:r>
              <a:rPr lang="en-US" sz="2400" dirty="0" smtClean="0"/>
              <a:t>Pure ALOHA has a vulnerable time of 2 x </a:t>
            </a:r>
            <a:r>
              <a:rPr lang="en-US" sz="2400" dirty="0" err="1" smtClean="0"/>
              <a:t>Tfr</a:t>
            </a:r>
            <a:r>
              <a:rPr lang="en-US" sz="2400" dirty="0" smtClean="0"/>
              <a:t> . </a:t>
            </a:r>
          </a:p>
          <a:p>
            <a:pPr algn="just"/>
            <a:r>
              <a:rPr lang="en-US" sz="2400" dirty="0" smtClean="0"/>
              <a:t>This is so because there is no rule that defines when the station can send. </a:t>
            </a:r>
          </a:p>
          <a:p>
            <a:pPr algn="just"/>
            <a:r>
              <a:rPr lang="en-US" sz="2400" dirty="0" smtClean="0"/>
              <a:t>A station may send soon after another station has started or soon before another station has finished.</a:t>
            </a:r>
          </a:p>
          <a:p>
            <a:pPr algn="just"/>
            <a:r>
              <a:rPr lang="en-US" sz="2400" dirty="0" smtClean="0"/>
              <a:t>Slotted ALOHA was invented to improve the efficiency of pure ALOHA.</a:t>
            </a:r>
          </a:p>
          <a:p>
            <a:pPr algn="just"/>
            <a:r>
              <a:rPr lang="en-US" sz="2400" dirty="0" smtClean="0"/>
              <a:t>In slotted ALOHA we divide the time into slots of </a:t>
            </a:r>
            <a:r>
              <a:rPr lang="en-US" sz="2400" dirty="0" err="1" smtClean="0"/>
              <a:t>Tfr</a:t>
            </a:r>
            <a:r>
              <a:rPr lang="en-US" sz="2400" dirty="0" smtClean="0"/>
              <a:t> s and force the station to send only at the beginning of the time slot. </a:t>
            </a:r>
          </a:p>
          <a:p>
            <a:pPr algn="just"/>
            <a:r>
              <a:rPr lang="en-US" sz="2400" dirty="0" smtClean="0"/>
              <a:t>Figure shows an example of frame collisions in slotted ALOHA.</a:t>
            </a:r>
            <a:endParaRPr lang="en-US" sz="2400" dirty="0"/>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26</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9" name="Title 8"/>
          <p:cNvSpPr>
            <a:spLocks noGrp="1"/>
          </p:cNvSpPr>
          <p:nvPr>
            <p:ph type="title"/>
          </p:nvPr>
        </p:nvSpPr>
        <p:spPr>
          <a:xfrm>
            <a:off x="228600" y="198438"/>
            <a:ext cx="8458200" cy="411162"/>
          </a:xfrm>
        </p:spPr>
        <p:txBody>
          <a:bodyPr/>
          <a:lstStyle/>
          <a:p>
            <a:pPr algn="l"/>
            <a:r>
              <a:rPr lang="en-US" sz="3000" b="1" dirty="0" smtClean="0"/>
              <a:t>Slotted ALOHA</a:t>
            </a:r>
          </a:p>
        </p:txBody>
      </p:sp>
      <p:sp>
        <p:nvSpPr>
          <p:cNvPr id="12" name="Text Box 4"/>
          <p:cNvSpPr txBox="1">
            <a:spLocks noChangeArrowheads="1"/>
          </p:cNvSpPr>
          <p:nvPr/>
        </p:nvSpPr>
        <p:spPr bwMode="auto">
          <a:xfrm>
            <a:off x="1988137" y="5029200"/>
            <a:ext cx="5631863" cy="477054"/>
          </a:xfrm>
          <a:prstGeom prst="rect">
            <a:avLst/>
          </a:prstGeom>
          <a:noFill/>
          <a:ln w="9525">
            <a:noFill/>
            <a:miter lim="800000"/>
            <a:headEnd/>
            <a:tailEnd/>
          </a:ln>
          <a:effectLst/>
        </p:spPr>
        <p:txBody>
          <a:bodyPr wrap="none">
            <a:spAutoFit/>
          </a:bodyPr>
          <a:lstStyle/>
          <a:p>
            <a:pPr algn="ctr"/>
            <a:r>
              <a:rPr lang="en-US" sz="2500" b="1" baseline="0" dirty="0" smtClean="0"/>
              <a:t>Frames </a:t>
            </a:r>
            <a:r>
              <a:rPr lang="en-US" sz="2500" b="1" baseline="0" dirty="0"/>
              <a:t>in a slotted ALOHA network</a:t>
            </a:r>
          </a:p>
        </p:txBody>
      </p:sp>
      <p:pic>
        <p:nvPicPr>
          <p:cNvPr id="13" name="Picture 7"/>
          <p:cNvPicPr>
            <a:picLocks noChangeAspect="1" noChangeArrowheads="1"/>
          </p:cNvPicPr>
          <p:nvPr/>
        </p:nvPicPr>
        <p:blipFill>
          <a:blip r:embed="rId4"/>
          <a:srcRect/>
          <a:stretch>
            <a:fillRect/>
          </a:stretch>
        </p:blipFill>
        <p:spPr bwMode="auto">
          <a:xfrm>
            <a:off x="304800" y="823913"/>
            <a:ext cx="8501062" cy="3976687"/>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27</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9" name="Title 8"/>
          <p:cNvSpPr>
            <a:spLocks noGrp="1"/>
          </p:cNvSpPr>
          <p:nvPr>
            <p:ph type="title"/>
          </p:nvPr>
        </p:nvSpPr>
        <p:spPr>
          <a:xfrm>
            <a:off x="228600" y="198438"/>
            <a:ext cx="8458200" cy="411162"/>
          </a:xfrm>
        </p:spPr>
        <p:txBody>
          <a:bodyPr/>
          <a:lstStyle/>
          <a:p>
            <a:pPr algn="l"/>
            <a:r>
              <a:rPr lang="en-US" sz="3000" b="1" dirty="0" smtClean="0"/>
              <a:t>Slotted ALOHA</a:t>
            </a:r>
          </a:p>
        </p:txBody>
      </p:sp>
      <p:sp>
        <p:nvSpPr>
          <p:cNvPr id="10" name="Content Placeholder 9"/>
          <p:cNvSpPr>
            <a:spLocks noGrp="1"/>
          </p:cNvSpPr>
          <p:nvPr>
            <p:ph idx="1"/>
          </p:nvPr>
        </p:nvSpPr>
        <p:spPr>
          <a:xfrm>
            <a:off x="457200" y="762000"/>
            <a:ext cx="8229600" cy="4495800"/>
          </a:xfrm>
        </p:spPr>
        <p:txBody>
          <a:bodyPr/>
          <a:lstStyle/>
          <a:p>
            <a:pPr algn="just"/>
            <a:r>
              <a:rPr lang="en-US" sz="2400" dirty="0" smtClean="0"/>
              <a:t>Because a station is allowed to send only at the beginning of the synchronized time slot, if a station misses this moment, it must wait until the beginning of the next time slot. </a:t>
            </a:r>
          </a:p>
          <a:p>
            <a:pPr algn="just"/>
            <a:r>
              <a:rPr lang="en-US" sz="2400" dirty="0" smtClean="0"/>
              <a:t>This means that the station which started at the beginning of this slot has already finished sending its frame. </a:t>
            </a:r>
          </a:p>
          <a:p>
            <a:pPr algn="just"/>
            <a:r>
              <a:rPr lang="en-US" sz="2400" dirty="0" smtClean="0"/>
              <a:t>Of course, there is still the possibility of collision if two stations try to send at the beginning of the same time slot. </a:t>
            </a:r>
          </a:p>
          <a:p>
            <a:pPr algn="just"/>
            <a:r>
              <a:rPr lang="en-US" sz="2400" dirty="0" smtClean="0"/>
              <a:t>However, the vulnerable time is now reduced to one-half, equal to </a:t>
            </a:r>
            <a:r>
              <a:rPr lang="en-US" sz="2400" dirty="0" err="1" smtClean="0"/>
              <a:t>Tfr</a:t>
            </a:r>
            <a:r>
              <a:rPr lang="en-US" sz="2400" dirty="0" smtClean="0"/>
              <a:t> Figure shows the situation.</a:t>
            </a:r>
            <a:endParaRPr lang="en-US" sz="2400" dirty="0"/>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28</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9" name="Title 8"/>
          <p:cNvSpPr>
            <a:spLocks noGrp="1"/>
          </p:cNvSpPr>
          <p:nvPr>
            <p:ph type="title"/>
          </p:nvPr>
        </p:nvSpPr>
        <p:spPr>
          <a:xfrm>
            <a:off x="228600" y="198438"/>
            <a:ext cx="8458200" cy="411162"/>
          </a:xfrm>
        </p:spPr>
        <p:txBody>
          <a:bodyPr/>
          <a:lstStyle/>
          <a:p>
            <a:pPr algn="l"/>
            <a:r>
              <a:rPr lang="en-US" sz="3000" b="1" dirty="0" smtClean="0"/>
              <a:t>Slotted ALOHA</a:t>
            </a:r>
          </a:p>
        </p:txBody>
      </p:sp>
      <p:pic>
        <p:nvPicPr>
          <p:cNvPr id="12" name="Picture 7"/>
          <p:cNvPicPr>
            <a:picLocks noChangeAspect="1" noChangeArrowheads="1"/>
          </p:cNvPicPr>
          <p:nvPr/>
        </p:nvPicPr>
        <p:blipFill>
          <a:blip r:embed="rId4"/>
          <a:srcRect/>
          <a:stretch>
            <a:fillRect/>
          </a:stretch>
        </p:blipFill>
        <p:spPr bwMode="auto">
          <a:xfrm>
            <a:off x="901700" y="762000"/>
            <a:ext cx="7632700" cy="4360862"/>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29</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9" name="Title 8"/>
          <p:cNvSpPr>
            <a:spLocks noGrp="1"/>
          </p:cNvSpPr>
          <p:nvPr>
            <p:ph type="title"/>
          </p:nvPr>
        </p:nvSpPr>
        <p:spPr>
          <a:xfrm>
            <a:off x="228600" y="198438"/>
            <a:ext cx="8458200" cy="411162"/>
          </a:xfrm>
        </p:spPr>
        <p:txBody>
          <a:bodyPr/>
          <a:lstStyle/>
          <a:p>
            <a:pPr algn="l"/>
            <a:r>
              <a:rPr lang="en-US" sz="3000" b="1" dirty="0" smtClean="0"/>
              <a:t>Slotted ALOHA - Throughput</a:t>
            </a:r>
          </a:p>
        </p:txBody>
      </p:sp>
      <p:sp>
        <p:nvSpPr>
          <p:cNvPr id="10" name="Content Placeholder 9"/>
          <p:cNvSpPr>
            <a:spLocks noGrp="1"/>
          </p:cNvSpPr>
          <p:nvPr>
            <p:ph idx="1"/>
          </p:nvPr>
        </p:nvSpPr>
        <p:spPr>
          <a:xfrm>
            <a:off x="457200" y="762000"/>
            <a:ext cx="8229600" cy="4495800"/>
          </a:xfrm>
        </p:spPr>
        <p:txBody>
          <a:bodyPr/>
          <a:lstStyle/>
          <a:p>
            <a:pPr algn="just"/>
            <a:r>
              <a:rPr lang="en-US" sz="2400" dirty="0" smtClean="0"/>
              <a:t>It can be proved that the average number of successful transmissions for slotted ALOHA is S = G x e-</a:t>
            </a:r>
            <a:r>
              <a:rPr lang="en-US" sz="2400" baseline="30000" dirty="0" smtClean="0"/>
              <a:t>G</a:t>
            </a:r>
            <a:r>
              <a:rPr lang="en-US" sz="2400" dirty="0" smtClean="0"/>
              <a:t>. </a:t>
            </a:r>
          </a:p>
          <a:p>
            <a:pPr algn="just"/>
            <a:r>
              <a:rPr lang="en-US" sz="2400" dirty="0" smtClean="0"/>
              <a:t>The maximum throughput </a:t>
            </a:r>
            <a:r>
              <a:rPr lang="en-US" sz="2400" dirty="0" err="1" smtClean="0"/>
              <a:t>Smax</a:t>
            </a:r>
            <a:r>
              <a:rPr lang="en-US" sz="2400" dirty="0" smtClean="0"/>
              <a:t> is 0.368, when G = 1.</a:t>
            </a:r>
            <a:endParaRPr lang="en-US" sz="2400" dirty="0"/>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3</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9" name="Title 8"/>
          <p:cNvSpPr>
            <a:spLocks noGrp="1"/>
          </p:cNvSpPr>
          <p:nvPr>
            <p:ph type="title"/>
          </p:nvPr>
        </p:nvSpPr>
        <p:spPr>
          <a:xfrm>
            <a:off x="228600" y="198438"/>
            <a:ext cx="8458200" cy="411162"/>
          </a:xfrm>
        </p:spPr>
        <p:txBody>
          <a:bodyPr/>
          <a:lstStyle/>
          <a:p>
            <a:pPr algn="l"/>
            <a:r>
              <a:rPr lang="en-US" sz="3000" b="1" dirty="0" smtClean="0"/>
              <a:t>Introduction </a:t>
            </a:r>
          </a:p>
        </p:txBody>
      </p:sp>
      <p:sp>
        <p:nvSpPr>
          <p:cNvPr id="10" name="Content Placeholder 9"/>
          <p:cNvSpPr>
            <a:spLocks noGrp="1"/>
          </p:cNvSpPr>
          <p:nvPr>
            <p:ph idx="1"/>
          </p:nvPr>
        </p:nvSpPr>
        <p:spPr>
          <a:xfrm>
            <a:off x="457200" y="762000"/>
            <a:ext cx="8229600" cy="4495800"/>
          </a:xfrm>
        </p:spPr>
        <p:txBody>
          <a:bodyPr/>
          <a:lstStyle/>
          <a:p>
            <a:pPr algn="just"/>
            <a:r>
              <a:rPr lang="en-US" sz="2400" dirty="0" smtClean="0"/>
              <a:t>The situation is similar for multipoint networks.</a:t>
            </a:r>
          </a:p>
          <a:p>
            <a:pPr algn="just"/>
            <a:r>
              <a:rPr lang="en-US" sz="2400" dirty="0" smtClean="0"/>
              <a:t>Many formal protocols have been devised to handle access to a shared link.</a:t>
            </a:r>
          </a:p>
          <a:p>
            <a:pPr algn="just"/>
            <a:r>
              <a:rPr lang="en-US" sz="2400" dirty="0" smtClean="0"/>
              <a:t>We categorize them into three groups. </a:t>
            </a:r>
          </a:p>
          <a:p>
            <a:pPr algn="just"/>
            <a:r>
              <a:rPr lang="en-US" sz="2400" dirty="0" smtClean="0"/>
              <a:t>Protocols belonging to each group are shown in Figure </a:t>
            </a:r>
            <a:endParaRPr lang="en-US" sz="2400" dirty="0"/>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30</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9" name="Title 8"/>
          <p:cNvSpPr>
            <a:spLocks noGrp="1"/>
          </p:cNvSpPr>
          <p:nvPr>
            <p:ph type="title"/>
          </p:nvPr>
        </p:nvSpPr>
        <p:spPr>
          <a:xfrm>
            <a:off x="228600" y="198438"/>
            <a:ext cx="8458200" cy="411162"/>
          </a:xfrm>
        </p:spPr>
        <p:txBody>
          <a:bodyPr/>
          <a:lstStyle/>
          <a:p>
            <a:pPr algn="l"/>
            <a:r>
              <a:rPr lang="en-US" sz="3000" b="1" dirty="0" smtClean="0"/>
              <a:t>Carrier Sense Multiple Access (CSMA)</a:t>
            </a:r>
          </a:p>
        </p:txBody>
      </p:sp>
      <p:sp>
        <p:nvSpPr>
          <p:cNvPr id="10" name="Content Placeholder 9"/>
          <p:cNvSpPr>
            <a:spLocks noGrp="1"/>
          </p:cNvSpPr>
          <p:nvPr>
            <p:ph idx="1"/>
          </p:nvPr>
        </p:nvSpPr>
        <p:spPr>
          <a:xfrm>
            <a:off x="457200" y="762000"/>
            <a:ext cx="8229600" cy="4495800"/>
          </a:xfrm>
        </p:spPr>
        <p:txBody>
          <a:bodyPr/>
          <a:lstStyle/>
          <a:p>
            <a:pPr algn="just"/>
            <a:r>
              <a:rPr lang="en-US" sz="2400" dirty="0" smtClean="0"/>
              <a:t>To minimize the chance of collision and, therefore, increase the performance, the CSMA method was developed. </a:t>
            </a:r>
          </a:p>
          <a:p>
            <a:pPr algn="just"/>
            <a:r>
              <a:rPr lang="en-US" sz="2400" dirty="0" smtClean="0"/>
              <a:t>The chance of collision can be reduced if a station senses the medium before trying to use it. </a:t>
            </a:r>
          </a:p>
          <a:p>
            <a:pPr algn="just"/>
            <a:r>
              <a:rPr lang="en-US" sz="2400" dirty="0" smtClean="0"/>
              <a:t>Carrier sense multiple access (CSMA) requires that each station first listen to the medium (or check the state of the medium) before sending. </a:t>
            </a:r>
          </a:p>
          <a:p>
            <a:pPr algn="just"/>
            <a:r>
              <a:rPr lang="en-US" sz="2400" dirty="0" smtClean="0"/>
              <a:t>CSMA is based on the principle "sense before transmit" or "listen before talk."</a:t>
            </a:r>
            <a:endParaRPr lang="en-US" sz="2400" dirty="0"/>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31</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9" name="Title 8"/>
          <p:cNvSpPr>
            <a:spLocks noGrp="1"/>
          </p:cNvSpPr>
          <p:nvPr>
            <p:ph type="title"/>
          </p:nvPr>
        </p:nvSpPr>
        <p:spPr>
          <a:xfrm>
            <a:off x="228600" y="198438"/>
            <a:ext cx="8458200" cy="411162"/>
          </a:xfrm>
        </p:spPr>
        <p:txBody>
          <a:bodyPr/>
          <a:lstStyle/>
          <a:p>
            <a:pPr algn="l"/>
            <a:r>
              <a:rPr lang="en-US" sz="3000" b="1" dirty="0" smtClean="0"/>
              <a:t>Carrier Sense Multiple Access (CSMA)</a:t>
            </a:r>
          </a:p>
        </p:txBody>
      </p:sp>
      <p:sp>
        <p:nvSpPr>
          <p:cNvPr id="10" name="Content Placeholder 9"/>
          <p:cNvSpPr>
            <a:spLocks noGrp="1"/>
          </p:cNvSpPr>
          <p:nvPr>
            <p:ph idx="1"/>
          </p:nvPr>
        </p:nvSpPr>
        <p:spPr>
          <a:xfrm>
            <a:off x="457200" y="762000"/>
            <a:ext cx="8229600" cy="4495800"/>
          </a:xfrm>
        </p:spPr>
        <p:txBody>
          <a:bodyPr/>
          <a:lstStyle/>
          <a:p>
            <a:pPr algn="just"/>
            <a:r>
              <a:rPr lang="en-US" sz="2400" dirty="0" smtClean="0"/>
              <a:t>CSMA can reduce the possibility of collision, but it cannot eliminate it. </a:t>
            </a:r>
          </a:p>
          <a:p>
            <a:pPr algn="just"/>
            <a:r>
              <a:rPr lang="en-US" sz="2400" dirty="0" smtClean="0"/>
              <a:t>The reason for this is shown in Figure, a space and time model of a CSMA network. </a:t>
            </a:r>
          </a:p>
          <a:p>
            <a:pPr algn="just"/>
            <a:r>
              <a:rPr lang="en-US" sz="2400" dirty="0" smtClean="0"/>
              <a:t>Stations are connected to a shared channel (usually a dedicated medium).</a:t>
            </a:r>
          </a:p>
          <a:p>
            <a:pPr algn="just"/>
            <a:r>
              <a:rPr lang="en-US" sz="2400" dirty="0" smtClean="0"/>
              <a:t>The possibility of collision still exists because of propagation delay; when a station sends a frame, it still takes time (although very short) for the first bit to reach every station and for every station to sense it.</a:t>
            </a:r>
            <a:endParaRPr lang="en-US" sz="2400" dirty="0"/>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32</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9" name="Title 8"/>
          <p:cNvSpPr>
            <a:spLocks noGrp="1"/>
          </p:cNvSpPr>
          <p:nvPr>
            <p:ph type="title"/>
          </p:nvPr>
        </p:nvSpPr>
        <p:spPr>
          <a:xfrm>
            <a:off x="228600" y="198438"/>
            <a:ext cx="8458200" cy="411162"/>
          </a:xfrm>
        </p:spPr>
        <p:txBody>
          <a:bodyPr/>
          <a:lstStyle/>
          <a:p>
            <a:pPr algn="l"/>
            <a:r>
              <a:rPr lang="en-US" sz="2800" b="1" dirty="0" smtClean="0"/>
              <a:t>CSMA – Space/time model of collision in CSMA </a:t>
            </a:r>
          </a:p>
        </p:txBody>
      </p:sp>
      <p:pic>
        <p:nvPicPr>
          <p:cNvPr id="13" name="Picture 7"/>
          <p:cNvPicPr>
            <a:picLocks noChangeAspect="1" noChangeArrowheads="1"/>
          </p:cNvPicPr>
          <p:nvPr/>
        </p:nvPicPr>
        <p:blipFill>
          <a:blip r:embed="rId4"/>
          <a:srcRect/>
          <a:stretch>
            <a:fillRect/>
          </a:stretch>
        </p:blipFill>
        <p:spPr bwMode="auto">
          <a:xfrm>
            <a:off x="806450" y="762000"/>
            <a:ext cx="7270750" cy="4685562"/>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33</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9" name="Title 8"/>
          <p:cNvSpPr>
            <a:spLocks noGrp="1"/>
          </p:cNvSpPr>
          <p:nvPr>
            <p:ph type="title"/>
          </p:nvPr>
        </p:nvSpPr>
        <p:spPr>
          <a:xfrm>
            <a:off x="228600" y="198438"/>
            <a:ext cx="8458200" cy="411162"/>
          </a:xfrm>
        </p:spPr>
        <p:txBody>
          <a:bodyPr/>
          <a:lstStyle/>
          <a:p>
            <a:pPr algn="l"/>
            <a:r>
              <a:rPr lang="en-US" sz="3000" b="1" dirty="0" smtClean="0"/>
              <a:t>Carrier Sense Multiple Access (CSMA)</a:t>
            </a:r>
          </a:p>
        </p:txBody>
      </p:sp>
      <p:sp>
        <p:nvSpPr>
          <p:cNvPr id="10" name="Content Placeholder 9"/>
          <p:cNvSpPr>
            <a:spLocks noGrp="1"/>
          </p:cNvSpPr>
          <p:nvPr>
            <p:ph idx="1"/>
          </p:nvPr>
        </p:nvSpPr>
        <p:spPr>
          <a:xfrm>
            <a:off x="457200" y="762000"/>
            <a:ext cx="8229600" cy="4495800"/>
          </a:xfrm>
        </p:spPr>
        <p:txBody>
          <a:bodyPr/>
          <a:lstStyle/>
          <a:p>
            <a:pPr algn="just"/>
            <a:r>
              <a:rPr lang="en-US" sz="2400" dirty="0" smtClean="0"/>
              <a:t>A station may sense the medium and find it idle, only because the first bit sent by another station has not yet been received.</a:t>
            </a:r>
          </a:p>
          <a:p>
            <a:pPr algn="just"/>
            <a:r>
              <a:rPr lang="en-US" sz="2400" dirty="0" smtClean="0"/>
              <a:t>At time t1 station B senses the medium and finds it idle, so it sends a frame. </a:t>
            </a:r>
          </a:p>
          <a:p>
            <a:pPr algn="just"/>
            <a:r>
              <a:rPr lang="en-US" sz="2400" dirty="0" smtClean="0"/>
              <a:t>At time t2 (t2&gt; t1) station C senses the medium and finds it idle because, at this time, the first bits from station B have not reached station C. </a:t>
            </a:r>
          </a:p>
          <a:p>
            <a:pPr algn="just"/>
            <a:r>
              <a:rPr lang="en-US" sz="2400" dirty="0" smtClean="0"/>
              <a:t>Station C also sends a frame. </a:t>
            </a:r>
          </a:p>
          <a:p>
            <a:pPr algn="just"/>
            <a:r>
              <a:rPr lang="en-US" sz="2400" dirty="0" smtClean="0"/>
              <a:t>The two signals collide and both frames are destroyed.</a:t>
            </a:r>
            <a:endParaRPr lang="en-US" sz="2400" dirty="0"/>
          </a:p>
        </p:txBody>
      </p:sp>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34</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9" name="Title 8"/>
          <p:cNvSpPr>
            <a:spLocks noGrp="1"/>
          </p:cNvSpPr>
          <p:nvPr>
            <p:ph type="title"/>
          </p:nvPr>
        </p:nvSpPr>
        <p:spPr>
          <a:xfrm>
            <a:off x="228600" y="198438"/>
            <a:ext cx="8458200" cy="411162"/>
          </a:xfrm>
        </p:spPr>
        <p:txBody>
          <a:bodyPr/>
          <a:lstStyle/>
          <a:p>
            <a:pPr algn="l"/>
            <a:r>
              <a:rPr lang="en-US" sz="3000" b="1" dirty="0" smtClean="0"/>
              <a:t>CSMA - Vulnerable Time</a:t>
            </a:r>
          </a:p>
        </p:txBody>
      </p:sp>
      <p:sp>
        <p:nvSpPr>
          <p:cNvPr id="10" name="Content Placeholder 9"/>
          <p:cNvSpPr>
            <a:spLocks noGrp="1"/>
          </p:cNvSpPr>
          <p:nvPr>
            <p:ph idx="1"/>
          </p:nvPr>
        </p:nvSpPr>
        <p:spPr>
          <a:xfrm>
            <a:off x="457200" y="762000"/>
            <a:ext cx="8229600" cy="4495800"/>
          </a:xfrm>
        </p:spPr>
        <p:txBody>
          <a:bodyPr/>
          <a:lstStyle/>
          <a:p>
            <a:pPr algn="just"/>
            <a:r>
              <a:rPr lang="en-US" sz="2400" dirty="0" smtClean="0"/>
              <a:t>The vulnerable time for CSMA is the propagation time </a:t>
            </a:r>
            <a:r>
              <a:rPr lang="en-US" sz="2400" dirty="0" err="1" smtClean="0"/>
              <a:t>Tp</a:t>
            </a:r>
            <a:endParaRPr lang="en-US" sz="2400" dirty="0" smtClean="0"/>
          </a:p>
          <a:p>
            <a:pPr algn="just"/>
            <a:r>
              <a:rPr lang="en-US" sz="2400" dirty="0" smtClean="0"/>
              <a:t>This is the time needed for a signal to propagate from one end of the medium to the other. </a:t>
            </a:r>
          </a:p>
          <a:p>
            <a:pPr algn="just"/>
            <a:r>
              <a:rPr lang="en-US" sz="2400" dirty="0" smtClean="0"/>
              <a:t>When a station sends a frame, and any other station tries to send a frame during this time, a collision will result. </a:t>
            </a:r>
          </a:p>
          <a:p>
            <a:pPr algn="just"/>
            <a:r>
              <a:rPr lang="en-US" sz="2400" dirty="0" smtClean="0"/>
              <a:t>But if the first bit of the frame reaches the end of the medium, every station will already have heard the bit and will refrain from sending. </a:t>
            </a:r>
          </a:p>
          <a:p>
            <a:pPr algn="just"/>
            <a:r>
              <a:rPr lang="en-US" sz="2400" dirty="0" smtClean="0"/>
              <a:t>Figure shows the worst case</a:t>
            </a:r>
          </a:p>
        </p:txBody>
      </p: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35</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9" name="Title 8"/>
          <p:cNvSpPr>
            <a:spLocks noGrp="1"/>
          </p:cNvSpPr>
          <p:nvPr>
            <p:ph type="title"/>
          </p:nvPr>
        </p:nvSpPr>
        <p:spPr>
          <a:xfrm>
            <a:off x="228600" y="198438"/>
            <a:ext cx="8458200" cy="411162"/>
          </a:xfrm>
        </p:spPr>
        <p:txBody>
          <a:bodyPr/>
          <a:lstStyle/>
          <a:p>
            <a:pPr algn="l"/>
            <a:r>
              <a:rPr lang="en-US" sz="3000" b="1" dirty="0" smtClean="0"/>
              <a:t>CSMA - Vulnerable Time</a:t>
            </a:r>
          </a:p>
        </p:txBody>
      </p:sp>
      <p:sp>
        <p:nvSpPr>
          <p:cNvPr id="10" name="Content Placeholder 9"/>
          <p:cNvSpPr>
            <a:spLocks noGrp="1"/>
          </p:cNvSpPr>
          <p:nvPr>
            <p:ph idx="1"/>
          </p:nvPr>
        </p:nvSpPr>
        <p:spPr>
          <a:xfrm>
            <a:off x="457200" y="762000"/>
            <a:ext cx="8229600" cy="4495800"/>
          </a:xfrm>
        </p:spPr>
        <p:txBody>
          <a:bodyPr/>
          <a:lstStyle/>
          <a:p>
            <a:pPr algn="just"/>
            <a:r>
              <a:rPr lang="en-US" sz="2400" dirty="0" smtClean="0"/>
              <a:t>The leftmost station A sends a frame at time t1 which reaches the rightmost station D at time t1 + </a:t>
            </a:r>
            <a:r>
              <a:rPr lang="en-US" sz="2400" dirty="0" err="1" smtClean="0"/>
              <a:t>Tp</a:t>
            </a:r>
            <a:r>
              <a:rPr lang="en-US" sz="2400" dirty="0" smtClean="0"/>
              <a:t> . </a:t>
            </a:r>
          </a:p>
          <a:p>
            <a:pPr algn="just"/>
            <a:r>
              <a:rPr lang="en-US" sz="2400" dirty="0" smtClean="0"/>
              <a:t>The gray area shows the vulnerable area in time and space.</a:t>
            </a:r>
            <a:endParaRPr lang="en-US" sz="2400" dirty="0"/>
          </a:p>
        </p:txBody>
      </p:sp>
      <p:pic>
        <p:nvPicPr>
          <p:cNvPr id="11" name="Picture 7"/>
          <p:cNvPicPr>
            <a:picLocks noChangeAspect="1" noChangeArrowheads="1"/>
          </p:cNvPicPr>
          <p:nvPr/>
        </p:nvPicPr>
        <p:blipFill>
          <a:blip r:embed="rId4"/>
          <a:srcRect/>
          <a:stretch>
            <a:fillRect/>
          </a:stretch>
        </p:blipFill>
        <p:spPr bwMode="auto">
          <a:xfrm>
            <a:off x="762000" y="2509509"/>
            <a:ext cx="7772400" cy="2900691"/>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36</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9" name="Title 8"/>
          <p:cNvSpPr>
            <a:spLocks noGrp="1"/>
          </p:cNvSpPr>
          <p:nvPr>
            <p:ph type="title"/>
          </p:nvPr>
        </p:nvSpPr>
        <p:spPr>
          <a:xfrm>
            <a:off x="228600" y="198438"/>
            <a:ext cx="8458200" cy="411162"/>
          </a:xfrm>
        </p:spPr>
        <p:txBody>
          <a:bodyPr/>
          <a:lstStyle/>
          <a:p>
            <a:pPr algn="l"/>
            <a:r>
              <a:rPr lang="en-US" sz="3000" b="1" dirty="0" smtClean="0"/>
              <a:t>CSMA - Persistence Methods</a:t>
            </a:r>
          </a:p>
        </p:txBody>
      </p:sp>
      <p:sp>
        <p:nvSpPr>
          <p:cNvPr id="10" name="Content Placeholder 9"/>
          <p:cNvSpPr>
            <a:spLocks noGrp="1"/>
          </p:cNvSpPr>
          <p:nvPr>
            <p:ph idx="1"/>
          </p:nvPr>
        </p:nvSpPr>
        <p:spPr>
          <a:xfrm>
            <a:off x="457200" y="762000"/>
            <a:ext cx="8229600" cy="4495800"/>
          </a:xfrm>
        </p:spPr>
        <p:txBody>
          <a:bodyPr/>
          <a:lstStyle/>
          <a:p>
            <a:pPr algn="just"/>
            <a:r>
              <a:rPr lang="en-US" sz="2400" dirty="0" smtClean="0"/>
              <a:t>What should a station do if the channel is busy?</a:t>
            </a:r>
          </a:p>
          <a:p>
            <a:pPr algn="just"/>
            <a:r>
              <a:rPr lang="en-US" sz="2400" dirty="0" smtClean="0"/>
              <a:t>What should a station do if the channel is idle? </a:t>
            </a:r>
          </a:p>
          <a:p>
            <a:pPr algn="just"/>
            <a:r>
              <a:rPr lang="en-US" sz="2400" dirty="0" smtClean="0"/>
              <a:t>Three methods have been devised to answer these questions: </a:t>
            </a:r>
          </a:p>
          <a:p>
            <a:pPr algn="just"/>
            <a:r>
              <a:rPr lang="en-US" sz="2400" dirty="0" smtClean="0"/>
              <a:t>the 1-persistent method, </a:t>
            </a:r>
          </a:p>
          <a:p>
            <a:pPr algn="just"/>
            <a:r>
              <a:rPr lang="en-US" sz="2400" dirty="0" smtClean="0"/>
              <a:t>the non-persistent method, and </a:t>
            </a:r>
          </a:p>
          <a:p>
            <a:pPr algn="just"/>
            <a:r>
              <a:rPr lang="en-US" sz="2400" dirty="0" smtClean="0"/>
              <a:t>the p-persistent method</a:t>
            </a:r>
          </a:p>
          <a:p>
            <a:pPr algn="just"/>
            <a:endParaRPr lang="en-US" sz="2400" dirty="0" smtClean="0"/>
          </a:p>
          <a:p>
            <a:pPr algn="just"/>
            <a:r>
              <a:rPr lang="en-US" sz="2400" dirty="0" smtClean="0"/>
              <a:t>The behavior of three persistence methods when a station finds a channel busy.</a:t>
            </a:r>
            <a:endParaRPr lang="en-US" sz="2400" dirty="0"/>
          </a:p>
        </p:txBody>
      </p:sp>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37</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9" name="Title 8"/>
          <p:cNvSpPr>
            <a:spLocks noGrp="1"/>
          </p:cNvSpPr>
          <p:nvPr>
            <p:ph type="title"/>
          </p:nvPr>
        </p:nvSpPr>
        <p:spPr>
          <a:xfrm>
            <a:off x="228600" y="198438"/>
            <a:ext cx="8458200" cy="411162"/>
          </a:xfrm>
        </p:spPr>
        <p:txBody>
          <a:bodyPr/>
          <a:lstStyle/>
          <a:p>
            <a:pPr algn="l"/>
            <a:r>
              <a:rPr lang="en-US" sz="3000" b="1" dirty="0" smtClean="0"/>
              <a:t>CSMA – 1-Persistence Method</a:t>
            </a:r>
          </a:p>
        </p:txBody>
      </p:sp>
      <p:sp>
        <p:nvSpPr>
          <p:cNvPr id="10" name="Content Placeholder 9"/>
          <p:cNvSpPr>
            <a:spLocks noGrp="1"/>
          </p:cNvSpPr>
          <p:nvPr>
            <p:ph idx="1"/>
          </p:nvPr>
        </p:nvSpPr>
        <p:spPr>
          <a:xfrm>
            <a:off x="457200" y="762000"/>
            <a:ext cx="8229600" cy="4495800"/>
          </a:xfrm>
        </p:spPr>
        <p:txBody>
          <a:bodyPr/>
          <a:lstStyle/>
          <a:p>
            <a:pPr algn="just"/>
            <a:r>
              <a:rPr lang="en-US" sz="2400" dirty="0" smtClean="0"/>
              <a:t>Simple and straightforward.</a:t>
            </a:r>
          </a:p>
          <a:p>
            <a:pPr algn="just"/>
            <a:r>
              <a:rPr lang="en-US" sz="2400" dirty="0" smtClean="0"/>
              <a:t>In this method, after the station finds the line idle, it sends its frame immediately (with probability I).</a:t>
            </a:r>
          </a:p>
          <a:p>
            <a:pPr algn="just"/>
            <a:r>
              <a:rPr lang="en-US" sz="2400" dirty="0" smtClean="0"/>
              <a:t>This method has the highest chance of collision because two or more stations may find the line idle and send their frames immediately.</a:t>
            </a:r>
          </a:p>
          <a:p>
            <a:pPr algn="just"/>
            <a:r>
              <a:rPr lang="en-US" sz="2400" dirty="0" smtClean="0"/>
              <a:t>Ethernet uses this method.</a:t>
            </a:r>
            <a:endParaRPr lang="en-US" sz="2400" dirty="0"/>
          </a:p>
        </p:txBody>
      </p:sp>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38</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9" name="Title 8"/>
          <p:cNvSpPr>
            <a:spLocks noGrp="1"/>
          </p:cNvSpPr>
          <p:nvPr>
            <p:ph type="title"/>
          </p:nvPr>
        </p:nvSpPr>
        <p:spPr>
          <a:xfrm>
            <a:off x="228600" y="198438"/>
            <a:ext cx="8458200" cy="411162"/>
          </a:xfrm>
        </p:spPr>
        <p:txBody>
          <a:bodyPr/>
          <a:lstStyle/>
          <a:p>
            <a:pPr algn="l"/>
            <a:r>
              <a:rPr lang="en-US" sz="3000" b="1" dirty="0" smtClean="0"/>
              <a:t>CSMA – Non-Persistence Method</a:t>
            </a:r>
          </a:p>
        </p:txBody>
      </p:sp>
      <p:sp>
        <p:nvSpPr>
          <p:cNvPr id="10" name="Content Placeholder 9"/>
          <p:cNvSpPr>
            <a:spLocks noGrp="1"/>
          </p:cNvSpPr>
          <p:nvPr>
            <p:ph idx="1"/>
          </p:nvPr>
        </p:nvSpPr>
        <p:spPr>
          <a:xfrm>
            <a:off x="457200" y="762000"/>
            <a:ext cx="8229600" cy="4495800"/>
          </a:xfrm>
        </p:spPr>
        <p:txBody>
          <a:bodyPr/>
          <a:lstStyle/>
          <a:p>
            <a:pPr algn="just"/>
            <a:r>
              <a:rPr lang="en-US" sz="2400" dirty="0" smtClean="0"/>
              <a:t>A station that has a frame to send senses the line. </a:t>
            </a:r>
          </a:p>
          <a:p>
            <a:pPr algn="just"/>
            <a:r>
              <a:rPr lang="en-US" sz="2400" dirty="0" smtClean="0"/>
              <a:t>If the line is idle, it sends immediately. </a:t>
            </a:r>
          </a:p>
          <a:p>
            <a:pPr algn="just"/>
            <a:r>
              <a:rPr lang="en-US" sz="2400" dirty="0" smtClean="0"/>
              <a:t>If the line is not idle, it waits a random amount of time and then senses the line again. </a:t>
            </a:r>
          </a:p>
          <a:p>
            <a:pPr algn="just"/>
            <a:r>
              <a:rPr lang="en-US" sz="2400" dirty="0" smtClean="0"/>
              <a:t>The non-persistent approach reduces the chance of collision because it is unlikely that two or more stations will wait the same amount of time and retry to send simultaneously. </a:t>
            </a:r>
          </a:p>
          <a:p>
            <a:pPr algn="just"/>
            <a:r>
              <a:rPr lang="en-US" sz="2400" dirty="0" smtClean="0"/>
              <a:t>However, this method reduces the efficiency of the network because the medium remains idle when there may be stations with frames to send</a:t>
            </a:r>
            <a:endParaRPr lang="en-US" sz="2400" dirty="0"/>
          </a:p>
        </p:txBody>
      </p:sp>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39</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9" name="Title 8"/>
          <p:cNvSpPr>
            <a:spLocks noGrp="1"/>
          </p:cNvSpPr>
          <p:nvPr>
            <p:ph type="title"/>
          </p:nvPr>
        </p:nvSpPr>
        <p:spPr>
          <a:xfrm>
            <a:off x="228600" y="198438"/>
            <a:ext cx="8458200" cy="411162"/>
          </a:xfrm>
        </p:spPr>
        <p:txBody>
          <a:bodyPr/>
          <a:lstStyle/>
          <a:p>
            <a:pPr algn="l"/>
            <a:r>
              <a:rPr lang="en-US" sz="3000" b="1" dirty="0" smtClean="0"/>
              <a:t>CSMA – p-Persistence Method</a:t>
            </a:r>
          </a:p>
        </p:txBody>
      </p:sp>
      <p:sp>
        <p:nvSpPr>
          <p:cNvPr id="10" name="Content Placeholder 9"/>
          <p:cNvSpPr>
            <a:spLocks noGrp="1"/>
          </p:cNvSpPr>
          <p:nvPr>
            <p:ph idx="1"/>
          </p:nvPr>
        </p:nvSpPr>
        <p:spPr>
          <a:xfrm>
            <a:off x="457200" y="762000"/>
            <a:ext cx="8229600" cy="4495800"/>
          </a:xfrm>
        </p:spPr>
        <p:txBody>
          <a:bodyPr/>
          <a:lstStyle/>
          <a:p>
            <a:pPr algn="just"/>
            <a:r>
              <a:rPr lang="en-US" sz="2400" dirty="0" smtClean="0"/>
              <a:t>It is used if the channel has time slots with a slot duration equal to or greater than the maximum propagation time.</a:t>
            </a:r>
          </a:p>
          <a:p>
            <a:pPr algn="just"/>
            <a:r>
              <a:rPr lang="en-US" sz="2400" dirty="0" smtClean="0"/>
              <a:t>The p-persistent approach combines the advantages of the other two strategies. </a:t>
            </a:r>
          </a:p>
          <a:p>
            <a:pPr algn="just"/>
            <a:r>
              <a:rPr lang="en-US" sz="2400" dirty="0" smtClean="0"/>
              <a:t>It reduces the chance of collision and improves efficiency.</a:t>
            </a:r>
          </a:p>
          <a:p>
            <a:pPr algn="just"/>
            <a:r>
              <a:rPr lang="en-US" sz="2400" dirty="0" smtClean="0"/>
              <a:t>In this method, after the station finds the line idle it follows these steps:</a:t>
            </a:r>
          </a:p>
          <a:p>
            <a:pPr marL="457200" indent="-457200" algn="just">
              <a:buFont typeface="+mj-lt"/>
              <a:buAutoNum type="arabicPeriod"/>
            </a:pPr>
            <a:r>
              <a:rPr lang="en-US" sz="2400" dirty="0" smtClean="0"/>
              <a:t>With probability p, the station sends its frame.</a:t>
            </a:r>
            <a:endParaRPr lang="en-US" sz="2400" dirty="0"/>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4</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9" name="Title 8"/>
          <p:cNvSpPr>
            <a:spLocks noGrp="1"/>
          </p:cNvSpPr>
          <p:nvPr>
            <p:ph type="title"/>
          </p:nvPr>
        </p:nvSpPr>
        <p:spPr>
          <a:xfrm>
            <a:off x="228600" y="198438"/>
            <a:ext cx="8458200" cy="411162"/>
          </a:xfrm>
        </p:spPr>
        <p:txBody>
          <a:bodyPr/>
          <a:lstStyle/>
          <a:p>
            <a:pPr algn="l"/>
            <a:r>
              <a:rPr lang="en-US" sz="3000" b="1" dirty="0" smtClean="0"/>
              <a:t>Introduction </a:t>
            </a:r>
          </a:p>
        </p:txBody>
      </p:sp>
      <p:pic>
        <p:nvPicPr>
          <p:cNvPr id="12" name="Picture 7"/>
          <p:cNvPicPr>
            <a:picLocks noChangeAspect="1" noChangeArrowheads="1"/>
          </p:cNvPicPr>
          <p:nvPr/>
        </p:nvPicPr>
        <p:blipFill>
          <a:blip r:embed="rId4"/>
          <a:srcRect/>
          <a:stretch>
            <a:fillRect/>
          </a:stretch>
        </p:blipFill>
        <p:spPr bwMode="auto">
          <a:xfrm>
            <a:off x="627166" y="1143001"/>
            <a:ext cx="8059634" cy="4038600"/>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40</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9" name="Title 8"/>
          <p:cNvSpPr>
            <a:spLocks noGrp="1"/>
          </p:cNvSpPr>
          <p:nvPr>
            <p:ph type="title"/>
          </p:nvPr>
        </p:nvSpPr>
        <p:spPr>
          <a:xfrm>
            <a:off x="228600" y="198438"/>
            <a:ext cx="8458200" cy="411162"/>
          </a:xfrm>
        </p:spPr>
        <p:txBody>
          <a:bodyPr/>
          <a:lstStyle/>
          <a:p>
            <a:pPr algn="l"/>
            <a:r>
              <a:rPr lang="en-US" sz="3000" b="1" dirty="0" smtClean="0"/>
              <a:t>CSMA – p-Persistence Method</a:t>
            </a:r>
          </a:p>
        </p:txBody>
      </p:sp>
      <p:sp>
        <p:nvSpPr>
          <p:cNvPr id="10" name="Content Placeholder 9"/>
          <p:cNvSpPr>
            <a:spLocks noGrp="1"/>
          </p:cNvSpPr>
          <p:nvPr>
            <p:ph idx="1"/>
          </p:nvPr>
        </p:nvSpPr>
        <p:spPr>
          <a:xfrm>
            <a:off x="457200" y="762000"/>
            <a:ext cx="8229600" cy="4495800"/>
          </a:xfrm>
        </p:spPr>
        <p:txBody>
          <a:bodyPr/>
          <a:lstStyle/>
          <a:p>
            <a:pPr algn="just">
              <a:buNone/>
            </a:pPr>
            <a:r>
              <a:rPr lang="en-US" sz="2400" dirty="0" smtClean="0"/>
              <a:t>2. With probability q = 1 - p, the station waits for the beginning of the next time slot and checks the line again.</a:t>
            </a:r>
          </a:p>
          <a:p>
            <a:pPr algn="just">
              <a:buNone/>
            </a:pPr>
            <a:r>
              <a:rPr lang="en-US" sz="2400" dirty="0" smtClean="0"/>
              <a:t>	a. If the line is idle, it goes to step 1.</a:t>
            </a:r>
          </a:p>
          <a:p>
            <a:pPr algn="just">
              <a:buNone/>
            </a:pPr>
            <a:r>
              <a:rPr lang="en-US" sz="2400" dirty="0" smtClean="0"/>
              <a:t>	b. If the line is busy, it acts as though a collision has occurred and uses the back-off procedure.</a:t>
            </a:r>
            <a:endParaRPr lang="en-US" sz="2400" dirty="0"/>
          </a:p>
        </p:txBody>
      </p:sp>
    </p:spTree>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41</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9" name="Title 8"/>
          <p:cNvSpPr>
            <a:spLocks noGrp="1"/>
          </p:cNvSpPr>
          <p:nvPr>
            <p:ph type="title"/>
          </p:nvPr>
        </p:nvSpPr>
        <p:spPr>
          <a:xfrm>
            <a:off x="228600" y="198438"/>
            <a:ext cx="8458200" cy="411162"/>
          </a:xfrm>
        </p:spPr>
        <p:txBody>
          <a:bodyPr/>
          <a:lstStyle/>
          <a:p>
            <a:pPr algn="l"/>
            <a:r>
              <a:rPr lang="en-US" sz="2200" b="1" dirty="0" smtClean="0"/>
              <a:t>Persistence Methods - Behavior of three persistence methods</a:t>
            </a:r>
          </a:p>
        </p:txBody>
      </p:sp>
      <p:pic>
        <p:nvPicPr>
          <p:cNvPr id="12" name="Picture 7"/>
          <p:cNvPicPr>
            <a:picLocks noChangeAspect="1" noChangeArrowheads="1"/>
          </p:cNvPicPr>
          <p:nvPr/>
        </p:nvPicPr>
        <p:blipFill>
          <a:blip r:embed="rId4"/>
          <a:srcRect/>
          <a:stretch>
            <a:fillRect/>
          </a:stretch>
        </p:blipFill>
        <p:spPr bwMode="auto">
          <a:xfrm>
            <a:off x="2190750" y="685800"/>
            <a:ext cx="4514850" cy="4798697"/>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42</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10" name="Text Box 4"/>
          <p:cNvSpPr txBox="1">
            <a:spLocks noChangeArrowheads="1"/>
          </p:cNvSpPr>
          <p:nvPr/>
        </p:nvSpPr>
        <p:spPr bwMode="auto">
          <a:xfrm>
            <a:off x="304800" y="76200"/>
            <a:ext cx="7029488" cy="477054"/>
          </a:xfrm>
          <a:prstGeom prst="rect">
            <a:avLst/>
          </a:prstGeom>
          <a:noFill/>
          <a:ln w="9525">
            <a:noFill/>
            <a:miter lim="800000"/>
            <a:headEnd/>
            <a:tailEnd/>
          </a:ln>
          <a:effectLst/>
        </p:spPr>
        <p:txBody>
          <a:bodyPr wrap="none">
            <a:spAutoFit/>
          </a:bodyPr>
          <a:lstStyle/>
          <a:p>
            <a:r>
              <a:rPr lang="en-US" sz="2500" b="1" i="0" baseline="0" dirty="0" smtClean="0">
                <a:solidFill>
                  <a:schemeClr val="folHlink"/>
                </a:solidFill>
              </a:rPr>
              <a:t> </a:t>
            </a:r>
            <a:r>
              <a:rPr lang="en-US" sz="2500" b="1" baseline="0" dirty="0"/>
              <a:t>Flow diagram for three persistence methods</a:t>
            </a:r>
          </a:p>
        </p:txBody>
      </p:sp>
      <p:pic>
        <p:nvPicPr>
          <p:cNvPr id="11" name="Picture 7"/>
          <p:cNvPicPr>
            <a:picLocks noChangeAspect="1" noChangeArrowheads="1"/>
          </p:cNvPicPr>
          <p:nvPr/>
        </p:nvPicPr>
        <p:blipFill>
          <a:blip r:embed="rId4"/>
          <a:srcRect/>
          <a:stretch>
            <a:fillRect/>
          </a:stretch>
        </p:blipFill>
        <p:spPr bwMode="auto">
          <a:xfrm>
            <a:off x="1870075" y="609600"/>
            <a:ext cx="5064125" cy="4922837"/>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43</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9" name="Title 8"/>
          <p:cNvSpPr>
            <a:spLocks noGrp="1"/>
          </p:cNvSpPr>
          <p:nvPr>
            <p:ph type="title"/>
          </p:nvPr>
        </p:nvSpPr>
        <p:spPr>
          <a:xfrm>
            <a:off x="228600" y="198438"/>
            <a:ext cx="8458200" cy="411162"/>
          </a:xfrm>
        </p:spPr>
        <p:txBody>
          <a:bodyPr/>
          <a:lstStyle/>
          <a:p>
            <a:pPr algn="l"/>
            <a:r>
              <a:rPr lang="en-US" sz="2000" b="1" dirty="0" smtClean="0"/>
              <a:t>Carrier Sense Multiple Access with Collision Detection (CSMA/CD)</a:t>
            </a:r>
          </a:p>
        </p:txBody>
      </p:sp>
      <p:sp>
        <p:nvSpPr>
          <p:cNvPr id="10" name="Content Placeholder 9"/>
          <p:cNvSpPr>
            <a:spLocks noGrp="1"/>
          </p:cNvSpPr>
          <p:nvPr>
            <p:ph idx="1"/>
          </p:nvPr>
        </p:nvSpPr>
        <p:spPr>
          <a:xfrm>
            <a:off x="457200" y="762000"/>
            <a:ext cx="8229600" cy="4495800"/>
          </a:xfrm>
        </p:spPr>
        <p:txBody>
          <a:bodyPr/>
          <a:lstStyle/>
          <a:p>
            <a:pPr algn="just"/>
            <a:r>
              <a:rPr lang="en-US" sz="2400" dirty="0" smtClean="0"/>
              <a:t>The CSMA method does not specify the procedure following a collision. </a:t>
            </a:r>
          </a:p>
          <a:p>
            <a:pPr algn="just"/>
            <a:r>
              <a:rPr lang="en-US" sz="2400" dirty="0" smtClean="0"/>
              <a:t>CSMA/CD augments the algorithm to handle the collision</a:t>
            </a:r>
          </a:p>
          <a:p>
            <a:pPr algn="just"/>
            <a:r>
              <a:rPr lang="en-US" sz="2400" dirty="0" smtClean="0"/>
              <a:t>In this method, a station monitors the medium after it sends a frame to see if the transmission was successful.</a:t>
            </a:r>
          </a:p>
          <a:p>
            <a:pPr algn="just"/>
            <a:r>
              <a:rPr lang="en-US" sz="2400" dirty="0" smtClean="0"/>
              <a:t>If so, the station is finished. If, however, there is a collision, the frame is sent again</a:t>
            </a:r>
          </a:p>
          <a:p>
            <a:pPr algn="just"/>
            <a:r>
              <a:rPr lang="en-US" sz="2400" dirty="0" smtClean="0"/>
              <a:t>To better understand CSMA/CD, let us look at the first bits transmitted by the two stations involved in the collision. </a:t>
            </a:r>
            <a:endParaRPr lang="en-US" sz="2400" dirty="0"/>
          </a:p>
        </p:txBody>
      </p:sp>
    </p:spTree>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44</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9" name="Title 8"/>
          <p:cNvSpPr>
            <a:spLocks noGrp="1"/>
          </p:cNvSpPr>
          <p:nvPr>
            <p:ph type="title"/>
          </p:nvPr>
        </p:nvSpPr>
        <p:spPr>
          <a:xfrm>
            <a:off x="228600" y="198438"/>
            <a:ext cx="8458200" cy="411162"/>
          </a:xfrm>
        </p:spPr>
        <p:txBody>
          <a:bodyPr/>
          <a:lstStyle/>
          <a:p>
            <a:pPr algn="l"/>
            <a:r>
              <a:rPr lang="en-US" sz="2000" b="1" dirty="0" smtClean="0"/>
              <a:t>Carrier Sense Multiple Access with Collision Detection (CSMA/CD)</a:t>
            </a:r>
          </a:p>
        </p:txBody>
      </p:sp>
      <p:sp>
        <p:nvSpPr>
          <p:cNvPr id="10" name="Content Placeholder 9"/>
          <p:cNvSpPr>
            <a:spLocks noGrp="1"/>
          </p:cNvSpPr>
          <p:nvPr>
            <p:ph idx="1"/>
          </p:nvPr>
        </p:nvSpPr>
        <p:spPr>
          <a:xfrm>
            <a:off x="457200" y="762000"/>
            <a:ext cx="8229600" cy="4495800"/>
          </a:xfrm>
        </p:spPr>
        <p:txBody>
          <a:bodyPr/>
          <a:lstStyle/>
          <a:p>
            <a:pPr algn="just"/>
            <a:r>
              <a:rPr lang="en-US" sz="2400" dirty="0" smtClean="0"/>
              <a:t>Although each station continues to send bits in the frame until it detects the collision, we show what happens as the first bits collide. </a:t>
            </a:r>
          </a:p>
          <a:p>
            <a:pPr algn="just"/>
            <a:r>
              <a:rPr lang="en-US" sz="2400" dirty="0" smtClean="0"/>
              <a:t>In Figure, stations A and C are involved in the collision.</a:t>
            </a:r>
            <a:endParaRPr lang="en-US" sz="2400" dirty="0"/>
          </a:p>
        </p:txBody>
      </p:sp>
      <p:pic>
        <p:nvPicPr>
          <p:cNvPr id="11" name="Picture 7"/>
          <p:cNvPicPr>
            <a:picLocks noChangeAspect="1" noChangeArrowheads="1"/>
          </p:cNvPicPr>
          <p:nvPr/>
        </p:nvPicPr>
        <p:blipFill>
          <a:blip r:embed="rId4"/>
          <a:srcRect/>
          <a:stretch>
            <a:fillRect/>
          </a:stretch>
        </p:blipFill>
        <p:spPr bwMode="auto">
          <a:xfrm>
            <a:off x="92021" y="2590800"/>
            <a:ext cx="8975779" cy="2590800"/>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45</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9" name="Title 8"/>
          <p:cNvSpPr>
            <a:spLocks noGrp="1"/>
          </p:cNvSpPr>
          <p:nvPr>
            <p:ph type="title"/>
          </p:nvPr>
        </p:nvSpPr>
        <p:spPr>
          <a:xfrm>
            <a:off x="228600" y="198438"/>
            <a:ext cx="8458200" cy="411162"/>
          </a:xfrm>
        </p:spPr>
        <p:txBody>
          <a:bodyPr/>
          <a:lstStyle/>
          <a:p>
            <a:pPr algn="l"/>
            <a:r>
              <a:rPr lang="en-US" sz="3000" b="1" dirty="0" smtClean="0"/>
              <a:t>CSMA/CD</a:t>
            </a:r>
          </a:p>
        </p:txBody>
      </p:sp>
      <p:sp>
        <p:nvSpPr>
          <p:cNvPr id="10" name="Content Placeholder 9"/>
          <p:cNvSpPr>
            <a:spLocks noGrp="1"/>
          </p:cNvSpPr>
          <p:nvPr>
            <p:ph idx="1"/>
          </p:nvPr>
        </p:nvSpPr>
        <p:spPr>
          <a:xfrm>
            <a:off x="457200" y="762000"/>
            <a:ext cx="8229600" cy="4495800"/>
          </a:xfrm>
        </p:spPr>
        <p:txBody>
          <a:bodyPr/>
          <a:lstStyle/>
          <a:p>
            <a:pPr algn="just"/>
            <a:r>
              <a:rPr lang="en-US" sz="2400" dirty="0" smtClean="0"/>
              <a:t>At time t1, station A has executed its persistence procedure and starts sending the bits of its frame. </a:t>
            </a:r>
          </a:p>
          <a:p>
            <a:pPr algn="just"/>
            <a:r>
              <a:rPr lang="en-US" sz="2400" dirty="0" smtClean="0"/>
              <a:t>At time t2, station C has not yet sensed the first bit sent by A. </a:t>
            </a:r>
          </a:p>
          <a:p>
            <a:pPr algn="just"/>
            <a:r>
              <a:rPr lang="en-US" sz="2400" dirty="0" smtClean="0"/>
              <a:t>Station C executes its persistence procedure and starts sending the bits in its frame, which propagate both to the left and to the right. </a:t>
            </a:r>
          </a:p>
          <a:p>
            <a:pPr algn="just"/>
            <a:r>
              <a:rPr lang="en-US" sz="2400" dirty="0" smtClean="0"/>
              <a:t>The collision occurs sometime after time t2 Station C detects a collision at time t3 when it receives the first bit of A's frame. </a:t>
            </a:r>
          </a:p>
          <a:p>
            <a:pPr algn="just"/>
            <a:r>
              <a:rPr lang="en-US" sz="2400" dirty="0" smtClean="0"/>
              <a:t>Station C immediately (or after a short time, but we assume immediately) aborts transmission. </a:t>
            </a:r>
            <a:endParaRPr lang="en-US" sz="2400" dirty="0"/>
          </a:p>
        </p:txBody>
      </p:sp>
    </p:spTree>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46</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9" name="Title 8"/>
          <p:cNvSpPr>
            <a:spLocks noGrp="1"/>
          </p:cNvSpPr>
          <p:nvPr>
            <p:ph type="title"/>
          </p:nvPr>
        </p:nvSpPr>
        <p:spPr>
          <a:xfrm>
            <a:off x="228600" y="198438"/>
            <a:ext cx="8458200" cy="411162"/>
          </a:xfrm>
        </p:spPr>
        <p:txBody>
          <a:bodyPr/>
          <a:lstStyle/>
          <a:p>
            <a:pPr algn="l"/>
            <a:r>
              <a:rPr lang="en-US" sz="3000" b="1" dirty="0" smtClean="0"/>
              <a:t>CSMA/CD</a:t>
            </a:r>
          </a:p>
        </p:txBody>
      </p:sp>
      <p:sp>
        <p:nvSpPr>
          <p:cNvPr id="10" name="Content Placeholder 9"/>
          <p:cNvSpPr>
            <a:spLocks noGrp="1"/>
          </p:cNvSpPr>
          <p:nvPr>
            <p:ph idx="1"/>
          </p:nvPr>
        </p:nvSpPr>
        <p:spPr>
          <a:xfrm>
            <a:off x="457200" y="762000"/>
            <a:ext cx="8229600" cy="4495800"/>
          </a:xfrm>
        </p:spPr>
        <p:txBody>
          <a:bodyPr/>
          <a:lstStyle/>
          <a:p>
            <a:pPr algn="just"/>
            <a:r>
              <a:rPr lang="en-US" sz="2400" dirty="0" smtClean="0"/>
              <a:t>Station A detects collision at time t4 when it receives the first bit of C's frame; it also immediately aborts transmission. </a:t>
            </a:r>
          </a:p>
          <a:p>
            <a:pPr algn="just"/>
            <a:r>
              <a:rPr lang="en-US" sz="2400" dirty="0" smtClean="0"/>
              <a:t>Looking at the figure, we see that A transmits for the duration t4 – t1; C transmits for the duration t3 - t2 </a:t>
            </a:r>
          </a:p>
          <a:p>
            <a:pPr algn="just"/>
            <a:r>
              <a:rPr lang="en-US" sz="2400" dirty="0" smtClean="0"/>
              <a:t>Later we show that, for the protocol to work, the length of any frame divided by the bit rate in this protocol must be more than either of these durations. </a:t>
            </a:r>
          </a:p>
          <a:p>
            <a:pPr algn="just"/>
            <a:r>
              <a:rPr lang="en-US" sz="2400" dirty="0" smtClean="0"/>
              <a:t>At time t4, the transmission of A’s frame, though incomplete, is aborted; at time t3, the transmission of B's frame, though incomplete, is aborted.</a:t>
            </a:r>
            <a:endParaRPr lang="en-US" sz="2400" dirty="0"/>
          </a:p>
        </p:txBody>
      </p:sp>
    </p:spTree>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47</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9" name="Title 8"/>
          <p:cNvSpPr>
            <a:spLocks noGrp="1"/>
          </p:cNvSpPr>
          <p:nvPr>
            <p:ph type="title"/>
          </p:nvPr>
        </p:nvSpPr>
        <p:spPr>
          <a:xfrm>
            <a:off x="228600" y="198438"/>
            <a:ext cx="8458200" cy="411162"/>
          </a:xfrm>
        </p:spPr>
        <p:txBody>
          <a:bodyPr/>
          <a:lstStyle/>
          <a:p>
            <a:pPr algn="l"/>
            <a:r>
              <a:rPr lang="en-US" sz="3000" b="1" dirty="0" smtClean="0"/>
              <a:t>CSMA/CD</a:t>
            </a:r>
          </a:p>
        </p:txBody>
      </p:sp>
      <p:sp>
        <p:nvSpPr>
          <p:cNvPr id="10" name="Content Placeholder 9"/>
          <p:cNvSpPr>
            <a:spLocks noGrp="1"/>
          </p:cNvSpPr>
          <p:nvPr>
            <p:ph idx="1"/>
          </p:nvPr>
        </p:nvSpPr>
        <p:spPr>
          <a:xfrm>
            <a:off x="457200" y="762000"/>
            <a:ext cx="8229600" cy="4495800"/>
          </a:xfrm>
        </p:spPr>
        <p:txBody>
          <a:bodyPr/>
          <a:lstStyle/>
          <a:p>
            <a:pPr algn="just"/>
            <a:r>
              <a:rPr lang="en-US" sz="2400" dirty="0" smtClean="0"/>
              <a:t>We know the time durations for the two transmissions, we can show a more complete graph in Figure </a:t>
            </a:r>
            <a:endParaRPr lang="en-US" sz="2400" dirty="0"/>
          </a:p>
        </p:txBody>
      </p:sp>
      <p:pic>
        <p:nvPicPr>
          <p:cNvPr id="11" name="Picture 7"/>
          <p:cNvPicPr>
            <a:picLocks noChangeAspect="1" noChangeArrowheads="1"/>
          </p:cNvPicPr>
          <p:nvPr/>
        </p:nvPicPr>
        <p:blipFill>
          <a:blip r:embed="rId4"/>
          <a:srcRect/>
          <a:stretch>
            <a:fillRect/>
          </a:stretch>
        </p:blipFill>
        <p:spPr bwMode="auto">
          <a:xfrm>
            <a:off x="73025" y="2081213"/>
            <a:ext cx="8994775" cy="2947987"/>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48</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9" name="Title 8"/>
          <p:cNvSpPr>
            <a:spLocks noGrp="1"/>
          </p:cNvSpPr>
          <p:nvPr>
            <p:ph type="title"/>
          </p:nvPr>
        </p:nvSpPr>
        <p:spPr>
          <a:xfrm>
            <a:off x="228600" y="198438"/>
            <a:ext cx="8458200" cy="411162"/>
          </a:xfrm>
        </p:spPr>
        <p:txBody>
          <a:bodyPr/>
          <a:lstStyle/>
          <a:p>
            <a:pPr algn="l"/>
            <a:r>
              <a:rPr lang="en-US" sz="3000" b="1" dirty="0" smtClean="0"/>
              <a:t>CSMA/CD – Procedure </a:t>
            </a:r>
          </a:p>
        </p:txBody>
      </p:sp>
      <p:pic>
        <p:nvPicPr>
          <p:cNvPr id="12" name="Picture 7"/>
          <p:cNvPicPr>
            <a:picLocks noChangeAspect="1" noChangeArrowheads="1"/>
          </p:cNvPicPr>
          <p:nvPr/>
        </p:nvPicPr>
        <p:blipFill>
          <a:blip r:embed="rId4"/>
          <a:srcRect/>
          <a:stretch>
            <a:fillRect/>
          </a:stretch>
        </p:blipFill>
        <p:spPr bwMode="auto">
          <a:xfrm>
            <a:off x="1295400" y="682585"/>
            <a:ext cx="7367587" cy="5946815"/>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49</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9" name="Title 8"/>
          <p:cNvSpPr>
            <a:spLocks noGrp="1"/>
          </p:cNvSpPr>
          <p:nvPr>
            <p:ph type="title"/>
          </p:nvPr>
        </p:nvSpPr>
        <p:spPr>
          <a:xfrm>
            <a:off x="228600" y="198438"/>
            <a:ext cx="8458200" cy="411162"/>
          </a:xfrm>
        </p:spPr>
        <p:txBody>
          <a:bodyPr/>
          <a:lstStyle/>
          <a:p>
            <a:pPr algn="l"/>
            <a:r>
              <a:rPr lang="en-US" sz="3000" b="1" dirty="0" smtClean="0"/>
              <a:t>CSMA/CD - Procedure</a:t>
            </a:r>
          </a:p>
        </p:txBody>
      </p:sp>
      <p:sp>
        <p:nvSpPr>
          <p:cNvPr id="10" name="Content Placeholder 9"/>
          <p:cNvSpPr>
            <a:spLocks noGrp="1"/>
          </p:cNvSpPr>
          <p:nvPr>
            <p:ph idx="1"/>
          </p:nvPr>
        </p:nvSpPr>
        <p:spPr>
          <a:xfrm>
            <a:off x="457200" y="762000"/>
            <a:ext cx="8229600" cy="4495800"/>
          </a:xfrm>
        </p:spPr>
        <p:txBody>
          <a:bodyPr/>
          <a:lstStyle/>
          <a:p>
            <a:pPr algn="just"/>
            <a:r>
              <a:rPr lang="en-US" sz="2400" dirty="0" smtClean="0"/>
              <a:t>It is similar to the one for the ALOHA protocol, but there are differences.</a:t>
            </a:r>
          </a:p>
          <a:p>
            <a:pPr algn="just"/>
            <a:r>
              <a:rPr lang="en-US" sz="2400" dirty="0" smtClean="0"/>
              <a:t>The first difference is the addition of the persistence process. </a:t>
            </a:r>
          </a:p>
          <a:p>
            <a:pPr algn="just"/>
            <a:r>
              <a:rPr lang="en-US" sz="2400" dirty="0" smtClean="0"/>
              <a:t>We need to sense the channel before we start sending the frame by using one of the persistence processes we discussed previously (non-persistent, 1-persistent, or p-persistent). </a:t>
            </a:r>
          </a:p>
          <a:p>
            <a:pPr algn="just"/>
            <a:r>
              <a:rPr lang="en-US" sz="2400" dirty="0" smtClean="0"/>
              <a:t>The corresponding box can be replaced by one of the persistence processes</a:t>
            </a:r>
            <a:endParaRPr lang="en-US" sz="2400" dirty="0"/>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5</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9" name="Title 8"/>
          <p:cNvSpPr>
            <a:spLocks noGrp="1"/>
          </p:cNvSpPr>
          <p:nvPr>
            <p:ph type="title"/>
          </p:nvPr>
        </p:nvSpPr>
        <p:spPr>
          <a:xfrm>
            <a:off x="228600" y="198438"/>
            <a:ext cx="8458200" cy="411162"/>
          </a:xfrm>
        </p:spPr>
        <p:txBody>
          <a:bodyPr/>
          <a:lstStyle/>
          <a:p>
            <a:pPr algn="l"/>
            <a:r>
              <a:rPr lang="en-US" sz="3000" b="1" dirty="0" smtClean="0"/>
              <a:t>RANDOM ACCESS</a:t>
            </a:r>
          </a:p>
        </p:txBody>
      </p:sp>
      <p:sp>
        <p:nvSpPr>
          <p:cNvPr id="10" name="Content Placeholder 9"/>
          <p:cNvSpPr>
            <a:spLocks noGrp="1"/>
          </p:cNvSpPr>
          <p:nvPr>
            <p:ph idx="1"/>
          </p:nvPr>
        </p:nvSpPr>
        <p:spPr>
          <a:xfrm>
            <a:off x="457200" y="762000"/>
            <a:ext cx="8229600" cy="4495800"/>
          </a:xfrm>
        </p:spPr>
        <p:txBody>
          <a:bodyPr/>
          <a:lstStyle/>
          <a:p>
            <a:pPr algn="just"/>
            <a:r>
              <a:rPr lang="en-US" sz="2400" dirty="0" smtClean="0"/>
              <a:t>In random access or contention methods, no station is superior to another station and none is assigned the control over another. </a:t>
            </a:r>
          </a:p>
          <a:p>
            <a:pPr algn="just"/>
            <a:r>
              <a:rPr lang="en-US" sz="2400" dirty="0" smtClean="0"/>
              <a:t>No station permits, or does not permit, another station to send. </a:t>
            </a:r>
          </a:p>
          <a:p>
            <a:pPr algn="just"/>
            <a:r>
              <a:rPr lang="en-US" sz="2400" dirty="0" smtClean="0"/>
              <a:t>At each instance, a station that has data to send uses a procedure defined by the protocol to make a decision on whether or not to send. </a:t>
            </a:r>
          </a:p>
          <a:p>
            <a:pPr algn="just"/>
            <a:r>
              <a:rPr lang="en-US" sz="2400" dirty="0" smtClean="0"/>
              <a:t>This decision depends on the state of the medium (idle or busy). </a:t>
            </a:r>
            <a:endParaRPr lang="en-US" sz="2400" dirty="0"/>
          </a:p>
        </p:txBody>
      </p:sp>
    </p:spTree>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50</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9" name="Title 8"/>
          <p:cNvSpPr>
            <a:spLocks noGrp="1"/>
          </p:cNvSpPr>
          <p:nvPr>
            <p:ph type="title"/>
          </p:nvPr>
        </p:nvSpPr>
        <p:spPr>
          <a:xfrm>
            <a:off x="228600" y="198438"/>
            <a:ext cx="8458200" cy="411162"/>
          </a:xfrm>
        </p:spPr>
        <p:txBody>
          <a:bodyPr/>
          <a:lstStyle/>
          <a:p>
            <a:pPr algn="l"/>
            <a:r>
              <a:rPr lang="en-US" sz="3000" b="1" dirty="0" smtClean="0"/>
              <a:t>CSMA/CD - Procedure</a:t>
            </a:r>
          </a:p>
        </p:txBody>
      </p:sp>
      <p:sp>
        <p:nvSpPr>
          <p:cNvPr id="10" name="Content Placeholder 9"/>
          <p:cNvSpPr>
            <a:spLocks noGrp="1"/>
          </p:cNvSpPr>
          <p:nvPr>
            <p:ph idx="1"/>
          </p:nvPr>
        </p:nvSpPr>
        <p:spPr>
          <a:xfrm>
            <a:off x="457200" y="762000"/>
            <a:ext cx="8229600" cy="4495800"/>
          </a:xfrm>
        </p:spPr>
        <p:txBody>
          <a:bodyPr/>
          <a:lstStyle/>
          <a:p>
            <a:pPr algn="just"/>
            <a:r>
              <a:rPr lang="en-US" sz="2400" dirty="0" smtClean="0"/>
              <a:t>The second difference is the frame transmission. </a:t>
            </a:r>
          </a:p>
          <a:p>
            <a:pPr algn="just"/>
            <a:r>
              <a:rPr lang="en-US" sz="2400" dirty="0" smtClean="0"/>
              <a:t>In ALOHA, we first transmit the entire frame and then wait for an acknowledgment. </a:t>
            </a:r>
          </a:p>
          <a:p>
            <a:pPr algn="just"/>
            <a:r>
              <a:rPr lang="en-US" sz="2400" dirty="0" smtClean="0"/>
              <a:t>In CSMA/CD, transmission and collision detection is a continuous process. </a:t>
            </a:r>
          </a:p>
          <a:p>
            <a:pPr algn="just"/>
            <a:r>
              <a:rPr lang="en-US" sz="2400" dirty="0" smtClean="0"/>
              <a:t>We do not send the entire frame and then look for a collision. </a:t>
            </a:r>
          </a:p>
          <a:p>
            <a:pPr algn="just"/>
            <a:r>
              <a:rPr lang="en-US" sz="2400" dirty="0" smtClean="0"/>
              <a:t>The station transmits and receives continuously and simultaneously (using two different ports). </a:t>
            </a:r>
          </a:p>
          <a:p>
            <a:pPr algn="just"/>
            <a:r>
              <a:rPr lang="en-US" sz="2400" dirty="0" smtClean="0"/>
              <a:t>We use a loop to show that transmission is a continuous process. </a:t>
            </a:r>
            <a:endParaRPr lang="en-US" sz="2400" dirty="0"/>
          </a:p>
        </p:txBody>
      </p:sp>
    </p:spTree>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51</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9" name="Title 8"/>
          <p:cNvSpPr>
            <a:spLocks noGrp="1"/>
          </p:cNvSpPr>
          <p:nvPr>
            <p:ph type="title"/>
          </p:nvPr>
        </p:nvSpPr>
        <p:spPr>
          <a:xfrm>
            <a:off x="228600" y="198438"/>
            <a:ext cx="8458200" cy="411162"/>
          </a:xfrm>
        </p:spPr>
        <p:txBody>
          <a:bodyPr/>
          <a:lstStyle/>
          <a:p>
            <a:pPr algn="l"/>
            <a:r>
              <a:rPr lang="en-US" sz="3000" b="1" dirty="0" smtClean="0"/>
              <a:t>CSMA/CD - Procedure</a:t>
            </a:r>
          </a:p>
        </p:txBody>
      </p:sp>
      <p:sp>
        <p:nvSpPr>
          <p:cNvPr id="10" name="Content Placeholder 9"/>
          <p:cNvSpPr>
            <a:spLocks noGrp="1"/>
          </p:cNvSpPr>
          <p:nvPr>
            <p:ph idx="1"/>
          </p:nvPr>
        </p:nvSpPr>
        <p:spPr>
          <a:xfrm>
            <a:off x="457200" y="762000"/>
            <a:ext cx="8229600" cy="4495800"/>
          </a:xfrm>
        </p:spPr>
        <p:txBody>
          <a:bodyPr/>
          <a:lstStyle/>
          <a:p>
            <a:pPr algn="just"/>
            <a:r>
              <a:rPr lang="en-US" sz="2400" dirty="0" smtClean="0"/>
              <a:t>We constantly monitor in order to detect one of two conditions: either transmission is finished or a collision is detected. </a:t>
            </a:r>
          </a:p>
          <a:p>
            <a:pPr algn="just"/>
            <a:r>
              <a:rPr lang="en-US" sz="2400" dirty="0" smtClean="0"/>
              <a:t>Either event stops transmission. </a:t>
            </a:r>
          </a:p>
          <a:p>
            <a:pPr algn="just"/>
            <a:r>
              <a:rPr lang="en-US" sz="2400" dirty="0" smtClean="0"/>
              <a:t>When we come out of the loop, if a collision has not been detected, it means that transmission is complete; the entire frame is transmitted. </a:t>
            </a:r>
          </a:p>
          <a:p>
            <a:pPr algn="just"/>
            <a:r>
              <a:rPr lang="en-US" sz="2400" dirty="0" smtClean="0"/>
              <a:t>Otherwise, a collision has occurred.</a:t>
            </a:r>
            <a:endParaRPr lang="en-US" sz="2400" dirty="0"/>
          </a:p>
        </p:txBody>
      </p:sp>
    </p:spTree>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52</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9" name="Title 8"/>
          <p:cNvSpPr>
            <a:spLocks noGrp="1"/>
          </p:cNvSpPr>
          <p:nvPr>
            <p:ph type="title"/>
          </p:nvPr>
        </p:nvSpPr>
        <p:spPr>
          <a:xfrm>
            <a:off x="228600" y="198438"/>
            <a:ext cx="8458200" cy="411162"/>
          </a:xfrm>
        </p:spPr>
        <p:txBody>
          <a:bodyPr/>
          <a:lstStyle/>
          <a:p>
            <a:pPr algn="l"/>
            <a:r>
              <a:rPr lang="en-US" sz="3000" b="1" dirty="0" smtClean="0"/>
              <a:t>CSMA/CD - Procedure</a:t>
            </a:r>
          </a:p>
        </p:txBody>
      </p:sp>
      <p:sp>
        <p:nvSpPr>
          <p:cNvPr id="10" name="Content Placeholder 9"/>
          <p:cNvSpPr>
            <a:spLocks noGrp="1"/>
          </p:cNvSpPr>
          <p:nvPr>
            <p:ph idx="1"/>
          </p:nvPr>
        </p:nvSpPr>
        <p:spPr>
          <a:xfrm>
            <a:off x="457200" y="762000"/>
            <a:ext cx="8229600" cy="4495800"/>
          </a:xfrm>
        </p:spPr>
        <p:txBody>
          <a:bodyPr/>
          <a:lstStyle/>
          <a:p>
            <a:pPr algn="just"/>
            <a:r>
              <a:rPr lang="en-US" sz="2400" dirty="0" smtClean="0"/>
              <a:t>The third difference is the sending of a short jamming signal that enforces the collision in case other stations have not yet sensed the collision.</a:t>
            </a:r>
            <a:endParaRPr lang="en-US" sz="2400" dirty="0"/>
          </a:p>
        </p:txBody>
      </p:sp>
    </p:spTree>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53</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9" name="Title 8"/>
          <p:cNvSpPr>
            <a:spLocks noGrp="1"/>
          </p:cNvSpPr>
          <p:nvPr>
            <p:ph type="title"/>
          </p:nvPr>
        </p:nvSpPr>
        <p:spPr>
          <a:xfrm>
            <a:off x="228600" y="198438"/>
            <a:ext cx="8458200" cy="411162"/>
          </a:xfrm>
        </p:spPr>
        <p:txBody>
          <a:bodyPr/>
          <a:lstStyle/>
          <a:p>
            <a:pPr algn="l"/>
            <a:r>
              <a:rPr lang="en-US" sz="3000" b="1" dirty="0" smtClean="0"/>
              <a:t>CSMA/CD – Energy Level </a:t>
            </a:r>
          </a:p>
        </p:txBody>
      </p:sp>
      <p:sp>
        <p:nvSpPr>
          <p:cNvPr id="10" name="Content Placeholder 9"/>
          <p:cNvSpPr>
            <a:spLocks noGrp="1"/>
          </p:cNvSpPr>
          <p:nvPr>
            <p:ph idx="1"/>
          </p:nvPr>
        </p:nvSpPr>
        <p:spPr>
          <a:xfrm>
            <a:off x="457200" y="762000"/>
            <a:ext cx="8229600" cy="4495800"/>
          </a:xfrm>
        </p:spPr>
        <p:txBody>
          <a:bodyPr/>
          <a:lstStyle/>
          <a:p>
            <a:pPr algn="just"/>
            <a:r>
              <a:rPr lang="en-US" sz="2400" dirty="0" smtClean="0"/>
              <a:t>We can say that the level of energy in a channel can have three values: zero, normal, and abnormal. </a:t>
            </a:r>
          </a:p>
          <a:p>
            <a:pPr algn="just"/>
            <a:r>
              <a:rPr lang="en-US" sz="2400" dirty="0" smtClean="0"/>
              <a:t>At the zero level, the channel is idle. </a:t>
            </a:r>
          </a:p>
          <a:p>
            <a:pPr algn="just"/>
            <a:r>
              <a:rPr lang="en-US" sz="2400" dirty="0" smtClean="0"/>
              <a:t>At the normal level, a station has successfully captured the channel and is sending its frame. </a:t>
            </a:r>
          </a:p>
          <a:p>
            <a:pPr algn="just"/>
            <a:r>
              <a:rPr lang="en-US" sz="2400" dirty="0" smtClean="0"/>
              <a:t>At the abnormal level, there is a collision and the level of the energy is twice the normal level. </a:t>
            </a:r>
          </a:p>
          <a:p>
            <a:pPr algn="just"/>
            <a:r>
              <a:rPr lang="en-US" sz="2400" dirty="0" smtClean="0"/>
              <a:t>A station that has a frame to send or is sending a frame needs to monitor the energy level to determine if the channel is idle, busy, or in collision mode. </a:t>
            </a:r>
          </a:p>
          <a:p>
            <a:pPr algn="just"/>
            <a:r>
              <a:rPr lang="en-US" sz="2400" dirty="0" smtClean="0"/>
              <a:t>Figure shows the situation.</a:t>
            </a:r>
            <a:endParaRPr lang="en-US" sz="2400" dirty="0"/>
          </a:p>
        </p:txBody>
      </p:sp>
    </p:spTree>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54</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9" name="Title 8"/>
          <p:cNvSpPr>
            <a:spLocks noGrp="1"/>
          </p:cNvSpPr>
          <p:nvPr>
            <p:ph type="title"/>
          </p:nvPr>
        </p:nvSpPr>
        <p:spPr>
          <a:xfrm>
            <a:off x="228600" y="198438"/>
            <a:ext cx="8458200" cy="411162"/>
          </a:xfrm>
        </p:spPr>
        <p:txBody>
          <a:bodyPr/>
          <a:lstStyle/>
          <a:p>
            <a:pPr algn="l"/>
            <a:r>
              <a:rPr lang="en-US" sz="3000" b="1" dirty="0" smtClean="0"/>
              <a:t>CSMA/CD – Energy Level </a:t>
            </a:r>
          </a:p>
        </p:txBody>
      </p:sp>
      <p:pic>
        <p:nvPicPr>
          <p:cNvPr id="12" name="Picture 7"/>
          <p:cNvPicPr>
            <a:picLocks noChangeAspect="1" noChangeArrowheads="1"/>
          </p:cNvPicPr>
          <p:nvPr/>
        </p:nvPicPr>
        <p:blipFill>
          <a:blip r:embed="rId4"/>
          <a:srcRect/>
          <a:stretch>
            <a:fillRect/>
          </a:stretch>
        </p:blipFill>
        <p:spPr bwMode="auto">
          <a:xfrm>
            <a:off x="941388" y="2378075"/>
            <a:ext cx="7212012" cy="2270125"/>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55</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9" name="Title 8"/>
          <p:cNvSpPr>
            <a:spLocks noGrp="1"/>
          </p:cNvSpPr>
          <p:nvPr>
            <p:ph type="title"/>
          </p:nvPr>
        </p:nvSpPr>
        <p:spPr>
          <a:xfrm>
            <a:off x="228600" y="198438"/>
            <a:ext cx="8458200" cy="411162"/>
          </a:xfrm>
        </p:spPr>
        <p:txBody>
          <a:bodyPr/>
          <a:lstStyle/>
          <a:p>
            <a:pPr algn="l"/>
            <a:r>
              <a:rPr lang="en-US" sz="3000" b="1" dirty="0" smtClean="0"/>
              <a:t>CSMA/CD – Throughput </a:t>
            </a:r>
          </a:p>
        </p:txBody>
      </p:sp>
      <p:sp>
        <p:nvSpPr>
          <p:cNvPr id="10" name="Content Placeholder 9"/>
          <p:cNvSpPr>
            <a:spLocks noGrp="1"/>
          </p:cNvSpPr>
          <p:nvPr>
            <p:ph idx="1"/>
          </p:nvPr>
        </p:nvSpPr>
        <p:spPr>
          <a:xfrm>
            <a:off x="457200" y="762000"/>
            <a:ext cx="8229600" cy="4495800"/>
          </a:xfrm>
        </p:spPr>
        <p:txBody>
          <a:bodyPr/>
          <a:lstStyle/>
          <a:p>
            <a:pPr algn="just"/>
            <a:r>
              <a:rPr lang="en-US" sz="2400" dirty="0" smtClean="0"/>
              <a:t>The throughput of CSMA/CD is greater than that of pure or slotted ALOHA. </a:t>
            </a:r>
          </a:p>
          <a:p>
            <a:pPr algn="just"/>
            <a:r>
              <a:rPr lang="en-US" sz="2400" dirty="0" smtClean="0"/>
              <a:t>The maximum throughput occurs at a different value of G and is based on the persistence method and the value of p in the p-persistent approach.</a:t>
            </a:r>
          </a:p>
          <a:p>
            <a:pPr algn="just"/>
            <a:r>
              <a:rPr lang="en-US" sz="2400" dirty="0" smtClean="0"/>
              <a:t>For 1-persistent method the maximum throughput is around 50% when G =1. </a:t>
            </a:r>
          </a:p>
          <a:p>
            <a:pPr algn="just"/>
            <a:r>
              <a:rPr lang="en-US" sz="2400" dirty="0" smtClean="0"/>
              <a:t>For non-persistent method, the maximum throughput can go up to 90 % when G is between 3 and 8.</a:t>
            </a:r>
            <a:endParaRPr lang="en-US" sz="2400" dirty="0"/>
          </a:p>
        </p:txBody>
      </p:sp>
    </p:spTree>
  </p:cSld>
  <p:clrMapOvr>
    <a:masterClrMapping/>
  </p:clrMapOv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56</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9" name="Title 8"/>
          <p:cNvSpPr>
            <a:spLocks noGrp="1"/>
          </p:cNvSpPr>
          <p:nvPr>
            <p:ph type="title"/>
          </p:nvPr>
        </p:nvSpPr>
        <p:spPr>
          <a:xfrm>
            <a:off x="228600" y="198438"/>
            <a:ext cx="8458200" cy="411162"/>
          </a:xfrm>
        </p:spPr>
        <p:txBody>
          <a:bodyPr/>
          <a:lstStyle/>
          <a:p>
            <a:pPr algn="l"/>
            <a:r>
              <a:rPr lang="en-US" sz="2000" b="1" dirty="0" smtClean="0"/>
              <a:t>Carrier Sense Multiple Access with Collision Avoidance (CSMA/CA)</a:t>
            </a:r>
          </a:p>
        </p:txBody>
      </p:sp>
      <p:sp>
        <p:nvSpPr>
          <p:cNvPr id="10" name="Content Placeholder 9"/>
          <p:cNvSpPr>
            <a:spLocks noGrp="1"/>
          </p:cNvSpPr>
          <p:nvPr>
            <p:ph idx="1"/>
          </p:nvPr>
        </p:nvSpPr>
        <p:spPr>
          <a:xfrm>
            <a:off x="457200" y="762000"/>
            <a:ext cx="8229600" cy="4495800"/>
          </a:xfrm>
        </p:spPr>
        <p:txBody>
          <a:bodyPr/>
          <a:lstStyle/>
          <a:p>
            <a:pPr algn="just"/>
            <a:r>
              <a:rPr lang="en-US" sz="2400" dirty="0" smtClean="0"/>
              <a:t>In a wireless network, much of the sent energy is lost in transmission. </a:t>
            </a:r>
          </a:p>
          <a:p>
            <a:pPr algn="just"/>
            <a:r>
              <a:rPr lang="en-US" sz="2400" dirty="0" smtClean="0"/>
              <a:t>The received signal has very little energy. </a:t>
            </a:r>
          </a:p>
          <a:p>
            <a:pPr algn="just"/>
            <a:r>
              <a:rPr lang="en-US" sz="2400" dirty="0" smtClean="0"/>
              <a:t>Therefore, a collision may add only 5 to 10 percent additional energy. </a:t>
            </a:r>
          </a:p>
          <a:p>
            <a:pPr algn="just"/>
            <a:r>
              <a:rPr lang="en-US" sz="2400" dirty="0" smtClean="0"/>
              <a:t>This is not useful for effective collision detection.</a:t>
            </a:r>
          </a:p>
          <a:p>
            <a:pPr algn="just"/>
            <a:r>
              <a:rPr lang="en-US" sz="2400" dirty="0" smtClean="0"/>
              <a:t>We need to avoid collisions on wireless networks because they cannot be detected. </a:t>
            </a:r>
          </a:p>
          <a:p>
            <a:pPr algn="just"/>
            <a:r>
              <a:rPr lang="en-US" sz="2400" dirty="0" smtClean="0"/>
              <a:t>Carrier sense multiple access with collision avoidance (CSMA/CA) was invented for this network. </a:t>
            </a:r>
            <a:endParaRPr lang="en-US" sz="2400" dirty="0"/>
          </a:p>
        </p:txBody>
      </p:sp>
    </p:spTree>
  </p:cSld>
  <p:clrMapOvr>
    <a:masterClrMapping/>
  </p:clrMapOv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57</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9" name="Title 8"/>
          <p:cNvSpPr>
            <a:spLocks noGrp="1"/>
          </p:cNvSpPr>
          <p:nvPr>
            <p:ph type="title"/>
          </p:nvPr>
        </p:nvSpPr>
        <p:spPr>
          <a:xfrm>
            <a:off x="228600" y="198438"/>
            <a:ext cx="8458200" cy="411162"/>
          </a:xfrm>
        </p:spPr>
        <p:txBody>
          <a:bodyPr/>
          <a:lstStyle/>
          <a:p>
            <a:pPr algn="l"/>
            <a:r>
              <a:rPr lang="en-US" sz="2000" b="1" dirty="0" smtClean="0"/>
              <a:t>Carrier Sense Multiple Access with Collision Avoidance (CSMA/CA)</a:t>
            </a:r>
          </a:p>
        </p:txBody>
      </p:sp>
      <p:sp>
        <p:nvSpPr>
          <p:cNvPr id="10" name="Content Placeholder 9"/>
          <p:cNvSpPr>
            <a:spLocks noGrp="1"/>
          </p:cNvSpPr>
          <p:nvPr>
            <p:ph idx="1"/>
          </p:nvPr>
        </p:nvSpPr>
        <p:spPr>
          <a:xfrm>
            <a:off x="457200" y="762000"/>
            <a:ext cx="8229600" cy="4495800"/>
          </a:xfrm>
        </p:spPr>
        <p:txBody>
          <a:bodyPr/>
          <a:lstStyle/>
          <a:p>
            <a:pPr algn="just"/>
            <a:r>
              <a:rPr lang="en-US" sz="2400" dirty="0" smtClean="0"/>
              <a:t>Collisions are avoided through the use of CSMA/CA's three strategies: the inter-frame space, the contention window, and acknowledgments, as shown in Figure</a:t>
            </a:r>
            <a:endParaRPr lang="en-US" sz="2400" dirty="0"/>
          </a:p>
        </p:txBody>
      </p:sp>
      <p:sp>
        <p:nvSpPr>
          <p:cNvPr id="11" name="Text Box 4"/>
          <p:cNvSpPr txBox="1">
            <a:spLocks noChangeArrowheads="1"/>
          </p:cNvSpPr>
          <p:nvPr/>
        </p:nvSpPr>
        <p:spPr bwMode="auto">
          <a:xfrm>
            <a:off x="2149475" y="4648200"/>
            <a:ext cx="3756285" cy="461665"/>
          </a:xfrm>
          <a:prstGeom prst="rect">
            <a:avLst/>
          </a:prstGeom>
          <a:noFill/>
          <a:ln w="9525">
            <a:noFill/>
            <a:miter lim="800000"/>
            <a:headEnd/>
            <a:tailEnd/>
          </a:ln>
          <a:effectLst/>
        </p:spPr>
        <p:txBody>
          <a:bodyPr wrap="none">
            <a:spAutoFit/>
          </a:bodyPr>
          <a:lstStyle/>
          <a:p>
            <a:r>
              <a:rPr lang="en-US" sz="2400" i="0" baseline="0" dirty="0">
                <a:solidFill>
                  <a:schemeClr val="folHlink"/>
                </a:solidFill>
              </a:rPr>
              <a:t>Figure </a:t>
            </a:r>
            <a:r>
              <a:rPr lang="en-US" sz="2400" dirty="0" smtClean="0">
                <a:solidFill>
                  <a:schemeClr val="folHlink"/>
                </a:solidFill>
              </a:rPr>
              <a:t>: </a:t>
            </a:r>
            <a:r>
              <a:rPr lang="en-US" sz="2400" i="0" baseline="0" dirty="0" smtClean="0">
                <a:solidFill>
                  <a:schemeClr val="folHlink"/>
                </a:solidFill>
              </a:rPr>
              <a:t> </a:t>
            </a:r>
            <a:r>
              <a:rPr lang="en-US" sz="2000" baseline="0" dirty="0"/>
              <a:t>Timing in CSMA/CA</a:t>
            </a:r>
          </a:p>
        </p:txBody>
      </p:sp>
      <p:pic>
        <p:nvPicPr>
          <p:cNvPr id="12" name="Picture 7"/>
          <p:cNvPicPr>
            <a:picLocks noChangeAspect="1" noChangeArrowheads="1"/>
          </p:cNvPicPr>
          <p:nvPr/>
        </p:nvPicPr>
        <p:blipFill>
          <a:blip r:embed="rId4"/>
          <a:srcRect/>
          <a:stretch>
            <a:fillRect/>
          </a:stretch>
        </p:blipFill>
        <p:spPr bwMode="auto">
          <a:xfrm>
            <a:off x="252413" y="2286000"/>
            <a:ext cx="8510587" cy="1944688"/>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58</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9" name="Title 8"/>
          <p:cNvSpPr>
            <a:spLocks noGrp="1"/>
          </p:cNvSpPr>
          <p:nvPr>
            <p:ph type="title"/>
          </p:nvPr>
        </p:nvSpPr>
        <p:spPr>
          <a:xfrm>
            <a:off x="228600" y="152400"/>
            <a:ext cx="8458200" cy="411162"/>
          </a:xfrm>
        </p:spPr>
        <p:txBody>
          <a:bodyPr/>
          <a:lstStyle/>
          <a:p>
            <a:pPr algn="l"/>
            <a:r>
              <a:rPr lang="en-US" sz="3000" b="1" dirty="0" smtClean="0"/>
              <a:t>CSMA/CA - </a:t>
            </a:r>
            <a:r>
              <a:rPr lang="en-US" sz="3000" b="1" dirty="0" err="1" smtClean="0"/>
              <a:t>Interframe</a:t>
            </a:r>
            <a:r>
              <a:rPr lang="en-US" sz="3000" b="1" dirty="0" smtClean="0"/>
              <a:t> Space (IFS)</a:t>
            </a:r>
          </a:p>
        </p:txBody>
      </p:sp>
      <p:sp>
        <p:nvSpPr>
          <p:cNvPr id="10" name="Content Placeholder 9"/>
          <p:cNvSpPr>
            <a:spLocks noGrp="1"/>
          </p:cNvSpPr>
          <p:nvPr>
            <p:ph idx="1"/>
          </p:nvPr>
        </p:nvSpPr>
        <p:spPr>
          <a:xfrm>
            <a:off x="457200" y="609600"/>
            <a:ext cx="8229600" cy="4495800"/>
          </a:xfrm>
        </p:spPr>
        <p:txBody>
          <a:bodyPr/>
          <a:lstStyle/>
          <a:p>
            <a:pPr algn="just"/>
            <a:r>
              <a:rPr lang="en-US" sz="2400" dirty="0" smtClean="0"/>
              <a:t>First, collisions are avoided by deferring transmission even if the channel is found idle.</a:t>
            </a:r>
          </a:p>
          <a:p>
            <a:pPr algn="just"/>
            <a:r>
              <a:rPr lang="en-US" sz="2400" dirty="0" smtClean="0"/>
              <a:t>When an idle channel is found, the station does not send immediately. </a:t>
            </a:r>
          </a:p>
          <a:p>
            <a:pPr algn="just"/>
            <a:r>
              <a:rPr lang="en-US" sz="2400" dirty="0" smtClean="0"/>
              <a:t>It waits for a period of time called the </a:t>
            </a:r>
            <a:r>
              <a:rPr lang="en-US" sz="2400" dirty="0" err="1" smtClean="0"/>
              <a:t>interframe</a:t>
            </a:r>
            <a:r>
              <a:rPr lang="en-US" sz="2400" dirty="0" smtClean="0"/>
              <a:t> space or IFS. </a:t>
            </a:r>
          </a:p>
          <a:p>
            <a:pPr algn="just"/>
            <a:r>
              <a:rPr lang="en-US" sz="2400" dirty="0" smtClean="0"/>
              <a:t>Even though the channel may appear idle when it is sensed, a distant station may have already started transmitting.</a:t>
            </a:r>
          </a:p>
          <a:p>
            <a:pPr algn="just"/>
            <a:r>
              <a:rPr lang="en-US" sz="2400" dirty="0" smtClean="0"/>
              <a:t>The distant station's signal has not yet reached this station. </a:t>
            </a:r>
            <a:endParaRPr lang="en-US" sz="2400" dirty="0"/>
          </a:p>
        </p:txBody>
      </p:sp>
    </p:spTree>
  </p:cSld>
  <p:clrMapOvr>
    <a:masterClrMapping/>
  </p:clrMapOv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59</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9" name="Title 8"/>
          <p:cNvSpPr>
            <a:spLocks noGrp="1"/>
          </p:cNvSpPr>
          <p:nvPr>
            <p:ph type="title"/>
          </p:nvPr>
        </p:nvSpPr>
        <p:spPr>
          <a:xfrm>
            <a:off x="228600" y="152400"/>
            <a:ext cx="8458200" cy="411162"/>
          </a:xfrm>
        </p:spPr>
        <p:txBody>
          <a:bodyPr/>
          <a:lstStyle/>
          <a:p>
            <a:pPr algn="l"/>
            <a:r>
              <a:rPr lang="en-US" sz="3000" b="1" dirty="0" smtClean="0"/>
              <a:t>CSMA/CA - </a:t>
            </a:r>
            <a:r>
              <a:rPr lang="en-US" sz="3000" b="1" dirty="0" err="1" smtClean="0"/>
              <a:t>Interframe</a:t>
            </a:r>
            <a:r>
              <a:rPr lang="en-US" sz="3000" b="1" dirty="0" smtClean="0"/>
              <a:t> Space (IFS)</a:t>
            </a:r>
          </a:p>
        </p:txBody>
      </p:sp>
      <p:sp>
        <p:nvSpPr>
          <p:cNvPr id="10" name="Content Placeholder 9"/>
          <p:cNvSpPr>
            <a:spLocks noGrp="1"/>
          </p:cNvSpPr>
          <p:nvPr>
            <p:ph idx="1"/>
          </p:nvPr>
        </p:nvSpPr>
        <p:spPr>
          <a:xfrm>
            <a:off x="457200" y="609600"/>
            <a:ext cx="8229600" cy="4495800"/>
          </a:xfrm>
        </p:spPr>
        <p:txBody>
          <a:bodyPr/>
          <a:lstStyle/>
          <a:p>
            <a:pPr algn="just"/>
            <a:r>
              <a:rPr lang="en-US" sz="2400" dirty="0" smtClean="0"/>
              <a:t>The IFS time allows the front of the transmitted signal by the distant station to reach this station. </a:t>
            </a:r>
          </a:p>
          <a:p>
            <a:pPr algn="just"/>
            <a:r>
              <a:rPr lang="en-US" sz="2400" dirty="0" smtClean="0"/>
              <a:t>If after the IFS time the channel is still idle, the station can send, but it still needs to wait a time equal to the contention time</a:t>
            </a:r>
          </a:p>
          <a:p>
            <a:pPr algn="just"/>
            <a:r>
              <a:rPr lang="en-US" sz="2400" dirty="0" smtClean="0"/>
              <a:t>The IFS variable can also be used to prioritize stations or frame types. </a:t>
            </a:r>
          </a:p>
          <a:p>
            <a:pPr algn="just"/>
            <a:r>
              <a:rPr lang="en-US" sz="2400" dirty="0" smtClean="0"/>
              <a:t>For example, a station that is assigned a shorter IFS has a higher priority.</a:t>
            </a:r>
            <a:endParaRPr lang="en-US" sz="2400" dirty="0"/>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6</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9" name="Title 8"/>
          <p:cNvSpPr>
            <a:spLocks noGrp="1"/>
          </p:cNvSpPr>
          <p:nvPr>
            <p:ph type="title"/>
          </p:nvPr>
        </p:nvSpPr>
        <p:spPr>
          <a:xfrm>
            <a:off x="228600" y="198438"/>
            <a:ext cx="8458200" cy="411162"/>
          </a:xfrm>
        </p:spPr>
        <p:txBody>
          <a:bodyPr/>
          <a:lstStyle/>
          <a:p>
            <a:pPr algn="l"/>
            <a:r>
              <a:rPr lang="en-US" sz="3000" b="1" dirty="0" smtClean="0"/>
              <a:t>RANDOM ACCESS</a:t>
            </a:r>
          </a:p>
        </p:txBody>
      </p:sp>
      <p:sp>
        <p:nvSpPr>
          <p:cNvPr id="10" name="Content Placeholder 9"/>
          <p:cNvSpPr>
            <a:spLocks noGrp="1"/>
          </p:cNvSpPr>
          <p:nvPr>
            <p:ph idx="1"/>
          </p:nvPr>
        </p:nvSpPr>
        <p:spPr>
          <a:xfrm>
            <a:off x="457200" y="762000"/>
            <a:ext cx="8229600" cy="4495800"/>
          </a:xfrm>
        </p:spPr>
        <p:txBody>
          <a:bodyPr/>
          <a:lstStyle/>
          <a:p>
            <a:pPr algn="just"/>
            <a:r>
              <a:rPr lang="en-US" sz="2400" dirty="0" smtClean="0"/>
              <a:t>Each station can transmit when it desires on the condition that it follows the predefined procedure, including the testing of the state of the medium.</a:t>
            </a:r>
          </a:p>
          <a:p>
            <a:pPr algn="just"/>
            <a:r>
              <a:rPr lang="en-US" sz="2400" dirty="0" smtClean="0"/>
              <a:t>Two features give this method its name. </a:t>
            </a:r>
          </a:p>
          <a:p>
            <a:pPr algn="just"/>
            <a:r>
              <a:rPr lang="en-US" sz="2400" dirty="0" smtClean="0"/>
              <a:t>First, there is no scheduled time for a station to transmit.</a:t>
            </a:r>
          </a:p>
          <a:p>
            <a:pPr algn="just"/>
            <a:r>
              <a:rPr lang="en-US" sz="2400" dirty="0" smtClean="0"/>
              <a:t>Transmission is random among the stations. </a:t>
            </a:r>
          </a:p>
          <a:p>
            <a:pPr algn="just"/>
            <a:r>
              <a:rPr lang="en-US" sz="2400" dirty="0" smtClean="0"/>
              <a:t>That is why these methods are called random access.</a:t>
            </a:r>
          </a:p>
          <a:p>
            <a:pPr algn="just"/>
            <a:r>
              <a:rPr lang="en-US" sz="2400" dirty="0" smtClean="0"/>
              <a:t>Second, no rules specify which station should send next.</a:t>
            </a:r>
          </a:p>
          <a:p>
            <a:pPr algn="just"/>
            <a:r>
              <a:rPr lang="en-US" sz="2400" dirty="0" smtClean="0"/>
              <a:t>Stations compete with one another to access the medium. </a:t>
            </a:r>
          </a:p>
          <a:p>
            <a:pPr algn="just"/>
            <a:r>
              <a:rPr lang="en-US" sz="2400" dirty="0" smtClean="0"/>
              <a:t>That is why these methods are also called contention methods.</a:t>
            </a:r>
            <a:endParaRPr lang="en-US" sz="2400" dirty="0"/>
          </a:p>
        </p:txBody>
      </p:sp>
    </p:spTree>
  </p:cSld>
  <p:clrMapOvr>
    <a:masterClrMapping/>
  </p:clrMapOv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60</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9" name="Title 8"/>
          <p:cNvSpPr>
            <a:spLocks noGrp="1"/>
          </p:cNvSpPr>
          <p:nvPr>
            <p:ph type="title"/>
          </p:nvPr>
        </p:nvSpPr>
        <p:spPr>
          <a:xfrm>
            <a:off x="228600" y="152400"/>
            <a:ext cx="8458200" cy="411162"/>
          </a:xfrm>
        </p:spPr>
        <p:txBody>
          <a:bodyPr/>
          <a:lstStyle/>
          <a:p>
            <a:pPr algn="l"/>
            <a:r>
              <a:rPr lang="en-US" sz="3000" b="1" dirty="0" smtClean="0"/>
              <a:t>CSMA/CA - Contention Window</a:t>
            </a:r>
          </a:p>
        </p:txBody>
      </p:sp>
      <p:sp>
        <p:nvSpPr>
          <p:cNvPr id="10" name="Content Placeholder 9"/>
          <p:cNvSpPr>
            <a:spLocks noGrp="1"/>
          </p:cNvSpPr>
          <p:nvPr>
            <p:ph idx="1"/>
          </p:nvPr>
        </p:nvSpPr>
        <p:spPr>
          <a:xfrm>
            <a:off x="457200" y="609600"/>
            <a:ext cx="8229600" cy="4495800"/>
          </a:xfrm>
        </p:spPr>
        <p:txBody>
          <a:bodyPr/>
          <a:lstStyle/>
          <a:p>
            <a:pPr algn="just"/>
            <a:r>
              <a:rPr lang="en-US" sz="2400" dirty="0" smtClean="0"/>
              <a:t>The contention window is an amount of time divided into slots. </a:t>
            </a:r>
          </a:p>
          <a:p>
            <a:pPr algn="just"/>
            <a:r>
              <a:rPr lang="en-US" sz="2400" dirty="0" smtClean="0"/>
              <a:t>A station that is ready to send chooses a random number of slots as its wait time. </a:t>
            </a:r>
          </a:p>
          <a:p>
            <a:pPr algn="just"/>
            <a:r>
              <a:rPr lang="en-US" sz="2400" dirty="0" smtClean="0"/>
              <a:t>The number of slots in the window changes according to the binary exponential back-off strategy. </a:t>
            </a:r>
          </a:p>
          <a:p>
            <a:pPr algn="just"/>
            <a:r>
              <a:rPr lang="en-US" sz="2400" dirty="0" smtClean="0"/>
              <a:t>It is set to one slot the first time and then doubles each time the station cannot detect an idle channel after the IFS time. </a:t>
            </a:r>
          </a:p>
          <a:p>
            <a:pPr algn="just"/>
            <a:r>
              <a:rPr lang="en-US" sz="2400" dirty="0" smtClean="0"/>
              <a:t>This is very similar to the p-persistent method except that a random outcome defines the number of slots taken by the waiting station.</a:t>
            </a:r>
            <a:endParaRPr lang="en-US" sz="2400" dirty="0"/>
          </a:p>
        </p:txBody>
      </p:sp>
    </p:spTree>
  </p:cSld>
  <p:clrMapOvr>
    <a:masterClrMapping/>
  </p:clrMapOv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61</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9" name="Title 8"/>
          <p:cNvSpPr>
            <a:spLocks noGrp="1"/>
          </p:cNvSpPr>
          <p:nvPr>
            <p:ph type="title"/>
          </p:nvPr>
        </p:nvSpPr>
        <p:spPr>
          <a:xfrm>
            <a:off x="228600" y="152400"/>
            <a:ext cx="8458200" cy="411162"/>
          </a:xfrm>
        </p:spPr>
        <p:txBody>
          <a:bodyPr/>
          <a:lstStyle/>
          <a:p>
            <a:pPr algn="l"/>
            <a:r>
              <a:rPr lang="en-US" sz="3000" b="1" dirty="0" smtClean="0"/>
              <a:t>CSMA/CA - Contention Window</a:t>
            </a:r>
          </a:p>
        </p:txBody>
      </p:sp>
      <p:sp>
        <p:nvSpPr>
          <p:cNvPr id="10" name="Content Placeholder 9"/>
          <p:cNvSpPr>
            <a:spLocks noGrp="1"/>
          </p:cNvSpPr>
          <p:nvPr>
            <p:ph idx="1"/>
          </p:nvPr>
        </p:nvSpPr>
        <p:spPr>
          <a:xfrm>
            <a:off x="457200" y="609600"/>
            <a:ext cx="8229600" cy="4495800"/>
          </a:xfrm>
        </p:spPr>
        <p:txBody>
          <a:bodyPr/>
          <a:lstStyle/>
          <a:p>
            <a:pPr algn="just"/>
            <a:r>
              <a:rPr lang="en-US" sz="2400" dirty="0" smtClean="0"/>
              <a:t>The contention window is that the station needs to sense the channel after each time slot. </a:t>
            </a:r>
          </a:p>
          <a:p>
            <a:pPr algn="just"/>
            <a:r>
              <a:rPr lang="en-US" sz="2400" dirty="0" smtClean="0"/>
              <a:t>However, if the station finds the channel busy, it does not restart the process; it just stops the timer and restarts it when the channel is sensed as idle. </a:t>
            </a:r>
          </a:p>
          <a:p>
            <a:pPr algn="just"/>
            <a:r>
              <a:rPr lang="en-US" sz="2400" dirty="0" smtClean="0"/>
              <a:t>This gives priority to the station with the longest waiting time</a:t>
            </a:r>
            <a:endParaRPr lang="en-US" sz="2400" dirty="0"/>
          </a:p>
        </p:txBody>
      </p:sp>
    </p:spTree>
  </p:cSld>
  <p:clrMapOvr>
    <a:masterClrMapping/>
  </p:clrMapOvr>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62</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9" name="Title 8"/>
          <p:cNvSpPr>
            <a:spLocks noGrp="1"/>
          </p:cNvSpPr>
          <p:nvPr>
            <p:ph type="title"/>
          </p:nvPr>
        </p:nvSpPr>
        <p:spPr>
          <a:xfrm>
            <a:off x="228600" y="152400"/>
            <a:ext cx="8458200" cy="411162"/>
          </a:xfrm>
        </p:spPr>
        <p:txBody>
          <a:bodyPr/>
          <a:lstStyle/>
          <a:p>
            <a:pPr algn="l"/>
            <a:r>
              <a:rPr lang="en-US" sz="3000" b="1" dirty="0" smtClean="0"/>
              <a:t>CSMA/CA - Acknowledgment</a:t>
            </a:r>
          </a:p>
        </p:txBody>
      </p:sp>
      <p:sp>
        <p:nvSpPr>
          <p:cNvPr id="10" name="Content Placeholder 9"/>
          <p:cNvSpPr>
            <a:spLocks noGrp="1"/>
          </p:cNvSpPr>
          <p:nvPr>
            <p:ph idx="1"/>
          </p:nvPr>
        </p:nvSpPr>
        <p:spPr>
          <a:xfrm>
            <a:off x="457200" y="609600"/>
            <a:ext cx="8229600" cy="4495800"/>
          </a:xfrm>
        </p:spPr>
        <p:txBody>
          <a:bodyPr/>
          <a:lstStyle/>
          <a:p>
            <a:pPr algn="just"/>
            <a:r>
              <a:rPr lang="en-US" sz="2400" dirty="0" smtClean="0"/>
              <a:t>With all these precautions, there still may be a collision resulting in destroyed data.</a:t>
            </a:r>
          </a:p>
          <a:p>
            <a:pPr algn="just"/>
            <a:r>
              <a:rPr lang="en-US" sz="2400" dirty="0" smtClean="0"/>
              <a:t>In addition, the data may be corrupted during the transmission. </a:t>
            </a:r>
          </a:p>
          <a:p>
            <a:pPr algn="just"/>
            <a:r>
              <a:rPr lang="en-US" sz="2400" dirty="0" smtClean="0"/>
              <a:t>The positive acknowledgment and the time-out timer can help guarantee that the receiver has received the frame.</a:t>
            </a:r>
            <a:endParaRPr lang="en-US" sz="2400" dirty="0"/>
          </a:p>
        </p:txBody>
      </p:sp>
    </p:spTree>
  </p:cSld>
  <p:clrMapOvr>
    <a:masterClrMapping/>
  </p:clrMapOvr>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63</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9" name="Title 8"/>
          <p:cNvSpPr>
            <a:spLocks noGrp="1"/>
          </p:cNvSpPr>
          <p:nvPr>
            <p:ph type="title"/>
          </p:nvPr>
        </p:nvSpPr>
        <p:spPr>
          <a:xfrm>
            <a:off x="228600" y="152400"/>
            <a:ext cx="8458200" cy="411162"/>
          </a:xfrm>
        </p:spPr>
        <p:txBody>
          <a:bodyPr/>
          <a:lstStyle/>
          <a:p>
            <a:pPr algn="l"/>
            <a:r>
              <a:rPr lang="en-US" sz="3000" b="1" dirty="0" smtClean="0"/>
              <a:t>CSMA/CA - Procedure</a:t>
            </a:r>
          </a:p>
        </p:txBody>
      </p:sp>
      <p:pic>
        <p:nvPicPr>
          <p:cNvPr id="12" name="Picture 7"/>
          <p:cNvPicPr>
            <a:picLocks noChangeAspect="1" noChangeArrowheads="1"/>
          </p:cNvPicPr>
          <p:nvPr/>
        </p:nvPicPr>
        <p:blipFill>
          <a:blip r:embed="rId4"/>
          <a:srcRect/>
          <a:stretch>
            <a:fillRect/>
          </a:stretch>
        </p:blipFill>
        <p:spPr bwMode="auto">
          <a:xfrm>
            <a:off x="1981200" y="635000"/>
            <a:ext cx="5235575" cy="4851400"/>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64</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10" name="Content Placeholder 9"/>
          <p:cNvSpPr>
            <a:spLocks noGrp="1"/>
          </p:cNvSpPr>
          <p:nvPr>
            <p:ph idx="1"/>
          </p:nvPr>
        </p:nvSpPr>
        <p:spPr>
          <a:xfrm>
            <a:off x="457200" y="609600"/>
            <a:ext cx="8229600" cy="4495800"/>
          </a:xfrm>
        </p:spPr>
        <p:txBody>
          <a:bodyPr/>
          <a:lstStyle/>
          <a:p>
            <a:pPr algn="just"/>
            <a:r>
              <a:rPr lang="en-US" sz="2400" dirty="0" smtClean="0"/>
              <a:t>The channel needs to be sensed before and after the IFS. </a:t>
            </a:r>
          </a:p>
          <a:p>
            <a:pPr algn="just"/>
            <a:r>
              <a:rPr lang="en-US" sz="2400" dirty="0" smtClean="0"/>
              <a:t>The channel also needs to be sensed during the contention time. </a:t>
            </a:r>
          </a:p>
          <a:p>
            <a:pPr algn="just"/>
            <a:r>
              <a:rPr lang="en-US" sz="2400" dirty="0" smtClean="0"/>
              <a:t>For each time slot of the contention window, the channel is sensed. </a:t>
            </a:r>
          </a:p>
          <a:p>
            <a:pPr algn="just"/>
            <a:r>
              <a:rPr lang="en-US" sz="2400" dirty="0" smtClean="0"/>
              <a:t>If it is found idle, the timer continues; if the channel is found busy, the timer is stopped and continues after the timer becomes idle again.</a:t>
            </a:r>
            <a:endParaRPr lang="en-US" sz="2400" dirty="0"/>
          </a:p>
        </p:txBody>
      </p:sp>
      <p:sp>
        <p:nvSpPr>
          <p:cNvPr id="12" name="Title 8"/>
          <p:cNvSpPr>
            <a:spLocks noGrp="1"/>
          </p:cNvSpPr>
          <p:nvPr>
            <p:ph type="title"/>
          </p:nvPr>
        </p:nvSpPr>
        <p:spPr>
          <a:xfrm>
            <a:off x="228600" y="152400"/>
            <a:ext cx="8458200" cy="411162"/>
          </a:xfrm>
        </p:spPr>
        <p:txBody>
          <a:bodyPr/>
          <a:lstStyle/>
          <a:p>
            <a:pPr algn="l"/>
            <a:r>
              <a:rPr lang="en-US" sz="3000" b="1" dirty="0" smtClean="0"/>
              <a:t>CSMA/CA - Procedure</a:t>
            </a:r>
          </a:p>
        </p:txBody>
      </p:sp>
    </p:spTree>
  </p:cSld>
  <p:clrMapOvr>
    <a:masterClrMapping/>
  </p:clrMapOvr>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65</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10" name="Content Placeholder 9"/>
          <p:cNvSpPr>
            <a:spLocks noGrp="1"/>
          </p:cNvSpPr>
          <p:nvPr>
            <p:ph idx="1"/>
          </p:nvPr>
        </p:nvSpPr>
        <p:spPr>
          <a:xfrm>
            <a:off x="457200" y="609600"/>
            <a:ext cx="8229600" cy="4495800"/>
          </a:xfrm>
        </p:spPr>
        <p:txBody>
          <a:bodyPr/>
          <a:lstStyle/>
          <a:p>
            <a:pPr algn="just"/>
            <a:r>
              <a:rPr lang="en-US" sz="2400" dirty="0" smtClean="0"/>
              <a:t>In controlled access, the stations consult one another to find which station has the right to send. </a:t>
            </a:r>
          </a:p>
          <a:p>
            <a:pPr algn="just"/>
            <a:r>
              <a:rPr lang="en-US" sz="2400" dirty="0" smtClean="0"/>
              <a:t>A station cannot send unless it has been authorized by other stations. </a:t>
            </a:r>
          </a:p>
          <a:p>
            <a:pPr algn="just"/>
            <a:r>
              <a:rPr lang="en-US" sz="2400" dirty="0" smtClean="0"/>
              <a:t>We discuss three popular controlled-access methods</a:t>
            </a:r>
            <a:endParaRPr lang="en-US" sz="2400" dirty="0"/>
          </a:p>
        </p:txBody>
      </p:sp>
      <p:sp>
        <p:nvSpPr>
          <p:cNvPr id="12" name="Title 8"/>
          <p:cNvSpPr>
            <a:spLocks noGrp="1"/>
          </p:cNvSpPr>
          <p:nvPr>
            <p:ph type="title"/>
          </p:nvPr>
        </p:nvSpPr>
        <p:spPr>
          <a:xfrm>
            <a:off x="228600" y="152400"/>
            <a:ext cx="8458200" cy="411162"/>
          </a:xfrm>
        </p:spPr>
        <p:txBody>
          <a:bodyPr/>
          <a:lstStyle/>
          <a:p>
            <a:pPr algn="l"/>
            <a:r>
              <a:rPr lang="en-US" sz="3000" b="1" dirty="0" smtClean="0"/>
              <a:t>CONTROLLED ACCESS</a:t>
            </a:r>
          </a:p>
        </p:txBody>
      </p:sp>
    </p:spTree>
  </p:cSld>
  <p:clrMapOvr>
    <a:masterClrMapping/>
  </p:clrMapOvr>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66</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10" name="Content Placeholder 9"/>
          <p:cNvSpPr>
            <a:spLocks noGrp="1"/>
          </p:cNvSpPr>
          <p:nvPr>
            <p:ph idx="1"/>
          </p:nvPr>
        </p:nvSpPr>
        <p:spPr>
          <a:xfrm>
            <a:off x="457200" y="609600"/>
            <a:ext cx="8229600" cy="4495800"/>
          </a:xfrm>
        </p:spPr>
        <p:txBody>
          <a:bodyPr/>
          <a:lstStyle/>
          <a:p>
            <a:pPr algn="just"/>
            <a:r>
              <a:rPr lang="en-US" sz="2400" dirty="0" smtClean="0"/>
              <a:t>In the reservation method, a station needs to make a reservation before sending data. </a:t>
            </a:r>
          </a:p>
          <a:p>
            <a:pPr algn="just"/>
            <a:r>
              <a:rPr lang="en-US" sz="2400" dirty="0" smtClean="0"/>
              <a:t>Time is divided into intervals. </a:t>
            </a:r>
          </a:p>
          <a:p>
            <a:pPr algn="just"/>
            <a:r>
              <a:rPr lang="en-US" sz="2400" dirty="0" smtClean="0"/>
              <a:t>In each interval, a reservation frame precedes the data frames sent in that interval.</a:t>
            </a:r>
          </a:p>
          <a:p>
            <a:pPr algn="just"/>
            <a:r>
              <a:rPr lang="en-US" sz="2400" dirty="0" smtClean="0"/>
              <a:t>If there are N stations in the system, there are exactly N reservation mini-slots in the reservation frame. </a:t>
            </a:r>
          </a:p>
          <a:p>
            <a:pPr algn="just"/>
            <a:r>
              <a:rPr lang="en-US" sz="2400" dirty="0" smtClean="0"/>
              <a:t>Each mini-slot belongs to a station. </a:t>
            </a:r>
          </a:p>
          <a:p>
            <a:pPr algn="just"/>
            <a:r>
              <a:rPr lang="en-US" sz="2400" dirty="0" smtClean="0"/>
              <a:t>When a station needs to send a data frame, it makes a reservation in its own mini-slot. </a:t>
            </a:r>
          </a:p>
          <a:p>
            <a:pPr algn="just"/>
            <a:r>
              <a:rPr lang="en-US" sz="2400" dirty="0" smtClean="0"/>
              <a:t>The stations that have made reservations can send their data frames after the reservation frame.</a:t>
            </a:r>
            <a:endParaRPr lang="en-US" sz="2400" dirty="0"/>
          </a:p>
        </p:txBody>
      </p:sp>
      <p:sp>
        <p:nvSpPr>
          <p:cNvPr id="12" name="Title 8"/>
          <p:cNvSpPr>
            <a:spLocks noGrp="1"/>
          </p:cNvSpPr>
          <p:nvPr>
            <p:ph type="title"/>
          </p:nvPr>
        </p:nvSpPr>
        <p:spPr>
          <a:xfrm>
            <a:off x="228600" y="152400"/>
            <a:ext cx="8458200" cy="411162"/>
          </a:xfrm>
        </p:spPr>
        <p:txBody>
          <a:bodyPr/>
          <a:lstStyle/>
          <a:p>
            <a:pPr algn="l"/>
            <a:r>
              <a:rPr lang="en-US" sz="3000" b="1" dirty="0" smtClean="0"/>
              <a:t>Reservation</a:t>
            </a:r>
          </a:p>
        </p:txBody>
      </p:sp>
    </p:spTree>
  </p:cSld>
  <p:clrMapOvr>
    <a:masterClrMapping/>
  </p:clrMapOvr>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67</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10" name="Content Placeholder 9"/>
          <p:cNvSpPr>
            <a:spLocks noGrp="1"/>
          </p:cNvSpPr>
          <p:nvPr>
            <p:ph idx="1"/>
          </p:nvPr>
        </p:nvSpPr>
        <p:spPr>
          <a:xfrm>
            <a:off x="457200" y="609600"/>
            <a:ext cx="8229600" cy="4495800"/>
          </a:xfrm>
        </p:spPr>
        <p:txBody>
          <a:bodyPr/>
          <a:lstStyle/>
          <a:p>
            <a:pPr algn="just"/>
            <a:r>
              <a:rPr lang="en-US" sz="2400" dirty="0" smtClean="0"/>
              <a:t>Figure shows a situation with five stations and a five-mini-slot reservation frame. </a:t>
            </a:r>
          </a:p>
          <a:p>
            <a:pPr algn="just"/>
            <a:r>
              <a:rPr lang="en-US" sz="2400" dirty="0" smtClean="0"/>
              <a:t>In the first interval, only stations 1, 3, and 4 have made reservations. </a:t>
            </a:r>
          </a:p>
          <a:p>
            <a:pPr algn="just"/>
            <a:r>
              <a:rPr lang="en-US" sz="2400" dirty="0" smtClean="0"/>
              <a:t>In the second interval, only station 1 has made a reservation.</a:t>
            </a:r>
            <a:endParaRPr lang="en-US" sz="2400" dirty="0"/>
          </a:p>
        </p:txBody>
      </p:sp>
      <p:sp>
        <p:nvSpPr>
          <p:cNvPr id="12" name="Title 8"/>
          <p:cNvSpPr>
            <a:spLocks noGrp="1"/>
          </p:cNvSpPr>
          <p:nvPr>
            <p:ph type="title"/>
          </p:nvPr>
        </p:nvSpPr>
        <p:spPr>
          <a:xfrm>
            <a:off x="228600" y="152400"/>
            <a:ext cx="8458200" cy="411162"/>
          </a:xfrm>
        </p:spPr>
        <p:txBody>
          <a:bodyPr/>
          <a:lstStyle/>
          <a:p>
            <a:pPr algn="l"/>
            <a:r>
              <a:rPr lang="en-US" sz="3000" b="1" dirty="0" smtClean="0"/>
              <a:t>Reservation</a:t>
            </a:r>
          </a:p>
        </p:txBody>
      </p:sp>
      <p:pic>
        <p:nvPicPr>
          <p:cNvPr id="9" name="Picture 7"/>
          <p:cNvPicPr>
            <a:picLocks noChangeAspect="1" noChangeArrowheads="1"/>
          </p:cNvPicPr>
          <p:nvPr/>
        </p:nvPicPr>
        <p:blipFill>
          <a:blip r:embed="rId4"/>
          <a:srcRect/>
          <a:stretch>
            <a:fillRect/>
          </a:stretch>
        </p:blipFill>
        <p:spPr bwMode="auto">
          <a:xfrm>
            <a:off x="749300" y="3352800"/>
            <a:ext cx="7861300" cy="1828800"/>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68</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10" name="Content Placeholder 9"/>
          <p:cNvSpPr>
            <a:spLocks noGrp="1"/>
          </p:cNvSpPr>
          <p:nvPr>
            <p:ph idx="1"/>
          </p:nvPr>
        </p:nvSpPr>
        <p:spPr>
          <a:xfrm>
            <a:off x="457200" y="609600"/>
            <a:ext cx="8229600" cy="4953000"/>
          </a:xfrm>
        </p:spPr>
        <p:txBody>
          <a:bodyPr/>
          <a:lstStyle/>
          <a:p>
            <a:pPr algn="just"/>
            <a:r>
              <a:rPr lang="en-US" sz="2400" dirty="0" smtClean="0"/>
              <a:t>Polling works with topologies in which one device is designated as a primary station and the other devices are secondary stations. </a:t>
            </a:r>
          </a:p>
          <a:p>
            <a:pPr algn="just"/>
            <a:r>
              <a:rPr lang="en-US" sz="2400" dirty="0" smtClean="0"/>
              <a:t>All data exchanges must be made through the primary device even when the ultimate destination is a secondary device.</a:t>
            </a:r>
          </a:p>
          <a:p>
            <a:pPr algn="just"/>
            <a:r>
              <a:rPr lang="en-US" sz="2400" dirty="0" smtClean="0"/>
              <a:t>The primary device controls the link; the secondary devices follow its instructions.</a:t>
            </a:r>
          </a:p>
          <a:p>
            <a:pPr algn="just"/>
            <a:r>
              <a:rPr lang="en-US" sz="2400" dirty="0" smtClean="0"/>
              <a:t>It is up to the primary device to determine which device is allowed to use the channel at a given time. </a:t>
            </a:r>
          </a:p>
          <a:p>
            <a:pPr algn="just"/>
            <a:r>
              <a:rPr lang="en-US" sz="2400" dirty="0" smtClean="0"/>
              <a:t>The primary device, therefore, is always the initiator of a session (see Figure )</a:t>
            </a:r>
            <a:endParaRPr lang="en-US" sz="2400" dirty="0"/>
          </a:p>
        </p:txBody>
      </p:sp>
      <p:sp>
        <p:nvSpPr>
          <p:cNvPr id="12" name="Title 8"/>
          <p:cNvSpPr>
            <a:spLocks noGrp="1"/>
          </p:cNvSpPr>
          <p:nvPr>
            <p:ph type="title"/>
          </p:nvPr>
        </p:nvSpPr>
        <p:spPr>
          <a:xfrm>
            <a:off x="228600" y="152400"/>
            <a:ext cx="8458200" cy="411162"/>
          </a:xfrm>
        </p:spPr>
        <p:txBody>
          <a:bodyPr/>
          <a:lstStyle/>
          <a:p>
            <a:pPr algn="l"/>
            <a:r>
              <a:rPr lang="en-US" sz="3000" b="1" dirty="0" smtClean="0"/>
              <a:t>Polling</a:t>
            </a:r>
          </a:p>
        </p:txBody>
      </p:sp>
    </p:spTree>
  </p:cSld>
  <p:clrMapOvr>
    <a:masterClrMapping/>
  </p:clrMapOvr>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69</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10" name="Content Placeholder 9"/>
          <p:cNvSpPr>
            <a:spLocks noGrp="1"/>
          </p:cNvSpPr>
          <p:nvPr>
            <p:ph idx="1"/>
          </p:nvPr>
        </p:nvSpPr>
        <p:spPr>
          <a:xfrm>
            <a:off x="457200" y="609600"/>
            <a:ext cx="8229600" cy="4953000"/>
          </a:xfrm>
        </p:spPr>
        <p:txBody>
          <a:bodyPr/>
          <a:lstStyle/>
          <a:p>
            <a:pPr algn="just"/>
            <a:r>
              <a:rPr lang="en-US" sz="2400" dirty="0" smtClean="0"/>
              <a:t>If the primary wants to receive data, it asks the </a:t>
            </a:r>
            <a:r>
              <a:rPr lang="en-US" sz="2400" dirty="0" err="1" smtClean="0"/>
              <a:t>secondaries</a:t>
            </a:r>
            <a:r>
              <a:rPr lang="en-US" sz="2400" dirty="0" smtClean="0"/>
              <a:t> if they have anything to send; this is called poll function. </a:t>
            </a:r>
          </a:p>
          <a:p>
            <a:pPr algn="just"/>
            <a:r>
              <a:rPr lang="en-US" sz="2400" dirty="0" smtClean="0"/>
              <a:t>If the primary wants to send data, it tells the secondary to get ready to receive; this is called select function.</a:t>
            </a:r>
            <a:endParaRPr lang="en-US" sz="2400" dirty="0"/>
          </a:p>
        </p:txBody>
      </p:sp>
      <p:sp>
        <p:nvSpPr>
          <p:cNvPr id="12" name="Title 8"/>
          <p:cNvSpPr>
            <a:spLocks noGrp="1"/>
          </p:cNvSpPr>
          <p:nvPr>
            <p:ph type="title"/>
          </p:nvPr>
        </p:nvSpPr>
        <p:spPr>
          <a:xfrm>
            <a:off x="228600" y="152400"/>
            <a:ext cx="8458200" cy="411162"/>
          </a:xfrm>
        </p:spPr>
        <p:txBody>
          <a:bodyPr/>
          <a:lstStyle/>
          <a:p>
            <a:pPr algn="l"/>
            <a:r>
              <a:rPr lang="en-US" sz="3000" b="1" dirty="0" smtClean="0"/>
              <a:t>Polling</a:t>
            </a:r>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7</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9" name="Title 8"/>
          <p:cNvSpPr>
            <a:spLocks noGrp="1"/>
          </p:cNvSpPr>
          <p:nvPr>
            <p:ph type="title"/>
          </p:nvPr>
        </p:nvSpPr>
        <p:spPr>
          <a:xfrm>
            <a:off x="228600" y="198438"/>
            <a:ext cx="8458200" cy="411162"/>
          </a:xfrm>
        </p:spPr>
        <p:txBody>
          <a:bodyPr/>
          <a:lstStyle/>
          <a:p>
            <a:pPr algn="l"/>
            <a:r>
              <a:rPr lang="en-US" sz="3000" b="1" dirty="0" smtClean="0"/>
              <a:t>RANDOM ACCESS</a:t>
            </a:r>
          </a:p>
        </p:txBody>
      </p:sp>
      <p:sp>
        <p:nvSpPr>
          <p:cNvPr id="10" name="Content Placeholder 9"/>
          <p:cNvSpPr>
            <a:spLocks noGrp="1"/>
          </p:cNvSpPr>
          <p:nvPr>
            <p:ph idx="1"/>
          </p:nvPr>
        </p:nvSpPr>
        <p:spPr>
          <a:xfrm>
            <a:off x="457200" y="762000"/>
            <a:ext cx="8229600" cy="4495800"/>
          </a:xfrm>
        </p:spPr>
        <p:txBody>
          <a:bodyPr/>
          <a:lstStyle/>
          <a:p>
            <a:pPr algn="just"/>
            <a:r>
              <a:rPr lang="en-US" sz="2400" dirty="0" smtClean="0"/>
              <a:t>In a random access method, each station has the right to the medium without being controlled by any other station. </a:t>
            </a:r>
          </a:p>
          <a:p>
            <a:pPr algn="just"/>
            <a:r>
              <a:rPr lang="en-US" sz="2400" dirty="0" smtClean="0"/>
              <a:t>However, if more than one station tries to send, there is an access conflict-collision-and the frames will be either destroyed or modified. </a:t>
            </a:r>
          </a:p>
          <a:p>
            <a:pPr algn="just"/>
            <a:r>
              <a:rPr lang="en-US" sz="2400" dirty="0" smtClean="0"/>
              <a:t>To avoid access conflict or to resolve it when it happens, each station follows a procedure that answers the following questions:</a:t>
            </a:r>
            <a:endParaRPr lang="en-US" sz="2400" dirty="0"/>
          </a:p>
        </p:txBody>
      </p:sp>
    </p:spTree>
  </p:cSld>
  <p:clrMapOvr>
    <a:masterClrMapping/>
  </p:clrMapOvr>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70</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12" name="Title 8"/>
          <p:cNvSpPr>
            <a:spLocks noGrp="1"/>
          </p:cNvSpPr>
          <p:nvPr>
            <p:ph type="title"/>
          </p:nvPr>
        </p:nvSpPr>
        <p:spPr>
          <a:xfrm>
            <a:off x="228600" y="152400"/>
            <a:ext cx="8458200" cy="411162"/>
          </a:xfrm>
        </p:spPr>
        <p:txBody>
          <a:bodyPr/>
          <a:lstStyle/>
          <a:p>
            <a:pPr algn="l"/>
            <a:r>
              <a:rPr lang="en-US" sz="3000" b="1" dirty="0" smtClean="0"/>
              <a:t>Polling</a:t>
            </a:r>
          </a:p>
        </p:txBody>
      </p:sp>
      <p:sp>
        <p:nvSpPr>
          <p:cNvPr id="11" name="Text Box 4"/>
          <p:cNvSpPr txBox="1">
            <a:spLocks noChangeArrowheads="1"/>
          </p:cNvSpPr>
          <p:nvPr/>
        </p:nvSpPr>
        <p:spPr bwMode="auto">
          <a:xfrm>
            <a:off x="304800" y="762000"/>
            <a:ext cx="8106706" cy="430887"/>
          </a:xfrm>
          <a:prstGeom prst="rect">
            <a:avLst/>
          </a:prstGeom>
          <a:noFill/>
          <a:ln w="9525">
            <a:noFill/>
            <a:miter lim="800000"/>
            <a:headEnd/>
            <a:tailEnd/>
          </a:ln>
          <a:effectLst/>
        </p:spPr>
        <p:txBody>
          <a:bodyPr wrap="none">
            <a:spAutoFit/>
          </a:bodyPr>
          <a:lstStyle/>
          <a:p>
            <a:r>
              <a:rPr lang="en-US" sz="2200" b="1" i="0" baseline="0" dirty="0"/>
              <a:t>Figure </a:t>
            </a:r>
            <a:r>
              <a:rPr lang="en-US" sz="2200" b="1" dirty="0" smtClean="0"/>
              <a:t>: </a:t>
            </a:r>
            <a:r>
              <a:rPr lang="en-US" sz="2200" b="1" baseline="0" dirty="0" smtClean="0"/>
              <a:t>Select </a:t>
            </a:r>
            <a:r>
              <a:rPr lang="en-US" sz="2200" b="1" baseline="0" dirty="0"/>
              <a:t>and poll functions in polling access method</a:t>
            </a:r>
          </a:p>
        </p:txBody>
      </p:sp>
      <p:pic>
        <p:nvPicPr>
          <p:cNvPr id="13" name="Picture 7"/>
          <p:cNvPicPr>
            <a:picLocks noChangeAspect="1" noChangeArrowheads="1"/>
          </p:cNvPicPr>
          <p:nvPr/>
        </p:nvPicPr>
        <p:blipFill>
          <a:blip r:embed="rId4"/>
          <a:srcRect/>
          <a:stretch>
            <a:fillRect/>
          </a:stretch>
        </p:blipFill>
        <p:spPr bwMode="auto">
          <a:xfrm>
            <a:off x="355600" y="1752600"/>
            <a:ext cx="8483600" cy="3078162"/>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71</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10" name="Content Placeholder 9"/>
          <p:cNvSpPr>
            <a:spLocks noGrp="1"/>
          </p:cNvSpPr>
          <p:nvPr>
            <p:ph idx="1"/>
          </p:nvPr>
        </p:nvSpPr>
        <p:spPr>
          <a:xfrm>
            <a:off x="457200" y="457200"/>
            <a:ext cx="8229600" cy="4953000"/>
          </a:xfrm>
        </p:spPr>
        <p:txBody>
          <a:bodyPr/>
          <a:lstStyle/>
          <a:p>
            <a:pPr algn="just"/>
            <a:r>
              <a:rPr lang="en-US" sz="2400" dirty="0" smtClean="0"/>
              <a:t>In the token-passing method, the stations in a network are organized in a logical ring.</a:t>
            </a:r>
          </a:p>
          <a:p>
            <a:pPr algn="just"/>
            <a:r>
              <a:rPr lang="en-US" sz="2400" dirty="0" smtClean="0"/>
              <a:t>For each station, there is a predecessor and a successor. </a:t>
            </a:r>
          </a:p>
          <a:p>
            <a:pPr algn="just"/>
            <a:r>
              <a:rPr lang="en-US" sz="2400" dirty="0" smtClean="0"/>
              <a:t>The predecessor is the station which is logically before the station in the ring; the successor is the station which is after the station in the ring. </a:t>
            </a:r>
          </a:p>
          <a:p>
            <a:pPr algn="just"/>
            <a:r>
              <a:rPr lang="en-US" sz="2400" dirty="0" smtClean="0"/>
              <a:t>The current station is the one that is accessing the channel now. </a:t>
            </a:r>
          </a:p>
          <a:p>
            <a:pPr algn="just"/>
            <a:r>
              <a:rPr lang="en-US" sz="2400" dirty="0" smtClean="0"/>
              <a:t>The right to this access has been passed from the predecessor to the current station. </a:t>
            </a:r>
          </a:p>
          <a:p>
            <a:pPr algn="just"/>
            <a:r>
              <a:rPr lang="en-US" sz="2400" dirty="0" smtClean="0"/>
              <a:t>The right will be passed to the successor when the current station has no more data to send.</a:t>
            </a:r>
            <a:endParaRPr lang="en-US" sz="2400" dirty="0"/>
          </a:p>
        </p:txBody>
      </p:sp>
      <p:sp>
        <p:nvSpPr>
          <p:cNvPr id="12" name="Title 8"/>
          <p:cNvSpPr>
            <a:spLocks noGrp="1"/>
          </p:cNvSpPr>
          <p:nvPr>
            <p:ph type="title"/>
          </p:nvPr>
        </p:nvSpPr>
        <p:spPr>
          <a:xfrm>
            <a:off x="228600" y="76200"/>
            <a:ext cx="8458200" cy="411162"/>
          </a:xfrm>
        </p:spPr>
        <p:txBody>
          <a:bodyPr/>
          <a:lstStyle/>
          <a:p>
            <a:pPr algn="l"/>
            <a:r>
              <a:rPr lang="en-US" sz="3000" b="1" dirty="0" smtClean="0"/>
              <a:t>Token Passing</a:t>
            </a:r>
          </a:p>
        </p:txBody>
      </p:sp>
    </p:spTree>
  </p:cSld>
  <p:clrMapOvr>
    <a:masterClrMapping/>
  </p:clrMapOvr>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72</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10" name="Content Placeholder 9"/>
          <p:cNvSpPr>
            <a:spLocks noGrp="1"/>
          </p:cNvSpPr>
          <p:nvPr>
            <p:ph idx="1"/>
          </p:nvPr>
        </p:nvSpPr>
        <p:spPr>
          <a:xfrm>
            <a:off x="457200" y="609600"/>
            <a:ext cx="8229600" cy="4953000"/>
          </a:xfrm>
        </p:spPr>
        <p:txBody>
          <a:bodyPr/>
          <a:lstStyle/>
          <a:p>
            <a:pPr algn="just"/>
            <a:r>
              <a:rPr lang="en-US" sz="2400" dirty="0" smtClean="0"/>
              <a:t>In a token-passing network, stations do not have to be physically connected in a ring; the ring can be a logical one. </a:t>
            </a:r>
          </a:p>
          <a:p>
            <a:pPr algn="just"/>
            <a:r>
              <a:rPr lang="en-US" sz="2400" dirty="0" smtClean="0"/>
              <a:t>Figure show four different physical topologies that can create a logical ring</a:t>
            </a:r>
            <a:endParaRPr lang="en-US" sz="2400" dirty="0"/>
          </a:p>
        </p:txBody>
      </p:sp>
      <p:sp>
        <p:nvSpPr>
          <p:cNvPr id="12" name="Title 8"/>
          <p:cNvSpPr>
            <a:spLocks noGrp="1"/>
          </p:cNvSpPr>
          <p:nvPr>
            <p:ph type="title"/>
          </p:nvPr>
        </p:nvSpPr>
        <p:spPr>
          <a:xfrm>
            <a:off x="228600" y="152400"/>
            <a:ext cx="8458200" cy="411162"/>
          </a:xfrm>
        </p:spPr>
        <p:txBody>
          <a:bodyPr/>
          <a:lstStyle/>
          <a:p>
            <a:pPr algn="l"/>
            <a:r>
              <a:rPr lang="en-US" sz="3000" b="1" dirty="0" smtClean="0"/>
              <a:t>Token Passing - Logical Ring</a:t>
            </a:r>
          </a:p>
        </p:txBody>
      </p:sp>
    </p:spTree>
  </p:cSld>
  <p:clrMapOvr>
    <a:masterClrMapping/>
  </p:clrMapOvr>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73</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12" name="Title 8"/>
          <p:cNvSpPr>
            <a:spLocks noGrp="1"/>
          </p:cNvSpPr>
          <p:nvPr>
            <p:ph type="title"/>
          </p:nvPr>
        </p:nvSpPr>
        <p:spPr>
          <a:xfrm>
            <a:off x="228600" y="152400"/>
            <a:ext cx="8458200" cy="411162"/>
          </a:xfrm>
        </p:spPr>
        <p:txBody>
          <a:bodyPr/>
          <a:lstStyle/>
          <a:p>
            <a:pPr algn="l"/>
            <a:r>
              <a:rPr lang="en-US" sz="3000" b="1" dirty="0" smtClean="0"/>
              <a:t>Token Passing - Logical Ring</a:t>
            </a:r>
          </a:p>
        </p:txBody>
      </p:sp>
      <p:pic>
        <p:nvPicPr>
          <p:cNvPr id="11" name="Picture 7"/>
          <p:cNvPicPr>
            <a:picLocks noChangeAspect="1" noChangeArrowheads="1"/>
          </p:cNvPicPr>
          <p:nvPr/>
        </p:nvPicPr>
        <p:blipFill>
          <a:blip r:embed="rId4"/>
          <a:srcRect/>
          <a:stretch>
            <a:fillRect/>
          </a:stretch>
        </p:blipFill>
        <p:spPr bwMode="auto">
          <a:xfrm>
            <a:off x="990600" y="685800"/>
            <a:ext cx="7102475" cy="5035550"/>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74</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10" name="Content Placeholder 9"/>
          <p:cNvSpPr>
            <a:spLocks noGrp="1"/>
          </p:cNvSpPr>
          <p:nvPr>
            <p:ph idx="1"/>
          </p:nvPr>
        </p:nvSpPr>
        <p:spPr>
          <a:xfrm>
            <a:off x="457200" y="609600"/>
            <a:ext cx="8229600" cy="4953000"/>
          </a:xfrm>
        </p:spPr>
        <p:txBody>
          <a:bodyPr/>
          <a:lstStyle/>
          <a:p>
            <a:pPr algn="just"/>
            <a:r>
              <a:rPr lang="en-US" sz="2400" dirty="0" smtClean="0"/>
              <a:t>Channelization is a multiple-access method in which the available bandwidth of a link is shared in time, frequency, or through code, between different stations.</a:t>
            </a:r>
          </a:p>
          <a:p>
            <a:pPr algn="just"/>
            <a:r>
              <a:rPr lang="en-US" sz="2400" dirty="0" smtClean="0"/>
              <a:t>In this section, we discuss three channelization protocols: FDMA, TDMA, and CDMA.</a:t>
            </a:r>
            <a:endParaRPr lang="en-US" sz="2400" dirty="0"/>
          </a:p>
        </p:txBody>
      </p:sp>
      <p:sp>
        <p:nvSpPr>
          <p:cNvPr id="12" name="Title 8"/>
          <p:cNvSpPr>
            <a:spLocks noGrp="1"/>
          </p:cNvSpPr>
          <p:nvPr>
            <p:ph type="title"/>
          </p:nvPr>
        </p:nvSpPr>
        <p:spPr>
          <a:xfrm>
            <a:off x="228600" y="152400"/>
            <a:ext cx="8458200" cy="411162"/>
          </a:xfrm>
        </p:spPr>
        <p:txBody>
          <a:bodyPr/>
          <a:lstStyle/>
          <a:p>
            <a:pPr algn="l"/>
            <a:r>
              <a:rPr lang="en-US" sz="3000" b="1" dirty="0" smtClean="0"/>
              <a:t>CHANNELIZATION</a:t>
            </a:r>
          </a:p>
        </p:txBody>
      </p:sp>
    </p:spTree>
  </p:cSld>
  <p:clrMapOvr>
    <a:masterClrMapping/>
  </p:clrMapOvr>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75</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10" name="Content Placeholder 9"/>
          <p:cNvSpPr>
            <a:spLocks noGrp="1"/>
          </p:cNvSpPr>
          <p:nvPr>
            <p:ph idx="1"/>
          </p:nvPr>
        </p:nvSpPr>
        <p:spPr>
          <a:xfrm>
            <a:off x="457200" y="609600"/>
            <a:ext cx="8229600" cy="4953000"/>
          </a:xfrm>
        </p:spPr>
        <p:txBody>
          <a:bodyPr/>
          <a:lstStyle/>
          <a:p>
            <a:pPr algn="just"/>
            <a:r>
              <a:rPr lang="en-US" sz="2400" dirty="0" smtClean="0"/>
              <a:t>In FDMA, the available bandwidth is divided into frequency bands. </a:t>
            </a:r>
          </a:p>
          <a:p>
            <a:pPr algn="just"/>
            <a:r>
              <a:rPr lang="en-US" sz="2400" dirty="0" smtClean="0"/>
              <a:t>Each station is allocated a band to send its data. </a:t>
            </a:r>
          </a:p>
          <a:p>
            <a:pPr algn="just"/>
            <a:r>
              <a:rPr lang="en-US" sz="2400" dirty="0" smtClean="0"/>
              <a:t>Each band is reserved for a specific station, and it belongs to the station all the time.</a:t>
            </a:r>
          </a:p>
          <a:p>
            <a:pPr algn="just"/>
            <a:r>
              <a:rPr lang="en-US" sz="2400" dirty="0" smtClean="0"/>
              <a:t>Each station also uses a band-pass filter to confine the transmitter frequencies. </a:t>
            </a:r>
          </a:p>
          <a:p>
            <a:pPr algn="just"/>
            <a:r>
              <a:rPr lang="en-US" sz="2400" dirty="0" smtClean="0"/>
              <a:t>To prevent station interferences, the allocated bands are separated from one another by small guard bands.</a:t>
            </a:r>
          </a:p>
          <a:p>
            <a:pPr algn="just"/>
            <a:r>
              <a:rPr lang="en-US" sz="2400" dirty="0" smtClean="0"/>
              <a:t>Figure shows the idea of FDMA.</a:t>
            </a:r>
            <a:endParaRPr lang="en-US" sz="2400" dirty="0"/>
          </a:p>
        </p:txBody>
      </p:sp>
      <p:sp>
        <p:nvSpPr>
          <p:cNvPr id="12" name="Title 8"/>
          <p:cNvSpPr>
            <a:spLocks noGrp="1"/>
          </p:cNvSpPr>
          <p:nvPr>
            <p:ph type="title"/>
          </p:nvPr>
        </p:nvSpPr>
        <p:spPr>
          <a:xfrm>
            <a:off x="228600" y="152400"/>
            <a:ext cx="8458200" cy="411162"/>
          </a:xfrm>
        </p:spPr>
        <p:txBody>
          <a:bodyPr/>
          <a:lstStyle/>
          <a:p>
            <a:pPr algn="l"/>
            <a:r>
              <a:rPr lang="en-US" sz="3000" b="1" dirty="0" smtClean="0"/>
              <a:t>Frequency-Division Multiple Access (FDMA)</a:t>
            </a:r>
          </a:p>
        </p:txBody>
      </p:sp>
    </p:spTree>
  </p:cSld>
  <p:clrMapOvr>
    <a:masterClrMapping/>
  </p:clrMapOvr>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76</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12" name="Title 8"/>
          <p:cNvSpPr>
            <a:spLocks noGrp="1"/>
          </p:cNvSpPr>
          <p:nvPr>
            <p:ph type="title"/>
          </p:nvPr>
        </p:nvSpPr>
        <p:spPr>
          <a:xfrm>
            <a:off x="228600" y="152400"/>
            <a:ext cx="8458200" cy="411162"/>
          </a:xfrm>
        </p:spPr>
        <p:txBody>
          <a:bodyPr/>
          <a:lstStyle/>
          <a:p>
            <a:pPr algn="l"/>
            <a:r>
              <a:rPr lang="en-US" sz="3000" b="1" dirty="0" smtClean="0"/>
              <a:t>Frequency-Division Multiple Access (FDMA)</a:t>
            </a:r>
          </a:p>
        </p:txBody>
      </p:sp>
      <p:pic>
        <p:nvPicPr>
          <p:cNvPr id="13" name="Picture 9"/>
          <p:cNvPicPr>
            <a:picLocks noChangeAspect="1" noChangeArrowheads="1"/>
          </p:cNvPicPr>
          <p:nvPr/>
        </p:nvPicPr>
        <p:blipFill>
          <a:blip r:embed="rId4"/>
          <a:srcRect/>
          <a:stretch>
            <a:fillRect/>
          </a:stretch>
        </p:blipFill>
        <p:spPr bwMode="auto">
          <a:xfrm>
            <a:off x="788988" y="685800"/>
            <a:ext cx="7212012" cy="4787900"/>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77</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10" name="Content Placeholder 9"/>
          <p:cNvSpPr>
            <a:spLocks noGrp="1"/>
          </p:cNvSpPr>
          <p:nvPr>
            <p:ph idx="1"/>
          </p:nvPr>
        </p:nvSpPr>
        <p:spPr>
          <a:xfrm>
            <a:off x="457200" y="609600"/>
            <a:ext cx="8229600" cy="4953000"/>
          </a:xfrm>
        </p:spPr>
        <p:txBody>
          <a:bodyPr/>
          <a:lstStyle/>
          <a:p>
            <a:pPr algn="just"/>
            <a:r>
              <a:rPr lang="en-US" sz="2400" dirty="0" smtClean="0"/>
              <a:t>In TDMA, the stations share the bandwidth of the channel in time. </a:t>
            </a:r>
          </a:p>
          <a:p>
            <a:pPr algn="just"/>
            <a:r>
              <a:rPr lang="en-US" sz="2400" dirty="0" smtClean="0"/>
              <a:t>Each station is allocated a time slot during which it can send data.</a:t>
            </a:r>
          </a:p>
          <a:p>
            <a:pPr algn="just"/>
            <a:r>
              <a:rPr lang="en-US" sz="2400" dirty="0" smtClean="0"/>
              <a:t>Each station transmits its data in is assigned time slot.</a:t>
            </a:r>
          </a:p>
          <a:p>
            <a:pPr algn="just"/>
            <a:r>
              <a:rPr lang="en-US" sz="2400" dirty="0" smtClean="0"/>
              <a:t>Figure shows the idea behind TDMA.</a:t>
            </a:r>
            <a:endParaRPr lang="en-US" sz="2400" dirty="0"/>
          </a:p>
        </p:txBody>
      </p:sp>
      <p:sp>
        <p:nvSpPr>
          <p:cNvPr id="12" name="Title 8"/>
          <p:cNvSpPr>
            <a:spLocks noGrp="1"/>
          </p:cNvSpPr>
          <p:nvPr>
            <p:ph type="title"/>
          </p:nvPr>
        </p:nvSpPr>
        <p:spPr>
          <a:xfrm>
            <a:off x="228600" y="152400"/>
            <a:ext cx="8458200" cy="411162"/>
          </a:xfrm>
        </p:spPr>
        <p:txBody>
          <a:bodyPr/>
          <a:lstStyle/>
          <a:p>
            <a:pPr algn="l"/>
            <a:r>
              <a:rPr lang="en-US" sz="3000" b="1" dirty="0" smtClean="0"/>
              <a:t>Time-Division Multiple Access (TDMA)</a:t>
            </a:r>
          </a:p>
        </p:txBody>
      </p:sp>
    </p:spTree>
  </p:cSld>
  <p:clrMapOvr>
    <a:masterClrMapping/>
  </p:clrMapOvr>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78</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12" name="Title 8"/>
          <p:cNvSpPr>
            <a:spLocks noGrp="1"/>
          </p:cNvSpPr>
          <p:nvPr>
            <p:ph type="title"/>
          </p:nvPr>
        </p:nvSpPr>
        <p:spPr>
          <a:xfrm>
            <a:off x="228600" y="152400"/>
            <a:ext cx="8458200" cy="411162"/>
          </a:xfrm>
        </p:spPr>
        <p:txBody>
          <a:bodyPr/>
          <a:lstStyle/>
          <a:p>
            <a:pPr algn="l"/>
            <a:r>
              <a:rPr lang="en-US" sz="3000" b="1" dirty="0" smtClean="0"/>
              <a:t>Time-Division Multiple Access (TDMA)</a:t>
            </a:r>
          </a:p>
        </p:txBody>
      </p:sp>
      <p:pic>
        <p:nvPicPr>
          <p:cNvPr id="11" name="Picture 7"/>
          <p:cNvPicPr>
            <a:picLocks noChangeAspect="1" noChangeArrowheads="1"/>
          </p:cNvPicPr>
          <p:nvPr/>
        </p:nvPicPr>
        <p:blipFill>
          <a:blip r:embed="rId4"/>
          <a:srcRect/>
          <a:stretch>
            <a:fillRect/>
          </a:stretch>
        </p:blipFill>
        <p:spPr bwMode="auto">
          <a:xfrm>
            <a:off x="838200" y="762000"/>
            <a:ext cx="7212013" cy="4776787"/>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79</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10" name="Content Placeholder 9"/>
          <p:cNvSpPr>
            <a:spLocks noGrp="1"/>
          </p:cNvSpPr>
          <p:nvPr>
            <p:ph idx="1"/>
          </p:nvPr>
        </p:nvSpPr>
        <p:spPr>
          <a:xfrm>
            <a:off x="457200" y="609600"/>
            <a:ext cx="8229600" cy="4953000"/>
          </a:xfrm>
        </p:spPr>
        <p:txBody>
          <a:bodyPr/>
          <a:lstStyle/>
          <a:p>
            <a:pPr algn="just"/>
            <a:r>
              <a:rPr lang="en-US" sz="2400" dirty="0" smtClean="0"/>
              <a:t>The main problem with TDMA lies in achieving synchronization between the different stations. </a:t>
            </a:r>
          </a:p>
          <a:p>
            <a:pPr algn="just"/>
            <a:r>
              <a:rPr lang="en-US" sz="2400" dirty="0" smtClean="0"/>
              <a:t>Each station needs to know the beginning of its slot and the location of its slot.</a:t>
            </a:r>
          </a:p>
          <a:p>
            <a:pPr algn="just"/>
            <a:r>
              <a:rPr lang="en-US" sz="2400" dirty="0" smtClean="0"/>
              <a:t>This may be difficult because of propagation delays introduced in the system if the stations are spread over a large area. </a:t>
            </a:r>
          </a:p>
          <a:p>
            <a:pPr algn="just"/>
            <a:r>
              <a:rPr lang="en-US" sz="2400" dirty="0" smtClean="0"/>
              <a:t>To compensate for the delays, we can insert guard times. </a:t>
            </a:r>
          </a:p>
          <a:p>
            <a:pPr algn="just"/>
            <a:r>
              <a:rPr lang="en-US" sz="2400" dirty="0" smtClean="0"/>
              <a:t>Synchronization is normally accomplished by having some synchronization bits (normally referred to as preamble bits) at the beginning of each slot.</a:t>
            </a:r>
            <a:endParaRPr lang="en-US" sz="2400" dirty="0"/>
          </a:p>
        </p:txBody>
      </p:sp>
      <p:sp>
        <p:nvSpPr>
          <p:cNvPr id="12" name="Title 8"/>
          <p:cNvSpPr>
            <a:spLocks noGrp="1"/>
          </p:cNvSpPr>
          <p:nvPr>
            <p:ph type="title"/>
          </p:nvPr>
        </p:nvSpPr>
        <p:spPr>
          <a:xfrm>
            <a:off x="228600" y="152400"/>
            <a:ext cx="8458200" cy="411162"/>
          </a:xfrm>
        </p:spPr>
        <p:txBody>
          <a:bodyPr/>
          <a:lstStyle/>
          <a:p>
            <a:pPr algn="l"/>
            <a:r>
              <a:rPr lang="en-US" sz="3000" b="1" dirty="0" smtClean="0"/>
              <a:t>Time-Division Multiple Access (TDMA)</a:t>
            </a:r>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8</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9" name="Title 8"/>
          <p:cNvSpPr>
            <a:spLocks noGrp="1"/>
          </p:cNvSpPr>
          <p:nvPr>
            <p:ph type="title"/>
          </p:nvPr>
        </p:nvSpPr>
        <p:spPr>
          <a:xfrm>
            <a:off x="228600" y="198438"/>
            <a:ext cx="8458200" cy="411162"/>
          </a:xfrm>
        </p:spPr>
        <p:txBody>
          <a:bodyPr/>
          <a:lstStyle/>
          <a:p>
            <a:pPr algn="l"/>
            <a:r>
              <a:rPr lang="en-US" sz="3000" b="1" dirty="0" smtClean="0"/>
              <a:t>RANDOM ACCESS</a:t>
            </a:r>
          </a:p>
        </p:txBody>
      </p:sp>
      <p:sp>
        <p:nvSpPr>
          <p:cNvPr id="10" name="Content Placeholder 9"/>
          <p:cNvSpPr>
            <a:spLocks noGrp="1"/>
          </p:cNvSpPr>
          <p:nvPr>
            <p:ph idx="1"/>
          </p:nvPr>
        </p:nvSpPr>
        <p:spPr>
          <a:xfrm>
            <a:off x="457200" y="762000"/>
            <a:ext cx="8229600" cy="4495800"/>
          </a:xfrm>
        </p:spPr>
        <p:txBody>
          <a:bodyPr/>
          <a:lstStyle/>
          <a:p>
            <a:pPr algn="just"/>
            <a:r>
              <a:rPr lang="en-US" sz="2400" dirty="0" smtClean="0"/>
              <a:t>When can the station access the medium?</a:t>
            </a:r>
          </a:p>
          <a:p>
            <a:pPr algn="just"/>
            <a:r>
              <a:rPr lang="en-US" sz="2400" dirty="0" smtClean="0"/>
              <a:t>What can the station do if the medium is busy?</a:t>
            </a:r>
          </a:p>
          <a:p>
            <a:pPr algn="just"/>
            <a:r>
              <a:rPr lang="en-US" sz="2400" dirty="0" smtClean="0"/>
              <a:t>How can the station determine the success or failure of the transmission?</a:t>
            </a:r>
          </a:p>
          <a:p>
            <a:pPr algn="just"/>
            <a:r>
              <a:rPr lang="en-US" sz="2400" dirty="0" smtClean="0"/>
              <a:t>What can the station do if there is an access conflict?</a:t>
            </a:r>
          </a:p>
          <a:p>
            <a:pPr algn="just"/>
            <a:endParaRPr lang="en-US" sz="2400" dirty="0" smtClean="0"/>
          </a:p>
          <a:p>
            <a:pPr algn="just"/>
            <a:r>
              <a:rPr lang="en-US" sz="2400" dirty="0" smtClean="0"/>
              <a:t>The random access methods we study in this chapter have evolved from a very interesting protocol known as ALOHA, which used a very simple procedure called multiple access (MA).</a:t>
            </a:r>
            <a:endParaRPr lang="en-US" sz="2400" dirty="0"/>
          </a:p>
        </p:txBody>
      </p:sp>
    </p:spTree>
  </p:cSld>
  <p:clrMapOvr>
    <a:masterClrMapping/>
  </p:clrMapOvr>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80</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10" name="Content Placeholder 9"/>
          <p:cNvSpPr>
            <a:spLocks noGrp="1"/>
          </p:cNvSpPr>
          <p:nvPr>
            <p:ph idx="1"/>
          </p:nvPr>
        </p:nvSpPr>
        <p:spPr>
          <a:xfrm>
            <a:off x="457200" y="609600"/>
            <a:ext cx="8229600" cy="4953000"/>
          </a:xfrm>
        </p:spPr>
        <p:txBody>
          <a:bodyPr/>
          <a:lstStyle/>
          <a:p>
            <a:pPr algn="just"/>
            <a:r>
              <a:rPr lang="en-US" sz="2400" dirty="0" smtClean="0"/>
              <a:t>CDMA was conceived several decades ago. </a:t>
            </a:r>
          </a:p>
          <a:p>
            <a:pPr algn="just"/>
            <a:r>
              <a:rPr lang="en-US" sz="2400" dirty="0" smtClean="0"/>
              <a:t>Recent advances in electronic technology have finally made its implementation possible.</a:t>
            </a:r>
          </a:p>
          <a:p>
            <a:pPr algn="just"/>
            <a:r>
              <a:rPr lang="en-US" sz="2400" dirty="0" smtClean="0"/>
              <a:t>CDMA differs from FDMA because only one channel occupies the entire bandwidth of the link. </a:t>
            </a:r>
          </a:p>
          <a:p>
            <a:pPr algn="just"/>
            <a:r>
              <a:rPr lang="en-US" sz="2400" dirty="0" smtClean="0"/>
              <a:t>It differs from TDMA because all stations can send data simultaneously; there is no timesharing.</a:t>
            </a:r>
            <a:endParaRPr lang="en-US" sz="2400" dirty="0"/>
          </a:p>
        </p:txBody>
      </p:sp>
      <p:sp>
        <p:nvSpPr>
          <p:cNvPr id="12" name="Title 8"/>
          <p:cNvSpPr>
            <a:spLocks noGrp="1"/>
          </p:cNvSpPr>
          <p:nvPr>
            <p:ph type="title"/>
          </p:nvPr>
        </p:nvSpPr>
        <p:spPr>
          <a:xfrm>
            <a:off x="228600" y="152400"/>
            <a:ext cx="8458200" cy="411162"/>
          </a:xfrm>
        </p:spPr>
        <p:txBody>
          <a:bodyPr/>
          <a:lstStyle/>
          <a:p>
            <a:pPr algn="l"/>
            <a:r>
              <a:rPr lang="en-US" sz="3000" b="1" dirty="0" smtClean="0"/>
              <a:t>Code-Division Multiple Access (CDMA)</a:t>
            </a:r>
          </a:p>
        </p:txBody>
      </p:sp>
    </p:spTree>
  </p:cSld>
  <p:clrMapOvr>
    <a:masterClrMapping/>
  </p:clrMapOvr>
  <p:transition/>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81</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10" name="Content Placeholder 9"/>
          <p:cNvSpPr>
            <a:spLocks noGrp="1"/>
          </p:cNvSpPr>
          <p:nvPr>
            <p:ph idx="1"/>
          </p:nvPr>
        </p:nvSpPr>
        <p:spPr>
          <a:xfrm>
            <a:off x="457200" y="609600"/>
            <a:ext cx="8229600" cy="4953000"/>
          </a:xfrm>
        </p:spPr>
        <p:txBody>
          <a:bodyPr/>
          <a:lstStyle/>
          <a:p>
            <a:pPr algn="just"/>
            <a:r>
              <a:rPr lang="en-US" sz="2400" dirty="0" smtClean="0"/>
              <a:t>CDMA simply means communication with different codes.</a:t>
            </a:r>
          </a:p>
          <a:p>
            <a:pPr algn="just"/>
            <a:r>
              <a:rPr lang="en-US" sz="2400" dirty="0" smtClean="0"/>
              <a:t>For example, in a large room with many people, two people can talk in English if nobody else understands English. </a:t>
            </a:r>
          </a:p>
          <a:p>
            <a:pPr algn="just"/>
            <a:r>
              <a:rPr lang="en-US" sz="2400" dirty="0" smtClean="0"/>
              <a:t>Another two people can talk in Chinese if they are the only ones who understand Chinese, and so on. </a:t>
            </a:r>
          </a:p>
          <a:p>
            <a:pPr algn="just"/>
            <a:r>
              <a:rPr lang="en-US" sz="2400" dirty="0" smtClean="0"/>
              <a:t>The common channel, the space of the room in this case, can easily allow communication between several couples, but in different languages (codes).</a:t>
            </a:r>
            <a:endParaRPr lang="en-US" sz="2400" dirty="0"/>
          </a:p>
        </p:txBody>
      </p:sp>
      <p:sp>
        <p:nvSpPr>
          <p:cNvPr id="12" name="Title 8"/>
          <p:cNvSpPr>
            <a:spLocks noGrp="1"/>
          </p:cNvSpPr>
          <p:nvPr>
            <p:ph type="title"/>
          </p:nvPr>
        </p:nvSpPr>
        <p:spPr>
          <a:xfrm>
            <a:off x="228600" y="152400"/>
            <a:ext cx="8458200" cy="411162"/>
          </a:xfrm>
        </p:spPr>
        <p:txBody>
          <a:bodyPr/>
          <a:lstStyle/>
          <a:p>
            <a:pPr algn="l"/>
            <a:r>
              <a:rPr lang="en-US" sz="3000" b="1" dirty="0" smtClean="0"/>
              <a:t>CDMA - Analogy</a:t>
            </a:r>
          </a:p>
        </p:txBody>
      </p:sp>
    </p:spTree>
  </p:cSld>
  <p:clrMapOvr>
    <a:masterClrMapping/>
  </p:clrMapOvr>
  <p:transition/>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82</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10" name="Content Placeholder 9"/>
          <p:cNvSpPr>
            <a:spLocks noGrp="1"/>
          </p:cNvSpPr>
          <p:nvPr>
            <p:ph idx="1"/>
          </p:nvPr>
        </p:nvSpPr>
        <p:spPr>
          <a:xfrm>
            <a:off x="457200" y="609600"/>
            <a:ext cx="8229600" cy="4953000"/>
          </a:xfrm>
        </p:spPr>
        <p:txBody>
          <a:bodyPr/>
          <a:lstStyle/>
          <a:p>
            <a:pPr algn="just"/>
            <a:r>
              <a:rPr lang="en-US" sz="2400" dirty="0" smtClean="0"/>
              <a:t>Let us assume we have four stations 1, 2, 3, and 4 connected to the same channel. </a:t>
            </a:r>
          </a:p>
          <a:p>
            <a:pPr algn="just"/>
            <a:r>
              <a:rPr lang="en-US" sz="2400" dirty="0" smtClean="0"/>
              <a:t>The data from station 1 are d1 , from station 2 are d2, and so on. </a:t>
            </a:r>
          </a:p>
          <a:p>
            <a:pPr algn="just"/>
            <a:r>
              <a:rPr lang="en-US" sz="2400" dirty="0" smtClean="0"/>
              <a:t>The code assigned to the first station is c1, to the second is c2, and so on. </a:t>
            </a:r>
          </a:p>
          <a:p>
            <a:pPr algn="just"/>
            <a:r>
              <a:rPr lang="en-US" sz="2400" dirty="0" smtClean="0"/>
              <a:t>We assume that the assigned codes have two properties.</a:t>
            </a:r>
          </a:p>
          <a:p>
            <a:pPr algn="just">
              <a:buNone/>
            </a:pPr>
            <a:r>
              <a:rPr lang="en-US" sz="2400" dirty="0" smtClean="0"/>
              <a:t>1. If we multiply each code by another, we get O.</a:t>
            </a:r>
          </a:p>
          <a:p>
            <a:pPr algn="just">
              <a:buNone/>
            </a:pPr>
            <a:r>
              <a:rPr lang="en-US" sz="2400" dirty="0" smtClean="0"/>
              <a:t>2. If we multiply each code by itself, we get 4 (the number of stations).</a:t>
            </a:r>
          </a:p>
        </p:txBody>
      </p:sp>
      <p:sp>
        <p:nvSpPr>
          <p:cNvPr id="12" name="Title 8"/>
          <p:cNvSpPr>
            <a:spLocks noGrp="1"/>
          </p:cNvSpPr>
          <p:nvPr>
            <p:ph type="title"/>
          </p:nvPr>
        </p:nvSpPr>
        <p:spPr>
          <a:xfrm>
            <a:off x="228600" y="152400"/>
            <a:ext cx="8458200" cy="411162"/>
          </a:xfrm>
        </p:spPr>
        <p:txBody>
          <a:bodyPr/>
          <a:lstStyle/>
          <a:p>
            <a:pPr algn="l"/>
            <a:r>
              <a:rPr lang="en-US" sz="3000" b="1" dirty="0" smtClean="0"/>
              <a:t>CDMA - Idea</a:t>
            </a:r>
          </a:p>
        </p:txBody>
      </p:sp>
    </p:spTree>
  </p:cSld>
  <p:clrMapOvr>
    <a:masterClrMapping/>
  </p:clrMapOvr>
  <p:transition/>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83</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10" name="Content Placeholder 9"/>
          <p:cNvSpPr>
            <a:spLocks noGrp="1"/>
          </p:cNvSpPr>
          <p:nvPr>
            <p:ph idx="1"/>
          </p:nvPr>
        </p:nvSpPr>
        <p:spPr>
          <a:xfrm>
            <a:off x="457200" y="609600"/>
            <a:ext cx="8229600" cy="4953000"/>
          </a:xfrm>
        </p:spPr>
        <p:txBody>
          <a:bodyPr/>
          <a:lstStyle/>
          <a:p>
            <a:pPr algn="just"/>
            <a:r>
              <a:rPr lang="en-US" sz="2400" dirty="0" smtClean="0"/>
              <a:t>With these two properties in mind, let us see how the above four stations can send data using the same common channel, as shown in Figure.</a:t>
            </a:r>
            <a:endParaRPr lang="en-US" sz="2400" dirty="0"/>
          </a:p>
        </p:txBody>
      </p:sp>
      <p:sp>
        <p:nvSpPr>
          <p:cNvPr id="12" name="Title 8"/>
          <p:cNvSpPr>
            <a:spLocks noGrp="1"/>
          </p:cNvSpPr>
          <p:nvPr>
            <p:ph type="title"/>
          </p:nvPr>
        </p:nvSpPr>
        <p:spPr>
          <a:xfrm>
            <a:off x="228600" y="152400"/>
            <a:ext cx="8458200" cy="411162"/>
          </a:xfrm>
        </p:spPr>
        <p:txBody>
          <a:bodyPr/>
          <a:lstStyle/>
          <a:p>
            <a:pPr algn="l"/>
            <a:r>
              <a:rPr lang="en-US" sz="3000" b="1" dirty="0" smtClean="0"/>
              <a:t>CDMA - Idea</a:t>
            </a:r>
          </a:p>
        </p:txBody>
      </p:sp>
      <p:pic>
        <p:nvPicPr>
          <p:cNvPr id="9" name="Picture 7"/>
          <p:cNvPicPr>
            <a:picLocks noChangeAspect="1" noChangeArrowheads="1"/>
          </p:cNvPicPr>
          <p:nvPr/>
        </p:nvPicPr>
        <p:blipFill>
          <a:blip r:embed="rId4"/>
          <a:srcRect/>
          <a:stretch>
            <a:fillRect/>
          </a:stretch>
        </p:blipFill>
        <p:spPr bwMode="auto">
          <a:xfrm>
            <a:off x="938213" y="1801060"/>
            <a:ext cx="6605587" cy="3913940"/>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84</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10" name="Content Placeholder 9"/>
          <p:cNvSpPr>
            <a:spLocks noGrp="1"/>
          </p:cNvSpPr>
          <p:nvPr>
            <p:ph idx="1"/>
          </p:nvPr>
        </p:nvSpPr>
        <p:spPr>
          <a:xfrm>
            <a:off x="457200" y="609600"/>
            <a:ext cx="8229600" cy="4953000"/>
          </a:xfrm>
        </p:spPr>
        <p:txBody>
          <a:bodyPr/>
          <a:lstStyle/>
          <a:p>
            <a:pPr algn="just"/>
            <a:r>
              <a:rPr lang="en-US" sz="2400" dirty="0" smtClean="0"/>
              <a:t>Station 1 multiplies its data by its code to get d1. c1</a:t>
            </a:r>
          </a:p>
          <a:p>
            <a:pPr algn="just"/>
            <a:r>
              <a:rPr lang="en-US" sz="2400" dirty="0" smtClean="0"/>
              <a:t>Station 2 multiplies its data by its code to get d2 . C2 and so on. </a:t>
            </a:r>
          </a:p>
          <a:p>
            <a:pPr algn="just"/>
            <a:r>
              <a:rPr lang="en-US" sz="2400" dirty="0" smtClean="0"/>
              <a:t>The data that go on the channel are the sum of all these terms, as shown in the box. </a:t>
            </a:r>
          </a:p>
          <a:p>
            <a:pPr algn="just"/>
            <a:r>
              <a:rPr lang="en-US" sz="2400" dirty="0" smtClean="0"/>
              <a:t>Any station that wants to receive data from one of the other three multiplies the data on the channel by the code of the sender. </a:t>
            </a:r>
          </a:p>
          <a:p>
            <a:pPr algn="just"/>
            <a:r>
              <a:rPr lang="en-US" sz="2400" dirty="0" smtClean="0"/>
              <a:t>For example, suppose stations 1 and 2 are talking to each other. </a:t>
            </a:r>
          </a:p>
          <a:p>
            <a:pPr algn="just"/>
            <a:r>
              <a:rPr lang="en-US" sz="2400" dirty="0" smtClean="0"/>
              <a:t>Station 2 wants to hear what station 1 is saying. </a:t>
            </a:r>
            <a:endParaRPr lang="en-US" sz="2400" dirty="0"/>
          </a:p>
        </p:txBody>
      </p:sp>
      <p:sp>
        <p:nvSpPr>
          <p:cNvPr id="12" name="Title 8"/>
          <p:cNvSpPr>
            <a:spLocks noGrp="1"/>
          </p:cNvSpPr>
          <p:nvPr>
            <p:ph type="title"/>
          </p:nvPr>
        </p:nvSpPr>
        <p:spPr>
          <a:xfrm>
            <a:off x="228600" y="152400"/>
            <a:ext cx="8458200" cy="411162"/>
          </a:xfrm>
        </p:spPr>
        <p:txBody>
          <a:bodyPr/>
          <a:lstStyle/>
          <a:p>
            <a:pPr algn="l"/>
            <a:r>
              <a:rPr lang="en-US" sz="3000" b="1" dirty="0" smtClean="0"/>
              <a:t>CDMA - Idea</a:t>
            </a:r>
          </a:p>
        </p:txBody>
      </p:sp>
    </p:spTree>
  </p:cSld>
  <p:clrMapOvr>
    <a:masterClrMapping/>
  </p:clrMapOvr>
  <p:transition/>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85</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10" name="Content Placeholder 9"/>
          <p:cNvSpPr>
            <a:spLocks noGrp="1"/>
          </p:cNvSpPr>
          <p:nvPr>
            <p:ph idx="1"/>
          </p:nvPr>
        </p:nvSpPr>
        <p:spPr>
          <a:xfrm>
            <a:off x="457200" y="609600"/>
            <a:ext cx="8229600" cy="4953000"/>
          </a:xfrm>
        </p:spPr>
        <p:txBody>
          <a:bodyPr/>
          <a:lstStyle/>
          <a:p>
            <a:pPr algn="just"/>
            <a:r>
              <a:rPr lang="en-US" sz="2400" dirty="0" smtClean="0"/>
              <a:t>It multiplies the data on the channel by c1 the code of station 1.</a:t>
            </a:r>
          </a:p>
          <a:p>
            <a:pPr algn="just"/>
            <a:r>
              <a:rPr lang="en-US" sz="2400" dirty="0" smtClean="0"/>
              <a:t>Because (c1 . c1) is 4, but (c2 . c1), (c3 . c1), and (c4 . c1) are all 0s, station 2 divides the result by 4 to get the data from station 1.</a:t>
            </a:r>
          </a:p>
          <a:p>
            <a:pPr algn="just"/>
            <a:r>
              <a:rPr lang="en-US" sz="2400" dirty="0" smtClean="0"/>
              <a:t>Data = (d1.c1 + d2.c2 + d3.c3 + d4.c4 ) .c1</a:t>
            </a:r>
          </a:p>
          <a:p>
            <a:pPr algn="just"/>
            <a:r>
              <a:rPr lang="en-US" sz="2400" dirty="0" smtClean="0"/>
              <a:t>Data = d1.c1.c1 + d2.c2.c1 + d2.c2.c1 + d3.c3.c1+ d4.c4.c1</a:t>
            </a:r>
          </a:p>
          <a:p>
            <a:pPr algn="just"/>
            <a:r>
              <a:rPr lang="en-US" sz="2400" dirty="0" smtClean="0"/>
              <a:t>Data = 4 d1</a:t>
            </a:r>
            <a:endParaRPr lang="en-US" sz="2400" dirty="0"/>
          </a:p>
        </p:txBody>
      </p:sp>
      <p:sp>
        <p:nvSpPr>
          <p:cNvPr id="12" name="Title 8"/>
          <p:cNvSpPr>
            <a:spLocks noGrp="1"/>
          </p:cNvSpPr>
          <p:nvPr>
            <p:ph type="title"/>
          </p:nvPr>
        </p:nvSpPr>
        <p:spPr>
          <a:xfrm>
            <a:off x="228600" y="152400"/>
            <a:ext cx="8458200" cy="411162"/>
          </a:xfrm>
        </p:spPr>
        <p:txBody>
          <a:bodyPr/>
          <a:lstStyle/>
          <a:p>
            <a:pPr algn="l"/>
            <a:r>
              <a:rPr lang="en-US" sz="3000" b="1" dirty="0" smtClean="0"/>
              <a:t>CDMA - Idea</a:t>
            </a:r>
          </a:p>
        </p:txBody>
      </p:sp>
    </p:spTree>
  </p:cSld>
  <p:clrMapOvr>
    <a:masterClrMapping/>
  </p:clrMapOvr>
  <p:transition/>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86</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10" name="Content Placeholder 9"/>
          <p:cNvSpPr>
            <a:spLocks noGrp="1"/>
          </p:cNvSpPr>
          <p:nvPr>
            <p:ph idx="1"/>
          </p:nvPr>
        </p:nvSpPr>
        <p:spPr>
          <a:xfrm>
            <a:off x="457200" y="609600"/>
            <a:ext cx="8229600" cy="4953000"/>
          </a:xfrm>
        </p:spPr>
        <p:txBody>
          <a:bodyPr/>
          <a:lstStyle/>
          <a:p>
            <a:pPr algn="just"/>
            <a:r>
              <a:rPr lang="en-US" sz="2400" dirty="0" smtClean="0"/>
              <a:t>CDMA is based on coding theory. </a:t>
            </a:r>
          </a:p>
          <a:p>
            <a:pPr algn="just"/>
            <a:r>
              <a:rPr lang="en-US" sz="2400" dirty="0" smtClean="0"/>
              <a:t>Each station is assigned a code, which is a sequence of numbers called chips, as shown in Figure</a:t>
            </a:r>
          </a:p>
          <a:p>
            <a:pPr algn="just"/>
            <a:endParaRPr lang="en-US" sz="2400" dirty="0" smtClean="0"/>
          </a:p>
          <a:p>
            <a:pPr algn="just"/>
            <a:endParaRPr lang="en-US" sz="2400" dirty="0" smtClean="0"/>
          </a:p>
          <a:p>
            <a:pPr algn="just"/>
            <a:endParaRPr lang="en-US" sz="2400" dirty="0" smtClean="0"/>
          </a:p>
          <a:p>
            <a:pPr algn="just"/>
            <a:r>
              <a:rPr lang="en-US" sz="2400" dirty="0" smtClean="0"/>
              <a:t>Data Representation</a:t>
            </a:r>
            <a:endParaRPr lang="en-US" sz="2400" dirty="0"/>
          </a:p>
        </p:txBody>
      </p:sp>
      <p:sp>
        <p:nvSpPr>
          <p:cNvPr id="12" name="Title 8"/>
          <p:cNvSpPr>
            <a:spLocks noGrp="1"/>
          </p:cNvSpPr>
          <p:nvPr>
            <p:ph type="title"/>
          </p:nvPr>
        </p:nvSpPr>
        <p:spPr>
          <a:xfrm>
            <a:off x="228600" y="152400"/>
            <a:ext cx="8458200" cy="411162"/>
          </a:xfrm>
        </p:spPr>
        <p:txBody>
          <a:bodyPr/>
          <a:lstStyle/>
          <a:p>
            <a:pPr algn="l"/>
            <a:r>
              <a:rPr lang="en-US" sz="3000" b="1" dirty="0" smtClean="0"/>
              <a:t>CDMA - Chips</a:t>
            </a:r>
          </a:p>
        </p:txBody>
      </p:sp>
      <p:pic>
        <p:nvPicPr>
          <p:cNvPr id="9" name="Picture 7"/>
          <p:cNvPicPr>
            <a:picLocks noChangeAspect="1" noChangeArrowheads="1"/>
          </p:cNvPicPr>
          <p:nvPr/>
        </p:nvPicPr>
        <p:blipFill>
          <a:blip r:embed="rId4"/>
          <a:srcRect/>
          <a:stretch>
            <a:fillRect/>
          </a:stretch>
        </p:blipFill>
        <p:spPr bwMode="auto">
          <a:xfrm>
            <a:off x="152400" y="1981200"/>
            <a:ext cx="8775700" cy="863600"/>
          </a:xfrm>
          <a:prstGeom prst="rect">
            <a:avLst/>
          </a:prstGeom>
          <a:noFill/>
          <a:ln w="9525">
            <a:noFill/>
            <a:miter lim="800000"/>
            <a:headEnd/>
            <a:tailEnd/>
          </a:ln>
          <a:effectLst/>
        </p:spPr>
      </p:pic>
      <p:pic>
        <p:nvPicPr>
          <p:cNvPr id="11" name="Picture 7"/>
          <p:cNvPicPr>
            <a:picLocks noChangeAspect="1" noChangeArrowheads="1"/>
          </p:cNvPicPr>
          <p:nvPr/>
        </p:nvPicPr>
        <p:blipFill>
          <a:blip r:embed="rId5"/>
          <a:srcRect/>
          <a:stretch>
            <a:fillRect/>
          </a:stretch>
        </p:blipFill>
        <p:spPr bwMode="auto">
          <a:xfrm>
            <a:off x="484188" y="4006850"/>
            <a:ext cx="8126412" cy="717550"/>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87</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12" name="Title 8"/>
          <p:cNvSpPr>
            <a:spLocks noGrp="1"/>
          </p:cNvSpPr>
          <p:nvPr>
            <p:ph type="title"/>
          </p:nvPr>
        </p:nvSpPr>
        <p:spPr>
          <a:xfrm>
            <a:off x="228600" y="152400"/>
            <a:ext cx="8458200" cy="411162"/>
          </a:xfrm>
        </p:spPr>
        <p:txBody>
          <a:bodyPr/>
          <a:lstStyle/>
          <a:p>
            <a:pPr algn="l"/>
            <a:r>
              <a:rPr lang="en-US" sz="3000" b="1" dirty="0" smtClean="0"/>
              <a:t>CDMA – Sharing Channel </a:t>
            </a:r>
          </a:p>
        </p:txBody>
      </p:sp>
      <p:pic>
        <p:nvPicPr>
          <p:cNvPr id="14" name="Picture 7"/>
          <p:cNvPicPr>
            <a:picLocks noChangeAspect="1" noChangeArrowheads="1"/>
          </p:cNvPicPr>
          <p:nvPr/>
        </p:nvPicPr>
        <p:blipFill>
          <a:blip r:embed="rId4"/>
          <a:srcRect/>
          <a:stretch>
            <a:fillRect/>
          </a:stretch>
        </p:blipFill>
        <p:spPr bwMode="auto">
          <a:xfrm>
            <a:off x="185738" y="762000"/>
            <a:ext cx="8729662" cy="4495800"/>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88</a:t>
            </a:fld>
            <a:endParaRPr lang="en-US" sz="1400"/>
          </a:p>
        </p:txBody>
      </p:sp>
      <p:pic>
        <p:nvPicPr>
          <p:cNvPr id="8" name="Picture 7"/>
          <p:cNvPicPr>
            <a:picLocks noChangeAspect="1" noChangeArrowheads="1"/>
          </p:cNvPicPr>
          <p:nvPr/>
        </p:nvPicPr>
        <p:blipFill>
          <a:blip r:embed="rId4"/>
          <a:srcRect/>
          <a:stretch>
            <a:fillRect/>
          </a:stretch>
        </p:blipFill>
        <p:spPr bwMode="auto">
          <a:xfrm>
            <a:off x="279400" y="990600"/>
            <a:ext cx="8026400" cy="4238625"/>
          </a:xfrm>
          <a:prstGeom prst="rect">
            <a:avLst/>
          </a:prstGeom>
          <a:noFill/>
          <a:ln w="9525">
            <a:noFill/>
            <a:miter lim="800000"/>
            <a:headEnd/>
            <a:tailEnd/>
          </a:ln>
          <a:effectLst/>
        </p:spPr>
      </p:pic>
      <p:sp>
        <p:nvSpPr>
          <p:cNvPr id="10" name="Title 8"/>
          <p:cNvSpPr>
            <a:spLocks noGrp="1"/>
          </p:cNvSpPr>
          <p:nvPr>
            <p:ph type="title"/>
          </p:nvPr>
        </p:nvSpPr>
        <p:spPr>
          <a:xfrm>
            <a:off x="228600" y="152400"/>
            <a:ext cx="8458200" cy="411162"/>
          </a:xfrm>
        </p:spPr>
        <p:txBody>
          <a:bodyPr/>
          <a:lstStyle/>
          <a:p>
            <a:pPr algn="l"/>
            <a:r>
              <a:rPr lang="en-US" sz="3000" b="1" dirty="0" smtClean="0"/>
              <a:t>CDMA – Signal level – Signal Generation </a:t>
            </a:r>
          </a:p>
        </p:txBody>
      </p:sp>
    </p:spTree>
  </p:cSld>
  <p:clrMapOvr>
    <a:masterClrMapping/>
  </p:clrMapOvr>
  <p:transition/>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89</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12" name="Title 8"/>
          <p:cNvSpPr>
            <a:spLocks noGrp="1"/>
          </p:cNvSpPr>
          <p:nvPr>
            <p:ph type="title"/>
          </p:nvPr>
        </p:nvSpPr>
        <p:spPr>
          <a:xfrm>
            <a:off x="228600" y="152400"/>
            <a:ext cx="8458200" cy="411162"/>
          </a:xfrm>
        </p:spPr>
        <p:txBody>
          <a:bodyPr/>
          <a:lstStyle/>
          <a:p>
            <a:pPr algn="l"/>
            <a:r>
              <a:rPr lang="en-US" sz="3000" b="1" dirty="0" smtClean="0"/>
              <a:t>CDMA – Signal level – Decoding </a:t>
            </a:r>
          </a:p>
        </p:txBody>
      </p:sp>
      <p:pic>
        <p:nvPicPr>
          <p:cNvPr id="9" name="Picture 7"/>
          <p:cNvPicPr>
            <a:picLocks noChangeAspect="1" noChangeArrowheads="1"/>
          </p:cNvPicPr>
          <p:nvPr/>
        </p:nvPicPr>
        <p:blipFill>
          <a:blip r:embed="rId4"/>
          <a:srcRect/>
          <a:stretch>
            <a:fillRect/>
          </a:stretch>
        </p:blipFill>
        <p:spPr bwMode="auto">
          <a:xfrm>
            <a:off x="719138" y="914400"/>
            <a:ext cx="7358062" cy="4337050"/>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9</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9" name="Title 8"/>
          <p:cNvSpPr>
            <a:spLocks noGrp="1"/>
          </p:cNvSpPr>
          <p:nvPr>
            <p:ph type="title"/>
          </p:nvPr>
        </p:nvSpPr>
        <p:spPr>
          <a:xfrm>
            <a:off x="228600" y="198438"/>
            <a:ext cx="8458200" cy="411162"/>
          </a:xfrm>
        </p:spPr>
        <p:txBody>
          <a:bodyPr/>
          <a:lstStyle/>
          <a:p>
            <a:pPr algn="l"/>
            <a:r>
              <a:rPr lang="en-US" sz="3000" b="1" dirty="0" smtClean="0"/>
              <a:t>RANDOM ACCESS</a:t>
            </a:r>
          </a:p>
        </p:txBody>
      </p:sp>
      <p:sp>
        <p:nvSpPr>
          <p:cNvPr id="10" name="Content Placeholder 9"/>
          <p:cNvSpPr>
            <a:spLocks noGrp="1"/>
          </p:cNvSpPr>
          <p:nvPr>
            <p:ph idx="1"/>
          </p:nvPr>
        </p:nvSpPr>
        <p:spPr>
          <a:xfrm>
            <a:off x="457200" y="762000"/>
            <a:ext cx="8229600" cy="4495800"/>
          </a:xfrm>
        </p:spPr>
        <p:txBody>
          <a:bodyPr/>
          <a:lstStyle/>
          <a:p>
            <a:pPr algn="just"/>
            <a:r>
              <a:rPr lang="en-US" sz="2400" dirty="0" smtClean="0"/>
              <a:t>The method was improved with the addition of a procedure that forces the station to sense the medium before transmitting.  This was called carrier sense multiple access. </a:t>
            </a:r>
          </a:p>
          <a:p>
            <a:pPr algn="just"/>
            <a:r>
              <a:rPr lang="en-US" sz="2400" dirty="0" smtClean="0"/>
              <a:t>This method later evolved into two parallel methods: carrier sense multiple access with collision detection (CSMA/CD) and carrier sense multiple access with collision avoidance (CSMA/CA). </a:t>
            </a:r>
          </a:p>
          <a:p>
            <a:pPr algn="just"/>
            <a:r>
              <a:rPr lang="en-US" sz="2400" dirty="0" smtClean="0"/>
              <a:t>CSMA/CD tells the station what to do when a collision is detected. </a:t>
            </a:r>
          </a:p>
          <a:p>
            <a:pPr algn="just"/>
            <a:r>
              <a:rPr lang="en-US" sz="2400" dirty="0" smtClean="0"/>
              <a:t>CSMA/CA tries to avoid the collision.</a:t>
            </a:r>
            <a:endParaRPr lang="en-US" sz="2400" dirty="0"/>
          </a:p>
        </p:txBody>
      </p:sp>
    </p:spTree>
  </p:cSld>
  <p:clrMapOvr>
    <a:masterClrMapping/>
  </p:clrMapOvr>
  <p:transition/>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90</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12" name="Title 8"/>
          <p:cNvSpPr>
            <a:spLocks noGrp="1"/>
          </p:cNvSpPr>
          <p:nvPr>
            <p:ph type="title"/>
          </p:nvPr>
        </p:nvSpPr>
        <p:spPr>
          <a:xfrm>
            <a:off x="228600" y="152400"/>
            <a:ext cx="8458200" cy="411162"/>
          </a:xfrm>
        </p:spPr>
        <p:txBody>
          <a:bodyPr/>
          <a:lstStyle/>
          <a:p>
            <a:pPr algn="l"/>
            <a:r>
              <a:rPr lang="en-US" sz="3000" b="1" dirty="0" smtClean="0"/>
              <a:t>CDMA – Sequence Generation </a:t>
            </a:r>
          </a:p>
        </p:txBody>
      </p:sp>
      <p:pic>
        <p:nvPicPr>
          <p:cNvPr id="8" name="Picture 7"/>
          <p:cNvPicPr>
            <a:picLocks noChangeAspect="1" noChangeArrowheads="1"/>
          </p:cNvPicPr>
          <p:nvPr/>
        </p:nvPicPr>
        <p:blipFill>
          <a:blip r:embed="rId4"/>
          <a:srcRect/>
          <a:stretch>
            <a:fillRect/>
          </a:stretch>
        </p:blipFill>
        <p:spPr bwMode="auto">
          <a:xfrm>
            <a:off x="1250950" y="838200"/>
            <a:ext cx="5988050" cy="4525962"/>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6057</TotalTime>
  <Words>5619</Words>
  <Application>Microsoft Office PowerPoint</Application>
  <PresentationFormat>On-screen Show (4:3)</PresentationFormat>
  <Paragraphs>1434</Paragraphs>
  <Slides>90</Slides>
  <Notes>90</Notes>
  <HiddenSlides>0</HiddenSlides>
  <MMClips>0</MMClips>
  <ScaleCrop>false</ScaleCrop>
  <HeadingPairs>
    <vt:vector size="4" baseType="variant">
      <vt:variant>
        <vt:lpstr>Theme</vt:lpstr>
      </vt:variant>
      <vt:variant>
        <vt:i4>2</vt:i4>
      </vt:variant>
      <vt:variant>
        <vt:lpstr>Slide Titles</vt:lpstr>
      </vt:variant>
      <vt:variant>
        <vt:i4>90</vt:i4>
      </vt:variant>
    </vt:vector>
  </HeadingPairs>
  <TitlesOfParts>
    <vt:vector size="92" baseType="lpstr">
      <vt:lpstr>Default Design</vt:lpstr>
      <vt:lpstr>Custom Design</vt:lpstr>
      <vt:lpstr>Slide 1</vt:lpstr>
      <vt:lpstr>Introduction </vt:lpstr>
      <vt:lpstr>Introduction </vt:lpstr>
      <vt:lpstr>Introduction </vt:lpstr>
      <vt:lpstr>RANDOM ACCESS</vt:lpstr>
      <vt:lpstr>RANDOM ACCESS</vt:lpstr>
      <vt:lpstr>RANDOM ACCESS</vt:lpstr>
      <vt:lpstr>RANDOM ACCESS</vt:lpstr>
      <vt:lpstr>RANDOM ACCESS</vt:lpstr>
      <vt:lpstr>ALOHA</vt:lpstr>
      <vt:lpstr>Pure ALOHA</vt:lpstr>
      <vt:lpstr>Pure ALOHA</vt:lpstr>
      <vt:lpstr>Pure ALOHA</vt:lpstr>
      <vt:lpstr>Pure ALOHA</vt:lpstr>
      <vt:lpstr>Pure ALOHA</vt:lpstr>
      <vt:lpstr>Pure ALOHA</vt:lpstr>
      <vt:lpstr>Pure ALOHA - Procedure for pure ALOHA protocol</vt:lpstr>
      <vt:lpstr>Pure ALOHA</vt:lpstr>
      <vt:lpstr>Pure ALOHA</vt:lpstr>
      <vt:lpstr>Pure ALOHA - Vulnerable time</vt:lpstr>
      <vt:lpstr>Pure ALOHA - Vulnerable time</vt:lpstr>
      <vt:lpstr>Pure ALOHA - Vulnerable time</vt:lpstr>
      <vt:lpstr>Pure ALOHA - Vulnerable time</vt:lpstr>
      <vt:lpstr>Pure ALOHA - Throughput</vt:lpstr>
      <vt:lpstr>Slotted ALOHA</vt:lpstr>
      <vt:lpstr>Slotted ALOHA</vt:lpstr>
      <vt:lpstr>Slotted ALOHA</vt:lpstr>
      <vt:lpstr>Slotted ALOHA</vt:lpstr>
      <vt:lpstr>Slotted ALOHA - Throughput</vt:lpstr>
      <vt:lpstr>Carrier Sense Multiple Access (CSMA)</vt:lpstr>
      <vt:lpstr>Carrier Sense Multiple Access (CSMA)</vt:lpstr>
      <vt:lpstr>CSMA – Space/time model of collision in CSMA </vt:lpstr>
      <vt:lpstr>Carrier Sense Multiple Access (CSMA)</vt:lpstr>
      <vt:lpstr>CSMA - Vulnerable Time</vt:lpstr>
      <vt:lpstr>CSMA - Vulnerable Time</vt:lpstr>
      <vt:lpstr>CSMA - Persistence Methods</vt:lpstr>
      <vt:lpstr>CSMA – 1-Persistence Method</vt:lpstr>
      <vt:lpstr>CSMA – Non-Persistence Method</vt:lpstr>
      <vt:lpstr>CSMA – p-Persistence Method</vt:lpstr>
      <vt:lpstr>CSMA – p-Persistence Method</vt:lpstr>
      <vt:lpstr>Persistence Methods - Behavior of three persistence methods</vt:lpstr>
      <vt:lpstr>Slide 42</vt:lpstr>
      <vt:lpstr>Carrier Sense Multiple Access with Collision Detection (CSMA/CD)</vt:lpstr>
      <vt:lpstr>Carrier Sense Multiple Access with Collision Detection (CSMA/CD)</vt:lpstr>
      <vt:lpstr>CSMA/CD</vt:lpstr>
      <vt:lpstr>CSMA/CD</vt:lpstr>
      <vt:lpstr>CSMA/CD</vt:lpstr>
      <vt:lpstr>CSMA/CD – Procedure </vt:lpstr>
      <vt:lpstr>CSMA/CD - Procedure</vt:lpstr>
      <vt:lpstr>CSMA/CD - Procedure</vt:lpstr>
      <vt:lpstr>CSMA/CD - Procedure</vt:lpstr>
      <vt:lpstr>CSMA/CD - Procedure</vt:lpstr>
      <vt:lpstr>CSMA/CD – Energy Level </vt:lpstr>
      <vt:lpstr>CSMA/CD – Energy Level </vt:lpstr>
      <vt:lpstr>CSMA/CD – Throughput </vt:lpstr>
      <vt:lpstr>Carrier Sense Multiple Access with Collision Avoidance (CSMA/CA)</vt:lpstr>
      <vt:lpstr>Carrier Sense Multiple Access with Collision Avoidance (CSMA/CA)</vt:lpstr>
      <vt:lpstr>CSMA/CA - Interframe Space (IFS)</vt:lpstr>
      <vt:lpstr>CSMA/CA - Interframe Space (IFS)</vt:lpstr>
      <vt:lpstr>CSMA/CA - Contention Window</vt:lpstr>
      <vt:lpstr>CSMA/CA - Contention Window</vt:lpstr>
      <vt:lpstr>CSMA/CA - Acknowledgment</vt:lpstr>
      <vt:lpstr>CSMA/CA - Procedure</vt:lpstr>
      <vt:lpstr>CSMA/CA - Procedure</vt:lpstr>
      <vt:lpstr>CONTROLLED ACCESS</vt:lpstr>
      <vt:lpstr>Reservation</vt:lpstr>
      <vt:lpstr>Reservation</vt:lpstr>
      <vt:lpstr>Polling</vt:lpstr>
      <vt:lpstr>Polling</vt:lpstr>
      <vt:lpstr>Polling</vt:lpstr>
      <vt:lpstr>Token Passing</vt:lpstr>
      <vt:lpstr>Token Passing - Logical Ring</vt:lpstr>
      <vt:lpstr>Token Passing - Logical Ring</vt:lpstr>
      <vt:lpstr>CHANNELIZATION</vt:lpstr>
      <vt:lpstr>Frequency-Division Multiple Access (FDMA)</vt:lpstr>
      <vt:lpstr>Frequency-Division Multiple Access (FDMA)</vt:lpstr>
      <vt:lpstr>Time-Division Multiple Access (TDMA)</vt:lpstr>
      <vt:lpstr>Time-Division Multiple Access (TDMA)</vt:lpstr>
      <vt:lpstr>Time-Division Multiple Access (TDMA)</vt:lpstr>
      <vt:lpstr>Code-Division Multiple Access (CDMA)</vt:lpstr>
      <vt:lpstr>CDMA - Analogy</vt:lpstr>
      <vt:lpstr>CDMA - Idea</vt:lpstr>
      <vt:lpstr>CDMA - Idea</vt:lpstr>
      <vt:lpstr>CDMA - Idea</vt:lpstr>
      <vt:lpstr>CDMA - Idea</vt:lpstr>
      <vt:lpstr>CDMA - Chips</vt:lpstr>
      <vt:lpstr>CDMA – Sharing Channel </vt:lpstr>
      <vt:lpstr>CDMA – Signal level – Signal Generation </vt:lpstr>
      <vt:lpstr>CDMA – Signal level – Decoding </vt:lpstr>
      <vt:lpstr>CDMA – Sequence Generation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Admin</cp:lastModifiedBy>
  <cp:revision>925</cp:revision>
  <cp:lastPrinted>1601-01-01T00:00:00Z</cp:lastPrinted>
  <dcterms:created xsi:type="dcterms:W3CDTF">1601-01-01T00:00:00Z</dcterms:created>
  <dcterms:modified xsi:type="dcterms:W3CDTF">2021-04-25T03:20:36Z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