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notesSlides/notesSlide64.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68"/>
  </p:notesMasterIdLst>
  <p:handoutMasterIdLst>
    <p:handoutMasterId r:id="rId69"/>
  </p:handoutMasterIdLst>
  <p:sldIdLst>
    <p:sldId id="286" r:id="rId3"/>
    <p:sldId id="289" r:id="rId4"/>
    <p:sldId id="290" r:id="rId5"/>
    <p:sldId id="291" r:id="rId6"/>
    <p:sldId id="292" r:id="rId7"/>
    <p:sldId id="293" r:id="rId8"/>
    <p:sldId id="294" r:id="rId9"/>
    <p:sldId id="295" r:id="rId10"/>
    <p:sldId id="296" r:id="rId11"/>
    <p:sldId id="351" r:id="rId12"/>
    <p:sldId id="297" r:id="rId13"/>
    <p:sldId id="352" r:id="rId14"/>
    <p:sldId id="298" r:id="rId15"/>
    <p:sldId id="299" r:id="rId16"/>
    <p:sldId id="300" r:id="rId17"/>
    <p:sldId id="301" r:id="rId18"/>
    <p:sldId id="302" r:id="rId19"/>
    <p:sldId id="303" r:id="rId20"/>
    <p:sldId id="304" r:id="rId21"/>
    <p:sldId id="305" r:id="rId22"/>
    <p:sldId id="306" r:id="rId23"/>
    <p:sldId id="307" r:id="rId24"/>
    <p:sldId id="353" r:id="rId25"/>
    <p:sldId id="309" r:id="rId26"/>
    <p:sldId id="310" r:id="rId27"/>
    <p:sldId id="311" r:id="rId28"/>
    <p:sldId id="312" r:id="rId29"/>
    <p:sldId id="313" r:id="rId30"/>
    <p:sldId id="354" r:id="rId31"/>
    <p:sldId id="314" r:id="rId32"/>
    <p:sldId id="315" r:id="rId33"/>
    <p:sldId id="316" r:id="rId34"/>
    <p:sldId id="317" r:id="rId35"/>
    <p:sldId id="319" r:id="rId36"/>
    <p:sldId id="320" r:id="rId37"/>
    <p:sldId id="321" r:id="rId38"/>
    <p:sldId id="322" r:id="rId39"/>
    <p:sldId id="323" r:id="rId40"/>
    <p:sldId id="324" r:id="rId41"/>
    <p:sldId id="325" r:id="rId42"/>
    <p:sldId id="326" r:id="rId43"/>
    <p:sldId id="327" r:id="rId44"/>
    <p:sldId id="328" r:id="rId45"/>
    <p:sldId id="329" r:id="rId46"/>
    <p:sldId id="331" r:id="rId47"/>
    <p:sldId id="330" r:id="rId48"/>
    <p:sldId id="332" r:id="rId49"/>
    <p:sldId id="333" r:id="rId50"/>
    <p:sldId id="334" r:id="rId51"/>
    <p:sldId id="335" r:id="rId52"/>
    <p:sldId id="336" r:id="rId53"/>
    <p:sldId id="337" r:id="rId54"/>
    <p:sldId id="338" r:id="rId55"/>
    <p:sldId id="339" r:id="rId56"/>
    <p:sldId id="340" r:id="rId57"/>
    <p:sldId id="341" r:id="rId58"/>
    <p:sldId id="342" r:id="rId59"/>
    <p:sldId id="343" r:id="rId60"/>
    <p:sldId id="344" r:id="rId61"/>
    <p:sldId id="345" r:id="rId62"/>
    <p:sldId id="346" r:id="rId63"/>
    <p:sldId id="347" r:id="rId64"/>
    <p:sldId id="348" r:id="rId65"/>
    <p:sldId id="349" r:id="rId66"/>
    <p:sldId id="350" r:id="rId6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FFFF00"/>
    <a:srgbClr val="FF0000"/>
    <a:srgbClr val="8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632" autoAdjust="0"/>
    <p:restoredTop sz="94624" autoAdjust="0"/>
  </p:normalViewPr>
  <p:slideViewPr>
    <p:cSldViewPr>
      <p:cViewPr varScale="1">
        <p:scale>
          <a:sx n="69" d="100"/>
          <a:sy n="69" d="100"/>
        </p:scale>
        <p:origin x="-1452" y="-102"/>
      </p:cViewPr>
      <p:guideLst>
        <p:guide orient="horz" pos="2160"/>
        <p:guide pos="2880"/>
      </p:guideLst>
    </p:cSldViewPr>
  </p:slideViewPr>
  <p:outlineViewPr>
    <p:cViewPr>
      <p:scale>
        <a:sx n="33" d="100"/>
        <a:sy n="33" d="100"/>
      </p:scale>
      <p:origin x="240" y="36751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474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F69F284B-C06E-44D8-A652-1AD6BFA52434}" type="datetimeFigureOut">
              <a:rPr lang="en-US"/>
              <a:pPr>
                <a:defRPr/>
              </a:pPr>
              <a:t>3/7/2024</a:t>
            </a:fld>
            <a:endParaRPr lang="en-US"/>
          </a:p>
        </p:txBody>
      </p:sp>
      <p:sp>
        <p:nvSpPr>
          <p:cNvPr id="14746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474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A48612B6-20B5-4BD7-8AD5-3FBF84AA764A}"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07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640A663-5846-42D7-8E0F-AB157AADD1B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545B3543-970F-4229-8C19-F7DE8B07E7EE}"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3886200"/>
          </a:xfrm>
        </p:spPr>
        <p:txBody>
          <a:bodyPr/>
          <a:lstStyle/>
          <a:p>
            <a:pPr lvl="0"/>
            <a:endParaRPr lang="en-US" noProof="0"/>
          </a:p>
        </p:txBody>
      </p:sp>
      <p:sp>
        <p:nvSpPr>
          <p:cNvPr id="4" name="Rectangle 6"/>
          <p:cNvSpPr>
            <a:spLocks noGrp="1" noChangeArrowheads="1"/>
          </p:cNvSpPr>
          <p:nvPr>
            <p:ph type="sldNum" sz="quarter" idx="10"/>
          </p:nvPr>
        </p:nvSpPr>
        <p:spPr>
          <a:ln/>
        </p:spPr>
        <p:txBody>
          <a:bodyPr/>
          <a:lstStyle>
            <a:lvl1pPr>
              <a:defRPr/>
            </a:lvl1pPr>
          </a:lstStyle>
          <a:p>
            <a:pPr>
              <a:defRPr/>
            </a:pPr>
            <a:fld id="{B668F36E-4EF6-43C6-A56D-336E1ABC245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N"/>
          </a:p>
        </p:txBody>
      </p:sp>
      <p:sp>
        <p:nvSpPr>
          <p:cNvPr id="3" name="Content Placeholder 2"/>
          <p:cNvSpPr>
            <a:spLocks noGrp="1"/>
          </p:cNvSpPr>
          <p:nvPr>
            <p:ph idx="1"/>
          </p:nvPr>
        </p:nvSpPr>
        <p:spPr>
          <a:xfrm>
            <a:off x="457200" y="1600200"/>
            <a:ext cx="8229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6"/>
          <p:cNvSpPr>
            <a:spLocks noGrp="1" noChangeArrowheads="1"/>
          </p:cNvSpPr>
          <p:nvPr>
            <p:ph type="sldNum" sz="quarter" idx="10"/>
          </p:nvPr>
        </p:nvSpPr>
        <p:spPr>
          <a:ln/>
        </p:spPr>
        <p:txBody>
          <a:bodyPr/>
          <a:lstStyle>
            <a:lvl1pPr>
              <a:defRPr/>
            </a:lvl1pPr>
          </a:lstStyle>
          <a:p>
            <a:pPr>
              <a:defRPr/>
            </a:pPr>
            <a:fld id="{6A8EC3B5-65C5-42C7-8B0F-51655A2D1AF3}"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F5D520EF-6F3B-44A5-A842-1A169C142E5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71" name="Rectangle 3"/>
          <p:cNvSpPr>
            <a:spLocks noGrp="1" noChangeArrowheads="1"/>
          </p:cNvSpPr>
          <p:nvPr>
            <p:ph type="body" idx="1"/>
          </p:nvPr>
        </p:nvSpPr>
        <p:spPr bwMode="auto">
          <a:xfrm>
            <a:off x="457200" y="1600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6705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charset="0"/>
              </a:defRPr>
            </a:lvl1pPr>
          </a:lstStyle>
          <a:p>
            <a:pPr>
              <a:defRPr/>
            </a:pPr>
            <a:fld id="{EBEC463F-B9DA-4B96-B39B-814D0DF6E780}" type="slidenum">
              <a:rPr lang="en-US"/>
              <a:pPr>
                <a:defRPr/>
              </a:pPr>
              <a:t>‹#›</a:t>
            </a:fld>
            <a:endParaRPr lang="en-US" dirty="0"/>
          </a:p>
        </p:txBody>
      </p:sp>
      <p:sp>
        <p:nvSpPr>
          <p:cNvPr id="7" name="Slide Number Placeholder 3"/>
          <p:cNvSpPr txBox="1">
            <a:spLocks/>
          </p:cNvSpPr>
          <p:nvPr/>
        </p:nvSpPr>
        <p:spPr>
          <a:xfrm>
            <a:off x="7162800" y="6245225"/>
            <a:ext cx="1524000" cy="476250"/>
          </a:xfrm>
          <a:prstGeom prst="rect">
            <a:avLst/>
          </a:prstGeom>
        </p:spPr>
        <p:txBody>
          <a:bodyPr/>
          <a:lstStyle/>
          <a:p>
            <a:pPr>
              <a:defRPr/>
            </a:pPr>
            <a:endParaRPr lang="en-US" dirty="0"/>
          </a:p>
        </p:txBody>
      </p:sp>
      <p:pic>
        <p:nvPicPr>
          <p:cNvPr id="7174" name="Picture 2"/>
          <p:cNvPicPr>
            <a:picLocks noChangeAspect="1" noChangeArrowheads="1"/>
          </p:cNvPicPr>
          <p:nvPr/>
        </p:nvPicPr>
        <p:blipFill>
          <a:blip r:embed="rId5" cstate="print"/>
          <a:srcRect/>
          <a:stretch>
            <a:fillRect/>
          </a:stretch>
        </p:blipFill>
        <p:spPr bwMode="auto">
          <a:xfrm>
            <a:off x="0" y="5816600"/>
            <a:ext cx="1066800" cy="1066800"/>
          </a:xfrm>
          <a:prstGeom prst="rect">
            <a:avLst/>
          </a:prstGeom>
          <a:noFill/>
          <a:ln w="9525">
            <a:noFill/>
            <a:miter lim="800000"/>
            <a:headEnd/>
            <a:tailEnd/>
          </a:ln>
        </p:spPr>
      </p:pic>
      <p:sp>
        <p:nvSpPr>
          <p:cNvPr id="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304800" y="1631950"/>
            <a:ext cx="8153400" cy="579438"/>
          </a:xfrm>
          <a:prstGeom prst="rect">
            <a:avLst/>
          </a:prstGeom>
          <a:noFill/>
          <a:ln w="9525">
            <a:noFill/>
            <a:miter lim="800000"/>
            <a:headEnd/>
            <a:tailEnd/>
          </a:ln>
          <a:effectLst/>
        </p:spPr>
        <p:txBody>
          <a:bodyPr>
            <a:spAutoFit/>
          </a:bodyPr>
          <a:lstStyle/>
          <a:p>
            <a:pPr eaLnBrk="1" hangingPunct="1">
              <a:defRPr/>
            </a:pPr>
            <a:r>
              <a:rPr lang="en-US" sz="3200"/>
              <a:t>  </a:t>
            </a:r>
            <a:endParaRPr lang="en-US" sz="3200">
              <a:solidFill>
                <a:srgbClr val="800000"/>
              </a:solidFill>
            </a:endParaRPr>
          </a:p>
        </p:txBody>
      </p:sp>
      <p:sp>
        <p:nvSpPr>
          <p:cNvPr id="10" name="Rectangle 6"/>
          <p:cNvSpPr>
            <a:spLocks noChangeArrowheads="1"/>
          </p:cNvSpPr>
          <p:nvPr/>
        </p:nvSpPr>
        <p:spPr bwMode="auto">
          <a:xfrm>
            <a:off x="1143000" y="5867400"/>
            <a:ext cx="7694613" cy="1128713"/>
          </a:xfrm>
          <a:prstGeom prst="rect">
            <a:avLst/>
          </a:prstGeom>
          <a:noFill/>
          <a:ln w="9525">
            <a:noFill/>
            <a:miter lim="800000"/>
            <a:headEnd/>
            <a:tailEnd/>
          </a:ln>
          <a:effectLst/>
        </p:spPr>
        <p:txBody>
          <a:bodyPr>
            <a:spAutoFit/>
          </a:bodyPr>
          <a:lstStyle/>
          <a:p>
            <a:pPr algn="ctr" eaLnBrk="1" hangingPunct="1">
              <a:defRPr/>
            </a:pPr>
            <a:r>
              <a:rPr lang="en-US" b="1">
                <a:solidFill>
                  <a:srgbClr val="00006C"/>
                </a:solidFill>
                <a:latin typeface="Arial" pitchFamily="34" charset="0"/>
              </a:rPr>
              <a:t>Department of Computer Engineering and Information Technology</a:t>
            </a:r>
          </a:p>
          <a:p>
            <a:pPr algn="ctr" eaLnBrk="1" hangingPunct="1">
              <a:defRPr/>
            </a:pPr>
            <a:r>
              <a:rPr lang="en-US" b="1">
                <a:solidFill>
                  <a:srgbClr val="00006C"/>
                </a:solidFill>
                <a:latin typeface="Arial" pitchFamily="34" charset="0"/>
              </a:rPr>
              <a:t>College of Engineering Pune (COEP) </a:t>
            </a:r>
          </a:p>
          <a:p>
            <a:pPr algn="ctr" eaLnBrk="1" hangingPunct="1">
              <a:defRPr/>
            </a:pPr>
            <a:r>
              <a:rPr lang="en-US" sz="1400" b="1">
                <a:solidFill>
                  <a:srgbClr val="00006C"/>
                </a:solidFill>
                <a:latin typeface="Arial" pitchFamily="34" charset="0"/>
              </a:rPr>
              <a:t>Forerunners in Technical Education </a:t>
            </a:r>
          </a:p>
          <a:p>
            <a:pPr algn="ctr" eaLnBrk="1" hangingPunct="1">
              <a:defRPr/>
            </a:pPr>
            <a:r>
              <a:rPr lang="en-US" b="1">
                <a:solidFill>
                  <a:srgbClr val="00006C"/>
                </a:solidFill>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5" name="Text Placeholder 2"/>
          <p:cNvSpPr>
            <a:spLocks noGrp="1"/>
          </p:cNvSpPr>
          <p:nvPr>
            <p:ph type="body" idx="1"/>
          </p:nvPr>
        </p:nvSpPr>
        <p:spPr bwMode="auto">
          <a:xfrm>
            <a:off x="457200" y="1600200"/>
            <a:ext cx="8229600" cy="3962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7086600" y="6356350"/>
            <a:ext cx="16002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a:defRPr/>
            </a:pPr>
            <a:fld id="{BD14F0D9-E6DF-4FE7-B83C-3D9EC175FA41}" type="slidenum">
              <a:rPr lang="en-US"/>
              <a:pPr>
                <a:defRPr/>
              </a:pPr>
              <a:t>‹#›</a:t>
            </a:fld>
            <a:endParaRPr lang="en-US"/>
          </a:p>
        </p:txBody>
      </p:sp>
      <p:pic>
        <p:nvPicPr>
          <p:cNvPr id="8197" name="Picture 2"/>
          <p:cNvPicPr>
            <a:picLocks noChangeAspect="1" noChangeArrowheads="1"/>
          </p:cNvPicPr>
          <p:nvPr/>
        </p:nvPicPr>
        <p:blipFill>
          <a:blip r:embed="rId3" cstate="print"/>
          <a:srcRect/>
          <a:stretch>
            <a:fillRect/>
          </a:stretch>
        </p:blipFill>
        <p:spPr bwMode="auto">
          <a:xfrm>
            <a:off x="0" y="5816600"/>
            <a:ext cx="1066800" cy="1066800"/>
          </a:xfrm>
          <a:prstGeom prst="rect">
            <a:avLst/>
          </a:prstGeom>
          <a:noFill/>
          <a:ln w="9525">
            <a:noFill/>
            <a:miter lim="800000"/>
            <a:headEnd/>
            <a:tailEnd/>
          </a:ln>
        </p:spPr>
      </p:pic>
      <p:sp>
        <p:nvSpPr>
          <p:cNvPr id="16"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a:defRPr/>
            </a:pPr>
            <a:endParaRPr lang="en-US"/>
          </a:p>
        </p:txBody>
      </p:sp>
      <p:sp>
        <p:nvSpPr>
          <p:cNvPr id="10" name="Rectangle 6"/>
          <p:cNvSpPr>
            <a:spLocks noChangeArrowheads="1"/>
          </p:cNvSpPr>
          <p:nvPr/>
        </p:nvSpPr>
        <p:spPr bwMode="auto">
          <a:xfrm>
            <a:off x="1143000" y="5867400"/>
            <a:ext cx="7694613" cy="1128713"/>
          </a:xfrm>
          <a:prstGeom prst="rect">
            <a:avLst/>
          </a:prstGeom>
          <a:noFill/>
          <a:ln w="9525">
            <a:noFill/>
            <a:miter lim="800000"/>
            <a:headEnd/>
            <a:tailEnd/>
          </a:ln>
          <a:effectLst/>
        </p:spPr>
        <p:txBody>
          <a:bodyPr>
            <a:spAutoFit/>
          </a:bodyPr>
          <a:lstStyle/>
          <a:p>
            <a:pPr algn="ctr" eaLnBrk="1" hangingPunct="1">
              <a:defRPr/>
            </a:pPr>
            <a:r>
              <a:rPr lang="en-US" b="1">
                <a:solidFill>
                  <a:srgbClr val="00006C"/>
                </a:solidFill>
                <a:latin typeface="Arial" pitchFamily="34" charset="0"/>
              </a:rPr>
              <a:t>Department of Computer Engineering and Information Technology</a:t>
            </a:r>
          </a:p>
          <a:p>
            <a:pPr algn="ctr" eaLnBrk="1" hangingPunct="1">
              <a:defRPr/>
            </a:pPr>
            <a:r>
              <a:rPr lang="en-US" b="1">
                <a:solidFill>
                  <a:srgbClr val="00006C"/>
                </a:solidFill>
                <a:latin typeface="Arial" pitchFamily="34" charset="0"/>
              </a:rPr>
              <a:t>College of Engineering Pune (COEP) </a:t>
            </a:r>
          </a:p>
          <a:p>
            <a:pPr algn="ctr" eaLnBrk="1" hangingPunct="1">
              <a:defRPr/>
            </a:pPr>
            <a:r>
              <a:rPr lang="en-US" sz="1400" b="1">
                <a:solidFill>
                  <a:srgbClr val="00006C"/>
                </a:solidFill>
                <a:latin typeface="Arial" pitchFamily="34" charset="0"/>
              </a:rPr>
              <a:t>Forerunners in Technical Education </a:t>
            </a:r>
          </a:p>
          <a:p>
            <a:pPr algn="ctr" eaLnBrk="1" hangingPunct="1">
              <a:defRPr/>
            </a:pPr>
            <a:r>
              <a:rPr lang="en-US" b="1">
                <a:solidFill>
                  <a:srgbClr val="00006C"/>
                </a:solidFill>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60" r:id="rId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0.wmf"/></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5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5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5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0.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6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3.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6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8" name="Rectangle 7"/>
          <p:cNvSpPr/>
          <p:nvPr/>
        </p:nvSpPr>
        <p:spPr>
          <a:xfrm>
            <a:off x="1671062" y="2340858"/>
            <a:ext cx="6329938" cy="630942"/>
          </a:xfrm>
          <a:prstGeom prst="rect">
            <a:avLst/>
          </a:prstGeom>
        </p:spPr>
        <p:txBody>
          <a:bodyPr wrap="none">
            <a:spAutoFit/>
          </a:bodyPr>
          <a:lstStyle/>
          <a:p>
            <a:r>
              <a:rPr lang="en-US" sz="3500" b="1" dirty="0" smtClean="0"/>
              <a:t>Digital to Analog Conversion</a:t>
            </a:r>
            <a:endParaRPr lang="en-US" sz="3500" b="1"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Rectangle 10"/>
          <p:cNvSpPr>
            <a:spLocks noChangeArrowheads="1"/>
          </p:cNvSpPr>
          <p:nvPr/>
        </p:nvSpPr>
        <p:spPr bwMode="auto">
          <a:xfrm>
            <a:off x="304800" y="533400"/>
            <a:ext cx="8229600" cy="1373188"/>
          </a:xfrm>
          <a:prstGeom prst="rect">
            <a:avLst/>
          </a:prstGeom>
          <a:noFill/>
          <a:ln w="9525">
            <a:noFill/>
            <a:miter lim="800000"/>
            <a:headEnd/>
            <a:tailEnd/>
          </a:ln>
          <a:effectLst/>
        </p:spPr>
        <p:txBody>
          <a:bodyPr>
            <a:spAutoFit/>
          </a:bodyPr>
          <a:lstStyle/>
          <a:p>
            <a:pPr algn="just"/>
            <a:r>
              <a:rPr lang="en-US" sz="2800" b="1" dirty="0">
                <a:latin typeface="+mn-lt"/>
              </a:rPr>
              <a:t>An analog signal carries 4 bits per signal element. If 1000 signal elements are sent per second, find the bit </a:t>
            </a:r>
            <a:r>
              <a:rPr lang="en-US" sz="2800" b="1" dirty="0" smtClean="0">
                <a:latin typeface="+mn-lt"/>
              </a:rPr>
              <a:t>rate( Data rate)</a:t>
            </a:r>
            <a:endParaRPr lang="en-US" sz="2800" b="1" dirty="0">
              <a:latin typeface="+mn-lt"/>
            </a:endParaRPr>
          </a:p>
        </p:txBody>
      </p:sp>
      <p:sp>
        <p:nvSpPr>
          <p:cNvPr id="11" name="Rectangle 11"/>
          <p:cNvSpPr>
            <a:spLocks noChangeArrowheads="1"/>
          </p:cNvSpPr>
          <p:nvPr/>
        </p:nvSpPr>
        <p:spPr bwMode="auto">
          <a:xfrm>
            <a:off x="304800" y="2438400"/>
            <a:ext cx="8686800" cy="1373188"/>
          </a:xfrm>
          <a:prstGeom prst="rect">
            <a:avLst/>
          </a:prstGeom>
          <a:noFill/>
          <a:ln w="9525">
            <a:noFill/>
            <a:miter lim="800000"/>
            <a:headEnd/>
            <a:tailEnd/>
          </a:ln>
          <a:effectLst/>
        </p:spPr>
        <p:txBody>
          <a:bodyPr>
            <a:spAutoFit/>
          </a:bodyPr>
          <a:lstStyle/>
          <a:p>
            <a:pPr algn="just"/>
            <a:r>
              <a:rPr lang="en-US" sz="2800" dirty="0">
                <a:solidFill>
                  <a:schemeClr val="hlink"/>
                </a:solidFill>
                <a:latin typeface="+mn-lt"/>
              </a:rPr>
              <a:t>Solution</a:t>
            </a:r>
          </a:p>
          <a:p>
            <a:pPr algn="just"/>
            <a:r>
              <a:rPr lang="en-US" sz="2800" dirty="0">
                <a:latin typeface="+mn-lt"/>
              </a:rPr>
              <a:t>In this case, r = 4, S = 1000, and N is unknown. We can find the value of N from</a:t>
            </a:r>
          </a:p>
        </p:txBody>
      </p:sp>
      <p:pic>
        <p:nvPicPr>
          <p:cNvPr id="13" name="Picture 13"/>
          <p:cNvPicPr>
            <a:picLocks noChangeAspect="1" noChangeArrowheads="1"/>
          </p:cNvPicPr>
          <p:nvPr/>
        </p:nvPicPr>
        <p:blipFill>
          <a:blip r:embed="rId4"/>
          <a:srcRect/>
          <a:stretch>
            <a:fillRect/>
          </a:stretch>
        </p:blipFill>
        <p:spPr bwMode="auto">
          <a:xfrm>
            <a:off x="304800" y="4264043"/>
            <a:ext cx="8686800" cy="765158"/>
          </a:xfrm>
          <a:prstGeom prst="rect">
            <a:avLst/>
          </a:prstGeom>
          <a:noFill/>
          <a:ln w="57150" cmpd="thickThin">
            <a:solidFill>
              <a:schemeClr val="folHlink"/>
            </a:solidFill>
            <a:miter lim="800000"/>
            <a:headEnd/>
            <a:tailEnd/>
          </a:ln>
          <a:effec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Rectangle 13"/>
          <p:cNvSpPr>
            <a:spLocks noChangeArrowheads="1"/>
          </p:cNvSpPr>
          <p:nvPr/>
        </p:nvSpPr>
        <p:spPr bwMode="auto">
          <a:xfrm>
            <a:off x="381000" y="228600"/>
            <a:ext cx="8229600" cy="1631216"/>
          </a:xfrm>
          <a:prstGeom prst="rect">
            <a:avLst/>
          </a:prstGeom>
          <a:noFill/>
          <a:ln w="9525">
            <a:noFill/>
            <a:miter lim="800000"/>
            <a:headEnd/>
            <a:tailEnd/>
          </a:ln>
          <a:effectLst/>
        </p:spPr>
        <p:txBody>
          <a:bodyPr>
            <a:spAutoFit/>
          </a:bodyPr>
          <a:lstStyle/>
          <a:p>
            <a:pPr algn="just"/>
            <a:r>
              <a:rPr lang="en-US" sz="2500" b="1" dirty="0">
                <a:latin typeface="+mn-lt"/>
              </a:rPr>
              <a:t>An analog signal has a bit rate of 8000 bps and a baud rate of 1000 baud. How many data elements are carried by each signal element? How many signal elements do we need?</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Rectangle 13"/>
          <p:cNvSpPr>
            <a:spLocks noChangeArrowheads="1"/>
          </p:cNvSpPr>
          <p:nvPr/>
        </p:nvSpPr>
        <p:spPr bwMode="auto">
          <a:xfrm>
            <a:off x="381000" y="228600"/>
            <a:ext cx="8229600" cy="1631216"/>
          </a:xfrm>
          <a:prstGeom prst="rect">
            <a:avLst/>
          </a:prstGeom>
          <a:noFill/>
          <a:ln w="9525">
            <a:noFill/>
            <a:miter lim="800000"/>
            <a:headEnd/>
            <a:tailEnd/>
          </a:ln>
          <a:effectLst/>
        </p:spPr>
        <p:txBody>
          <a:bodyPr>
            <a:spAutoFit/>
          </a:bodyPr>
          <a:lstStyle/>
          <a:p>
            <a:pPr algn="just"/>
            <a:r>
              <a:rPr lang="en-US" sz="2500" b="1" dirty="0">
                <a:latin typeface="+mn-lt"/>
              </a:rPr>
              <a:t>An analog signal has a bit rate of 8000 bps and a baud rate of 1000 baud. How many data elements are carried by each signal element? How many signal elements do we need?</a:t>
            </a:r>
          </a:p>
        </p:txBody>
      </p:sp>
      <p:sp>
        <p:nvSpPr>
          <p:cNvPr id="12" name="Rectangle 14"/>
          <p:cNvSpPr>
            <a:spLocks noChangeArrowheads="1"/>
          </p:cNvSpPr>
          <p:nvPr/>
        </p:nvSpPr>
        <p:spPr bwMode="auto">
          <a:xfrm>
            <a:off x="304800" y="1981200"/>
            <a:ext cx="8686800" cy="1800225"/>
          </a:xfrm>
          <a:prstGeom prst="rect">
            <a:avLst/>
          </a:prstGeom>
          <a:noFill/>
          <a:ln w="9525">
            <a:noFill/>
            <a:miter lim="800000"/>
            <a:headEnd/>
            <a:tailEnd/>
          </a:ln>
          <a:effectLst/>
        </p:spPr>
        <p:txBody>
          <a:bodyPr>
            <a:spAutoFit/>
          </a:bodyPr>
          <a:lstStyle/>
          <a:p>
            <a:r>
              <a:rPr lang="en-US" sz="2800" dirty="0">
                <a:solidFill>
                  <a:schemeClr val="hlink"/>
                </a:solidFill>
                <a:latin typeface="+mn-lt"/>
              </a:rPr>
              <a:t>Solution</a:t>
            </a:r>
          </a:p>
          <a:p>
            <a:pPr algn="just"/>
            <a:r>
              <a:rPr lang="en-US" sz="2800" dirty="0">
                <a:latin typeface="+mn-lt"/>
              </a:rPr>
              <a:t>In this example, S = 1000, N = 8000, and r and L are unknown. We find first the value of r and then the value of L.</a:t>
            </a:r>
          </a:p>
        </p:txBody>
      </p:sp>
      <p:pic>
        <p:nvPicPr>
          <p:cNvPr id="14" name="Picture 15"/>
          <p:cNvPicPr>
            <a:picLocks noChangeAspect="1" noChangeArrowheads="1"/>
          </p:cNvPicPr>
          <p:nvPr/>
        </p:nvPicPr>
        <p:blipFill>
          <a:blip r:embed="rId4"/>
          <a:srcRect/>
          <a:stretch>
            <a:fillRect/>
          </a:stretch>
        </p:blipFill>
        <p:spPr bwMode="auto">
          <a:xfrm>
            <a:off x="1371600" y="4137025"/>
            <a:ext cx="6615480" cy="1273175"/>
          </a:xfrm>
          <a:prstGeom prst="rect">
            <a:avLst/>
          </a:prstGeom>
          <a:noFill/>
          <a:ln w="57150" cmpd="thickThin">
            <a:solidFill>
              <a:schemeClr val="folHlink"/>
            </a:solidFill>
            <a:miter lim="800000"/>
            <a:headEnd/>
            <a:tailEnd/>
          </a:ln>
          <a:effec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Bandwidth</a:t>
            </a:r>
          </a:p>
        </p:txBody>
      </p:sp>
      <p:sp>
        <p:nvSpPr>
          <p:cNvPr id="10" name="Content Placeholder 9"/>
          <p:cNvSpPr>
            <a:spLocks noGrp="1"/>
          </p:cNvSpPr>
          <p:nvPr>
            <p:ph idx="1"/>
          </p:nvPr>
        </p:nvSpPr>
        <p:spPr>
          <a:xfrm>
            <a:off x="457200" y="609600"/>
            <a:ext cx="8229600" cy="4495800"/>
          </a:xfrm>
        </p:spPr>
        <p:txBody>
          <a:bodyPr/>
          <a:lstStyle/>
          <a:p>
            <a:pPr marL="457200" indent="-457200" algn="just"/>
            <a:r>
              <a:rPr lang="en-US" sz="2500" dirty="0" smtClean="0"/>
              <a:t>The required bandwidth for analog transmission of digital data is proportional to the signal rate except for FSK, in which the difference between the carrier signals needs to be added.</a:t>
            </a:r>
            <a:endParaRPr lang="en-US" sz="2500"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Carrier Signal</a:t>
            </a:r>
          </a:p>
        </p:txBody>
      </p:sp>
      <p:sp>
        <p:nvSpPr>
          <p:cNvPr id="10" name="Content Placeholder 9"/>
          <p:cNvSpPr>
            <a:spLocks noGrp="1"/>
          </p:cNvSpPr>
          <p:nvPr>
            <p:ph idx="1"/>
          </p:nvPr>
        </p:nvSpPr>
        <p:spPr>
          <a:xfrm>
            <a:off x="457200" y="609600"/>
            <a:ext cx="8229600" cy="4495800"/>
          </a:xfrm>
        </p:spPr>
        <p:txBody>
          <a:bodyPr/>
          <a:lstStyle/>
          <a:p>
            <a:pPr marL="457200" indent="-457200" algn="just"/>
            <a:r>
              <a:rPr lang="en-US" sz="2500" dirty="0" smtClean="0"/>
              <a:t>In analog transmission, the sending device produces a high-frequency signal that acts as a base for the information signal. </a:t>
            </a:r>
          </a:p>
          <a:p>
            <a:pPr marL="457200" indent="-457200" algn="just"/>
            <a:r>
              <a:rPr lang="en-US" sz="2500" dirty="0" smtClean="0"/>
              <a:t>This base signal is called the carrier signal or carrier frequency. </a:t>
            </a:r>
          </a:p>
          <a:p>
            <a:pPr marL="457200" indent="-457200" algn="just"/>
            <a:r>
              <a:rPr lang="en-US" sz="2500" dirty="0" smtClean="0"/>
              <a:t>The receiving device is tuned to the frequency of the carrier signal that it expects from the sender. </a:t>
            </a:r>
          </a:p>
          <a:p>
            <a:pPr marL="457200" indent="-457200" algn="just"/>
            <a:r>
              <a:rPr lang="en-US" sz="2500" dirty="0" smtClean="0"/>
              <a:t>Digital information then changes the carrier signal by modifying one or more of its characteristics (amplitude, frequency, or phase). </a:t>
            </a:r>
          </a:p>
          <a:p>
            <a:pPr marL="457200" indent="-457200" algn="just"/>
            <a:r>
              <a:rPr lang="en-US" sz="2500" dirty="0" smtClean="0"/>
              <a:t>This kind of modification is called modulation (shift keying).</a:t>
            </a:r>
            <a:endParaRPr lang="en-US" sz="2500"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Amplitude Shift Keying (ASK)</a:t>
            </a:r>
          </a:p>
        </p:txBody>
      </p:sp>
      <p:sp>
        <p:nvSpPr>
          <p:cNvPr id="10" name="Content Placeholder 9"/>
          <p:cNvSpPr>
            <a:spLocks noGrp="1"/>
          </p:cNvSpPr>
          <p:nvPr>
            <p:ph idx="1"/>
          </p:nvPr>
        </p:nvSpPr>
        <p:spPr>
          <a:xfrm>
            <a:off x="457200" y="609600"/>
            <a:ext cx="8229600" cy="4495800"/>
          </a:xfrm>
        </p:spPr>
        <p:txBody>
          <a:bodyPr/>
          <a:lstStyle/>
          <a:p>
            <a:pPr marL="457200" indent="-457200" algn="just"/>
            <a:r>
              <a:rPr lang="en-US" sz="2500" dirty="0" smtClean="0"/>
              <a:t>In amplitude shift keying, the amplitude of the carrier signal is varied to create signal elements. </a:t>
            </a:r>
          </a:p>
          <a:p>
            <a:pPr marL="457200" indent="-457200" algn="just"/>
            <a:r>
              <a:rPr lang="en-US" sz="2500" dirty="0" smtClean="0"/>
              <a:t>Both frequency and phase remain constant while the amplitude changes</a:t>
            </a:r>
            <a:endParaRPr lang="en-US" sz="2500"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Binary ASK (BASK)</a:t>
            </a:r>
          </a:p>
        </p:txBody>
      </p:sp>
      <p:sp>
        <p:nvSpPr>
          <p:cNvPr id="10" name="Content Placeholder 9"/>
          <p:cNvSpPr>
            <a:spLocks noGrp="1"/>
          </p:cNvSpPr>
          <p:nvPr>
            <p:ph idx="1"/>
          </p:nvPr>
        </p:nvSpPr>
        <p:spPr>
          <a:xfrm>
            <a:off x="457200" y="609600"/>
            <a:ext cx="8229600" cy="4495800"/>
          </a:xfrm>
        </p:spPr>
        <p:txBody>
          <a:bodyPr/>
          <a:lstStyle/>
          <a:p>
            <a:pPr marL="457200" indent="-457200" algn="just"/>
            <a:r>
              <a:rPr lang="en-US" sz="2500" dirty="0" smtClean="0"/>
              <a:t>Although we can have several levels (kinds) of signal elements, each with a different amplitude, ASK is normally implemented using only two levels. </a:t>
            </a:r>
          </a:p>
          <a:p>
            <a:pPr marL="457200" indent="-457200" algn="just"/>
            <a:r>
              <a:rPr lang="en-US" sz="2500" dirty="0" smtClean="0"/>
              <a:t>This is referred to as binary amplitude shift keying or on-off keying (OOK). </a:t>
            </a:r>
          </a:p>
          <a:p>
            <a:pPr marL="457200" indent="-457200" algn="just"/>
            <a:r>
              <a:rPr lang="en-US" sz="2500" dirty="0" smtClean="0"/>
              <a:t>The peak amplitude of one signal level is 0; the other is the same as the amplitude of the carrier frequency.</a:t>
            </a:r>
          </a:p>
          <a:p>
            <a:pPr marL="457200" indent="-457200" algn="just"/>
            <a:r>
              <a:rPr lang="en-US" sz="2500" dirty="0" smtClean="0"/>
              <a:t>Figure gives a conceptual view of binary ASK.</a:t>
            </a:r>
            <a:endParaRPr lang="en-US" sz="2500"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Binary ASK (BASK)</a:t>
            </a:r>
          </a:p>
        </p:txBody>
      </p:sp>
      <p:pic>
        <p:nvPicPr>
          <p:cNvPr id="12" name="Picture 8"/>
          <p:cNvPicPr>
            <a:picLocks noChangeAspect="1" noChangeArrowheads="1"/>
          </p:cNvPicPr>
          <p:nvPr/>
        </p:nvPicPr>
        <p:blipFill>
          <a:blip r:embed="rId4"/>
          <a:srcRect/>
          <a:stretch>
            <a:fillRect/>
          </a:stretch>
        </p:blipFill>
        <p:spPr bwMode="auto">
          <a:xfrm>
            <a:off x="209550" y="1600200"/>
            <a:ext cx="8629650" cy="235108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Bandwidth for ASK</a:t>
            </a:r>
          </a:p>
        </p:txBody>
      </p:sp>
      <p:sp>
        <p:nvSpPr>
          <p:cNvPr id="10" name="Content Placeholder 9"/>
          <p:cNvSpPr>
            <a:spLocks noGrp="1"/>
          </p:cNvSpPr>
          <p:nvPr>
            <p:ph idx="1"/>
          </p:nvPr>
        </p:nvSpPr>
        <p:spPr>
          <a:xfrm>
            <a:off x="457200" y="609600"/>
            <a:ext cx="8229600" cy="4495800"/>
          </a:xfrm>
        </p:spPr>
        <p:txBody>
          <a:bodyPr/>
          <a:lstStyle/>
          <a:p>
            <a:pPr marL="457200" indent="-457200" algn="just"/>
            <a:r>
              <a:rPr lang="en-US" sz="2500" dirty="0" smtClean="0"/>
              <a:t>The bandwidth is proportional to the signal rate (baud rate). </a:t>
            </a:r>
          </a:p>
          <a:p>
            <a:pPr marL="457200" indent="-457200" algn="just"/>
            <a:r>
              <a:rPr lang="en-US" sz="2500" dirty="0" smtClean="0"/>
              <a:t>However, there is normally another factor involved, called d, which depends on the modulation and filtering process. </a:t>
            </a:r>
          </a:p>
          <a:p>
            <a:pPr marL="457200" indent="-457200" algn="just"/>
            <a:r>
              <a:rPr lang="en-US" sz="2500" dirty="0" smtClean="0"/>
              <a:t>The value of d is between 0 and 1. </a:t>
            </a:r>
          </a:p>
          <a:p>
            <a:pPr marL="457200" indent="-457200" algn="just"/>
            <a:r>
              <a:rPr lang="en-US" sz="2500" dirty="0" smtClean="0"/>
              <a:t>The bandwidth can be expressed as shown, where S is the signal rate and the B is the bandwidth</a:t>
            </a:r>
          </a:p>
          <a:p>
            <a:pPr marL="457200" indent="-457200" algn="just"/>
            <a:r>
              <a:rPr lang="en-US" sz="2500" dirty="0" smtClean="0"/>
              <a:t>B = (1+d) x S</a:t>
            </a:r>
            <a:endParaRPr lang="en-US" sz="2500"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Bandwidth for ASK</a:t>
            </a:r>
          </a:p>
        </p:txBody>
      </p:sp>
      <p:sp>
        <p:nvSpPr>
          <p:cNvPr id="10" name="Content Placeholder 9"/>
          <p:cNvSpPr>
            <a:spLocks noGrp="1"/>
          </p:cNvSpPr>
          <p:nvPr>
            <p:ph idx="1"/>
          </p:nvPr>
        </p:nvSpPr>
        <p:spPr>
          <a:xfrm>
            <a:off x="457200" y="609600"/>
            <a:ext cx="8229600" cy="4495800"/>
          </a:xfrm>
        </p:spPr>
        <p:txBody>
          <a:bodyPr/>
          <a:lstStyle/>
          <a:p>
            <a:pPr marL="457200" indent="-457200" algn="just"/>
            <a:r>
              <a:rPr lang="en-US" sz="2500" dirty="0" smtClean="0"/>
              <a:t>The middle of the bandwidth is where </a:t>
            </a:r>
            <a:r>
              <a:rPr lang="en-US" sz="2500" dirty="0" err="1" smtClean="0"/>
              <a:t>f</a:t>
            </a:r>
            <a:r>
              <a:rPr lang="en-US" sz="2500" baseline="-25000" dirty="0" err="1" smtClean="0"/>
              <a:t>c</a:t>
            </a:r>
            <a:r>
              <a:rPr lang="en-US" sz="2500" dirty="0" smtClean="0"/>
              <a:t> the carrier frequency, is located. </a:t>
            </a:r>
          </a:p>
          <a:p>
            <a:pPr marL="457200" indent="-457200" algn="just"/>
            <a:r>
              <a:rPr lang="en-US" sz="2500" dirty="0" smtClean="0"/>
              <a:t>If we have a </a:t>
            </a:r>
            <a:r>
              <a:rPr lang="en-US" sz="2500" dirty="0" err="1" smtClean="0"/>
              <a:t>bandpass</a:t>
            </a:r>
            <a:r>
              <a:rPr lang="en-US" sz="2500" dirty="0" smtClean="0"/>
              <a:t> channel available, we can choose our </a:t>
            </a:r>
            <a:r>
              <a:rPr lang="en-US" sz="2500" dirty="0" err="1" smtClean="0"/>
              <a:t>f</a:t>
            </a:r>
            <a:r>
              <a:rPr lang="en-US" sz="2500" baseline="-25000" dirty="0" err="1" smtClean="0"/>
              <a:t>c</a:t>
            </a:r>
            <a:r>
              <a:rPr lang="en-US" sz="2500" dirty="0" smtClean="0"/>
              <a:t> so that the modulated signal occupies that bandwidth. </a:t>
            </a:r>
          </a:p>
          <a:p>
            <a:pPr marL="457200" indent="-457200" algn="just"/>
            <a:r>
              <a:rPr lang="en-US" sz="2500" dirty="0" smtClean="0"/>
              <a:t>This is in fact the most important advantage of digital to- analog conversion</a:t>
            </a:r>
            <a:endParaRPr lang="en-US" sz="25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Introduction </a:t>
            </a:r>
          </a:p>
        </p:txBody>
      </p:sp>
      <p:sp>
        <p:nvSpPr>
          <p:cNvPr id="10" name="Content Placeholder 9"/>
          <p:cNvSpPr>
            <a:spLocks noGrp="1"/>
          </p:cNvSpPr>
          <p:nvPr>
            <p:ph idx="1"/>
          </p:nvPr>
        </p:nvSpPr>
        <p:spPr>
          <a:xfrm>
            <a:off x="457200" y="609600"/>
            <a:ext cx="8229600" cy="4495800"/>
          </a:xfrm>
        </p:spPr>
        <p:txBody>
          <a:bodyPr/>
          <a:lstStyle/>
          <a:p>
            <a:pPr algn="just"/>
            <a:r>
              <a:rPr lang="en-US" sz="2500" dirty="0" smtClean="0"/>
              <a:t>Digital-to-analog conversion is the process of changing one of the characteristics of an analog signal based on the information in digital data. </a:t>
            </a:r>
          </a:p>
          <a:p>
            <a:pPr algn="just"/>
            <a:r>
              <a:rPr lang="en-US" sz="2500" dirty="0" smtClean="0"/>
              <a:t>Figure shows the relationship between the digital information, the digital-to-analog modulating process, and the resultant analog signal.</a:t>
            </a:r>
            <a:endParaRPr lang="en-US" sz="2500" dirty="0"/>
          </a:p>
        </p:txBody>
      </p:sp>
      <p:pic>
        <p:nvPicPr>
          <p:cNvPr id="11" name="Picture 10"/>
          <p:cNvPicPr>
            <a:picLocks noChangeAspect="1" noChangeArrowheads="1"/>
          </p:cNvPicPr>
          <p:nvPr/>
        </p:nvPicPr>
        <p:blipFill>
          <a:blip r:embed="rId4"/>
          <a:srcRect/>
          <a:stretch>
            <a:fillRect/>
          </a:stretch>
        </p:blipFill>
        <p:spPr bwMode="auto">
          <a:xfrm>
            <a:off x="609600" y="3125439"/>
            <a:ext cx="8077200" cy="2360961"/>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Implementation</a:t>
            </a:r>
          </a:p>
        </p:txBody>
      </p:sp>
      <p:sp>
        <p:nvSpPr>
          <p:cNvPr id="10" name="Content Placeholder 9"/>
          <p:cNvSpPr>
            <a:spLocks noGrp="1"/>
          </p:cNvSpPr>
          <p:nvPr>
            <p:ph idx="1"/>
          </p:nvPr>
        </p:nvSpPr>
        <p:spPr>
          <a:xfrm>
            <a:off x="457200" y="609600"/>
            <a:ext cx="8229600" cy="914400"/>
          </a:xfrm>
        </p:spPr>
        <p:txBody>
          <a:bodyPr/>
          <a:lstStyle/>
          <a:p>
            <a:pPr marL="457200" indent="-457200" algn="just"/>
            <a:r>
              <a:rPr lang="en-US" sz="2500" dirty="0" smtClean="0"/>
              <a:t>Figure shows how we can simply implement binary ASK.</a:t>
            </a:r>
            <a:endParaRPr lang="en-US" sz="2500" dirty="0"/>
          </a:p>
        </p:txBody>
      </p:sp>
      <p:pic>
        <p:nvPicPr>
          <p:cNvPr id="13" name="Picture 10"/>
          <p:cNvPicPr>
            <a:picLocks noChangeAspect="1" noChangeArrowheads="1"/>
          </p:cNvPicPr>
          <p:nvPr/>
        </p:nvPicPr>
        <p:blipFill>
          <a:blip r:embed="rId4"/>
          <a:srcRect/>
          <a:stretch>
            <a:fillRect/>
          </a:stretch>
        </p:blipFill>
        <p:spPr bwMode="auto">
          <a:xfrm>
            <a:off x="431800" y="2057400"/>
            <a:ext cx="8255000" cy="239236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Implementation</a:t>
            </a:r>
          </a:p>
        </p:txBody>
      </p:sp>
      <p:sp>
        <p:nvSpPr>
          <p:cNvPr id="10" name="Content Placeholder 9"/>
          <p:cNvSpPr>
            <a:spLocks noGrp="1"/>
          </p:cNvSpPr>
          <p:nvPr>
            <p:ph idx="1"/>
          </p:nvPr>
        </p:nvSpPr>
        <p:spPr>
          <a:xfrm>
            <a:off x="457200" y="609600"/>
            <a:ext cx="8229600" cy="4800600"/>
          </a:xfrm>
        </p:spPr>
        <p:txBody>
          <a:bodyPr/>
          <a:lstStyle/>
          <a:p>
            <a:pPr marL="457200" indent="-457200" algn="just"/>
            <a:r>
              <a:rPr lang="en-US" sz="2500" dirty="0" smtClean="0"/>
              <a:t>If digital data are presented as a </a:t>
            </a:r>
            <a:r>
              <a:rPr lang="en-US" sz="2500" dirty="0" err="1" smtClean="0"/>
              <a:t>unipolar</a:t>
            </a:r>
            <a:r>
              <a:rPr lang="en-US" sz="2500" dirty="0" smtClean="0"/>
              <a:t> NRZ digital signal with a high voltage of 1V and a low voltage of 0V, the implementation can achieved by multiplying the NRZ digital signal by the carrier signal coming from an oscillator</a:t>
            </a:r>
          </a:p>
          <a:p>
            <a:pPr marL="457200" indent="-457200" algn="just"/>
            <a:r>
              <a:rPr lang="en-US" sz="2500" dirty="0" smtClean="0"/>
              <a:t>When the amplitude of the NRZ signal is 1, the amplitude of the carrier frequency is held; when the amplitude of the NRZ signal is 0, the amplitude of the carrier frequency is zero</a:t>
            </a:r>
            <a:endParaRPr lang="en-US" sz="2500"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2" name="Rectangle 13"/>
          <p:cNvSpPr>
            <a:spLocks noChangeArrowheads="1"/>
          </p:cNvSpPr>
          <p:nvPr/>
        </p:nvSpPr>
        <p:spPr bwMode="auto">
          <a:xfrm>
            <a:off x="228600" y="320675"/>
            <a:ext cx="8229600" cy="1631216"/>
          </a:xfrm>
          <a:prstGeom prst="rect">
            <a:avLst/>
          </a:prstGeom>
          <a:noFill/>
          <a:ln w="9525">
            <a:noFill/>
            <a:miter lim="800000"/>
            <a:headEnd/>
            <a:tailEnd/>
          </a:ln>
          <a:effectLst/>
        </p:spPr>
        <p:txBody>
          <a:bodyPr>
            <a:spAutoFit/>
          </a:bodyPr>
          <a:lstStyle/>
          <a:p>
            <a:pPr algn="just"/>
            <a:r>
              <a:rPr lang="en-US" sz="2500" b="1" dirty="0">
                <a:latin typeface="+mn-lt"/>
              </a:rPr>
              <a:t>We have an available bandwidth of 100 kHz which spans from 200 to 300 kHz. What are the carrier frequency and the bit rate if we modulated our data by using ASK with d = </a:t>
            </a:r>
            <a:r>
              <a:rPr lang="en-US" sz="2500" b="1" dirty="0" smtClean="0">
                <a:latin typeface="+mn-lt"/>
              </a:rPr>
              <a:t>1 and r=1?</a:t>
            </a:r>
            <a:endParaRPr lang="en-US" sz="2500" b="1" dirty="0">
              <a:latin typeface="+mn-lt"/>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2" name="Rectangle 13"/>
          <p:cNvSpPr>
            <a:spLocks noChangeArrowheads="1"/>
          </p:cNvSpPr>
          <p:nvPr/>
        </p:nvSpPr>
        <p:spPr bwMode="auto">
          <a:xfrm>
            <a:off x="228600" y="320675"/>
            <a:ext cx="8229600" cy="1631216"/>
          </a:xfrm>
          <a:prstGeom prst="rect">
            <a:avLst/>
          </a:prstGeom>
          <a:noFill/>
          <a:ln w="9525">
            <a:noFill/>
            <a:miter lim="800000"/>
            <a:headEnd/>
            <a:tailEnd/>
          </a:ln>
          <a:effectLst/>
        </p:spPr>
        <p:txBody>
          <a:bodyPr>
            <a:spAutoFit/>
          </a:bodyPr>
          <a:lstStyle/>
          <a:p>
            <a:pPr algn="just"/>
            <a:r>
              <a:rPr lang="en-US" sz="2500" b="1" dirty="0">
                <a:latin typeface="+mn-lt"/>
              </a:rPr>
              <a:t>We have an available bandwidth of 100 kHz which spans from 200 to 300 kHz. What are the carrier frequency and the bit rate if we modulated our data by using ASK with d = </a:t>
            </a:r>
            <a:r>
              <a:rPr lang="en-US" sz="2500" b="1" dirty="0" smtClean="0">
                <a:latin typeface="+mn-lt"/>
              </a:rPr>
              <a:t>1 and r=1?</a:t>
            </a:r>
            <a:endParaRPr lang="en-US" sz="2500" b="1" dirty="0">
              <a:latin typeface="+mn-lt"/>
            </a:endParaRPr>
          </a:p>
        </p:txBody>
      </p:sp>
      <p:sp>
        <p:nvSpPr>
          <p:cNvPr id="13" name="Rectangle 14"/>
          <p:cNvSpPr>
            <a:spLocks noChangeArrowheads="1"/>
          </p:cNvSpPr>
          <p:nvPr/>
        </p:nvSpPr>
        <p:spPr bwMode="auto">
          <a:xfrm>
            <a:off x="228600" y="2149475"/>
            <a:ext cx="8686800" cy="2015936"/>
          </a:xfrm>
          <a:prstGeom prst="rect">
            <a:avLst/>
          </a:prstGeom>
          <a:noFill/>
          <a:ln w="9525">
            <a:noFill/>
            <a:miter lim="800000"/>
            <a:headEnd/>
            <a:tailEnd/>
          </a:ln>
          <a:effectLst/>
        </p:spPr>
        <p:txBody>
          <a:bodyPr>
            <a:spAutoFit/>
          </a:bodyPr>
          <a:lstStyle/>
          <a:p>
            <a:pPr algn="just"/>
            <a:r>
              <a:rPr lang="en-US" sz="2500" dirty="0">
                <a:solidFill>
                  <a:schemeClr val="hlink"/>
                </a:solidFill>
                <a:latin typeface="+mn-lt"/>
              </a:rPr>
              <a:t>Solution</a:t>
            </a:r>
          </a:p>
          <a:p>
            <a:pPr algn="just"/>
            <a:r>
              <a:rPr lang="en-US" sz="2500" dirty="0">
                <a:latin typeface="+mn-lt"/>
              </a:rPr>
              <a:t>The middle of the bandwidth is located at 250 kHz. This means that our carrier frequency can be at </a:t>
            </a:r>
            <a:r>
              <a:rPr lang="en-US" sz="2500" dirty="0" err="1">
                <a:latin typeface="+mn-lt"/>
              </a:rPr>
              <a:t>f</a:t>
            </a:r>
            <a:r>
              <a:rPr lang="en-US" sz="2500" baseline="-25000" dirty="0" err="1">
                <a:latin typeface="+mn-lt"/>
              </a:rPr>
              <a:t>c</a:t>
            </a:r>
            <a:r>
              <a:rPr lang="en-US" sz="2500" dirty="0">
                <a:latin typeface="+mn-lt"/>
              </a:rPr>
              <a:t> = 250 kHz. We can use the formula for bandwidth to find the bit rate (with d = 1 and r = 1).</a:t>
            </a:r>
          </a:p>
        </p:txBody>
      </p:sp>
      <p:pic>
        <p:nvPicPr>
          <p:cNvPr id="14" name="Picture 15"/>
          <p:cNvPicPr>
            <a:picLocks noChangeAspect="1" noChangeArrowheads="1"/>
          </p:cNvPicPr>
          <p:nvPr/>
        </p:nvPicPr>
        <p:blipFill>
          <a:blip r:embed="rId4"/>
          <a:srcRect/>
          <a:stretch>
            <a:fillRect/>
          </a:stretch>
        </p:blipFill>
        <p:spPr bwMode="auto">
          <a:xfrm>
            <a:off x="688975" y="4681537"/>
            <a:ext cx="7766050" cy="576263"/>
          </a:xfrm>
          <a:prstGeom prst="rect">
            <a:avLst/>
          </a:prstGeom>
          <a:noFill/>
          <a:ln w="57150" cmpd="thickThin">
            <a:solidFill>
              <a:schemeClr val="folHlink"/>
            </a:solidFill>
            <a:miter lim="800000"/>
            <a:headEnd/>
            <a:tailEnd/>
          </a:ln>
          <a:effec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Frequency Shift Keying (FSK)</a:t>
            </a:r>
          </a:p>
        </p:txBody>
      </p:sp>
      <p:sp>
        <p:nvSpPr>
          <p:cNvPr id="10" name="Content Placeholder 9"/>
          <p:cNvSpPr>
            <a:spLocks noGrp="1"/>
          </p:cNvSpPr>
          <p:nvPr>
            <p:ph idx="1"/>
          </p:nvPr>
        </p:nvSpPr>
        <p:spPr>
          <a:xfrm>
            <a:off x="457200" y="609600"/>
            <a:ext cx="8229600" cy="4800600"/>
          </a:xfrm>
        </p:spPr>
        <p:txBody>
          <a:bodyPr/>
          <a:lstStyle/>
          <a:p>
            <a:pPr marL="457200" indent="-457200" algn="just"/>
            <a:r>
              <a:rPr lang="en-US" sz="2500" dirty="0" smtClean="0"/>
              <a:t>In frequency shift keying, the frequency of the carrier signal is varied to represent data.</a:t>
            </a:r>
          </a:p>
          <a:p>
            <a:pPr marL="457200" indent="-457200" algn="just"/>
            <a:r>
              <a:rPr lang="en-US" sz="2500" dirty="0" smtClean="0"/>
              <a:t>The frequency of the modulated signal is constant for the duration of one signal element, but changes for the next signal element if the data element changes.</a:t>
            </a:r>
          </a:p>
          <a:p>
            <a:pPr marL="457200" indent="-457200" algn="just"/>
            <a:r>
              <a:rPr lang="en-US" sz="2500" dirty="0" smtClean="0"/>
              <a:t>Both peak amplitude and phase remain constant for all signal elements.</a:t>
            </a:r>
            <a:endParaRPr lang="en-US" sz="2500"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Binary FSK (BFSK)</a:t>
            </a:r>
          </a:p>
        </p:txBody>
      </p:sp>
      <p:sp>
        <p:nvSpPr>
          <p:cNvPr id="10" name="Content Placeholder 9"/>
          <p:cNvSpPr>
            <a:spLocks noGrp="1"/>
          </p:cNvSpPr>
          <p:nvPr>
            <p:ph idx="1"/>
          </p:nvPr>
        </p:nvSpPr>
        <p:spPr>
          <a:xfrm>
            <a:off x="457200" y="609600"/>
            <a:ext cx="8229600" cy="1676400"/>
          </a:xfrm>
        </p:spPr>
        <p:txBody>
          <a:bodyPr/>
          <a:lstStyle/>
          <a:p>
            <a:pPr marL="457200" indent="-457200" algn="just"/>
            <a:r>
              <a:rPr lang="en-US" sz="2500" dirty="0" smtClean="0"/>
              <a:t>One way to think about binary FSK (or BFSK) is to consider two carrier frequencies. </a:t>
            </a:r>
          </a:p>
          <a:p>
            <a:pPr marL="457200" indent="-457200" algn="just"/>
            <a:r>
              <a:rPr lang="en-US" sz="2500" dirty="0" smtClean="0"/>
              <a:t>In Figure, we have selected two carrier frequencies f</a:t>
            </a:r>
            <a:r>
              <a:rPr lang="en-US" sz="2500" baseline="-25000" dirty="0" smtClean="0"/>
              <a:t>1</a:t>
            </a:r>
            <a:r>
              <a:rPr lang="en-US" sz="2500" dirty="0" smtClean="0"/>
              <a:t> and f</a:t>
            </a:r>
            <a:r>
              <a:rPr lang="en-US" sz="2500" baseline="-25000" dirty="0" smtClean="0"/>
              <a:t>2</a:t>
            </a:r>
            <a:r>
              <a:rPr lang="en-US" sz="2500" dirty="0" smtClean="0"/>
              <a:t>.</a:t>
            </a:r>
            <a:endParaRPr lang="en-US" sz="2500" dirty="0"/>
          </a:p>
        </p:txBody>
      </p:sp>
      <p:pic>
        <p:nvPicPr>
          <p:cNvPr id="11" name="Picture 7"/>
          <p:cNvPicPr>
            <a:picLocks noChangeAspect="1" noChangeArrowheads="1"/>
          </p:cNvPicPr>
          <p:nvPr/>
        </p:nvPicPr>
        <p:blipFill>
          <a:blip r:embed="rId4"/>
          <a:srcRect/>
          <a:stretch>
            <a:fillRect/>
          </a:stretch>
        </p:blipFill>
        <p:spPr bwMode="auto">
          <a:xfrm>
            <a:off x="201613" y="2519363"/>
            <a:ext cx="8637587" cy="266223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Binary FSK (BFSK)</a:t>
            </a:r>
          </a:p>
        </p:txBody>
      </p:sp>
      <p:sp>
        <p:nvSpPr>
          <p:cNvPr id="10" name="Content Placeholder 9"/>
          <p:cNvSpPr>
            <a:spLocks noGrp="1"/>
          </p:cNvSpPr>
          <p:nvPr>
            <p:ph idx="1"/>
          </p:nvPr>
        </p:nvSpPr>
        <p:spPr>
          <a:xfrm>
            <a:off x="457200" y="609600"/>
            <a:ext cx="8229600" cy="4876800"/>
          </a:xfrm>
        </p:spPr>
        <p:txBody>
          <a:bodyPr/>
          <a:lstStyle/>
          <a:p>
            <a:pPr marL="457200" indent="-457200" algn="just"/>
            <a:r>
              <a:rPr lang="en-US" sz="2500" dirty="0" smtClean="0"/>
              <a:t>We use the first carrier if the data element is 0; we use the second if the data element is 1. </a:t>
            </a:r>
          </a:p>
          <a:p>
            <a:pPr marL="457200" indent="-457200" algn="just"/>
            <a:r>
              <a:rPr lang="en-US" sz="2500" dirty="0" smtClean="0"/>
              <a:t>However, note that this is an unrealistic example used only for demonstration purposes. </a:t>
            </a:r>
          </a:p>
          <a:p>
            <a:pPr marL="457200" indent="-457200" algn="just"/>
            <a:r>
              <a:rPr lang="en-US" sz="2500" dirty="0" smtClean="0"/>
              <a:t>Normally the carrier frequencies are very high, and the difference between them is very small</a:t>
            </a:r>
          </a:p>
          <a:p>
            <a:pPr marL="457200" indent="-457200" algn="just"/>
            <a:r>
              <a:rPr lang="en-US" sz="2500" dirty="0" smtClean="0"/>
              <a:t>As Figure shows, the middle of one bandwidth is f</a:t>
            </a:r>
            <a:r>
              <a:rPr lang="en-US" sz="2500" baseline="-25000" dirty="0" smtClean="0"/>
              <a:t>1</a:t>
            </a:r>
            <a:r>
              <a:rPr lang="en-US" sz="2500" dirty="0" smtClean="0"/>
              <a:t> and the middle of the other is f</a:t>
            </a:r>
            <a:r>
              <a:rPr lang="en-US" sz="2500" baseline="-25000" dirty="0" smtClean="0"/>
              <a:t>2</a:t>
            </a:r>
            <a:r>
              <a:rPr lang="en-US" sz="2500" dirty="0" smtClean="0"/>
              <a:t>. Both f</a:t>
            </a:r>
            <a:r>
              <a:rPr lang="en-US" sz="2500" baseline="-25000" dirty="0" smtClean="0"/>
              <a:t>1</a:t>
            </a:r>
            <a:r>
              <a:rPr lang="en-US" sz="2500" dirty="0" smtClean="0"/>
              <a:t> and f</a:t>
            </a:r>
            <a:r>
              <a:rPr lang="en-US" sz="2500" baseline="-25000" dirty="0" smtClean="0"/>
              <a:t>2</a:t>
            </a:r>
            <a:r>
              <a:rPr lang="en-US" sz="2500" dirty="0" smtClean="0"/>
              <a:t> are ∆f</a:t>
            </a:r>
            <a:r>
              <a:rPr lang="en-US" sz="2500" baseline="-25000" dirty="0" smtClean="0"/>
              <a:t> </a:t>
            </a:r>
            <a:r>
              <a:rPr lang="en-US" sz="2500" dirty="0" smtClean="0"/>
              <a:t>apart from the midpoint between the two bands. </a:t>
            </a:r>
          </a:p>
          <a:p>
            <a:pPr marL="457200" indent="-457200" algn="just"/>
            <a:r>
              <a:rPr lang="en-US" sz="2500" dirty="0" smtClean="0"/>
              <a:t>The difference between the two frequencies is 2∆f</a:t>
            </a:r>
            <a:endParaRPr lang="en-US" sz="2500"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Bandwidth for BFSK</a:t>
            </a:r>
          </a:p>
        </p:txBody>
      </p:sp>
      <p:sp>
        <p:nvSpPr>
          <p:cNvPr id="10" name="Content Placeholder 9"/>
          <p:cNvSpPr>
            <a:spLocks noGrp="1"/>
          </p:cNvSpPr>
          <p:nvPr>
            <p:ph idx="1"/>
          </p:nvPr>
        </p:nvSpPr>
        <p:spPr>
          <a:xfrm>
            <a:off x="457200" y="609600"/>
            <a:ext cx="8229600" cy="4876800"/>
          </a:xfrm>
        </p:spPr>
        <p:txBody>
          <a:bodyPr/>
          <a:lstStyle/>
          <a:p>
            <a:pPr marL="457200" indent="-457200" algn="just"/>
            <a:r>
              <a:rPr lang="en-US" sz="2500" dirty="0" smtClean="0"/>
              <a:t>Again the carrier signals are only simple sine waves, but the modulation creates a </a:t>
            </a:r>
            <a:r>
              <a:rPr lang="en-US" sz="2500" dirty="0" err="1" smtClean="0"/>
              <a:t>nonperiodic</a:t>
            </a:r>
            <a:r>
              <a:rPr lang="en-US" sz="2500" dirty="0" smtClean="0"/>
              <a:t> composite signal with continuous frequencies. </a:t>
            </a:r>
          </a:p>
          <a:p>
            <a:pPr marL="457200" indent="-457200" algn="just"/>
            <a:r>
              <a:rPr lang="en-US" sz="2500" dirty="0" smtClean="0"/>
              <a:t>We can think of FSK as two ASK signals, each with its own carrier frequency (f</a:t>
            </a:r>
            <a:r>
              <a:rPr lang="en-US" sz="2500" baseline="-25000" dirty="0" smtClean="0"/>
              <a:t>1</a:t>
            </a:r>
            <a:r>
              <a:rPr lang="en-US" sz="2500" dirty="0" smtClean="0"/>
              <a:t> and f</a:t>
            </a:r>
            <a:r>
              <a:rPr lang="en-US" sz="2500" baseline="-25000" dirty="0" smtClean="0"/>
              <a:t>2</a:t>
            </a:r>
            <a:r>
              <a:rPr lang="en-US" sz="2500" dirty="0" smtClean="0"/>
              <a:t>). </a:t>
            </a:r>
          </a:p>
          <a:p>
            <a:pPr marL="457200" indent="-457200" algn="just"/>
            <a:r>
              <a:rPr lang="en-US" sz="2500" dirty="0" smtClean="0"/>
              <a:t>If the difference between the two frequencies is  2∆f, then the required bandwidth is</a:t>
            </a:r>
          </a:p>
          <a:p>
            <a:pPr marL="457200" indent="-457200" algn="just"/>
            <a:r>
              <a:rPr lang="en-US" sz="2500" dirty="0" smtClean="0"/>
              <a:t>B = (1+d) x S x  2∆f</a:t>
            </a:r>
            <a:endParaRPr lang="en-US" sz="2500"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3" name="Rectangle 13"/>
          <p:cNvSpPr>
            <a:spLocks noChangeArrowheads="1"/>
          </p:cNvSpPr>
          <p:nvPr/>
        </p:nvSpPr>
        <p:spPr bwMode="auto">
          <a:xfrm>
            <a:off x="228600" y="304800"/>
            <a:ext cx="8229600" cy="1631216"/>
          </a:xfrm>
          <a:prstGeom prst="rect">
            <a:avLst/>
          </a:prstGeom>
          <a:noFill/>
          <a:ln w="9525">
            <a:noFill/>
            <a:miter lim="800000"/>
            <a:headEnd/>
            <a:tailEnd/>
          </a:ln>
          <a:effectLst/>
        </p:spPr>
        <p:txBody>
          <a:bodyPr>
            <a:spAutoFit/>
          </a:bodyPr>
          <a:lstStyle/>
          <a:p>
            <a:pPr algn="just"/>
            <a:r>
              <a:rPr lang="en-US" sz="2500" b="1" dirty="0">
                <a:latin typeface="Times New Roman" pitchFamily="18" charset="0"/>
              </a:rPr>
              <a:t>We have an available bandwidth of 100 kHz which spans from 200 to 300 kHz. What should be the carrier frequency and the bit rate if we modulated our data by using FSK with d = 1?</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3" name="Rectangle 13"/>
          <p:cNvSpPr>
            <a:spLocks noChangeArrowheads="1"/>
          </p:cNvSpPr>
          <p:nvPr/>
        </p:nvSpPr>
        <p:spPr bwMode="auto">
          <a:xfrm>
            <a:off x="228600" y="304800"/>
            <a:ext cx="8229600" cy="1631216"/>
          </a:xfrm>
          <a:prstGeom prst="rect">
            <a:avLst/>
          </a:prstGeom>
          <a:noFill/>
          <a:ln w="9525">
            <a:noFill/>
            <a:miter lim="800000"/>
            <a:headEnd/>
            <a:tailEnd/>
          </a:ln>
          <a:effectLst/>
        </p:spPr>
        <p:txBody>
          <a:bodyPr>
            <a:spAutoFit/>
          </a:bodyPr>
          <a:lstStyle/>
          <a:p>
            <a:pPr algn="just"/>
            <a:r>
              <a:rPr lang="en-US" sz="2500" b="1" dirty="0">
                <a:latin typeface="Times New Roman" pitchFamily="18" charset="0"/>
              </a:rPr>
              <a:t>We have an available bandwidth of 100 kHz which spans from 200 to 300 kHz. What should be the carrier frequency and the bit rate if we modulated our data by using FSK with d = 1?</a:t>
            </a:r>
          </a:p>
        </p:txBody>
      </p:sp>
      <p:sp>
        <p:nvSpPr>
          <p:cNvPr id="14" name="Rectangle 14"/>
          <p:cNvSpPr>
            <a:spLocks noChangeArrowheads="1"/>
          </p:cNvSpPr>
          <p:nvPr/>
        </p:nvSpPr>
        <p:spPr bwMode="auto">
          <a:xfrm>
            <a:off x="228600" y="2209800"/>
            <a:ext cx="8686800" cy="2015936"/>
          </a:xfrm>
          <a:prstGeom prst="rect">
            <a:avLst/>
          </a:prstGeom>
          <a:noFill/>
          <a:ln w="9525">
            <a:noFill/>
            <a:miter lim="800000"/>
            <a:headEnd/>
            <a:tailEnd/>
          </a:ln>
          <a:effectLst/>
        </p:spPr>
        <p:txBody>
          <a:bodyPr>
            <a:spAutoFit/>
          </a:bodyPr>
          <a:lstStyle/>
          <a:p>
            <a:pPr algn="just"/>
            <a:r>
              <a:rPr lang="en-US" sz="2500" dirty="0">
                <a:solidFill>
                  <a:schemeClr val="hlink"/>
                </a:solidFill>
                <a:latin typeface="+mn-lt"/>
              </a:rPr>
              <a:t>Solution</a:t>
            </a:r>
          </a:p>
          <a:p>
            <a:pPr algn="just"/>
            <a:r>
              <a:rPr lang="en-US" sz="2500" dirty="0" smtClean="0">
                <a:latin typeface="+mn-lt"/>
              </a:rPr>
              <a:t>Bandwidth B= 100kHz </a:t>
            </a:r>
          </a:p>
          <a:p>
            <a:pPr algn="just"/>
            <a:r>
              <a:rPr lang="en-US" sz="2500" dirty="0" smtClean="0">
                <a:latin typeface="+mn-lt"/>
              </a:rPr>
              <a:t>but </a:t>
            </a:r>
            <a:r>
              <a:rPr lang="en-US" sz="2500" dirty="0">
                <a:latin typeface="+mn-lt"/>
              </a:rPr>
              <a:t>we are modulating by using FSK. The midpoint of the band is at 250 kHz. We choose 2Δf to be 50 kHz; this means</a:t>
            </a:r>
          </a:p>
        </p:txBody>
      </p:sp>
      <p:pic>
        <p:nvPicPr>
          <p:cNvPr id="15" name="Picture 15"/>
          <p:cNvPicPr>
            <a:picLocks noChangeAspect="1" noChangeArrowheads="1"/>
          </p:cNvPicPr>
          <p:nvPr/>
        </p:nvPicPr>
        <p:blipFill>
          <a:blip r:embed="rId4"/>
          <a:srcRect/>
          <a:stretch>
            <a:fillRect/>
          </a:stretch>
        </p:blipFill>
        <p:spPr bwMode="auto">
          <a:xfrm>
            <a:off x="493713" y="4830762"/>
            <a:ext cx="8193087" cy="350838"/>
          </a:xfrm>
          <a:prstGeom prst="rect">
            <a:avLst/>
          </a:prstGeom>
          <a:noFill/>
          <a:ln w="57150" cmpd="thickThin">
            <a:solidFill>
              <a:schemeClr val="folHlink"/>
            </a:solidFill>
            <a:miter lim="800000"/>
            <a:headEnd/>
            <a:tailEnd/>
          </a:ln>
          <a:effec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Introduction </a:t>
            </a:r>
          </a:p>
        </p:txBody>
      </p:sp>
      <p:sp>
        <p:nvSpPr>
          <p:cNvPr id="10" name="Content Placeholder 9"/>
          <p:cNvSpPr>
            <a:spLocks noGrp="1"/>
          </p:cNvSpPr>
          <p:nvPr>
            <p:ph idx="1"/>
          </p:nvPr>
        </p:nvSpPr>
        <p:spPr>
          <a:xfrm>
            <a:off x="457200" y="609600"/>
            <a:ext cx="8229600" cy="4495800"/>
          </a:xfrm>
        </p:spPr>
        <p:txBody>
          <a:bodyPr/>
          <a:lstStyle/>
          <a:p>
            <a:pPr algn="just"/>
            <a:r>
              <a:rPr lang="en-US" sz="2500" dirty="0" smtClean="0"/>
              <a:t>A sine wave is defined by three characteristics: amplitude, frequency, and phase. </a:t>
            </a:r>
          </a:p>
          <a:p>
            <a:pPr algn="just"/>
            <a:r>
              <a:rPr lang="en-US" sz="2500" dirty="0" smtClean="0"/>
              <a:t>When we vary anyone of these characteristics, we create a different version of that wave. </a:t>
            </a:r>
          </a:p>
          <a:p>
            <a:pPr algn="just"/>
            <a:r>
              <a:rPr lang="en-US" sz="2500" dirty="0" smtClean="0"/>
              <a:t>So, by changing one characteristic of a simple electric signal, we can use it to represent digital data. </a:t>
            </a:r>
          </a:p>
          <a:p>
            <a:pPr algn="just"/>
            <a:r>
              <a:rPr lang="en-US" sz="2500" dirty="0" smtClean="0"/>
              <a:t>Any of the three characteristics can be altered in this way, giving us at least three mechanisms for modulating digital data into an analog signal:</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Implementation </a:t>
            </a:r>
          </a:p>
        </p:txBody>
      </p:sp>
      <p:sp>
        <p:nvSpPr>
          <p:cNvPr id="10" name="Content Placeholder 9"/>
          <p:cNvSpPr>
            <a:spLocks noGrp="1"/>
          </p:cNvSpPr>
          <p:nvPr>
            <p:ph idx="1"/>
          </p:nvPr>
        </p:nvSpPr>
        <p:spPr>
          <a:xfrm>
            <a:off x="457200" y="609600"/>
            <a:ext cx="8229600" cy="4876800"/>
          </a:xfrm>
        </p:spPr>
        <p:txBody>
          <a:bodyPr/>
          <a:lstStyle/>
          <a:p>
            <a:pPr marL="457200" indent="-457200" algn="just"/>
            <a:r>
              <a:rPr lang="en-US" sz="2500" dirty="0" smtClean="0"/>
              <a:t>There are two implementations of BFSK: noncoherent and coherent.</a:t>
            </a:r>
          </a:p>
          <a:p>
            <a:pPr marL="457200" indent="-457200" algn="just"/>
            <a:r>
              <a:rPr lang="en-US" sz="2500" dirty="0" smtClean="0"/>
              <a:t>In noncoherent BFSK, there may be discontinuity in the phase when one signal element ends and the next begins. </a:t>
            </a:r>
          </a:p>
          <a:p>
            <a:pPr marL="457200" indent="-457200" algn="just"/>
            <a:r>
              <a:rPr lang="en-US" sz="2500" dirty="0" smtClean="0"/>
              <a:t>In coherent BFSK, the phase continues through the boundary of two signal elements. </a:t>
            </a:r>
          </a:p>
          <a:p>
            <a:pPr marL="457200" indent="-457200" algn="just"/>
            <a:r>
              <a:rPr lang="en-US" sz="2500" dirty="0" smtClean="0"/>
              <a:t>Noncoherent BFSK can be implemented by treating BFSK as two ASK modulations and using two carrier frequencies.</a:t>
            </a:r>
            <a:endParaRPr lang="en-US" sz="2500"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Implementation </a:t>
            </a:r>
          </a:p>
        </p:txBody>
      </p:sp>
      <p:sp>
        <p:nvSpPr>
          <p:cNvPr id="10" name="Content Placeholder 9"/>
          <p:cNvSpPr>
            <a:spLocks noGrp="1"/>
          </p:cNvSpPr>
          <p:nvPr>
            <p:ph idx="1"/>
          </p:nvPr>
        </p:nvSpPr>
        <p:spPr>
          <a:xfrm>
            <a:off x="457200" y="609600"/>
            <a:ext cx="8229600" cy="2209800"/>
          </a:xfrm>
        </p:spPr>
        <p:txBody>
          <a:bodyPr/>
          <a:lstStyle/>
          <a:p>
            <a:pPr marL="457200" indent="-457200" algn="just"/>
            <a:r>
              <a:rPr lang="en-US" sz="2500" dirty="0" smtClean="0"/>
              <a:t>Coherent BFSK can be implemented by using one voltage-controlled oscillator (VCO) that changes its frequency according to the input voltage. </a:t>
            </a:r>
          </a:p>
          <a:p>
            <a:pPr marL="457200" indent="-457200" algn="just"/>
            <a:r>
              <a:rPr lang="en-US" sz="2500" dirty="0" smtClean="0"/>
              <a:t>Figure shows the simplified idea behind the second implementation.</a:t>
            </a:r>
            <a:endParaRPr lang="en-US" sz="2500" dirty="0"/>
          </a:p>
        </p:txBody>
      </p:sp>
      <p:pic>
        <p:nvPicPr>
          <p:cNvPr id="11" name="Picture 6"/>
          <p:cNvPicPr>
            <a:picLocks noChangeAspect="1" noChangeArrowheads="1"/>
          </p:cNvPicPr>
          <p:nvPr/>
        </p:nvPicPr>
        <p:blipFill>
          <a:blip r:embed="rId4"/>
          <a:srcRect/>
          <a:stretch>
            <a:fillRect/>
          </a:stretch>
        </p:blipFill>
        <p:spPr bwMode="auto">
          <a:xfrm>
            <a:off x="460375" y="2811463"/>
            <a:ext cx="8226425" cy="244633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Implementation </a:t>
            </a:r>
          </a:p>
        </p:txBody>
      </p:sp>
      <p:sp>
        <p:nvSpPr>
          <p:cNvPr id="10" name="Content Placeholder 9"/>
          <p:cNvSpPr>
            <a:spLocks noGrp="1"/>
          </p:cNvSpPr>
          <p:nvPr>
            <p:ph idx="1"/>
          </p:nvPr>
        </p:nvSpPr>
        <p:spPr>
          <a:xfrm>
            <a:off x="457200" y="609600"/>
            <a:ext cx="8229600" cy="4876800"/>
          </a:xfrm>
        </p:spPr>
        <p:txBody>
          <a:bodyPr/>
          <a:lstStyle/>
          <a:p>
            <a:pPr marL="457200" indent="-457200" algn="just"/>
            <a:r>
              <a:rPr lang="en-US" sz="2500" dirty="0" smtClean="0"/>
              <a:t>The input to the oscillator is the </a:t>
            </a:r>
            <a:r>
              <a:rPr lang="en-US" sz="2500" dirty="0" err="1" smtClean="0"/>
              <a:t>unipolar</a:t>
            </a:r>
            <a:r>
              <a:rPr lang="en-US" sz="2500" dirty="0" smtClean="0"/>
              <a:t> NRZ signal.</a:t>
            </a:r>
          </a:p>
          <a:p>
            <a:pPr marL="457200" indent="-457200" algn="just"/>
            <a:r>
              <a:rPr lang="en-US" sz="2500" dirty="0" smtClean="0"/>
              <a:t>When the amplitude of NRZ is zero, the oscillator keeps its regular frequency; when the amplitude is positive, the frequency is increased.</a:t>
            </a:r>
          </a:p>
          <a:p>
            <a:pPr marL="457200" indent="-457200" algn="just"/>
            <a:endParaRPr lang="en-US" sz="2500"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Multilevel FSK</a:t>
            </a:r>
          </a:p>
        </p:txBody>
      </p:sp>
      <p:sp>
        <p:nvSpPr>
          <p:cNvPr id="10" name="Content Placeholder 9"/>
          <p:cNvSpPr>
            <a:spLocks noGrp="1"/>
          </p:cNvSpPr>
          <p:nvPr>
            <p:ph idx="1"/>
          </p:nvPr>
        </p:nvSpPr>
        <p:spPr>
          <a:xfrm>
            <a:off x="457200" y="609600"/>
            <a:ext cx="8229600" cy="4876800"/>
          </a:xfrm>
        </p:spPr>
        <p:txBody>
          <a:bodyPr/>
          <a:lstStyle/>
          <a:p>
            <a:pPr marL="457200" indent="-457200" algn="just"/>
            <a:r>
              <a:rPr lang="en-US" sz="2500" dirty="0" smtClean="0"/>
              <a:t>MFSK is not uncommon with the FSK method. </a:t>
            </a:r>
          </a:p>
          <a:p>
            <a:pPr marL="457200" indent="-457200" algn="just"/>
            <a:r>
              <a:rPr lang="en-US" sz="2500" dirty="0" smtClean="0"/>
              <a:t>We can use more than two frequencies. </a:t>
            </a:r>
          </a:p>
          <a:p>
            <a:pPr marL="457200" indent="-457200" algn="just"/>
            <a:r>
              <a:rPr lang="en-US" sz="2500" dirty="0" smtClean="0"/>
              <a:t>For example, we can use four different frequencies f</a:t>
            </a:r>
            <a:r>
              <a:rPr lang="en-US" sz="2500" baseline="-25000" dirty="0" smtClean="0"/>
              <a:t>1</a:t>
            </a:r>
            <a:r>
              <a:rPr lang="en-US" sz="2500" dirty="0" smtClean="0"/>
              <a:t>,  f</a:t>
            </a:r>
            <a:r>
              <a:rPr lang="en-US" sz="2500" baseline="-25000" dirty="0" smtClean="0"/>
              <a:t>2</a:t>
            </a:r>
            <a:r>
              <a:rPr lang="en-US" sz="2500" dirty="0" smtClean="0"/>
              <a:t> , f</a:t>
            </a:r>
            <a:r>
              <a:rPr lang="en-US" sz="2500" baseline="-25000" dirty="0" smtClean="0"/>
              <a:t>3</a:t>
            </a:r>
            <a:r>
              <a:rPr lang="en-US" sz="2500" dirty="0" smtClean="0"/>
              <a:t> and f</a:t>
            </a:r>
            <a:r>
              <a:rPr lang="en-US" sz="2500" baseline="-25000" dirty="0" smtClean="0"/>
              <a:t>4  </a:t>
            </a:r>
            <a:r>
              <a:rPr lang="en-US" sz="2500" dirty="0" smtClean="0"/>
              <a:t>to send 2 bits at a time. </a:t>
            </a:r>
          </a:p>
          <a:p>
            <a:pPr marL="457200" indent="-457200" algn="just"/>
            <a:r>
              <a:rPr lang="en-US" sz="2500" dirty="0" smtClean="0"/>
              <a:t>To send 3 bits at a time, we can use eight frequencies. And so on. </a:t>
            </a:r>
          </a:p>
          <a:p>
            <a:pPr marL="457200" indent="-457200" algn="just"/>
            <a:r>
              <a:rPr lang="en-US" sz="2500" dirty="0" smtClean="0"/>
              <a:t>However, we need to remember that the frequencies need to be 2∆f apart.</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Phase Shift Keying (PSK)</a:t>
            </a:r>
          </a:p>
        </p:txBody>
      </p:sp>
      <p:sp>
        <p:nvSpPr>
          <p:cNvPr id="10" name="Content Placeholder 9"/>
          <p:cNvSpPr>
            <a:spLocks noGrp="1"/>
          </p:cNvSpPr>
          <p:nvPr>
            <p:ph idx="1"/>
          </p:nvPr>
        </p:nvSpPr>
        <p:spPr>
          <a:xfrm>
            <a:off x="457200" y="609600"/>
            <a:ext cx="8229600" cy="4876800"/>
          </a:xfrm>
        </p:spPr>
        <p:txBody>
          <a:bodyPr/>
          <a:lstStyle/>
          <a:p>
            <a:pPr marL="457200" indent="-457200" algn="just"/>
            <a:r>
              <a:rPr lang="en-US" sz="2500" dirty="0" smtClean="0"/>
              <a:t>In phase shift keying, the phase of the carrier is varied to represent two or more different signal elements. </a:t>
            </a:r>
          </a:p>
          <a:p>
            <a:pPr marL="457200" indent="-457200" algn="just"/>
            <a:r>
              <a:rPr lang="en-US" sz="2500" dirty="0" smtClean="0"/>
              <a:t>Both peak amplitude and frequency remain constant as the phase changes. </a:t>
            </a:r>
          </a:p>
          <a:p>
            <a:pPr marL="457200" indent="-457200" algn="just"/>
            <a:r>
              <a:rPr lang="en-US" sz="2500" dirty="0" smtClean="0"/>
              <a:t>Today, PSK is more common than ASK or FSK. </a:t>
            </a:r>
            <a:endParaRPr lang="en-US" sz="2500"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Binary PSK (BPSK)</a:t>
            </a:r>
          </a:p>
        </p:txBody>
      </p:sp>
      <p:sp>
        <p:nvSpPr>
          <p:cNvPr id="10" name="Content Placeholder 9"/>
          <p:cNvSpPr>
            <a:spLocks noGrp="1"/>
          </p:cNvSpPr>
          <p:nvPr>
            <p:ph idx="1"/>
          </p:nvPr>
        </p:nvSpPr>
        <p:spPr>
          <a:xfrm>
            <a:off x="457200" y="609600"/>
            <a:ext cx="8229600" cy="1828800"/>
          </a:xfrm>
        </p:spPr>
        <p:txBody>
          <a:bodyPr/>
          <a:lstStyle/>
          <a:p>
            <a:pPr marL="457200" indent="-457200" algn="just"/>
            <a:r>
              <a:rPr lang="en-US" sz="2500" dirty="0" smtClean="0"/>
              <a:t>The simplest PSK is binary PSK, in which we have only two signal elements, one with a phase of 0°, and the other with a phase of 180°. </a:t>
            </a:r>
          </a:p>
          <a:p>
            <a:pPr marL="457200" indent="-457200" algn="just"/>
            <a:r>
              <a:rPr lang="en-US" sz="2500" dirty="0" smtClean="0"/>
              <a:t>Figure gives a conceptual view of PSK.</a:t>
            </a:r>
            <a:endParaRPr lang="en-US" sz="2500" dirty="0"/>
          </a:p>
        </p:txBody>
      </p:sp>
      <p:pic>
        <p:nvPicPr>
          <p:cNvPr id="11" name="Picture 6"/>
          <p:cNvPicPr>
            <a:picLocks noChangeAspect="1" noChangeArrowheads="1"/>
          </p:cNvPicPr>
          <p:nvPr/>
        </p:nvPicPr>
        <p:blipFill>
          <a:blip r:embed="rId4"/>
          <a:srcRect/>
          <a:stretch>
            <a:fillRect/>
          </a:stretch>
        </p:blipFill>
        <p:spPr bwMode="auto">
          <a:xfrm>
            <a:off x="285750" y="2938463"/>
            <a:ext cx="8629650" cy="231933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Binary PSK (BPSK)</a:t>
            </a:r>
          </a:p>
        </p:txBody>
      </p:sp>
      <p:sp>
        <p:nvSpPr>
          <p:cNvPr id="10" name="Content Placeholder 9"/>
          <p:cNvSpPr>
            <a:spLocks noGrp="1"/>
          </p:cNvSpPr>
          <p:nvPr>
            <p:ph idx="1"/>
          </p:nvPr>
        </p:nvSpPr>
        <p:spPr>
          <a:xfrm>
            <a:off x="457200" y="609600"/>
            <a:ext cx="8229600" cy="4800600"/>
          </a:xfrm>
        </p:spPr>
        <p:txBody>
          <a:bodyPr/>
          <a:lstStyle/>
          <a:p>
            <a:pPr marL="457200" indent="-457200" algn="just"/>
            <a:r>
              <a:rPr lang="en-US" sz="2500" dirty="0" smtClean="0"/>
              <a:t>Binary PSK is as simple as binary ASK with one big advantage-it is less susceptible to noise. </a:t>
            </a:r>
          </a:p>
          <a:p>
            <a:pPr marL="457200" indent="-457200" algn="just"/>
            <a:r>
              <a:rPr lang="en-US" sz="2500" dirty="0" smtClean="0"/>
              <a:t>In ASK, the criterion for bit detection is the amplitude of the signal; in PSK, it is the phase. </a:t>
            </a:r>
          </a:p>
          <a:p>
            <a:pPr marL="457200" indent="-457200" algn="just"/>
            <a:r>
              <a:rPr lang="en-US" sz="2500" dirty="0" smtClean="0"/>
              <a:t>Noise can change the amplitude easier than it can change the phase. </a:t>
            </a:r>
          </a:p>
          <a:p>
            <a:pPr marL="457200" indent="-457200" algn="just"/>
            <a:r>
              <a:rPr lang="en-US" sz="2500" dirty="0" smtClean="0"/>
              <a:t>PSK is less susceptible to noise than ASK. </a:t>
            </a:r>
          </a:p>
          <a:p>
            <a:pPr marL="457200" indent="-457200" algn="just"/>
            <a:r>
              <a:rPr lang="en-US" sz="2500" dirty="0" smtClean="0"/>
              <a:t>PSK is superior to FSK because we do not need two carrier signals</a:t>
            </a:r>
            <a:endParaRPr lang="en-US" sz="2500"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Bandwidth</a:t>
            </a:r>
          </a:p>
        </p:txBody>
      </p:sp>
      <p:sp>
        <p:nvSpPr>
          <p:cNvPr id="10" name="Content Placeholder 9"/>
          <p:cNvSpPr>
            <a:spLocks noGrp="1"/>
          </p:cNvSpPr>
          <p:nvPr>
            <p:ph idx="1"/>
          </p:nvPr>
        </p:nvSpPr>
        <p:spPr>
          <a:xfrm>
            <a:off x="457200" y="609600"/>
            <a:ext cx="8229600" cy="4800600"/>
          </a:xfrm>
        </p:spPr>
        <p:txBody>
          <a:bodyPr/>
          <a:lstStyle/>
          <a:p>
            <a:pPr marL="457200" indent="-457200" algn="just"/>
            <a:r>
              <a:rPr lang="en-US" sz="2500" dirty="0" smtClean="0"/>
              <a:t>The bandwidth is the same as that for binary ASK, but less than that for BFSK. </a:t>
            </a:r>
          </a:p>
          <a:p>
            <a:pPr marL="457200" indent="-457200" algn="just"/>
            <a:r>
              <a:rPr lang="en-US" sz="2500" dirty="0" smtClean="0"/>
              <a:t>No bandwidth is wasted for separating two carrier signals.</a:t>
            </a:r>
            <a:endParaRPr lang="en-US" sz="2500"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Implementation</a:t>
            </a:r>
          </a:p>
        </p:txBody>
      </p:sp>
      <p:sp>
        <p:nvSpPr>
          <p:cNvPr id="10" name="Content Placeholder 9"/>
          <p:cNvSpPr>
            <a:spLocks noGrp="1"/>
          </p:cNvSpPr>
          <p:nvPr>
            <p:ph idx="1"/>
          </p:nvPr>
        </p:nvSpPr>
        <p:spPr>
          <a:xfrm>
            <a:off x="457200" y="609600"/>
            <a:ext cx="8229600" cy="4800600"/>
          </a:xfrm>
        </p:spPr>
        <p:txBody>
          <a:bodyPr/>
          <a:lstStyle/>
          <a:p>
            <a:pPr marL="457200" indent="-457200" algn="just"/>
            <a:r>
              <a:rPr lang="en-US" sz="2500" dirty="0" smtClean="0"/>
              <a:t>The implementation of BPSK is as simple as that for ASK. </a:t>
            </a:r>
          </a:p>
          <a:p>
            <a:pPr marL="457200" indent="-457200" algn="just"/>
            <a:r>
              <a:rPr lang="en-US" sz="2500" dirty="0" smtClean="0"/>
              <a:t>The reason is that the signal element with phase 180° can be seen as the complement of the signal element with phase 0°. </a:t>
            </a:r>
          </a:p>
          <a:p>
            <a:pPr marL="457200" indent="-457200" algn="just"/>
            <a:r>
              <a:rPr lang="en-US" sz="2500" dirty="0" smtClean="0"/>
              <a:t>This gives us a clue on how to implement BPSK. </a:t>
            </a:r>
          </a:p>
          <a:p>
            <a:pPr marL="457200" indent="-457200" algn="just"/>
            <a:r>
              <a:rPr lang="en-US" sz="2500" dirty="0" smtClean="0"/>
              <a:t>We use the same idea we used for ASK but with a polar NRZ signal instead of a </a:t>
            </a:r>
            <a:r>
              <a:rPr lang="en-US" sz="2500" dirty="0" err="1" smtClean="0"/>
              <a:t>unipolar</a:t>
            </a:r>
            <a:r>
              <a:rPr lang="en-US" sz="2500" dirty="0" smtClean="0"/>
              <a:t> NRZ signal, as shown in Figure.</a:t>
            </a:r>
            <a:endParaRPr lang="en-US" sz="2500"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Implementation</a:t>
            </a:r>
          </a:p>
        </p:txBody>
      </p:sp>
      <p:pic>
        <p:nvPicPr>
          <p:cNvPr id="12" name="Picture 7"/>
          <p:cNvPicPr>
            <a:picLocks noChangeAspect="1" noChangeArrowheads="1"/>
          </p:cNvPicPr>
          <p:nvPr/>
        </p:nvPicPr>
        <p:blipFill>
          <a:blip r:embed="rId4"/>
          <a:srcRect/>
          <a:stretch>
            <a:fillRect/>
          </a:stretch>
        </p:blipFill>
        <p:spPr bwMode="auto">
          <a:xfrm>
            <a:off x="304800" y="787400"/>
            <a:ext cx="8080375" cy="2565400"/>
          </a:xfrm>
          <a:prstGeom prst="rect">
            <a:avLst/>
          </a:prstGeom>
          <a:noFill/>
          <a:ln w="9525">
            <a:noFill/>
            <a:miter lim="800000"/>
            <a:headEnd/>
            <a:tailEnd/>
          </a:ln>
          <a:effectLst/>
        </p:spPr>
      </p:pic>
      <p:sp>
        <p:nvSpPr>
          <p:cNvPr id="13" name="Content Placeholder 9"/>
          <p:cNvSpPr>
            <a:spLocks noGrp="1"/>
          </p:cNvSpPr>
          <p:nvPr>
            <p:ph idx="1"/>
          </p:nvPr>
        </p:nvSpPr>
        <p:spPr>
          <a:xfrm>
            <a:off x="457200" y="3810000"/>
            <a:ext cx="8229600" cy="1676400"/>
          </a:xfrm>
        </p:spPr>
        <p:txBody>
          <a:bodyPr/>
          <a:lstStyle/>
          <a:p>
            <a:pPr marL="457200" indent="-457200" algn="just"/>
            <a:r>
              <a:rPr lang="en-US" sz="2500" dirty="0" smtClean="0"/>
              <a:t>The polar NRZ signal is multiplied by the carrier frequency; the 1 bit (positive voltage) is represented by a phase starting at 0°; the a bit (negative voltage) is represented by a phase starting at 180°.</a:t>
            </a:r>
            <a:endParaRPr lang="en-US" sz="2500"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Introduction </a:t>
            </a:r>
          </a:p>
        </p:txBody>
      </p:sp>
      <p:sp>
        <p:nvSpPr>
          <p:cNvPr id="10" name="Content Placeholder 9"/>
          <p:cNvSpPr>
            <a:spLocks noGrp="1"/>
          </p:cNvSpPr>
          <p:nvPr>
            <p:ph idx="1"/>
          </p:nvPr>
        </p:nvSpPr>
        <p:spPr>
          <a:xfrm>
            <a:off x="457200" y="609600"/>
            <a:ext cx="8229600" cy="4495800"/>
          </a:xfrm>
        </p:spPr>
        <p:txBody>
          <a:bodyPr/>
          <a:lstStyle/>
          <a:p>
            <a:pPr marL="457200" indent="-457200" algn="just">
              <a:buFont typeface="+mj-lt"/>
              <a:buAutoNum type="arabicPeriod"/>
            </a:pPr>
            <a:r>
              <a:rPr lang="en-US" sz="2500" dirty="0" smtClean="0"/>
              <a:t>Amplitude Shift Keying (ASK), </a:t>
            </a:r>
          </a:p>
          <a:p>
            <a:pPr marL="457200" indent="-457200" algn="just">
              <a:buFont typeface="+mj-lt"/>
              <a:buAutoNum type="arabicPeriod"/>
            </a:pPr>
            <a:r>
              <a:rPr lang="en-US" sz="2500" dirty="0" smtClean="0"/>
              <a:t>Frequency Shift Keying (FSK), and </a:t>
            </a:r>
          </a:p>
          <a:p>
            <a:pPr marL="457200" indent="-457200" algn="just">
              <a:buFont typeface="+mj-lt"/>
              <a:buAutoNum type="arabicPeriod"/>
            </a:pPr>
            <a:r>
              <a:rPr lang="en-US" sz="2500" dirty="0" smtClean="0"/>
              <a:t>Phase Shift Keying (PSK). </a:t>
            </a:r>
          </a:p>
          <a:p>
            <a:pPr algn="just"/>
            <a:r>
              <a:rPr lang="en-US" sz="2500" dirty="0" smtClean="0"/>
              <a:t>In addition, there is a fourth (and better) mechanism that combines changing both the amplitude and phase, called quadrature amplitude modulation (QAM). </a:t>
            </a:r>
          </a:p>
          <a:p>
            <a:pPr algn="just"/>
            <a:r>
              <a:rPr lang="en-US" sz="2500" dirty="0" smtClean="0"/>
              <a:t>QAM is the most efficient of these options and is the mechanism commonly used today</a:t>
            </a:r>
            <a:endParaRPr lang="en-US" sz="2500"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Quadrature PSK (QPSK)</a:t>
            </a:r>
          </a:p>
        </p:txBody>
      </p:sp>
      <p:sp>
        <p:nvSpPr>
          <p:cNvPr id="10" name="Content Placeholder 9"/>
          <p:cNvSpPr>
            <a:spLocks noGrp="1"/>
          </p:cNvSpPr>
          <p:nvPr>
            <p:ph idx="1"/>
          </p:nvPr>
        </p:nvSpPr>
        <p:spPr>
          <a:xfrm>
            <a:off x="457200" y="609600"/>
            <a:ext cx="8229600" cy="4724400"/>
          </a:xfrm>
        </p:spPr>
        <p:txBody>
          <a:bodyPr/>
          <a:lstStyle/>
          <a:p>
            <a:pPr marL="457200" indent="-457200" algn="just"/>
            <a:r>
              <a:rPr lang="en-US" sz="2500" dirty="0" smtClean="0"/>
              <a:t>The simplicity of BPSK enticed designers to use 2 bits at a time in each signal element, thereby decreasing the baud rate and eventually the required bandwidth.</a:t>
            </a:r>
          </a:p>
          <a:p>
            <a:pPr marL="457200" indent="-457200" algn="just"/>
            <a:r>
              <a:rPr lang="en-US" sz="2500" dirty="0" smtClean="0"/>
              <a:t>The scheme is called quadrature PSK or QPSK because it uses two separate BPSK modulations; one is in-phase, the other quadrature (out-of-phase).</a:t>
            </a:r>
            <a:endParaRPr lang="en-US" sz="2500"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Quadrature PSK (QPSK)</a:t>
            </a:r>
          </a:p>
        </p:txBody>
      </p:sp>
      <p:sp>
        <p:nvSpPr>
          <p:cNvPr id="10" name="Content Placeholder 9"/>
          <p:cNvSpPr>
            <a:spLocks noGrp="1"/>
          </p:cNvSpPr>
          <p:nvPr>
            <p:ph idx="1"/>
          </p:nvPr>
        </p:nvSpPr>
        <p:spPr>
          <a:xfrm>
            <a:off x="457200" y="609600"/>
            <a:ext cx="8229600" cy="4724400"/>
          </a:xfrm>
        </p:spPr>
        <p:txBody>
          <a:bodyPr/>
          <a:lstStyle/>
          <a:p>
            <a:pPr marL="457200" indent="-457200" algn="just"/>
            <a:r>
              <a:rPr lang="en-US" sz="2500" dirty="0" smtClean="0"/>
              <a:t>The incoming bits are first passed through a serial-to-parallel conversion that sends one bit to one modulator and the next bit to the other modulator.</a:t>
            </a:r>
          </a:p>
          <a:p>
            <a:pPr marL="457200" indent="-457200" algn="just"/>
            <a:r>
              <a:rPr lang="en-US" sz="2500" dirty="0" smtClean="0"/>
              <a:t>If the duration of each bit in the incoming signal is T, the duration of each bit sent to the corresponding BPSK signal is 2T. </a:t>
            </a:r>
          </a:p>
          <a:p>
            <a:pPr marL="457200" indent="-457200" algn="just"/>
            <a:r>
              <a:rPr lang="en-US" sz="2500" dirty="0" smtClean="0"/>
              <a:t>The bit to each BPSK signal has one-half the frequency of the original signal. </a:t>
            </a:r>
          </a:p>
          <a:p>
            <a:pPr marL="457200" indent="-457200" algn="just"/>
            <a:r>
              <a:rPr lang="en-US" sz="2500" dirty="0" smtClean="0"/>
              <a:t>Figure shows the idea.</a:t>
            </a:r>
            <a:endParaRPr lang="en-US" sz="2500"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QPSK and its implementations</a:t>
            </a:r>
          </a:p>
        </p:txBody>
      </p:sp>
      <p:pic>
        <p:nvPicPr>
          <p:cNvPr id="12" name="Picture 7"/>
          <p:cNvPicPr>
            <a:picLocks noChangeAspect="1" noChangeArrowheads="1"/>
          </p:cNvPicPr>
          <p:nvPr/>
        </p:nvPicPr>
        <p:blipFill>
          <a:blip r:embed="rId4"/>
          <a:srcRect/>
          <a:stretch>
            <a:fillRect/>
          </a:stretch>
        </p:blipFill>
        <p:spPr bwMode="auto">
          <a:xfrm>
            <a:off x="974725" y="609600"/>
            <a:ext cx="7258050" cy="4913313"/>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QPSK and its implementations</a:t>
            </a:r>
          </a:p>
        </p:txBody>
      </p:sp>
      <p:sp>
        <p:nvSpPr>
          <p:cNvPr id="8" name="Content Placeholder 9"/>
          <p:cNvSpPr>
            <a:spLocks noGrp="1"/>
          </p:cNvSpPr>
          <p:nvPr>
            <p:ph idx="1"/>
          </p:nvPr>
        </p:nvSpPr>
        <p:spPr>
          <a:xfrm>
            <a:off x="457200" y="609600"/>
            <a:ext cx="8229600" cy="4724400"/>
          </a:xfrm>
        </p:spPr>
        <p:txBody>
          <a:bodyPr/>
          <a:lstStyle/>
          <a:p>
            <a:pPr marL="457200" indent="-457200" algn="just"/>
            <a:r>
              <a:rPr lang="en-US" sz="2500" dirty="0" smtClean="0"/>
              <a:t>The two composite signals created by each multiplier are sine waves with the same frequency, but different phases. </a:t>
            </a:r>
          </a:p>
          <a:p>
            <a:pPr marL="457200" indent="-457200" algn="just"/>
            <a:r>
              <a:rPr lang="en-US" sz="2500" dirty="0" smtClean="0"/>
              <a:t>When they are added, the result is another sine wave, with one of four possible phases: 45°, -45°, 135°, and -135°. </a:t>
            </a:r>
          </a:p>
          <a:p>
            <a:pPr marL="457200" indent="-457200" algn="just"/>
            <a:r>
              <a:rPr lang="en-US" sz="2500" dirty="0" smtClean="0"/>
              <a:t>There are four kinds of signal elements in the output signal (L = 4), so we can send 2 bits per signal element (r =2).</a:t>
            </a:r>
            <a:endParaRPr lang="en-US" sz="2500"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44</a:t>
            </a:fld>
            <a:endParaRPr lang="en-US" sz="1400"/>
          </a:p>
        </p:txBody>
      </p:sp>
      <p:sp>
        <p:nvSpPr>
          <p:cNvPr id="10" name="Rectangle 13"/>
          <p:cNvSpPr>
            <a:spLocks noChangeArrowheads="1"/>
          </p:cNvSpPr>
          <p:nvPr/>
        </p:nvSpPr>
        <p:spPr bwMode="auto">
          <a:xfrm>
            <a:off x="304800" y="228600"/>
            <a:ext cx="8229600" cy="946150"/>
          </a:xfrm>
          <a:prstGeom prst="rect">
            <a:avLst/>
          </a:prstGeom>
          <a:noFill/>
          <a:ln w="9525">
            <a:noFill/>
            <a:miter lim="800000"/>
            <a:headEnd/>
            <a:tailEnd/>
          </a:ln>
          <a:effectLst/>
        </p:spPr>
        <p:txBody>
          <a:bodyPr>
            <a:spAutoFit/>
          </a:bodyPr>
          <a:lstStyle/>
          <a:p>
            <a:pPr algn="just"/>
            <a:r>
              <a:rPr lang="en-US" sz="2800" b="1" dirty="0">
                <a:latin typeface="Times New Roman" pitchFamily="18" charset="0"/>
              </a:rPr>
              <a:t>Find the bandwidth for a signal transmitting at 12 Mbps for QPSK. The value of d = 0.</a:t>
            </a:r>
          </a:p>
        </p:txBody>
      </p:sp>
      <p:sp>
        <p:nvSpPr>
          <p:cNvPr id="11" name="Rectangle 14"/>
          <p:cNvSpPr>
            <a:spLocks noChangeArrowheads="1"/>
          </p:cNvSpPr>
          <p:nvPr/>
        </p:nvSpPr>
        <p:spPr bwMode="auto">
          <a:xfrm>
            <a:off x="228600" y="1447800"/>
            <a:ext cx="8686800" cy="3539430"/>
          </a:xfrm>
          <a:prstGeom prst="rect">
            <a:avLst/>
          </a:prstGeom>
          <a:noFill/>
          <a:ln w="9525">
            <a:noFill/>
            <a:miter lim="800000"/>
            <a:headEnd/>
            <a:tailEnd/>
          </a:ln>
          <a:effectLst/>
        </p:spPr>
        <p:txBody>
          <a:bodyPr>
            <a:spAutoFit/>
          </a:bodyPr>
          <a:lstStyle/>
          <a:p>
            <a:pPr algn="just"/>
            <a:r>
              <a:rPr lang="en-US" sz="2800" dirty="0">
                <a:solidFill>
                  <a:schemeClr val="hlink"/>
                </a:solidFill>
                <a:latin typeface="Times New Roman" pitchFamily="18" charset="0"/>
              </a:rPr>
              <a:t>Solution</a:t>
            </a:r>
          </a:p>
          <a:p>
            <a:pPr algn="just"/>
            <a:r>
              <a:rPr lang="en-US" sz="2800" dirty="0">
                <a:latin typeface="Times New Roman" pitchFamily="18" charset="0"/>
              </a:rPr>
              <a:t>For QPSK, 2 bits is carried by one signal element. </a:t>
            </a:r>
            <a:endParaRPr lang="en-US" sz="2800" dirty="0" smtClean="0">
              <a:latin typeface="Times New Roman" pitchFamily="18" charset="0"/>
            </a:endParaRPr>
          </a:p>
          <a:p>
            <a:pPr algn="just"/>
            <a:r>
              <a:rPr lang="en-US" sz="2800" dirty="0" smtClean="0">
                <a:latin typeface="Times New Roman" pitchFamily="18" charset="0"/>
              </a:rPr>
              <a:t>This </a:t>
            </a:r>
            <a:r>
              <a:rPr lang="en-US" sz="2800" dirty="0">
                <a:latin typeface="Times New Roman" pitchFamily="18" charset="0"/>
              </a:rPr>
              <a:t>means that r = 2. </a:t>
            </a:r>
            <a:endParaRPr lang="en-US" sz="2800" dirty="0" smtClean="0">
              <a:latin typeface="Times New Roman" pitchFamily="18" charset="0"/>
            </a:endParaRPr>
          </a:p>
          <a:p>
            <a:pPr algn="just"/>
            <a:endParaRPr lang="en-US" sz="2800" dirty="0" smtClean="0">
              <a:latin typeface="Times New Roman" pitchFamily="18" charset="0"/>
            </a:endParaRPr>
          </a:p>
          <a:p>
            <a:pPr algn="just"/>
            <a:r>
              <a:rPr lang="en-US" sz="2800" dirty="0" smtClean="0">
                <a:latin typeface="Times New Roman" pitchFamily="18" charset="0"/>
              </a:rPr>
              <a:t>So </a:t>
            </a:r>
            <a:r>
              <a:rPr lang="en-US" sz="2800" dirty="0">
                <a:latin typeface="Times New Roman" pitchFamily="18" charset="0"/>
              </a:rPr>
              <a:t>the signal rate (baud rate) is S = N × (1/r) = 6 </a:t>
            </a:r>
            <a:r>
              <a:rPr lang="en-US" sz="2800" dirty="0" err="1">
                <a:latin typeface="Times New Roman" pitchFamily="18" charset="0"/>
              </a:rPr>
              <a:t>Mbaud</a:t>
            </a:r>
            <a:r>
              <a:rPr lang="en-US" sz="2800" dirty="0">
                <a:latin typeface="Times New Roman" pitchFamily="18" charset="0"/>
              </a:rPr>
              <a:t>. </a:t>
            </a:r>
            <a:endParaRPr lang="en-US" sz="2800" dirty="0" smtClean="0">
              <a:latin typeface="Times New Roman" pitchFamily="18" charset="0"/>
            </a:endParaRPr>
          </a:p>
          <a:p>
            <a:pPr algn="just"/>
            <a:endParaRPr lang="en-US" sz="2800" dirty="0" smtClean="0">
              <a:latin typeface="Times New Roman" pitchFamily="18" charset="0"/>
            </a:endParaRPr>
          </a:p>
          <a:p>
            <a:pPr algn="just"/>
            <a:endParaRPr lang="en-US" sz="2800" dirty="0" smtClean="0">
              <a:latin typeface="Times New Roman" pitchFamily="18" charset="0"/>
            </a:endParaRPr>
          </a:p>
          <a:p>
            <a:pPr algn="just"/>
            <a:r>
              <a:rPr lang="en-US" sz="2800" dirty="0" smtClean="0">
                <a:latin typeface="Times New Roman" pitchFamily="18" charset="0"/>
              </a:rPr>
              <a:t>With </a:t>
            </a:r>
            <a:r>
              <a:rPr lang="en-US" sz="2800" dirty="0">
                <a:latin typeface="Times New Roman" pitchFamily="18" charset="0"/>
              </a:rPr>
              <a:t>a value of d = 0, we have B = S = 6 </a:t>
            </a:r>
            <a:r>
              <a:rPr lang="en-US" sz="2800" dirty="0" err="1">
                <a:latin typeface="Times New Roman" pitchFamily="18" charset="0"/>
              </a:rPr>
              <a:t>MHz.</a:t>
            </a:r>
            <a:endParaRPr lang="en-US" sz="2800" dirty="0">
              <a:latin typeface="Times New Roman" pitchFamily="18" charset="0"/>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8" name="Rectangle 7"/>
          <p:cNvSpPr/>
          <p:nvPr/>
        </p:nvSpPr>
        <p:spPr>
          <a:xfrm>
            <a:off x="457200" y="2340858"/>
            <a:ext cx="8130687" cy="630942"/>
          </a:xfrm>
          <a:prstGeom prst="rect">
            <a:avLst/>
          </a:prstGeom>
        </p:spPr>
        <p:txBody>
          <a:bodyPr wrap="none">
            <a:spAutoFit/>
          </a:bodyPr>
          <a:lstStyle/>
          <a:p>
            <a:r>
              <a:rPr lang="en-US" sz="3500" b="1" dirty="0" smtClean="0"/>
              <a:t>ANALOG-TO-ANALOG CONVERSION</a:t>
            </a:r>
            <a:endParaRPr lang="en-US" sz="3500" b="1"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Analog-to-Analog Conversion </a:t>
            </a:r>
          </a:p>
        </p:txBody>
      </p:sp>
      <p:sp>
        <p:nvSpPr>
          <p:cNvPr id="8" name="Content Placeholder 9"/>
          <p:cNvSpPr>
            <a:spLocks noGrp="1"/>
          </p:cNvSpPr>
          <p:nvPr>
            <p:ph idx="1"/>
          </p:nvPr>
        </p:nvSpPr>
        <p:spPr>
          <a:xfrm>
            <a:off x="457200" y="609600"/>
            <a:ext cx="8229600" cy="4724400"/>
          </a:xfrm>
        </p:spPr>
        <p:txBody>
          <a:bodyPr/>
          <a:lstStyle/>
          <a:p>
            <a:pPr marL="457200" indent="-457200" algn="just"/>
            <a:r>
              <a:rPr lang="en-US" sz="2500" dirty="0" smtClean="0"/>
              <a:t>Analog-to-analog conversion, or analog modulation, is the representation of analog information by an analog signal. </a:t>
            </a:r>
          </a:p>
          <a:p>
            <a:pPr marL="457200" indent="-457200" algn="just"/>
            <a:r>
              <a:rPr lang="en-US" sz="2500" dirty="0" smtClean="0"/>
              <a:t>One may ask why we need to modulate an analog signal; it is already analog. </a:t>
            </a:r>
          </a:p>
          <a:p>
            <a:pPr marL="457200" indent="-457200" algn="just"/>
            <a:r>
              <a:rPr lang="en-US" sz="2500" dirty="0" smtClean="0"/>
              <a:t>Modulation is needed if the medium is </a:t>
            </a:r>
            <a:r>
              <a:rPr lang="en-US" sz="2500" dirty="0" err="1" smtClean="0"/>
              <a:t>bandpass</a:t>
            </a:r>
            <a:r>
              <a:rPr lang="en-US" sz="2500" dirty="0" smtClean="0"/>
              <a:t> in nature or if only a </a:t>
            </a:r>
            <a:r>
              <a:rPr lang="en-US" sz="2500" dirty="0" err="1" smtClean="0"/>
              <a:t>bandpass</a:t>
            </a:r>
            <a:r>
              <a:rPr lang="en-US" sz="2500" dirty="0" smtClean="0"/>
              <a:t> channel is available to us. An example is radio. </a:t>
            </a:r>
          </a:p>
          <a:p>
            <a:pPr marL="457200" indent="-457200" algn="just"/>
            <a:r>
              <a:rPr lang="en-US" sz="2500" dirty="0" smtClean="0"/>
              <a:t>The government assigns a narrow bandwidth to each radio station. </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Analog-to-Analog Conversion </a:t>
            </a:r>
          </a:p>
        </p:txBody>
      </p:sp>
      <p:sp>
        <p:nvSpPr>
          <p:cNvPr id="8" name="Content Placeholder 9"/>
          <p:cNvSpPr>
            <a:spLocks noGrp="1"/>
          </p:cNvSpPr>
          <p:nvPr>
            <p:ph idx="1"/>
          </p:nvPr>
        </p:nvSpPr>
        <p:spPr>
          <a:xfrm>
            <a:off x="457200" y="609600"/>
            <a:ext cx="8229600" cy="4724400"/>
          </a:xfrm>
        </p:spPr>
        <p:txBody>
          <a:bodyPr/>
          <a:lstStyle/>
          <a:p>
            <a:pPr marL="457200" indent="-457200" algn="just"/>
            <a:r>
              <a:rPr lang="en-US" sz="2500" dirty="0" smtClean="0"/>
              <a:t>The analog signal produced by each station is a low-pass signal, all in the same range. </a:t>
            </a:r>
          </a:p>
          <a:p>
            <a:pPr marL="457200" indent="-457200" algn="just"/>
            <a:r>
              <a:rPr lang="en-US" sz="2500" dirty="0" smtClean="0"/>
              <a:t>To be able to listen to different stations, the low-pass signals need to be shifted, each to a different range.</a:t>
            </a:r>
          </a:p>
          <a:p>
            <a:pPr marL="457200" indent="-457200" algn="just"/>
            <a:r>
              <a:rPr lang="en-US" sz="2500" dirty="0" smtClean="0"/>
              <a:t>Analog-to-analog conversion can be accomplished in three ways:</a:t>
            </a:r>
            <a:endParaRPr lang="en-US" sz="2500"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Analog-to-Analog Conversion </a:t>
            </a:r>
          </a:p>
        </p:txBody>
      </p:sp>
      <p:pic>
        <p:nvPicPr>
          <p:cNvPr id="11" name="Picture 6"/>
          <p:cNvPicPr>
            <a:picLocks noChangeAspect="1" noChangeArrowheads="1"/>
          </p:cNvPicPr>
          <p:nvPr/>
        </p:nvPicPr>
        <p:blipFill>
          <a:blip r:embed="rId4"/>
          <a:srcRect/>
          <a:stretch>
            <a:fillRect/>
          </a:stretch>
        </p:blipFill>
        <p:spPr bwMode="auto">
          <a:xfrm>
            <a:off x="295275" y="2486025"/>
            <a:ext cx="8391525" cy="21621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Amplitude Modulation</a:t>
            </a:r>
          </a:p>
        </p:txBody>
      </p:sp>
      <p:sp>
        <p:nvSpPr>
          <p:cNvPr id="8" name="Content Placeholder 9"/>
          <p:cNvSpPr>
            <a:spLocks noGrp="1"/>
          </p:cNvSpPr>
          <p:nvPr>
            <p:ph idx="1"/>
          </p:nvPr>
        </p:nvSpPr>
        <p:spPr>
          <a:xfrm>
            <a:off x="457200" y="609600"/>
            <a:ext cx="8229600" cy="4724400"/>
          </a:xfrm>
        </p:spPr>
        <p:txBody>
          <a:bodyPr/>
          <a:lstStyle/>
          <a:p>
            <a:pPr marL="457200" indent="-457200" algn="just"/>
            <a:r>
              <a:rPr lang="en-US" sz="2500" dirty="0" smtClean="0"/>
              <a:t>the </a:t>
            </a:r>
            <a:r>
              <a:rPr lang="en-US" sz="2500" dirty="0" smtClean="0"/>
              <a:t>carrier signal is modulated so that its amplitude varies with the changing amplitudes of the modulating signal. </a:t>
            </a:r>
          </a:p>
          <a:p>
            <a:pPr marL="457200" indent="-457200" algn="just"/>
            <a:r>
              <a:rPr lang="en-US" sz="2500" dirty="0" smtClean="0"/>
              <a:t>The frequency and phase of the carrier remain the same; only the amplitude changes to follow variations in the information. </a:t>
            </a:r>
          </a:p>
          <a:p>
            <a:pPr marL="457200" indent="-457200" algn="just"/>
            <a:r>
              <a:rPr lang="en-US" sz="2500" dirty="0" smtClean="0"/>
              <a:t>Figure shows how this concept works. </a:t>
            </a:r>
          </a:p>
          <a:p>
            <a:pPr marL="457200" indent="-457200" algn="just"/>
            <a:r>
              <a:rPr lang="en-US" sz="2500" dirty="0" smtClean="0"/>
              <a:t>The modulating signal is the envelope of the carrier.</a:t>
            </a:r>
            <a:endParaRPr lang="en-US" sz="2500"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Introduction </a:t>
            </a:r>
          </a:p>
        </p:txBody>
      </p:sp>
      <p:pic>
        <p:nvPicPr>
          <p:cNvPr id="12" name="Picture 6"/>
          <p:cNvPicPr>
            <a:picLocks noChangeAspect="1" noChangeArrowheads="1"/>
          </p:cNvPicPr>
          <p:nvPr/>
        </p:nvPicPr>
        <p:blipFill>
          <a:blip r:embed="rId4"/>
          <a:srcRect/>
          <a:stretch>
            <a:fillRect/>
          </a:stretch>
        </p:blipFill>
        <p:spPr bwMode="auto">
          <a:xfrm>
            <a:off x="361950" y="1752600"/>
            <a:ext cx="8401050" cy="2887663"/>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Amplitude Modulation</a:t>
            </a:r>
          </a:p>
        </p:txBody>
      </p:sp>
      <p:pic>
        <p:nvPicPr>
          <p:cNvPr id="11" name="Picture 6"/>
          <p:cNvPicPr>
            <a:picLocks noChangeAspect="1" noChangeArrowheads="1"/>
          </p:cNvPicPr>
          <p:nvPr/>
        </p:nvPicPr>
        <p:blipFill>
          <a:blip r:embed="rId4"/>
          <a:srcRect/>
          <a:stretch>
            <a:fillRect/>
          </a:stretch>
        </p:blipFill>
        <p:spPr bwMode="auto">
          <a:xfrm>
            <a:off x="169863" y="914400"/>
            <a:ext cx="8821737" cy="395128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Amplitude Modulation</a:t>
            </a:r>
          </a:p>
        </p:txBody>
      </p:sp>
      <p:sp>
        <p:nvSpPr>
          <p:cNvPr id="8" name="Content Placeholder 9"/>
          <p:cNvSpPr>
            <a:spLocks noGrp="1"/>
          </p:cNvSpPr>
          <p:nvPr>
            <p:ph idx="1"/>
          </p:nvPr>
        </p:nvSpPr>
        <p:spPr>
          <a:xfrm>
            <a:off x="457200" y="609600"/>
            <a:ext cx="8229600" cy="4724400"/>
          </a:xfrm>
        </p:spPr>
        <p:txBody>
          <a:bodyPr/>
          <a:lstStyle/>
          <a:p>
            <a:pPr algn="just"/>
            <a:r>
              <a:rPr lang="en-US" sz="2800" dirty="0" smtClean="0"/>
              <a:t>AM is normally implemented by using a simple multiplier because the amplitude of the carrier signal needs to be changed according to the amplitude of the modulating signal.</a:t>
            </a:r>
            <a:endParaRPr lang="en-US" sz="2500"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AM Bandwidth</a:t>
            </a:r>
          </a:p>
        </p:txBody>
      </p:sp>
      <p:sp>
        <p:nvSpPr>
          <p:cNvPr id="8" name="Content Placeholder 9"/>
          <p:cNvSpPr>
            <a:spLocks noGrp="1"/>
          </p:cNvSpPr>
          <p:nvPr>
            <p:ph idx="1"/>
          </p:nvPr>
        </p:nvSpPr>
        <p:spPr>
          <a:xfrm>
            <a:off x="457200" y="609600"/>
            <a:ext cx="8229600" cy="4724400"/>
          </a:xfrm>
        </p:spPr>
        <p:txBody>
          <a:bodyPr/>
          <a:lstStyle/>
          <a:p>
            <a:pPr algn="just"/>
            <a:r>
              <a:rPr lang="en-US" sz="2500" dirty="0" smtClean="0"/>
              <a:t>The modulation creates a bandwidth that is twice the bandwidth of the modulating signal and covers a range centered on the carrier frequency. </a:t>
            </a:r>
          </a:p>
          <a:p>
            <a:pPr algn="just"/>
            <a:r>
              <a:rPr lang="en-US" sz="2500" dirty="0" smtClean="0"/>
              <a:t>However, the signal components above and below the carrier frequency carry exactly the same information. </a:t>
            </a:r>
          </a:p>
          <a:p>
            <a:pPr algn="just"/>
            <a:r>
              <a:rPr lang="en-US" sz="2500" dirty="0" smtClean="0"/>
              <a:t>For this reason, some implementations discard one-half of the signals and cut the bandwidth in half.</a:t>
            </a:r>
            <a:endParaRPr lang="en-US" sz="2500"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Standard BW Allocation for AM Radio</a:t>
            </a:r>
          </a:p>
        </p:txBody>
      </p:sp>
      <p:sp>
        <p:nvSpPr>
          <p:cNvPr id="8" name="Content Placeholder 9"/>
          <p:cNvSpPr>
            <a:spLocks noGrp="1"/>
          </p:cNvSpPr>
          <p:nvPr>
            <p:ph idx="1"/>
          </p:nvPr>
        </p:nvSpPr>
        <p:spPr>
          <a:xfrm>
            <a:off x="457200" y="609600"/>
            <a:ext cx="8229600" cy="4724400"/>
          </a:xfrm>
        </p:spPr>
        <p:txBody>
          <a:bodyPr/>
          <a:lstStyle/>
          <a:p>
            <a:pPr algn="just"/>
            <a:r>
              <a:rPr lang="en-US" sz="2500" dirty="0" smtClean="0"/>
              <a:t>The bandwidth of an audio signal (speech and music) is usually 5 kHz. </a:t>
            </a:r>
          </a:p>
          <a:p>
            <a:pPr algn="just"/>
            <a:r>
              <a:rPr lang="en-US" sz="2500" dirty="0" smtClean="0"/>
              <a:t>Therefore, an AM radio station needs a bandwidth of 10kHz. </a:t>
            </a:r>
          </a:p>
          <a:p>
            <a:pPr algn="just"/>
            <a:r>
              <a:rPr lang="en-US" sz="2500" dirty="0" smtClean="0"/>
              <a:t>In fact, the Federal Communications Commission (FCC) allows 10 kHz for each AM station.</a:t>
            </a:r>
          </a:p>
          <a:p>
            <a:pPr algn="just"/>
            <a:r>
              <a:rPr lang="en-US" sz="2500" dirty="0" smtClean="0"/>
              <a:t>AM stations are allowed carrier frequencies anywhere between 530 and 1700 kHz (1.7 MHz).</a:t>
            </a:r>
            <a:endParaRPr lang="en-US" sz="2500"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Standard BW Allocation for AM Radio</a:t>
            </a:r>
          </a:p>
        </p:txBody>
      </p:sp>
      <p:sp>
        <p:nvSpPr>
          <p:cNvPr id="8" name="Content Placeholder 9"/>
          <p:cNvSpPr>
            <a:spLocks noGrp="1"/>
          </p:cNvSpPr>
          <p:nvPr>
            <p:ph idx="1"/>
          </p:nvPr>
        </p:nvSpPr>
        <p:spPr>
          <a:xfrm>
            <a:off x="457200" y="609600"/>
            <a:ext cx="8229600" cy="4724400"/>
          </a:xfrm>
        </p:spPr>
        <p:txBody>
          <a:bodyPr/>
          <a:lstStyle/>
          <a:p>
            <a:pPr algn="just"/>
            <a:r>
              <a:rPr lang="en-US" sz="2500" dirty="0" smtClean="0"/>
              <a:t>However, each station's carrier frequency must be separated from those on either side of it by at least 10 kHz (one AM bandwidth) to avoid interference. </a:t>
            </a:r>
          </a:p>
          <a:p>
            <a:pPr algn="just"/>
            <a:r>
              <a:rPr lang="en-US" sz="2500" dirty="0" smtClean="0"/>
              <a:t>If one station uses a carrier frequency of 1100 kHz, the next station's carrier frequency cannot be lower than 1110 kHz</a:t>
            </a:r>
            <a:endParaRPr lang="en-US" sz="2500" dirty="0"/>
          </a:p>
        </p:txBody>
      </p:sp>
      <p:pic>
        <p:nvPicPr>
          <p:cNvPr id="10" name="Picture 6"/>
          <p:cNvPicPr>
            <a:picLocks noChangeAspect="1" noChangeArrowheads="1"/>
          </p:cNvPicPr>
          <p:nvPr/>
        </p:nvPicPr>
        <p:blipFill>
          <a:blip r:embed="rId4"/>
          <a:srcRect/>
          <a:stretch>
            <a:fillRect/>
          </a:stretch>
        </p:blipFill>
        <p:spPr bwMode="auto">
          <a:xfrm>
            <a:off x="1233487" y="3627438"/>
            <a:ext cx="6919913" cy="109696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Frequency Modulation</a:t>
            </a:r>
          </a:p>
        </p:txBody>
      </p:sp>
      <p:sp>
        <p:nvSpPr>
          <p:cNvPr id="11" name="Content Placeholder 9"/>
          <p:cNvSpPr>
            <a:spLocks noGrp="1"/>
          </p:cNvSpPr>
          <p:nvPr>
            <p:ph idx="1"/>
          </p:nvPr>
        </p:nvSpPr>
        <p:spPr>
          <a:xfrm>
            <a:off x="457200" y="609600"/>
            <a:ext cx="8229600" cy="4724400"/>
          </a:xfrm>
        </p:spPr>
        <p:txBody>
          <a:bodyPr/>
          <a:lstStyle/>
          <a:p>
            <a:pPr algn="just"/>
            <a:r>
              <a:rPr lang="en-US" sz="2500" dirty="0" smtClean="0"/>
              <a:t>In FM , the frequency of the carrier signal is modulated to follow the changing voltage level (amplitude) of the modulating signal. </a:t>
            </a:r>
          </a:p>
          <a:p>
            <a:pPr algn="just"/>
            <a:r>
              <a:rPr lang="en-US" sz="2500" dirty="0" smtClean="0"/>
              <a:t>The peak amplitude and phase of the carrier signal remain constant, but as the amplitude of the information signal changes, the frequency of the carrier changes correspondingly. </a:t>
            </a:r>
          </a:p>
          <a:p>
            <a:pPr algn="just"/>
            <a:r>
              <a:rPr lang="en-US" sz="2500" dirty="0" smtClean="0"/>
              <a:t>Figure  shows the relationships of the modulating signal, the carrier signal, and the resultant FM signal.</a:t>
            </a:r>
            <a:endParaRPr lang="en-US" sz="2500"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Frequency Modulation</a:t>
            </a:r>
          </a:p>
        </p:txBody>
      </p:sp>
      <p:pic>
        <p:nvPicPr>
          <p:cNvPr id="10" name="Picture 6"/>
          <p:cNvPicPr>
            <a:picLocks noChangeAspect="1" noChangeArrowheads="1"/>
          </p:cNvPicPr>
          <p:nvPr/>
        </p:nvPicPr>
        <p:blipFill>
          <a:blip r:embed="rId4"/>
          <a:srcRect/>
          <a:stretch>
            <a:fillRect/>
          </a:stretch>
        </p:blipFill>
        <p:spPr bwMode="auto">
          <a:xfrm>
            <a:off x="76200" y="838200"/>
            <a:ext cx="8839200" cy="433228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Frequency Modulation</a:t>
            </a:r>
          </a:p>
        </p:txBody>
      </p:sp>
      <p:sp>
        <p:nvSpPr>
          <p:cNvPr id="11" name="Content Placeholder 9"/>
          <p:cNvSpPr>
            <a:spLocks noGrp="1"/>
          </p:cNvSpPr>
          <p:nvPr>
            <p:ph idx="1"/>
          </p:nvPr>
        </p:nvSpPr>
        <p:spPr>
          <a:xfrm>
            <a:off x="457200" y="609600"/>
            <a:ext cx="8229600" cy="4724400"/>
          </a:xfrm>
        </p:spPr>
        <p:txBody>
          <a:bodyPr/>
          <a:lstStyle/>
          <a:p>
            <a:pPr algn="just"/>
            <a:r>
              <a:rPr lang="en-US" sz="2500" dirty="0" smtClean="0"/>
              <a:t>FM is normally implemented by using a voltage-controlled oscillator as with FSK. </a:t>
            </a:r>
          </a:p>
          <a:p>
            <a:pPr algn="just"/>
            <a:r>
              <a:rPr lang="en-US" sz="2500" dirty="0" smtClean="0"/>
              <a:t>The frequency of the oscillator changes according to the input voltage which is the amplitude of the modulating signal</a:t>
            </a:r>
            <a:endParaRPr lang="en-US" sz="2500"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FM Bandwidth</a:t>
            </a:r>
          </a:p>
        </p:txBody>
      </p:sp>
      <p:sp>
        <p:nvSpPr>
          <p:cNvPr id="11" name="Content Placeholder 9"/>
          <p:cNvSpPr>
            <a:spLocks noGrp="1"/>
          </p:cNvSpPr>
          <p:nvPr>
            <p:ph idx="1"/>
          </p:nvPr>
        </p:nvSpPr>
        <p:spPr>
          <a:xfrm>
            <a:off x="457200" y="609600"/>
            <a:ext cx="8229600" cy="4724400"/>
          </a:xfrm>
        </p:spPr>
        <p:txBody>
          <a:bodyPr/>
          <a:lstStyle/>
          <a:p>
            <a:pPr algn="just"/>
            <a:r>
              <a:rPr lang="en-US" sz="2500" dirty="0" smtClean="0"/>
              <a:t>The actual bandwidth is difficult to determine exactly, but it can be shown empirically that it is several times that of the analog signal or 2(1 + </a:t>
            </a:r>
            <a:r>
              <a:rPr lang="el-GR" sz="2500" dirty="0" smtClean="0"/>
              <a:t>β</a:t>
            </a:r>
            <a:r>
              <a:rPr lang="en-US" sz="2500" dirty="0" smtClean="0"/>
              <a:t>) B where </a:t>
            </a:r>
            <a:r>
              <a:rPr lang="el-GR" sz="2500" dirty="0" smtClean="0"/>
              <a:t>β</a:t>
            </a:r>
            <a:r>
              <a:rPr lang="en-US" sz="2500" dirty="0" smtClean="0"/>
              <a:t> is a factor depends on modulation technique with a common value of 4.</a:t>
            </a:r>
            <a:endParaRPr lang="en-US" sz="2500"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Standard BW Allocation for FM Radio</a:t>
            </a:r>
          </a:p>
        </p:txBody>
      </p:sp>
      <p:sp>
        <p:nvSpPr>
          <p:cNvPr id="8" name="Content Placeholder 9"/>
          <p:cNvSpPr>
            <a:spLocks noGrp="1"/>
          </p:cNvSpPr>
          <p:nvPr>
            <p:ph idx="1"/>
          </p:nvPr>
        </p:nvSpPr>
        <p:spPr>
          <a:xfrm>
            <a:off x="457200" y="609600"/>
            <a:ext cx="8229600" cy="4724400"/>
          </a:xfrm>
        </p:spPr>
        <p:txBody>
          <a:bodyPr/>
          <a:lstStyle/>
          <a:p>
            <a:pPr algn="just"/>
            <a:r>
              <a:rPr lang="en-US" sz="2500" dirty="0" smtClean="0"/>
              <a:t>The bandwidth of an audio signal (speech and music) broadcast in stereo is almost 15 kHz. </a:t>
            </a:r>
          </a:p>
          <a:p>
            <a:pPr algn="just"/>
            <a:r>
              <a:rPr lang="en-US" sz="2500" dirty="0" smtClean="0"/>
              <a:t>The FCC allows 200 kHz (0.2 MHz) for each station.</a:t>
            </a:r>
          </a:p>
          <a:p>
            <a:pPr algn="just"/>
            <a:r>
              <a:rPr lang="en-US" sz="2500" dirty="0" smtClean="0"/>
              <a:t>This mean </a:t>
            </a:r>
            <a:r>
              <a:rPr lang="el-GR" sz="2500" dirty="0" smtClean="0"/>
              <a:t>β</a:t>
            </a:r>
            <a:r>
              <a:rPr lang="en-US" sz="2500" dirty="0" smtClean="0"/>
              <a:t> = 4 with some extra guard band. </a:t>
            </a:r>
          </a:p>
          <a:p>
            <a:pPr algn="just"/>
            <a:r>
              <a:rPr lang="en-US" sz="2500" dirty="0" smtClean="0"/>
              <a:t>FM stations are allowed carrier frequencies anywhere between 88 and 108 </a:t>
            </a:r>
            <a:r>
              <a:rPr lang="en-US" sz="2500" dirty="0" err="1" smtClean="0"/>
              <a:t>MHz.</a:t>
            </a:r>
            <a:r>
              <a:rPr lang="en-US" sz="2500" dirty="0" smtClean="0"/>
              <a:t> </a:t>
            </a:r>
          </a:p>
          <a:p>
            <a:pPr algn="just"/>
            <a:r>
              <a:rPr lang="en-US" sz="2500" dirty="0" smtClean="0"/>
              <a:t>Stations must be separated by at least 200 kHz to keep their bandwidths from overlapping. </a:t>
            </a:r>
          </a:p>
          <a:p>
            <a:pPr algn="just"/>
            <a:r>
              <a:rPr lang="en-US" sz="2500" dirty="0" smtClean="0"/>
              <a:t>To create even more privacy, the FCC requires that in a given area, only alternate bandwidth allocations may be used. </a:t>
            </a:r>
            <a:endParaRPr lang="en-US" sz="25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Aspects of Digital-to-Analog Conversion</a:t>
            </a:r>
          </a:p>
        </p:txBody>
      </p:sp>
      <p:sp>
        <p:nvSpPr>
          <p:cNvPr id="10" name="Content Placeholder 9"/>
          <p:cNvSpPr>
            <a:spLocks noGrp="1"/>
          </p:cNvSpPr>
          <p:nvPr>
            <p:ph idx="1"/>
          </p:nvPr>
        </p:nvSpPr>
        <p:spPr>
          <a:xfrm>
            <a:off x="457200" y="609600"/>
            <a:ext cx="8229600" cy="4495800"/>
          </a:xfrm>
        </p:spPr>
        <p:txBody>
          <a:bodyPr/>
          <a:lstStyle/>
          <a:p>
            <a:pPr marL="457200" indent="-457200" algn="just"/>
            <a:r>
              <a:rPr lang="en-US" sz="2500" dirty="0" smtClean="0"/>
              <a:t>Basic issues must be reviewed: bit and baud rates and the carrier signal.</a:t>
            </a:r>
          </a:p>
          <a:p>
            <a:pPr marL="457200" indent="-457200" algn="just"/>
            <a:r>
              <a:rPr lang="en-US" sz="2500" b="1" dirty="0" smtClean="0"/>
              <a:t>Data Element Versus Signal Element</a:t>
            </a:r>
          </a:p>
          <a:p>
            <a:pPr marL="457200" indent="-457200" algn="just"/>
            <a:r>
              <a:rPr lang="en-US" sz="2500" dirty="0" smtClean="0"/>
              <a:t>A data element as the smallest piece of information to be exchanged, the bit. </a:t>
            </a:r>
          </a:p>
          <a:p>
            <a:pPr marL="457200" indent="-457200" algn="just"/>
            <a:r>
              <a:rPr lang="en-US" sz="2500" dirty="0" smtClean="0"/>
              <a:t>A signal element as the smallest unit of a signal that is constant.</a:t>
            </a:r>
          </a:p>
          <a:p>
            <a:pPr marL="457200" indent="-457200" algn="just"/>
            <a:r>
              <a:rPr lang="en-US" sz="2500" dirty="0" smtClean="0"/>
              <a:t>The nature of the signal element is a little bit different in analog transmission.</a:t>
            </a:r>
            <a:endParaRPr lang="en-US" sz="2500"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Standard BW Allocation for FM Radio</a:t>
            </a:r>
          </a:p>
        </p:txBody>
      </p:sp>
      <p:sp>
        <p:nvSpPr>
          <p:cNvPr id="8" name="Content Placeholder 9"/>
          <p:cNvSpPr>
            <a:spLocks noGrp="1"/>
          </p:cNvSpPr>
          <p:nvPr>
            <p:ph idx="1"/>
          </p:nvPr>
        </p:nvSpPr>
        <p:spPr>
          <a:xfrm>
            <a:off x="457200" y="609600"/>
            <a:ext cx="8229600" cy="4724400"/>
          </a:xfrm>
        </p:spPr>
        <p:txBody>
          <a:bodyPr/>
          <a:lstStyle/>
          <a:p>
            <a:pPr algn="just"/>
            <a:r>
              <a:rPr lang="en-US" sz="2500" dirty="0" smtClean="0"/>
              <a:t>The others remain unused to prevent  any possibility of two stations interfering with each other. </a:t>
            </a:r>
          </a:p>
          <a:p>
            <a:pPr algn="just"/>
            <a:r>
              <a:rPr lang="en-US" sz="2500" dirty="0" smtClean="0"/>
              <a:t>Given 88 to 108 MHz as a range, there are 100 potential FM bandwidths in an area, of which 50 can operate at anyone time. </a:t>
            </a:r>
          </a:p>
          <a:p>
            <a:pPr algn="just"/>
            <a:r>
              <a:rPr lang="en-US" sz="2500" dirty="0" smtClean="0"/>
              <a:t>Figure illustrates this concept.</a:t>
            </a:r>
            <a:endParaRPr lang="en-US" sz="2500" dirty="0"/>
          </a:p>
        </p:txBody>
      </p:sp>
      <p:pic>
        <p:nvPicPr>
          <p:cNvPr id="10" name="Picture 6"/>
          <p:cNvPicPr>
            <a:picLocks noChangeAspect="1" noChangeArrowheads="1"/>
          </p:cNvPicPr>
          <p:nvPr/>
        </p:nvPicPr>
        <p:blipFill>
          <a:blip r:embed="rId4"/>
          <a:srcRect/>
          <a:stretch>
            <a:fillRect/>
          </a:stretch>
        </p:blipFill>
        <p:spPr bwMode="auto">
          <a:xfrm>
            <a:off x="676275" y="3851275"/>
            <a:ext cx="7934325" cy="11017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Phase Modulation </a:t>
            </a:r>
          </a:p>
        </p:txBody>
      </p:sp>
      <p:sp>
        <p:nvSpPr>
          <p:cNvPr id="8" name="Content Placeholder 9"/>
          <p:cNvSpPr>
            <a:spLocks noGrp="1"/>
          </p:cNvSpPr>
          <p:nvPr>
            <p:ph idx="1"/>
          </p:nvPr>
        </p:nvSpPr>
        <p:spPr>
          <a:xfrm>
            <a:off x="457200" y="609600"/>
            <a:ext cx="8229600" cy="4724400"/>
          </a:xfrm>
        </p:spPr>
        <p:txBody>
          <a:bodyPr/>
          <a:lstStyle/>
          <a:p>
            <a:pPr algn="just"/>
            <a:r>
              <a:rPr lang="en-US" sz="2500" dirty="0" smtClean="0"/>
              <a:t>The phase of the carrier signal is modulated to follow the changing voltage level (amplitude) of the modulating signal. </a:t>
            </a:r>
          </a:p>
          <a:p>
            <a:pPr algn="just"/>
            <a:r>
              <a:rPr lang="en-US" sz="2500" dirty="0" smtClean="0"/>
              <a:t>The peak amplitude and frequency of the carrier signal remain constant, but as the amplitude of the information signal changes, the phase of the carrier changes correspondingly. </a:t>
            </a:r>
          </a:p>
          <a:p>
            <a:pPr algn="just"/>
            <a:r>
              <a:rPr lang="en-US" sz="2500" dirty="0" smtClean="0"/>
              <a:t>PM is the same as FM with one difference. </a:t>
            </a:r>
          </a:p>
          <a:p>
            <a:pPr algn="just"/>
            <a:r>
              <a:rPr lang="en-US" sz="2500" dirty="0" smtClean="0"/>
              <a:t>In FM, the instantaneous change in the carrier frequency is proportional to the amplitude of the modulating signal; </a:t>
            </a:r>
            <a:endParaRPr lang="en-US" sz="2500"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Phase Modulation </a:t>
            </a:r>
          </a:p>
        </p:txBody>
      </p:sp>
      <p:sp>
        <p:nvSpPr>
          <p:cNvPr id="8" name="Content Placeholder 9"/>
          <p:cNvSpPr>
            <a:spLocks noGrp="1"/>
          </p:cNvSpPr>
          <p:nvPr>
            <p:ph idx="1"/>
          </p:nvPr>
        </p:nvSpPr>
        <p:spPr>
          <a:xfrm>
            <a:off x="457200" y="609600"/>
            <a:ext cx="8229600" cy="4724400"/>
          </a:xfrm>
        </p:spPr>
        <p:txBody>
          <a:bodyPr/>
          <a:lstStyle/>
          <a:p>
            <a:pPr algn="just"/>
            <a:r>
              <a:rPr lang="en-US" sz="2500" dirty="0" smtClean="0"/>
              <a:t>in PM the instantaneous change in the carrier frequency is proportional to the derivative of the amplitude of the modulating signal. </a:t>
            </a:r>
          </a:p>
          <a:p>
            <a:pPr algn="just"/>
            <a:r>
              <a:rPr lang="en-US" sz="2500" dirty="0" smtClean="0"/>
              <a:t>Figure shows the relationships of the modulating signal, the carrier signal, and the resultant PM signal.</a:t>
            </a:r>
            <a:endParaRPr lang="en-US" sz="2500" dirty="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Phase Modulation </a:t>
            </a:r>
          </a:p>
        </p:txBody>
      </p:sp>
      <p:pic>
        <p:nvPicPr>
          <p:cNvPr id="11" name="Picture 6"/>
          <p:cNvPicPr>
            <a:picLocks noChangeAspect="1" noChangeArrowheads="1"/>
          </p:cNvPicPr>
          <p:nvPr/>
        </p:nvPicPr>
        <p:blipFill>
          <a:blip r:embed="rId4"/>
          <a:srcRect/>
          <a:stretch>
            <a:fillRect/>
          </a:stretch>
        </p:blipFill>
        <p:spPr bwMode="auto">
          <a:xfrm>
            <a:off x="215900" y="990600"/>
            <a:ext cx="8775700" cy="41719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Phase Modulation </a:t>
            </a:r>
          </a:p>
        </p:txBody>
      </p:sp>
      <p:sp>
        <p:nvSpPr>
          <p:cNvPr id="8" name="Content Placeholder 9"/>
          <p:cNvSpPr>
            <a:spLocks noGrp="1"/>
          </p:cNvSpPr>
          <p:nvPr>
            <p:ph idx="1"/>
          </p:nvPr>
        </p:nvSpPr>
        <p:spPr>
          <a:xfrm>
            <a:off x="457200" y="609600"/>
            <a:ext cx="8229600" cy="4724400"/>
          </a:xfrm>
        </p:spPr>
        <p:txBody>
          <a:bodyPr/>
          <a:lstStyle/>
          <a:p>
            <a:pPr algn="just"/>
            <a:r>
              <a:rPr lang="en-US" sz="2500" dirty="0" smtClean="0"/>
              <a:t>PM is normally implemented by using a voltage-controlled oscillator along with a derivative. </a:t>
            </a:r>
          </a:p>
          <a:p>
            <a:pPr algn="just"/>
            <a:r>
              <a:rPr lang="en-US" sz="2500" dirty="0" smtClean="0"/>
              <a:t>The frequency of the oscillator changes according to the derivative of the input voltage which is the amplitude of the modulating signal.</a:t>
            </a:r>
            <a:endParaRPr lang="en-US" sz="2500" dirty="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Phase Modulation  bandwidth</a:t>
            </a:r>
          </a:p>
        </p:txBody>
      </p:sp>
      <p:sp>
        <p:nvSpPr>
          <p:cNvPr id="8" name="Content Placeholder 9"/>
          <p:cNvSpPr>
            <a:spLocks noGrp="1"/>
          </p:cNvSpPr>
          <p:nvPr>
            <p:ph idx="1"/>
          </p:nvPr>
        </p:nvSpPr>
        <p:spPr>
          <a:xfrm>
            <a:off x="457200" y="609600"/>
            <a:ext cx="8229600" cy="4724400"/>
          </a:xfrm>
        </p:spPr>
        <p:txBody>
          <a:bodyPr/>
          <a:lstStyle/>
          <a:p>
            <a:pPr algn="just"/>
            <a:r>
              <a:rPr lang="en-US" sz="2500" dirty="0" smtClean="0"/>
              <a:t>The actual bandwidth is difficult to determine exactly, but it can be shown empirically that it is several times that of the analog signal. </a:t>
            </a:r>
          </a:p>
          <a:p>
            <a:pPr algn="just"/>
            <a:r>
              <a:rPr lang="en-US" sz="2500" dirty="0" smtClean="0"/>
              <a:t>Although, the formula shows the same bandwidth for FM and PM, the value of </a:t>
            </a:r>
            <a:r>
              <a:rPr lang="el-GR" sz="2500" dirty="0" smtClean="0"/>
              <a:t>β</a:t>
            </a:r>
            <a:r>
              <a:rPr lang="en-US" sz="2500" dirty="0" smtClean="0"/>
              <a:t> is lower in the case of PM (around 1 for narrowband and 3 for wideband).</a:t>
            </a:r>
            <a:endParaRPr lang="en-US" sz="2500"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Data Rate Versus Signal Rate</a:t>
            </a:r>
          </a:p>
        </p:txBody>
      </p:sp>
      <p:sp>
        <p:nvSpPr>
          <p:cNvPr id="10" name="Content Placeholder 9"/>
          <p:cNvSpPr>
            <a:spLocks noGrp="1"/>
          </p:cNvSpPr>
          <p:nvPr>
            <p:ph idx="1"/>
          </p:nvPr>
        </p:nvSpPr>
        <p:spPr>
          <a:xfrm>
            <a:off x="457200" y="609600"/>
            <a:ext cx="8229600" cy="4495800"/>
          </a:xfrm>
        </p:spPr>
        <p:txBody>
          <a:bodyPr/>
          <a:lstStyle/>
          <a:p>
            <a:pPr marL="457200" indent="-457200" algn="just"/>
            <a:r>
              <a:rPr lang="en-US" sz="2500" dirty="0" smtClean="0"/>
              <a:t>We can define the data rate (bit rate) and the signal rate (baud rate) as we did for digital transmission.</a:t>
            </a:r>
          </a:p>
          <a:p>
            <a:pPr marL="457200" indent="-457200" algn="just"/>
            <a:r>
              <a:rPr lang="en-US" sz="2500" dirty="0" smtClean="0"/>
              <a:t>The relationship between them is </a:t>
            </a:r>
          </a:p>
          <a:p>
            <a:pPr marL="457200" indent="-457200" algn="just"/>
            <a:r>
              <a:rPr lang="en-US" sz="2500" dirty="0" smtClean="0"/>
              <a:t>S=N x (1/r) baud </a:t>
            </a:r>
          </a:p>
          <a:p>
            <a:pPr marL="457200" indent="-457200" algn="just"/>
            <a:r>
              <a:rPr lang="en-US" sz="2500" dirty="0" smtClean="0"/>
              <a:t>where N is the data rate (bps) and </a:t>
            </a:r>
          </a:p>
          <a:p>
            <a:pPr marL="457200" indent="-457200" algn="just"/>
            <a:r>
              <a:rPr lang="en-US" sz="2500" dirty="0" smtClean="0"/>
              <a:t>r is the number of data elements carried in one signal</a:t>
            </a:r>
          </a:p>
          <a:p>
            <a:pPr marL="457200" indent="-457200" algn="just"/>
            <a:r>
              <a:rPr lang="en-US" sz="2500" dirty="0" smtClean="0"/>
              <a:t>element. </a:t>
            </a:r>
          </a:p>
          <a:p>
            <a:pPr marL="457200" indent="-457200" algn="just"/>
            <a:r>
              <a:rPr lang="en-US" sz="2500" dirty="0" smtClean="0"/>
              <a:t>The value of r in analog transmission is r =log</a:t>
            </a:r>
            <a:r>
              <a:rPr lang="en-US" sz="2500" baseline="-25000" dirty="0" smtClean="0"/>
              <a:t>2</a:t>
            </a:r>
            <a:r>
              <a:rPr lang="en-US" sz="2500" dirty="0" smtClean="0"/>
              <a:t>L, where L is the type of signal element, not the level</a:t>
            </a:r>
            <a:endParaRPr lang="en-US" sz="2500"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Data Rate Versus Signal Rate</a:t>
            </a:r>
          </a:p>
        </p:txBody>
      </p:sp>
      <p:sp>
        <p:nvSpPr>
          <p:cNvPr id="10" name="Content Placeholder 9"/>
          <p:cNvSpPr>
            <a:spLocks noGrp="1"/>
          </p:cNvSpPr>
          <p:nvPr>
            <p:ph idx="1"/>
          </p:nvPr>
        </p:nvSpPr>
        <p:spPr>
          <a:xfrm>
            <a:off x="457200" y="609600"/>
            <a:ext cx="8229600" cy="4495800"/>
          </a:xfrm>
        </p:spPr>
        <p:txBody>
          <a:bodyPr/>
          <a:lstStyle/>
          <a:p>
            <a:pPr marL="457200" indent="-457200" algn="just"/>
            <a:r>
              <a:rPr lang="en-US" sz="2500" dirty="0" smtClean="0"/>
              <a:t>Bit rate is the number of bits per second. </a:t>
            </a:r>
          </a:p>
          <a:p>
            <a:pPr marL="457200" indent="-457200" algn="just"/>
            <a:r>
              <a:rPr lang="en-US" sz="2500" dirty="0" smtClean="0"/>
              <a:t>Baud rate is the number of signal elements per second. </a:t>
            </a:r>
          </a:p>
          <a:p>
            <a:pPr marL="457200" indent="-457200" algn="just"/>
            <a:r>
              <a:rPr lang="en-US" sz="2500" dirty="0" smtClean="0"/>
              <a:t>In the analog transmission of digital data, the baud rate is less than or equal to the bit rate</a:t>
            </a:r>
            <a:endParaRPr lang="en-US" sz="2500"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Rectangle 10"/>
          <p:cNvSpPr>
            <a:spLocks noChangeArrowheads="1"/>
          </p:cNvSpPr>
          <p:nvPr/>
        </p:nvSpPr>
        <p:spPr bwMode="auto">
          <a:xfrm>
            <a:off x="304800" y="533400"/>
            <a:ext cx="8229600" cy="1373188"/>
          </a:xfrm>
          <a:prstGeom prst="rect">
            <a:avLst/>
          </a:prstGeom>
          <a:noFill/>
          <a:ln w="9525">
            <a:noFill/>
            <a:miter lim="800000"/>
            <a:headEnd/>
            <a:tailEnd/>
          </a:ln>
          <a:effectLst/>
        </p:spPr>
        <p:txBody>
          <a:bodyPr>
            <a:spAutoFit/>
          </a:bodyPr>
          <a:lstStyle/>
          <a:p>
            <a:pPr algn="just"/>
            <a:r>
              <a:rPr lang="en-US" sz="2800" b="1" dirty="0">
                <a:latin typeface="+mn-lt"/>
              </a:rPr>
              <a:t>An analog signal carries 4 bits per signal element. If 1000 signal elements are sent per second, find the bit </a:t>
            </a:r>
            <a:r>
              <a:rPr lang="en-US" sz="2800" b="1" dirty="0" smtClean="0">
                <a:latin typeface="+mn-lt"/>
              </a:rPr>
              <a:t>rate( Data rate)</a:t>
            </a:r>
            <a:endParaRPr lang="en-US" sz="2800" b="1" dirty="0">
              <a:latin typeface="+mn-lt"/>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3535</TotalTime>
  <Words>3651</Words>
  <Application>Microsoft Office PowerPoint</Application>
  <PresentationFormat>On-screen Show (4:3)</PresentationFormat>
  <Paragraphs>966</Paragraphs>
  <Slides>65</Slides>
  <Notes>65</Notes>
  <HiddenSlides>0</HiddenSlides>
  <MMClips>0</MMClips>
  <ScaleCrop>false</ScaleCrop>
  <HeadingPairs>
    <vt:vector size="4" baseType="variant">
      <vt:variant>
        <vt:lpstr>Theme</vt:lpstr>
      </vt:variant>
      <vt:variant>
        <vt:i4>2</vt:i4>
      </vt:variant>
      <vt:variant>
        <vt:lpstr>Slide Titles</vt:lpstr>
      </vt:variant>
      <vt:variant>
        <vt:i4>65</vt:i4>
      </vt:variant>
    </vt:vector>
  </HeadingPairs>
  <TitlesOfParts>
    <vt:vector size="67" baseType="lpstr">
      <vt:lpstr>Default Design</vt:lpstr>
      <vt:lpstr>Custom Design</vt:lpstr>
      <vt:lpstr>Slide 1</vt:lpstr>
      <vt:lpstr>Introduction </vt:lpstr>
      <vt:lpstr>Introduction </vt:lpstr>
      <vt:lpstr>Introduction </vt:lpstr>
      <vt:lpstr>Introduction </vt:lpstr>
      <vt:lpstr>Aspects of Digital-to-Analog Conversion</vt:lpstr>
      <vt:lpstr>Data Rate Versus Signal Rate</vt:lpstr>
      <vt:lpstr>Data Rate Versus Signal Rate</vt:lpstr>
      <vt:lpstr>Slide 9</vt:lpstr>
      <vt:lpstr>Slide 10</vt:lpstr>
      <vt:lpstr>Slide 11</vt:lpstr>
      <vt:lpstr>Slide 12</vt:lpstr>
      <vt:lpstr>Bandwidth</vt:lpstr>
      <vt:lpstr>Carrier Signal</vt:lpstr>
      <vt:lpstr>Amplitude Shift Keying (ASK)</vt:lpstr>
      <vt:lpstr>Binary ASK (BASK)</vt:lpstr>
      <vt:lpstr>Binary ASK (BASK)</vt:lpstr>
      <vt:lpstr>Bandwidth for ASK</vt:lpstr>
      <vt:lpstr>Bandwidth for ASK</vt:lpstr>
      <vt:lpstr>Implementation</vt:lpstr>
      <vt:lpstr>Implementation</vt:lpstr>
      <vt:lpstr>Slide 22</vt:lpstr>
      <vt:lpstr>Slide 23</vt:lpstr>
      <vt:lpstr>Frequency Shift Keying (FSK)</vt:lpstr>
      <vt:lpstr>Binary FSK (BFSK)</vt:lpstr>
      <vt:lpstr>Binary FSK (BFSK)</vt:lpstr>
      <vt:lpstr>Bandwidth for BFSK</vt:lpstr>
      <vt:lpstr>Slide 28</vt:lpstr>
      <vt:lpstr>Slide 29</vt:lpstr>
      <vt:lpstr>Implementation </vt:lpstr>
      <vt:lpstr>Implementation </vt:lpstr>
      <vt:lpstr>Implementation </vt:lpstr>
      <vt:lpstr>Multilevel FSK</vt:lpstr>
      <vt:lpstr>Phase Shift Keying (PSK)</vt:lpstr>
      <vt:lpstr>Binary PSK (BPSK)</vt:lpstr>
      <vt:lpstr>Binary PSK (BPSK)</vt:lpstr>
      <vt:lpstr>Bandwidth</vt:lpstr>
      <vt:lpstr>Implementation</vt:lpstr>
      <vt:lpstr>Implementation</vt:lpstr>
      <vt:lpstr>Quadrature PSK (QPSK)</vt:lpstr>
      <vt:lpstr>Quadrature PSK (QPSK)</vt:lpstr>
      <vt:lpstr>QPSK and its implementations</vt:lpstr>
      <vt:lpstr>QPSK and its implementations</vt:lpstr>
      <vt:lpstr>Slide 44</vt:lpstr>
      <vt:lpstr>Slide 45</vt:lpstr>
      <vt:lpstr>Analog-to-Analog Conversion </vt:lpstr>
      <vt:lpstr>Analog-to-Analog Conversion </vt:lpstr>
      <vt:lpstr>Analog-to-Analog Conversion </vt:lpstr>
      <vt:lpstr>Amplitude Modulation</vt:lpstr>
      <vt:lpstr>Amplitude Modulation</vt:lpstr>
      <vt:lpstr>Amplitude Modulation</vt:lpstr>
      <vt:lpstr>AM Bandwidth</vt:lpstr>
      <vt:lpstr>Standard BW Allocation for AM Radio</vt:lpstr>
      <vt:lpstr>Standard BW Allocation for AM Radio</vt:lpstr>
      <vt:lpstr>Frequency Modulation</vt:lpstr>
      <vt:lpstr>Frequency Modulation</vt:lpstr>
      <vt:lpstr>Frequency Modulation</vt:lpstr>
      <vt:lpstr>FM Bandwidth</vt:lpstr>
      <vt:lpstr>Standard BW Allocation for FM Radio</vt:lpstr>
      <vt:lpstr>Standard BW Allocation for FM Radio</vt:lpstr>
      <vt:lpstr>Phase Modulation </vt:lpstr>
      <vt:lpstr>Phase Modulation </vt:lpstr>
      <vt:lpstr>Phase Modulation </vt:lpstr>
      <vt:lpstr>Phase Modulation </vt:lpstr>
      <vt:lpstr>Phase Modulation  bandwidth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640</cp:revision>
  <cp:lastPrinted>1601-01-01T00:00:00Z</cp:lastPrinted>
  <dcterms:created xsi:type="dcterms:W3CDTF">1601-01-01T00:00:00Z</dcterms:created>
  <dcterms:modified xsi:type="dcterms:W3CDTF">2024-03-07T08:40:31Z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