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7"/>
  </p:notesMasterIdLst>
  <p:handoutMasterIdLst>
    <p:handoutMasterId r:id="rId28"/>
  </p:handoutMasterIdLst>
  <p:sldIdLst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6/3/2020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08663" y="2133600"/>
            <a:ext cx="598753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500" b="1" dirty="0" smtClean="0"/>
              <a:t>SPREAD SPECTRUM</a:t>
            </a:r>
            <a:endParaRPr lang="en-US" sz="4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A pseudorandom code generator, called Pseudorandom Noise (PN), creates a k-bit pattern for every hopping  period T</a:t>
            </a:r>
            <a:r>
              <a:rPr lang="en-US" sz="2500" baseline="-25000" dirty="0" smtClean="0"/>
              <a:t>h</a:t>
            </a:r>
            <a:r>
              <a:rPr lang="en-US" sz="2500" dirty="0" smtClean="0"/>
              <a:t>. </a:t>
            </a:r>
          </a:p>
          <a:p>
            <a:pPr algn="just"/>
            <a:r>
              <a:rPr lang="en-US" sz="2500" dirty="0" smtClean="0"/>
              <a:t>The frequency table uses the pattern to find the frequency to be used for this hopping period and passes it to the frequency synthesizer. </a:t>
            </a:r>
          </a:p>
          <a:p>
            <a:pPr algn="just"/>
            <a:r>
              <a:rPr lang="en-US" sz="2500" dirty="0" smtClean="0"/>
              <a:t>The frequency synthesizer creates a carrier signal of that frequency, and the source signal modulates the carrier signal.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Suppose we have decided to have eight hopping frequencies. </a:t>
            </a:r>
          </a:p>
          <a:p>
            <a:pPr algn="just"/>
            <a:r>
              <a:rPr lang="en-US" sz="2500" dirty="0" smtClean="0"/>
              <a:t>This is extremely low for real applications and is just for illustration. </a:t>
            </a:r>
          </a:p>
          <a:p>
            <a:pPr algn="just"/>
            <a:r>
              <a:rPr lang="en-US" sz="2500" dirty="0" smtClean="0"/>
              <a:t>In this case, M is 8 and k is 3. </a:t>
            </a:r>
          </a:p>
          <a:p>
            <a:pPr algn="just"/>
            <a:r>
              <a:rPr lang="en-US" sz="2500" dirty="0" smtClean="0"/>
              <a:t>The pseudorandom code generator will create eight different 3-bit patterns. </a:t>
            </a:r>
          </a:p>
          <a:p>
            <a:pPr algn="just"/>
            <a:r>
              <a:rPr lang="en-US" sz="2500" dirty="0" smtClean="0"/>
              <a:t>These are </a:t>
            </a:r>
            <a:r>
              <a:rPr lang="en-US" sz="2500" smtClean="0"/>
              <a:t>mapped to eight </a:t>
            </a:r>
            <a:r>
              <a:rPr lang="en-US" sz="2500" dirty="0" smtClean="0"/>
              <a:t>different frequencies in the frequency table (see Figure)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Selection in FHSS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838200"/>
            <a:ext cx="73215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The pattern for this station is 101, 111, 001, 000, 010, 011, 100. </a:t>
            </a:r>
          </a:p>
          <a:p>
            <a:pPr algn="just"/>
            <a:r>
              <a:rPr lang="en-US" sz="2500" dirty="0" smtClean="0"/>
              <a:t>Note that the pattern is pseudorandom it is repeated after eight </a:t>
            </a:r>
            <a:r>
              <a:rPr lang="en-US" sz="2500" dirty="0" err="1" smtClean="0"/>
              <a:t>hoppings</a:t>
            </a:r>
            <a:r>
              <a:rPr lang="en-US" sz="2500" dirty="0" smtClean="0"/>
              <a:t>. </a:t>
            </a:r>
          </a:p>
          <a:p>
            <a:pPr algn="just"/>
            <a:r>
              <a:rPr lang="en-US" sz="2500" dirty="0" smtClean="0"/>
              <a:t>This means that at hopping period 1, the pattern is 101.</a:t>
            </a:r>
          </a:p>
          <a:p>
            <a:pPr algn="just"/>
            <a:r>
              <a:rPr lang="en-US" sz="2500" dirty="0" smtClean="0"/>
              <a:t>The frequency selected is 700 kHz; the source signal modulates this carrier frequency. </a:t>
            </a:r>
          </a:p>
          <a:p>
            <a:pPr algn="just"/>
            <a:r>
              <a:rPr lang="en-US" sz="2500" dirty="0" smtClean="0"/>
              <a:t>The second k-bit pattern selected is 111, which selects the 900-kHz carrier; the eighth pattern is 100, the frequency is 600 kHz.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After eight </a:t>
            </a:r>
            <a:r>
              <a:rPr lang="en-US" sz="2500" dirty="0" err="1" smtClean="0"/>
              <a:t>hoppings</a:t>
            </a:r>
            <a:r>
              <a:rPr lang="en-US" sz="2500" dirty="0" smtClean="0"/>
              <a:t>, the pattern repeats, starting from 101 again. </a:t>
            </a:r>
          </a:p>
          <a:p>
            <a:pPr algn="just"/>
            <a:r>
              <a:rPr lang="en-US" sz="2500" dirty="0" smtClean="0"/>
              <a:t>Figure  shows how the signal hops around from carrier to carrier. </a:t>
            </a:r>
          </a:p>
          <a:p>
            <a:pPr algn="just"/>
            <a:r>
              <a:rPr lang="en-US" sz="2500" dirty="0" smtClean="0"/>
              <a:t>We assume the required bandwidth of the original signal is 100 kHz.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FHSS Cycles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9988" y="914400"/>
            <a:ext cx="698341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It can be shown that this scheme can accomplish the previously mentioned goals.</a:t>
            </a:r>
          </a:p>
          <a:p>
            <a:pPr algn="just"/>
            <a:r>
              <a:rPr lang="en-US" sz="2500" dirty="0" smtClean="0"/>
              <a:t>If there are many k-bit patterns and the hopping period is short, a sender and receiver can have privacy. </a:t>
            </a:r>
          </a:p>
          <a:p>
            <a:pPr algn="just"/>
            <a:r>
              <a:rPr lang="en-US" sz="2500" dirty="0" smtClean="0"/>
              <a:t>If an intruder tries to intercept the transmitted signal, she can only access a small piece of data because he does not know the spreading sequence to quickly adapt herself to the next hop. </a:t>
            </a:r>
          </a:p>
          <a:p>
            <a:pPr algn="just"/>
            <a:r>
              <a:rPr lang="en-US" sz="2500" dirty="0" smtClean="0"/>
              <a:t>The scheme has also an anti jamming effect. </a:t>
            </a:r>
          </a:p>
          <a:p>
            <a:pPr algn="just"/>
            <a:r>
              <a:rPr lang="en-US" sz="2500" dirty="0" smtClean="0"/>
              <a:t>A malicious sender may be able to send noise to jam the signal for one hopping period (randomly), but not for the whole period.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FHSS – Bandwidth Sharing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If the number of hopping frequencies is M, we can multiplex M channels into one by using the same </a:t>
            </a:r>
            <a:r>
              <a:rPr lang="en-US" sz="2500" dirty="0" err="1" smtClean="0"/>
              <a:t>Bss</a:t>
            </a:r>
            <a:r>
              <a:rPr lang="en-US" sz="2500" dirty="0" smtClean="0"/>
              <a:t> bandwidth. </a:t>
            </a:r>
          </a:p>
          <a:p>
            <a:pPr algn="just"/>
            <a:r>
              <a:rPr lang="en-US" sz="2500" dirty="0" smtClean="0"/>
              <a:t>This is possible because a station uses just one frequency in each hopping period; M - 1 other frequencies can be used by other M - 1 stations. </a:t>
            </a:r>
          </a:p>
          <a:p>
            <a:pPr algn="just"/>
            <a:r>
              <a:rPr lang="en-US" sz="2500" dirty="0" smtClean="0"/>
              <a:t>In other words, M different stations can use the same </a:t>
            </a:r>
            <a:r>
              <a:rPr lang="en-US" sz="2500" dirty="0" err="1" smtClean="0"/>
              <a:t>Bss</a:t>
            </a:r>
            <a:r>
              <a:rPr lang="en-US" sz="2500" dirty="0" smtClean="0"/>
              <a:t> if an appropriate modulation technique such as multiple FSK (MFSK) is used. </a:t>
            </a:r>
          </a:p>
          <a:p>
            <a:pPr algn="just"/>
            <a:r>
              <a:rPr lang="en-US" sz="2500" dirty="0" smtClean="0"/>
              <a:t>FHSS is similar to FDM, as shown in Figure.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FHSS – Bandwidth Sharing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990600"/>
            <a:ext cx="8656638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FHSS – Bandwidth Sharing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Figure shows an example of four channels using FDM and four channels using FHSS. </a:t>
            </a:r>
          </a:p>
          <a:p>
            <a:pPr algn="just"/>
            <a:r>
              <a:rPr lang="en-US" sz="2500" dirty="0" smtClean="0"/>
              <a:t>In FDM, each station uses 1/M of the bandwidth, but the allocation is fixed; in FHSS, each station uses 1/M of the bandwidth, but the allocation changes hop to hop.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Multiplexing combines signals from several sources to achieve bandwidth efficiency; the available bandwidth of a link is divided between the sources. </a:t>
            </a:r>
          </a:p>
          <a:p>
            <a:pPr algn="just"/>
            <a:r>
              <a:rPr lang="en-US" sz="2500" dirty="0" smtClean="0"/>
              <a:t>In Spread Spectrum (SS), we also combine signals from different sources to fit into a larger bandwidth, but our goals are somewhat different. </a:t>
            </a:r>
          </a:p>
          <a:p>
            <a:pPr algn="just"/>
            <a:r>
              <a:rPr lang="en-US" sz="2500" dirty="0" smtClean="0"/>
              <a:t>SS is designed to be used in wireless applications (LANs and WANs). </a:t>
            </a:r>
          </a:p>
          <a:p>
            <a:pPr algn="just"/>
            <a:r>
              <a:rPr lang="en-US" sz="2500" dirty="0" smtClean="0"/>
              <a:t>In these types of applications, we have some concerns that out weight bandwidth efficiency. 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Direct Sequence Spread Spectrum (DSSS)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DSSS technique also expands the bandwidth of the original signal, but the process is different. </a:t>
            </a:r>
          </a:p>
          <a:p>
            <a:pPr algn="just"/>
            <a:r>
              <a:rPr lang="en-US" sz="2500" dirty="0" smtClean="0"/>
              <a:t>In DSSS, we replace each data bit with n bits using a spreading code. </a:t>
            </a:r>
          </a:p>
          <a:p>
            <a:pPr algn="just"/>
            <a:r>
              <a:rPr lang="en-US" sz="2500" dirty="0" smtClean="0"/>
              <a:t>In other words, each bit is assigned a code of n bits, called chips, where the chip rate is n times that of the data bit. </a:t>
            </a:r>
          </a:p>
          <a:p>
            <a:pPr algn="just"/>
            <a:r>
              <a:rPr lang="en-US" sz="2500" dirty="0" smtClean="0"/>
              <a:t>Figure shows the concept of DSSS.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Direct Sequence Spread Spectrum (DSSS)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188" y="1447800"/>
            <a:ext cx="8126412" cy="276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Direct Sequence Spread Spectrum (DSSS)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let us consider the sequence used in a wireless LAN, the famous Barker sequence where n is 11. </a:t>
            </a:r>
          </a:p>
          <a:p>
            <a:pPr algn="just"/>
            <a:r>
              <a:rPr lang="en-US" sz="2500" dirty="0" smtClean="0"/>
              <a:t>We assume that the original signal and the chips in the chip generator use polar NRZ encoding. </a:t>
            </a:r>
          </a:p>
          <a:p>
            <a:pPr algn="just"/>
            <a:r>
              <a:rPr lang="en-US" sz="2500" dirty="0" smtClean="0"/>
              <a:t>Figure  shows the chips and the result of multiplying the original data by the chips to get the spread signal.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Direct Sequence Spread Spectrum (DSSS)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914400"/>
            <a:ext cx="8875713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Direct Sequence Spread Spectrum (DSSS)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In Figure , the spreading code is 11 chips having the pattern 10110111000 (in this case). </a:t>
            </a:r>
          </a:p>
          <a:p>
            <a:pPr algn="just"/>
            <a:r>
              <a:rPr lang="en-US" sz="2500" dirty="0" smtClean="0"/>
              <a:t>If the original signal rate is N, the rate of the spread signal is 1/N. </a:t>
            </a:r>
          </a:p>
          <a:p>
            <a:pPr algn="just"/>
            <a:r>
              <a:rPr lang="en-US" sz="2500" dirty="0" smtClean="0"/>
              <a:t>This means that the required bandwidth for the spread signal is 11 times larger than the bandwidth of the original signal. </a:t>
            </a:r>
          </a:p>
          <a:p>
            <a:pPr algn="just"/>
            <a:r>
              <a:rPr lang="en-US" sz="2500" dirty="0" smtClean="0"/>
              <a:t>The spread signal can provide privacy if the intruder does not know the code. </a:t>
            </a:r>
          </a:p>
          <a:p>
            <a:pPr algn="just"/>
            <a:r>
              <a:rPr lang="en-US" sz="2500" dirty="0" smtClean="0"/>
              <a:t>It can also provide immunity against interference if each station uses a different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In wireless applications, all stations use air (or a vacuum) as the medium for communication. </a:t>
            </a:r>
          </a:p>
          <a:p>
            <a:pPr algn="just"/>
            <a:r>
              <a:rPr lang="en-US" sz="2500" dirty="0" smtClean="0"/>
              <a:t>Stations must be able to share this medium without interception by an eavesdropper and without being subject to jamming from a malicious intruder (in military operations, for example).</a:t>
            </a:r>
          </a:p>
          <a:p>
            <a:pPr algn="just"/>
            <a:r>
              <a:rPr lang="en-US" sz="2500" dirty="0" smtClean="0"/>
              <a:t>To achieve these goals, spread spectrum techniques add redundancy; they spread the original spectrum needed for each station.</a:t>
            </a:r>
            <a:endParaRPr lang="en-US" sz="25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If the required bandwidth for each station is B, spread spectrum expands it to </a:t>
            </a:r>
            <a:r>
              <a:rPr lang="en-US" sz="2500" dirty="0" err="1" smtClean="0"/>
              <a:t>Bss</a:t>
            </a:r>
            <a:r>
              <a:rPr lang="en-US" sz="2500" dirty="0" smtClean="0"/>
              <a:t> such that </a:t>
            </a:r>
            <a:r>
              <a:rPr lang="en-US" sz="2500" dirty="0" err="1" smtClean="0"/>
              <a:t>Bss</a:t>
            </a:r>
            <a:r>
              <a:rPr lang="en-US" sz="2500" dirty="0" smtClean="0"/>
              <a:t> &gt;&gt; B. </a:t>
            </a:r>
          </a:p>
          <a:p>
            <a:pPr algn="just"/>
            <a:r>
              <a:rPr lang="en-US" sz="2500" dirty="0" smtClean="0"/>
              <a:t>The expanded bandwidth allows the source to wrap its message in a protective envelope for a more secure transmission.</a:t>
            </a:r>
          </a:p>
          <a:p>
            <a:pPr algn="just"/>
            <a:r>
              <a:rPr lang="en-US" sz="2500" dirty="0" smtClean="0"/>
              <a:t>Figure  shows the idea of spread spectrum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589088"/>
            <a:ext cx="7788275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Spread spectrum achieves its goals through two principles: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bandwidth allocated to each station needs to be, by far, larger than what is needed. This allows redundancy.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expanding of the original bandwidth B to the bandwidth </a:t>
            </a:r>
            <a:r>
              <a:rPr lang="en-US" sz="2500" dirty="0" err="1" smtClean="0"/>
              <a:t>Bss</a:t>
            </a:r>
            <a:r>
              <a:rPr lang="en-US" sz="2500" dirty="0" smtClean="0"/>
              <a:t> must be done by a process that is independent of the original signal ( i.e.  the spreading process occurs after the signal is created by the source.)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Spread Spectrum (SS)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After the signal is created by the source, the spreading process uses a spreading code and spreads the bandwidth. </a:t>
            </a:r>
          </a:p>
          <a:p>
            <a:pPr algn="just"/>
            <a:r>
              <a:rPr lang="en-US" sz="2500" dirty="0" smtClean="0"/>
              <a:t>The figure shows the original bandwidth B and the </a:t>
            </a:r>
            <a:r>
              <a:rPr lang="en-US" sz="2500" dirty="0" err="1" smtClean="0"/>
              <a:t>spreaded</a:t>
            </a:r>
            <a:r>
              <a:rPr lang="en-US" sz="2500" dirty="0" smtClean="0"/>
              <a:t> bandwidth </a:t>
            </a:r>
            <a:r>
              <a:rPr lang="en-US" sz="2500" dirty="0" err="1" smtClean="0"/>
              <a:t>Bss</a:t>
            </a:r>
            <a:r>
              <a:rPr lang="en-US" sz="2500" dirty="0" smtClean="0"/>
              <a:t>. </a:t>
            </a:r>
          </a:p>
          <a:p>
            <a:pPr algn="just"/>
            <a:r>
              <a:rPr lang="en-US" sz="2500" dirty="0" smtClean="0"/>
              <a:t>The spreading code is a series of numbers that look random, but are actually a pattern.</a:t>
            </a:r>
          </a:p>
          <a:p>
            <a:pPr algn="just"/>
            <a:r>
              <a:rPr lang="en-US" sz="2500" dirty="0" smtClean="0"/>
              <a:t>There are two techniques to spread the bandwidth: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Frequency Hopping Spread Spectrum (FHSS) and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Direct Sequence Spread Spectrum (DSSS).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FHSS technique uses M different carrier frequencies that are modulated by the source signal. </a:t>
            </a:r>
          </a:p>
          <a:p>
            <a:pPr algn="just"/>
            <a:r>
              <a:rPr lang="en-US" sz="2500" dirty="0" smtClean="0"/>
              <a:t>At one moment, the signal modulates one carrier frequency; at the next moment, the signal modulates another carrier frequency. </a:t>
            </a:r>
          </a:p>
          <a:p>
            <a:pPr algn="just"/>
            <a:r>
              <a:rPr lang="en-US" sz="2500" dirty="0" smtClean="0"/>
              <a:t>Although the modulation is done using one carrier frequency at a time, M frequencies are used in the long run. </a:t>
            </a:r>
          </a:p>
          <a:p>
            <a:pPr algn="just"/>
            <a:r>
              <a:rPr lang="en-US" sz="2500" dirty="0" smtClean="0"/>
              <a:t>The bandwidth occupied by a source after spreading is B</a:t>
            </a:r>
            <a:r>
              <a:rPr lang="en-US" sz="2500" baseline="-25000" dirty="0" smtClean="0"/>
              <a:t>FHSS</a:t>
            </a:r>
            <a:r>
              <a:rPr lang="en-US" sz="2500" dirty="0" smtClean="0"/>
              <a:t> »B.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Frequency Hopping Spread Spectrum (FHSS)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4800600"/>
          </a:xfrm>
        </p:spPr>
        <p:txBody>
          <a:bodyPr/>
          <a:lstStyle/>
          <a:p>
            <a:pPr algn="just"/>
            <a:r>
              <a:rPr lang="en-US" sz="2500" dirty="0" smtClean="0"/>
              <a:t>Figure shows the general layout for FHSS. 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" y="1160463"/>
            <a:ext cx="727710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</TotalTime>
  <Words>1394</Words>
  <Application>Microsoft Office PowerPoint</Application>
  <PresentationFormat>On-screen Show (4:3)</PresentationFormat>
  <Paragraphs>369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Custom Design</vt:lpstr>
      <vt:lpstr>Slide 1</vt:lpstr>
      <vt:lpstr>Spread Spectrum (SS)</vt:lpstr>
      <vt:lpstr>Spread Spectrum (SS)</vt:lpstr>
      <vt:lpstr>Spread Spectrum (SS)</vt:lpstr>
      <vt:lpstr>Spread Spectrum (SS)</vt:lpstr>
      <vt:lpstr>Spread Spectrum (SS)</vt:lpstr>
      <vt:lpstr>Spread Spectrum (SS)</vt:lpstr>
      <vt:lpstr>Frequency Hopping Spread Spectrum (FHSS)</vt:lpstr>
      <vt:lpstr>Frequency Hopping Spread Spectrum (FHSS)</vt:lpstr>
      <vt:lpstr>Frequency Hopping Spread Spectrum (FHSS)</vt:lpstr>
      <vt:lpstr>Frequency Hopping Spread Spectrum (FHSS)</vt:lpstr>
      <vt:lpstr>Frequency Selection in FHSS</vt:lpstr>
      <vt:lpstr>Frequency Hopping Spread Spectrum (FHSS)</vt:lpstr>
      <vt:lpstr>Frequency Hopping Spread Spectrum (FHSS)</vt:lpstr>
      <vt:lpstr>FHSS Cycles </vt:lpstr>
      <vt:lpstr>Frequency Hopping Spread Spectrum (FHSS)</vt:lpstr>
      <vt:lpstr>FHSS – Bandwidth Sharing</vt:lpstr>
      <vt:lpstr>FHSS – Bandwidth Sharing</vt:lpstr>
      <vt:lpstr>FHSS – Bandwidth Sharing</vt:lpstr>
      <vt:lpstr>Direct Sequence Spread Spectrum (DSSS)</vt:lpstr>
      <vt:lpstr>Direct Sequence Spread Spectrum (DSSS)</vt:lpstr>
      <vt:lpstr>Direct Sequence Spread Spectrum (DSSS)</vt:lpstr>
      <vt:lpstr>Direct Sequence Spread Spectrum (DSSS)</vt:lpstr>
      <vt:lpstr>Direct Sequence Spread Spectrum (DSSS)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625</cp:revision>
  <cp:lastPrinted>1601-01-01T00:00:00Z</cp:lastPrinted>
  <dcterms:created xsi:type="dcterms:W3CDTF">1601-01-01T00:00:00Z</dcterms:created>
  <dcterms:modified xsi:type="dcterms:W3CDTF">2020-06-03T07:32:29Z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