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ustom.xml" ContentType="application/vnd.openxmlformats-officedocument.custom-propertie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6" r:id="rId2"/>
  </p:sldMasterIdLst>
  <p:notesMasterIdLst>
    <p:notesMasterId r:id="rId35"/>
  </p:notesMasterIdLst>
  <p:handoutMasterIdLst>
    <p:handoutMasterId r:id="rId36"/>
  </p:handoutMasterIdLst>
  <p:sldIdLst>
    <p:sldId id="286" r:id="rId3"/>
    <p:sldId id="289" r:id="rId4"/>
    <p:sldId id="291" r:id="rId5"/>
    <p:sldId id="292" r:id="rId6"/>
    <p:sldId id="293" r:id="rId7"/>
    <p:sldId id="294" r:id="rId8"/>
    <p:sldId id="295" r:id="rId9"/>
    <p:sldId id="296" r:id="rId10"/>
    <p:sldId id="297" r:id="rId11"/>
    <p:sldId id="298" r:id="rId12"/>
    <p:sldId id="299" r:id="rId13"/>
    <p:sldId id="300" r:id="rId14"/>
    <p:sldId id="301" r:id="rId15"/>
    <p:sldId id="302" r:id="rId16"/>
    <p:sldId id="303" r:id="rId17"/>
    <p:sldId id="304" r:id="rId18"/>
    <p:sldId id="305" r:id="rId19"/>
    <p:sldId id="306" r:id="rId20"/>
    <p:sldId id="307" r:id="rId21"/>
    <p:sldId id="308" r:id="rId22"/>
    <p:sldId id="309" r:id="rId23"/>
    <p:sldId id="311" r:id="rId24"/>
    <p:sldId id="312" r:id="rId25"/>
    <p:sldId id="313" r:id="rId26"/>
    <p:sldId id="314" r:id="rId27"/>
    <p:sldId id="315" r:id="rId28"/>
    <p:sldId id="316" r:id="rId29"/>
    <p:sldId id="317" r:id="rId30"/>
    <p:sldId id="318" r:id="rId31"/>
    <p:sldId id="319" r:id="rId32"/>
    <p:sldId id="320" r:id="rId33"/>
    <p:sldId id="321" r:id="rId3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66FF"/>
    <a:srgbClr val="FFFF00"/>
    <a:srgbClr val="FF0000"/>
    <a:srgbClr val="80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632" autoAdjust="0"/>
    <p:restoredTop sz="94624" autoAdjust="0"/>
  </p:normalViewPr>
  <p:slideViewPr>
    <p:cSldViewPr>
      <p:cViewPr varScale="1">
        <p:scale>
          <a:sx n="69" d="100"/>
          <a:sy n="69" d="100"/>
        </p:scale>
        <p:origin x="-144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40" y="367512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74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F69F284B-C06E-44D8-A652-1AD6BFA52434}" type="datetimeFigureOut">
              <a:rPr lang="en-US"/>
              <a:pPr>
                <a:defRPr/>
              </a:pPr>
              <a:t>3/14/2018</a:t>
            </a:fld>
            <a:endParaRPr lang="en-US"/>
          </a:p>
        </p:txBody>
      </p:sp>
      <p:sp>
        <p:nvSpPr>
          <p:cNvPr id="1474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74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A48612B6-20B5-4BD7-8AD5-3FBF84AA76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78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A640A663-5846-42D7-8E0F-AB157AADD1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710B63-B739-4883-91C2-F22DE7447D36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Data Communication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710B63-B739-4883-91C2-F22DE7447D36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Data Communication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710B63-B739-4883-91C2-F22DE7447D36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Data Communication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710B63-B739-4883-91C2-F22DE7447D36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Data Communication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710B63-B739-4883-91C2-F22DE7447D36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Data Communication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710B63-B739-4883-91C2-F22DE7447D36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Data Communication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710B63-B739-4883-91C2-F22DE7447D36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Data Communication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710B63-B739-4883-91C2-F22DE7447D36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Data Communication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710B63-B739-4883-91C2-F22DE7447D36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Data Communication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710B63-B739-4883-91C2-F22DE7447D36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Data Communication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710B63-B739-4883-91C2-F22DE7447D36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Data Communication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710B63-B739-4883-91C2-F22DE7447D36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Data Communication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710B63-B739-4883-91C2-F22DE7447D36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Data Communication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710B63-B739-4883-91C2-F22DE7447D36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Data Communication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710B63-B739-4883-91C2-F22DE7447D36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Data Communication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710B63-B739-4883-91C2-F22DE7447D36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Data Communication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710B63-B739-4883-91C2-F22DE7447D36}" type="slidenum">
              <a:rPr lang="en-US" smtClean="0"/>
              <a:pPr/>
              <a:t>24</a:t>
            </a:fld>
            <a:endParaRPr lang="en-US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Data Communication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710B63-B739-4883-91C2-F22DE7447D36}" type="slidenum">
              <a:rPr lang="en-US" smtClean="0"/>
              <a:pPr/>
              <a:t>25</a:t>
            </a:fld>
            <a:endParaRPr lang="en-US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Data Communication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710B63-B739-4883-91C2-F22DE7447D36}" type="slidenum">
              <a:rPr lang="en-US" smtClean="0"/>
              <a:pPr/>
              <a:t>26</a:t>
            </a:fld>
            <a:endParaRPr lang="en-US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Data Communication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710B63-B739-4883-91C2-F22DE7447D36}" type="slidenum">
              <a:rPr lang="en-US" smtClean="0"/>
              <a:pPr/>
              <a:t>27</a:t>
            </a:fld>
            <a:endParaRPr lang="en-US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Data Communication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710B63-B739-4883-91C2-F22DE7447D36}" type="slidenum">
              <a:rPr lang="en-US" smtClean="0"/>
              <a:pPr/>
              <a:t>28</a:t>
            </a:fld>
            <a:endParaRPr lang="en-US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Data Communication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710B63-B739-4883-91C2-F22DE7447D36}" type="slidenum">
              <a:rPr lang="en-US" smtClean="0"/>
              <a:pPr/>
              <a:t>29</a:t>
            </a:fld>
            <a:endParaRPr lang="en-US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Data Communication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710B63-B739-4883-91C2-F22DE7447D36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Data Communication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710B63-B739-4883-91C2-F22DE7447D36}" type="slidenum">
              <a:rPr lang="en-US" smtClean="0"/>
              <a:pPr/>
              <a:t>30</a:t>
            </a:fld>
            <a:endParaRPr lang="en-US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Data Communication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710B63-B739-4883-91C2-F22DE7447D36}" type="slidenum">
              <a:rPr lang="en-US" smtClean="0"/>
              <a:pPr/>
              <a:t>31</a:t>
            </a:fld>
            <a:endParaRPr lang="en-US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Data Communication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710B63-B739-4883-91C2-F22DE7447D36}" type="slidenum">
              <a:rPr lang="en-US" smtClean="0"/>
              <a:pPr/>
              <a:t>32</a:t>
            </a:fld>
            <a:endParaRPr lang="en-US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Data Communication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710B63-B739-4883-91C2-F22DE7447D36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Data Communication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710B63-B739-4883-91C2-F22DE7447D36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Data Communication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710B63-B739-4883-91C2-F22DE7447D36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Data Communication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710B63-B739-4883-91C2-F22DE7447D36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Data Communication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710B63-B739-4883-91C2-F22DE7447D36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Data Communication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710B63-B739-4883-91C2-F22DE7447D36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Data Communication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5B3543-970F-4229-8C19-F7DE8B07E7E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38862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68F36E-4EF6-43C6-A56D-336E1ABC245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8EC3B5-65C5-42C7-8B0F-51655A2D1AF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D520EF-6F3B-44A5-A842-1A169C142E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emf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056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fld id="{EBEC463F-B9DA-4B96-B39B-814D0DF6E78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Slide Number Placeholder 3"/>
          <p:cNvSpPr txBox="1">
            <a:spLocks/>
          </p:cNvSpPr>
          <p:nvPr/>
        </p:nvSpPr>
        <p:spPr>
          <a:xfrm>
            <a:off x="7162800" y="6245225"/>
            <a:ext cx="15240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pic>
        <p:nvPicPr>
          <p:cNvPr id="7174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5816600"/>
            <a:ext cx="106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0" y="5638800"/>
            <a:ext cx="9144000" cy="152400"/>
          </a:xfrm>
          <a:prstGeom prst="rect">
            <a:avLst/>
          </a:prstGeom>
          <a:solidFill>
            <a:srgbClr val="00006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304800" y="1631950"/>
            <a:ext cx="8153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3200"/>
              <a:t>  </a:t>
            </a:r>
            <a:endParaRPr lang="en-US" sz="3200">
              <a:solidFill>
                <a:srgbClr val="800000"/>
              </a:solidFill>
            </a:endParaRP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1143000" y="5867400"/>
            <a:ext cx="7694613" cy="1128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b="1">
                <a:solidFill>
                  <a:srgbClr val="00006C"/>
                </a:solidFill>
                <a:latin typeface="Arial" pitchFamily="34" charset="0"/>
              </a:rPr>
              <a:t>Department of Computer Engineering and Information Technology</a:t>
            </a:r>
          </a:p>
          <a:p>
            <a:pPr algn="ctr" eaLnBrk="1" hangingPunct="1">
              <a:defRPr/>
            </a:pPr>
            <a:r>
              <a:rPr lang="en-US" b="1">
                <a:solidFill>
                  <a:srgbClr val="00006C"/>
                </a:solidFill>
                <a:latin typeface="Arial" pitchFamily="34" charset="0"/>
              </a:rPr>
              <a:t>College of Engineering Pune (COEP) </a:t>
            </a:r>
          </a:p>
          <a:p>
            <a:pPr algn="ctr" eaLnBrk="1" hangingPunct="1">
              <a:defRPr/>
            </a:pPr>
            <a:r>
              <a:rPr lang="en-US" sz="1400" b="1">
                <a:solidFill>
                  <a:srgbClr val="00006C"/>
                </a:solidFill>
                <a:latin typeface="Arial" pitchFamily="34" charset="0"/>
              </a:rPr>
              <a:t>Forerunners in Technical Education </a:t>
            </a:r>
          </a:p>
          <a:p>
            <a:pPr algn="ctr" eaLnBrk="1" hangingPunct="1">
              <a:defRPr/>
            </a:pPr>
            <a:r>
              <a:rPr lang="en-US" b="1">
                <a:solidFill>
                  <a:srgbClr val="00006C"/>
                </a:solidFill>
                <a:latin typeface="Arial" pitchFamily="34" charset="0"/>
              </a:rPr>
              <a:t>                                     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819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86600" y="635635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fld id="{BD14F0D9-E6DF-4FE7-B83C-3D9EC175FA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819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816600"/>
            <a:ext cx="106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Rectangle 3"/>
          <p:cNvSpPr>
            <a:spLocks noChangeArrowheads="1"/>
          </p:cNvSpPr>
          <p:nvPr/>
        </p:nvSpPr>
        <p:spPr bwMode="auto">
          <a:xfrm>
            <a:off x="0" y="5638800"/>
            <a:ext cx="9144000" cy="152400"/>
          </a:xfrm>
          <a:prstGeom prst="rect">
            <a:avLst/>
          </a:prstGeom>
          <a:solidFill>
            <a:srgbClr val="00006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1143000" y="5867400"/>
            <a:ext cx="7694613" cy="1128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b="1">
                <a:solidFill>
                  <a:srgbClr val="00006C"/>
                </a:solidFill>
                <a:latin typeface="Arial" pitchFamily="34" charset="0"/>
              </a:rPr>
              <a:t>Department of Computer Engineering and Information Technology</a:t>
            </a:r>
          </a:p>
          <a:p>
            <a:pPr algn="ctr" eaLnBrk="1" hangingPunct="1">
              <a:defRPr/>
            </a:pPr>
            <a:r>
              <a:rPr lang="en-US" b="1">
                <a:solidFill>
                  <a:srgbClr val="00006C"/>
                </a:solidFill>
                <a:latin typeface="Arial" pitchFamily="34" charset="0"/>
              </a:rPr>
              <a:t>College of Engineering Pune (COEP) </a:t>
            </a:r>
          </a:p>
          <a:p>
            <a:pPr algn="ctr" eaLnBrk="1" hangingPunct="1">
              <a:defRPr/>
            </a:pPr>
            <a:r>
              <a:rPr lang="en-US" sz="1400" b="1">
                <a:solidFill>
                  <a:srgbClr val="00006C"/>
                </a:solidFill>
                <a:latin typeface="Arial" pitchFamily="34" charset="0"/>
              </a:rPr>
              <a:t>Forerunners in Technical Education </a:t>
            </a:r>
          </a:p>
          <a:p>
            <a:pPr algn="ctr" eaLnBrk="1" hangingPunct="1">
              <a:defRPr/>
            </a:pPr>
            <a:r>
              <a:rPr lang="en-US" b="1">
                <a:solidFill>
                  <a:srgbClr val="00006C"/>
                </a:solidFill>
                <a:latin typeface="Arial" pitchFamily="34" charset="0"/>
              </a:rPr>
              <a:t>                                     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818632"/>
            <a:ext cx="106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0" y="5638800"/>
            <a:ext cx="9144000" cy="152400"/>
          </a:xfrm>
          <a:prstGeom prst="rect">
            <a:avLst/>
          </a:prstGeom>
          <a:solidFill>
            <a:srgbClr val="00006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0" name="Rectangle 8"/>
          <p:cNvSpPr>
            <a:spLocks noChangeArrowheads="1"/>
          </p:cNvSpPr>
          <p:nvPr/>
        </p:nvSpPr>
        <p:spPr bwMode="auto">
          <a:xfrm>
            <a:off x="304800" y="1631950"/>
            <a:ext cx="8153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sz="3200"/>
              <a:t>  </a:t>
            </a:r>
            <a:endParaRPr lang="en-US" sz="3200">
              <a:solidFill>
                <a:srgbClr val="800000"/>
              </a:solidFill>
            </a:endParaRPr>
          </a:p>
        </p:txBody>
      </p:sp>
      <p:sp>
        <p:nvSpPr>
          <p:cNvPr id="9221" name="Slide Number Placeholder 4"/>
          <p:cNvSpPr txBox="1">
            <a:spLocks/>
          </p:cNvSpPr>
          <p:nvPr/>
        </p:nvSpPr>
        <p:spPr bwMode="auto">
          <a:xfrm>
            <a:off x="8382000" y="6248400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fld id="{6953E67F-7FB7-4103-B9B9-8A7AAF11F34F}" type="slidenum">
              <a:rPr lang="en-US" sz="1400"/>
              <a:pPr/>
              <a:t>1</a:t>
            </a:fld>
            <a:endParaRPr lang="en-US" sz="1400"/>
          </a:p>
        </p:txBody>
      </p:sp>
      <p:sp>
        <p:nvSpPr>
          <p:cNvPr id="9222" name="Text Box 11"/>
          <p:cNvSpPr txBox="1">
            <a:spLocks noChangeArrowheads="1"/>
          </p:cNvSpPr>
          <p:nvPr/>
        </p:nvSpPr>
        <p:spPr bwMode="auto">
          <a:xfrm>
            <a:off x="685800" y="609600"/>
            <a:ext cx="7543800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endParaRPr lang="en-US" sz="20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16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4000" b="1" dirty="0" smtClean="0">
              <a:solidFill>
                <a:srgbClr val="0000FF"/>
              </a:solidFill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3600" b="1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r>
              <a:rPr lang="sv-SE" sz="2400" b="1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					</a:t>
            </a:r>
            <a:endParaRPr lang="sv-SE" sz="2400" b="1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236866" y="2133600"/>
            <a:ext cx="6840334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500" b="1" dirty="0" smtClean="0"/>
              <a:t>VIRTUAL-CIRCUIT NETWORKS</a:t>
            </a:r>
            <a:endParaRPr lang="en-US" sz="35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818632"/>
            <a:ext cx="106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0" y="5638800"/>
            <a:ext cx="9144000" cy="152400"/>
          </a:xfrm>
          <a:prstGeom prst="rect">
            <a:avLst/>
          </a:prstGeom>
          <a:solidFill>
            <a:srgbClr val="00006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1" name="Slide Number Placeholder 4"/>
          <p:cNvSpPr txBox="1">
            <a:spLocks/>
          </p:cNvSpPr>
          <p:nvPr/>
        </p:nvSpPr>
        <p:spPr bwMode="auto">
          <a:xfrm>
            <a:off x="8382000" y="6248400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fld id="{6953E67F-7FB7-4103-B9B9-8A7AAF11F34F}" type="slidenum">
              <a:rPr lang="en-US" sz="1400"/>
              <a:pPr/>
              <a:t>10</a:t>
            </a:fld>
            <a:endParaRPr lang="en-US" sz="1400"/>
          </a:p>
        </p:txBody>
      </p:sp>
      <p:sp>
        <p:nvSpPr>
          <p:cNvPr id="9222" name="Text Box 11"/>
          <p:cNvSpPr txBox="1">
            <a:spLocks noChangeArrowheads="1"/>
          </p:cNvSpPr>
          <p:nvPr/>
        </p:nvSpPr>
        <p:spPr bwMode="auto">
          <a:xfrm>
            <a:off x="685800" y="609600"/>
            <a:ext cx="7543800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endParaRPr lang="en-US" sz="20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16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4000" b="1" dirty="0" smtClean="0">
              <a:solidFill>
                <a:srgbClr val="0000FF"/>
              </a:solidFill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3600" b="1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r>
              <a:rPr lang="sv-SE" sz="2400" b="1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					</a:t>
            </a:r>
            <a:endParaRPr lang="sv-SE" sz="2400" b="1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28600" y="76200"/>
            <a:ext cx="8458200" cy="411162"/>
          </a:xfrm>
        </p:spPr>
        <p:txBody>
          <a:bodyPr/>
          <a:lstStyle/>
          <a:p>
            <a:pPr algn="l"/>
            <a:r>
              <a:rPr lang="en-US" sz="3000" b="1" dirty="0" smtClean="0"/>
              <a:t>Virtual-Circuit </a:t>
            </a:r>
            <a:r>
              <a:rPr lang="en-US" sz="3000" b="1" dirty="0" smtClean="0"/>
              <a:t>Identifier (VCI)</a:t>
            </a:r>
            <a:endParaRPr lang="en-US" sz="3000" b="1" dirty="0" smtClean="0"/>
          </a:p>
        </p:txBody>
      </p:sp>
      <p:pic>
        <p:nvPicPr>
          <p:cNvPr id="12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9600" y="1981200"/>
            <a:ext cx="7496175" cy="202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818632"/>
            <a:ext cx="106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0" y="5638800"/>
            <a:ext cx="9144000" cy="152400"/>
          </a:xfrm>
          <a:prstGeom prst="rect">
            <a:avLst/>
          </a:prstGeom>
          <a:solidFill>
            <a:srgbClr val="00006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0" name="Rectangle 8"/>
          <p:cNvSpPr>
            <a:spLocks noChangeArrowheads="1"/>
          </p:cNvSpPr>
          <p:nvPr/>
        </p:nvSpPr>
        <p:spPr bwMode="auto">
          <a:xfrm>
            <a:off x="304800" y="1631950"/>
            <a:ext cx="8153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sz="3200"/>
              <a:t>  </a:t>
            </a:r>
            <a:endParaRPr lang="en-US" sz="3200">
              <a:solidFill>
                <a:srgbClr val="800000"/>
              </a:solidFill>
            </a:endParaRPr>
          </a:p>
        </p:txBody>
      </p:sp>
      <p:sp>
        <p:nvSpPr>
          <p:cNvPr id="9221" name="Slide Number Placeholder 4"/>
          <p:cNvSpPr txBox="1">
            <a:spLocks/>
          </p:cNvSpPr>
          <p:nvPr/>
        </p:nvSpPr>
        <p:spPr bwMode="auto">
          <a:xfrm>
            <a:off x="8382000" y="6248400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fld id="{6953E67F-7FB7-4103-B9B9-8A7AAF11F34F}" type="slidenum">
              <a:rPr lang="en-US" sz="1400"/>
              <a:pPr/>
              <a:t>11</a:t>
            </a:fld>
            <a:endParaRPr lang="en-US" sz="1400"/>
          </a:p>
        </p:txBody>
      </p:sp>
      <p:sp>
        <p:nvSpPr>
          <p:cNvPr id="9222" name="Text Box 11"/>
          <p:cNvSpPr txBox="1">
            <a:spLocks noChangeArrowheads="1"/>
          </p:cNvSpPr>
          <p:nvPr/>
        </p:nvSpPr>
        <p:spPr bwMode="auto">
          <a:xfrm>
            <a:off x="685800" y="609600"/>
            <a:ext cx="7543800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endParaRPr lang="en-US" sz="20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16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4000" b="1" dirty="0" smtClean="0">
              <a:solidFill>
                <a:srgbClr val="0000FF"/>
              </a:solidFill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3600" b="1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r>
              <a:rPr lang="sv-SE" sz="2400" b="1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					</a:t>
            </a:r>
            <a:endParaRPr lang="sv-SE" sz="2400" b="1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28600" y="76200"/>
            <a:ext cx="8458200" cy="411162"/>
          </a:xfrm>
        </p:spPr>
        <p:txBody>
          <a:bodyPr/>
          <a:lstStyle/>
          <a:p>
            <a:pPr algn="l"/>
            <a:r>
              <a:rPr lang="en-US" sz="3000" b="1" dirty="0" smtClean="0"/>
              <a:t>Three Phases</a:t>
            </a:r>
            <a:endParaRPr lang="en-US" sz="3000" b="1" dirty="0" smtClean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228600" y="533400"/>
            <a:ext cx="8686800" cy="4953000"/>
          </a:xfrm>
        </p:spPr>
        <p:txBody>
          <a:bodyPr/>
          <a:lstStyle/>
          <a:p>
            <a:pPr algn="just"/>
            <a:r>
              <a:rPr lang="en-US" sz="2500" dirty="0" smtClean="0"/>
              <a:t>As in a circuit-switched network, a source and destination need to go through </a:t>
            </a:r>
            <a:r>
              <a:rPr lang="en-US" sz="2500" dirty="0" smtClean="0"/>
              <a:t>three phases </a:t>
            </a:r>
            <a:r>
              <a:rPr lang="en-US" sz="2500" dirty="0" smtClean="0"/>
              <a:t>in a virtual-circuit network: setup, data transfer, and teardown. </a:t>
            </a:r>
            <a:endParaRPr lang="en-US" sz="2500" dirty="0" smtClean="0"/>
          </a:p>
          <a:p>
            <a:pPr algn="just"/>
            <a:r>
              <a:rPr lang="en-US" sz="2500" dirty="0" smtClean="0"/>
              <a:t>In </a:t>
            </a:r>
            <a:r>
              <a:rPr lang="en-US" sz="2500" dirty="0" smtClean="0"/>
              <a:t>the </a:t>
            </a:r>
            <a:r>
              <a:rPr lang="en-US" sz="2500" dirty="0" smtClean="0"/>
              <a:t>setup phase</a:t>
            </a:r>
            <a:r>
              <a:rPr lang="en-US" sz="2500" dirty="0" smtClean="0"/>
              <a:t>, the source and destination use their global addresses to help switches make </a:t>
            </a:r>
            <a:r>
              <a:rPr lang="en-US" sz="2500" dirty="0" smtClean="0"/>
              <a:t>table entries </a:t>
            </a:r>
            <a:r>
              <a:rPr lang="en-US" sz="2500" dirty="0" smtClean="0"/>
              <a:t>for the connection. </a:t>
            </a:r>
            <a:endParaRPr lang="en-US" sz="2500" dirty="0" smtClean="0"/>
          </a:p>
          <a:p>
            <a:pPr algn="just"/>
            <a:r>
              <a:rPr lang="en-US" sz="2500" dirty="0" smtClean="0"/>
              <a:t>In </a:t>
            </a:r>
            <a:r>
              <a:rPr lang="en-US" sz="2500" dirty="0" smtClean="0"/>
              <a:t>the teardown phase, the source and destination inform </a:t>
            </a:r>
            <a:r>
              <a:rPr lang="en-US" sz="2500" dirty="0" smtClean="0"/>
              <a:t>the switches </a:t>
            </a:r>
            <a:r>
              <a:rPr lang="en-US" sz="2500" dirty="0" smtClean="0"/>
              <a:t>to delete the corresponding entry. </a:t>
            </a:r>
            <a:endParaRPr lang="en-US" sz="2500" dirty="0" smtClean="0"/>
          </a:p>
          <a:p>
            <a:pPr algn="just"/>
            <a:r>
              <a:rPr lang="en-US" sz="2500" dirty="0" smtClean="0"/>
              <a:t>Data </a:t>
            </a:r>
            <a:r>
              <a:rPr lang="en-US" sz="2500" dirty="0" smtClean="0"/>
              <a:t>transfer occurs between these </a:t>
            </a:r>
            <a:r>
              <a:rPr lang="en-US" sz="2500" dirty="0" smtClean="0"/>
              <a:t>two phases</a:t>
            </a:r>
            <a:r>
              <a:rPr lang="en-US" sz="2500" dirty="0" smtClean="0"/>
              <a:t>. </a:t>
            </a:r>
            <a:endParaRPr lang="en-US" sz="2500" dirty="0" smtClean="0"/>
          </a:p>
          <a:p>
            <a:pPr algn="just"/>
            <a:r>
              <a:rPr lang="en-US" sz="2500" dirty="0" smtClean="0"/>
              <a:t>We </a:t>
            </a:r>
            <a:r>
              <a:rPr lang="en-US" sz="2500" dirty="0" smtClean="0"/>
              <a:t>first discuss the data transfer phase, which is more straightforward; we </a:t>
            </a:r>
            <a:r>
              <a:rPr lang="en-US" sz="2500" dirty="0" smtClean="0"/>
              <a:t>then talk </a:t>
            </a:r>
            <a:r>
              <a:rPr lang="en-US" sz="2500" dirty="0" smtClean="0"/>
              <a:t>about the setup and teardown phases.</a:t>
            </a:r>
            <a:endParaRPr lang="en-US" sz="25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818632"/>
            <a:ext cx="106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0" y="5638800"/>
            <a:ext cx="9144000" cy="152400"/>
          </a:xfrm>
          <a:prstGeom prst="rect">
            <a:avLst/>
          </a:prstGeom>
          <a:solidFill>
            <a:srgbClr val="00006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0" name="Rectangle 8"/>
          <p:cNvSpPr>
            <a:spLocks noChangeArrowheads="1"/>
          </p:cNvSpPr>
          <p:nvPr/>
        </p:nvSpPr>
        <p:spPr bwMode="auto">
          <a:xfrm>
            <a:off x="304800" y="1631950"/>
            <a:ext cx="8153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sz="3200"/>
              <a:t>  </a:t>
            </a:r>
            <a:endParaRPr lang="en-US" sz="3200">
              <a:solidFill>
                <a:srgbClr val="800000"/>
              </a:solidFill>
            </a:endParaRPr>
          </a:p>
        </p:txBody>
      </p:sp>
      <p:sp>
        <p:nvSpPr>
          <p:cNvPr id="9221" name="Slide Number Placeholder 4"/>
          <p:cNvSpPr txBox="1">
            <a:spLocks/>
          </p:cNvSpPr>
          <p:nvPr/>
        </p:nvSpPr>
        <p:spPr bwMode="auto">
          <a:xfrm>
            <a:off x="8382000" y="6248400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fld id="{6953E67F-7FB7-4103-B9B9-8A7AAF11F34F}" type="slidenum">
              <a:rPr lang="en-US" sz="1400"/>
              <a:pPr/>
              <a:t>12</a:t>
            </a:fld>
            <a:endParaRPr lang="en-US" sz="1400"/>
          </a:p>
        </p:txBody>
      </p:sp>
      <p:sp>
        <p:nvSpPr>
          <p:cNvPr id="9222" name="Text Box 11"/>
          <p:cNvSpPr txBox="1">
            <a:spLocks noChangeArrowheads="1"/>
          </p:cNvSpPr>
          <p:nvPr/>
        </p:nvSpPr>
        <p:spPr bwMode="auto">
          <a:xfrm>
            <a:off x="685800" y="609600"/>
            <a:ext cx="7543800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endParaRPr lang="en-US" sz="20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16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4000" b="1" dirty="0" smtClean="0">
              <a:solidFill>
                <a:srgbClr val="0000FF"/>
              </a:solidFill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3600" b="1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r>
              <a:rPr lang="sv-SE" sz="2400" b="1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					</a:t>
            </a:r>
            <a:endParaRPr lang="sv-SE" sz="2400" b="1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28600" y="76200"/>
            <a:ext cx="8458200" cy="411162"/>
          </a:xfrm>
        </p:spPr>
        <p:txBody>
          <a:bodyPr/>
          <a:lstStyle/>
          <a:p>
            <a:pPr algn="l"/>
            <a:r>
              <a:rPr lang="en-US" sz="3000" b="1" dirty="0" smtClean="0"/>
              <a:t>Data Transfer Phase</a:t>
            </a:r>
            <a:endParaRPr lang="en-US" sz="3000" b="1" dirty="0" smtClean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228600" y="533400"/>
            <a:ext cx="8686800" cy="4953000"/>
          </a:xfrm>
        </p:spPr>
        <p:txBody>
          <a:bodyPr/>
          <a:lstStyle/>
          <a:p>
            <a:pPr algn="just"/>
            <a:r>
              <a:rPr lang="en-US" sz="2500" dirty="0" smtClean="0"/>
              <a:t>To transfer a frame from a source to its destination, all switches need to have a </a:t>
            </a:r>
            <a:r>
              <a:rPr lang="en-US" sz="2500" dirty="0" smtClean="0"/>
              <a:t>table entry </a:t>
            </a:r>
            <a:r>
              <a:rPr lang="en-US" sz="2500" dirty="0" smtClean="0"/>
              <a:t>for this virtual circuit</a:t>
            </a:r>
            <a:r>
              <a:rPr lang="en-US" sz="2500" dirty="0" smtClean="0"/>
              <a:t>.</a:t>
            </a:r>
          </a:p>
          <a:p>
            <a:pPr algn="just"/>
            <a:r>
              <a:rPr lang="en-US" sz="2500" dirty="0" smtClean="0"/>
              <a:t>The </a:t>
            </a:r>
            <a:r>
              <a:rPr lang="en-US" sz="2500" dirty="0" smtClean="0"/>
              <a:t>table, in its simplest form, has four columns. </a:t>
            </a:r>
            <a:endParaRPr lang="en-US" sz="2500" dirty="0" smtClean="0"/>
          </a:p>
          <a:p>
            <a:pPr algn="just"/>
            <a:r>
              <a:rPr lang="en-US" sz="2500" dirty="0" smtClean="0"/>
              <a:t>The </a:t>
            </a:r>
            <a:r>
              <a:rPr lang="en-US" sz="2500" dirty="0" smtClean="0"/>
              <a:t>switch holds four pieces of information for each virtual circuit that </a:t>
            </a:r>
            <a:r>
              <a:rPr lang="en-US" sz="2500" dirty="0" smtClean="0"/>
              <a:t>is already </a:t>
            </a:r>
            <a:r>
              <a:rPr lang="en-US" sz="2500" dirty="0" smtClean="0"/>
              <a:t>set up. </a:t>
            </a:r>
            <a:endParaRPr lang="en-US" sz="2500" dirty="0" smtClean="0"/>
          </a:p>
          <a:p>
            <a:pPr algn="just"/>
            <a:r>
              <a:rPr lang="en-US" sz="2500" dirty="0" smtClean="0"/>
              <a:t>We </a:t>
            </a:r>
            <a:r>
              <a:rPr lang="en-US" sz="2500" dirty="0" smtClean="0"/>
              <a:t>show later how the switches make their table entries, but for </a:t>
            </a:r>
            <a:r>
              <a:rPr lang="en-US" sz="2500" dirty="0" smtClean="0"/>
              <a:t>the moment </a:t>
            </a:r>
            <a:r>
              <a:rPr lang="en-US" sz="2500" dirty="0" smtClean="0"/>
              <a:t>we assume that each switch has a table with entries for all active virtual circuits.</a:t>
            </a:r>
          </a:p>
          <a:p>
            <a:pPr algn="just"/>
            <a:r>
              <a:rPr lang="en-US" sz="2500" dirty="0" smtClean="0"/>
              <a:t>Figure </a:t>
            </a:r>
            <a:r>
              <a:rPr lang="en-US" sz="2500" dirty="0" smtClean="0"/>
              <a:t> </a:t>
            </a:r>
            <a:r>
              <a:rPr lang="en-US" sz="2500" dirty="0" smtClean="0"/>
              <a:t>shows such a switch and its corresponding table.</a:t>
            </a:r>
            <a:endParaRPr lang="en-US" sz="25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818632"/>
            <a:ext cx="106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0" y="5638800"/>
            <a:ext cx="9144000" cy="152400"/>
          </a:xfrm>
          <a:prstGeom prst="rect">
            <a:avLst/>
          </a:prstGeom>
          <a:solidFill>
            <a:srgbClr val="00006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1" name="Slide Number Placeholder 4"/>
          <p:cNvSpPr txBox="1">
            <a:spLocks/>
          </p:cNvSpPr>
          <p:nvPr/>
        </p:nvSpPr>
        <p:spPr bwMode="auto">
          <a:xfrm>
            <a:off x="8382000" y="6248400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fld id="{6953E67F-7FB7-4103-B9B9-8A7AAF11F34F}" type="slidenum">
              <a:rPr lang="en-US" sz="1400"/>
              <a:pPr/>
              <a:t>13</a:t>
            </a:fld>
            <a:endParaRPr lang="en-US" sz="1400"/>
          </a:p>
        </p:txBody>
      </p:sp>
      <p:sp>
        <p:nvSpPr>
          <p:cNvPr id="9222" name="Text Box 11"/>
          <p:cNvSpPr txBox="1">
            <a:spLocks noChangeArrowheads="1"/>
          </p:cNvSpPr>
          <p:nvPr/>
        </p:nvSpPr>
        <p:spPr bwMode="auto">
          <a:xfrm>
            <a:off x="685800" y="609600"/>
            <a:ext cx="7543800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endParaRPr lang="en-US" sz="20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16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4000" b="1" dirty="0" smtClean="0">
              <a:solidFill>
                <a:srgbClr val="0000FF"/>
              </a:solidFill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3600" b="1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r>
              <a:rPr lang="sv-SE" sz="2400" b="1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					</a:t>
            </a:r>
            <a:endParaRPr lang="sv-SE" sz="2400" b="1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28600" y="76200"/>
            <a:ext cx="8458200" cy="411162"/>
          </a:xfrm>
        </p:spPr>
        <p:txBody>
          <a:bodyPr/>
          <a:lstStyle/>
          <a:p>
            <a:pPr algn="l"/>
            <a:r>
              <a:rPr lang="en-US" sz="3000" b="1" dirty="0" smtClean="0"/>
              <a:t>Data Transfer Phase</a:t>
            </a:r>
            <a:endParaRPr lang="en-US" sz="3000" b="1" dirty="0" smtClean="0"/>
          </a:p>
        </p:txBody>
      </p:sp>
      <p:pic>
        <p:nvPicPr>
          <p:cNvPr id="13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9600" y="533400"/>
            <a:ext cx="7404100" cy="5051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818632"/>
            <a:ext cx="106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0" y="5638800"/>
            <a:ext cx="9144000" cy="152400"/>
          </a:xfrm>
          <a:prstGeom prst="rect">
            <a:avLst/>
          </a:prstGeom>
          <a:solidFill>
            <a:srgbClr val="00006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0" name="Rectangle 8"/>
          <p:cNvSpPr>
            <a:spLocks noChangeArrowheads="1"/>
          </p:cNvSpPr>
          <p:nvPr/>
        </p:nvSpPr>
        <p:spPr bwMode="auto">
          <a:xfrm>
            <a:off x="304800" y="1631950"/>
            <a:ext cx="8153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sz="3200"/>
              <a:t>  </a:t>
            </a:r>
            <a:endParaRPr lang="en-US" sz="3200">
              <a:solidFill>
                <a:srgbClr val="800000"/>
              </a:solidFill>
            </a:endParaRPr>
          </a:p>
        </p:txBody>
      </p:sp>
      <p:sp>
        <p:nvSpPr>
          <p:cNvPr id="9221" name="Slide Number Placeholder 4"/>
          <p:cNvSpPr txBox="1">
            <a:spLocks/>
          </p:cNvSpPr>
          <p:nvPr/>
        </p:nvSpPr>
        <p:spPr bwMode="auto">
          <a:xfrm>
            <a:off x="8382000" y="6248400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fld id="{6953E67F-7FB7-4103-B9B9-8A7AAF11F34F}" type="slidenum">
              <a:rPr lang="en-US" sz="1400"/>
              <a:pPr/>
              <a:t>14</a:t>
            </a:fld>
            <a:endParaRPr lang="en-US" sz="1400"/>
          </a:p>
        </p:txBody>
      </p:sp>
      <p:sp>
        <p:nvSpPr>
          <p:cNvPr id="9222" name="Text Box 11"/>
          <p:cNvSpPr txBox="1">
            <a:spLocks noChangeArrowheads="1"/>
          </p:cNvSpPr>
          <p:nvPr/>
        </p:nvSpPr>
        <p:spPr bwMode="auto">
          <a:xfrm>
            <a:off x="685800" y="609600"/>
            <a:ext cx="7543800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endParaRPr lang="en-US" sz="20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16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4000" b="1" dirty="0" smtClean="0">
              <a:solidFill>
                <a:srgbClr val="0000FF"/>
              </a:solidFill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3600" b="1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r>
              <a:rPr lang="sv-SE" sz="2400" b="1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					</a:t>
            </a:r>
            <a:endParaRPr lang="sv-SE" sz="2400" b="1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28600" y="76200"/>
            <a:ext cx="8458200" cy="411162"/>
          </a:xfrm>
        </p:spPr>
        <p:txBody>
          <a:bodyPr/>
          <a:lstStyle/>
          <a:p>
            <a:pPr algn="l"/>
            <a:r>
              <a:rPr lang="en-US" sz="3000" b="1" dirty="0" smtClean="0"/>
              <a:t>Data Transfer Phase</a:t>
            </a:r>
            <a:endParaRPr lang="en-US" sz="3000" b="1" dirty="0" smtClean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228600" y="533400"/>
            <a:ext cx="8686800" cy="4953000"/>
          </a:xfrm>
        </p:spPr>
        <p:txBody>
          <a:bodyPr/>
          <a:lstStyle/>
          <a:p>
            <a:pPr algn="just"/>
            <a:r>
              <a:rPr lang="en-US" sz="2500" dirty="0" smtClean="0"/>
              <a:t>Figure </a:t>
            </a:r>
            <a:r>
              <a:rPr lang="en-US" sz="2500" dirty="0" smtClean="0"/>
              <a:t>shows </a:t>
            </a:r>
            <a:r>
              <a:rPr lang="en-US" sz="2500" dirty="0" smtClean="0"/>
              <a:t>a frame arriving at port 1 with a VCI of 14</a:t>
            </a:r>
            <a:r>
              <a:rPr lang="en-US" sz="2500" dirty="0" smtClean="0"/>
              <a:t>.</a:t>
            </a:r>
          </a:p>
          <a:p>
            <a:pPr algn="just"/>
            <a:r>
              <a:rPr lang="en-US" sz="2500" dirty="0" smtClean="0"/>
              <a:t>When </a:t>
            </a:r>
            <a:r>
              <a:rPr lang="en-US" sz="2500" dirty="0" smtClean="0"/>
              <a:t>the </a:t>
            </a:r>
            <a:r>
              <a:rPr lang="en-US" sz="2500" dirty="0" smtClean="0"/>
              <a:t>frame arrives</a:t>
            </a:r>
            <a:r>
              <a:rPr lang="en-US" sz="2500" dirty="0" smtClean="0"/>
              <a:t>, the switch looks in its table to find port 1 and a VCI of 14. </a:t>
            </a:r>
            <a:endParaRPr lang="en-US" sz="2500" dirty="0" smtClean="0"/>
          </a:p>
          <a:p>
            <a:pPr algn="just"/>
            <a:r>
              <a:rPr lang="en-US" sz="2500" dirty="0" smtClean="0"/>
              <a:t>When </a:t>
            </a:r>
            <a:r>
              <a:rPr lang="en-US" sz="2500" dirty="0" smtClean="0"/>
              <a:t>it is found, </a:t>
            </a:r>
            <a:r>
              <a:rPr lang="en-US" sz="2500" dirty="0" smtClean="0"/>
              <a:t>the switch </a:t>
            </a:r>
            <a:r>
              <a:rPr lang="en-US" sz="2500" dirty="0" smtClean="0"/>
              <a:t>knows to change the VCI to 22 and send out the frame from port 3.</a:t>
            </a:r>
            <a:endParaRPr lang="en-US" sz="25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818632"/>
            <a:ext cx="106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0" y="5638800"/>
            <a:ext cx="9144000" cy="152400"/>
          </a:xfrm>
          <a:prstGeom prst="rect">
            <a:avLst/>
          </a:prstGeom>
          <a:solidFill>
            <a:srgbClr val="00006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0" name="Rectangle 8"/>
          <p:cNvSpPr>
            <a:spLocks noChangeArrowheads="1"/>
          </p:cNvSpPr>
          <p:nvPr/>
        </p:nvSpPr>
        <p:spPr bwMode="auto">
          <a:xfrm>
            <a:off x="304800" y="1631950"/>
            <a:ext cx="8153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sz="3200"/>
              <a:t>  </a:t>
            </a:r>
            <a:endParaRPr lang="en-US" sz="3200">
              <a:solidFill>
                <a:srgbClr val="800000"/>
              </a:solidFill>
            </a:endParaRPr>
          </a:p>
        </p:txBody>
      </p:sp>
      <p:sp>
        <p:nvSpPr>
          <p:cNvPr id="9221" name="Slide Number Placeholder 4"/>
          <p:cNvSpPr txBox="1">
            <a:spLocks/>
          </p:cNvSpPr>
          <p:nvPr/>
        </p:nvSpPr>
        <p:spPr bwMode="auto">
          <a:xfrm>
            <a:off x="8382000" y="6248400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fld id="{6953E67F-7FB7-4103-B9B9-8A7AAF11F34F}" type="slidenum">
              <a:rPr lang="en-US" sz="1400"/>
              <a:pPr/>
              <a:t>15</a:t>
            </a:fld>
            <a:endParaRPr lang="en-US" sz="1400"/>
          </a:p>
        </p:txBody>
      </p:sp>
      <p:sp>
        <p:nvSpPr>
          <p:cNvPr id="9222" name="Text Box 11"/>
          <p:cNvSpPr txBox="1">
            <a:spLocks noChangeArrowheads="1"/>
          </p:cNvSpPr>
          <p:nvPr/>
        </p:nvSpPr>
        <p:spPr bwMode="auto">
          <a:xfrm>
            <a:off x="685800" y="609600"/>
            <a:ext cx="7543800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endParaRPr lang="en-US" sz="20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16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4000" b="1" dirty="0" smtClean="0">
              <a:solidFill>
                <a:srgbClr val="0000FF"/>
              </a:solidFill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3600" b="1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r>
              <a:rPr lang="sv-SE" sz="2400" b="1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					</a:t>
            </a:r>
            <a:endParaRPr lang="sv-SE" sz="2400" b="1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28600" y="76200"/>
            <a:ext cx="8458200" cy="411162"/>
          </a:xfrm>
        </p:spPr>
        <p:txBody>
          <a:bodyPr/>
          <a:lstStyle/>
          <a:p>
            <a:pPr algn="l"/>
            <a:r>
              <a:rPr lang="en-US" sz="3000" b="1" dirty="0" smtClean="0"/>
              <a:t>Data Transfer Phase</a:t>
            </a:r>
            <a:endParaRPr lang="en-US" sz="3000" b="1" dirty="0" smtClean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228600" y="533400"/>
            <a:ext cx="8686800" cy="4953000"/>
          </a:xfrm>
        </p:spPr>
        <p:txBody>
          <a:bodyPr/>
          <a:lstStyle/>
          <a:p>
            <a:pPr algn="just"/>
            <a:r>
              <a:rPr lang="en-US" sz="2500" dirty="0" smtClean="0"/>
              <a:t>Figure shows </a:t>
            </a:r>
            <a:r>
              <a:rPr lang="en-US" sz="2500" dirty="0" smtClean="0"/>
              <a:t>how a frame from source A reaches destination B and how </a:t>
            </a:r>
            <a:r>
              <a:rPr lang="en-US" sz="2500" dirty="0" smtClean="0"/>
              <a:t>its VCI </a:t>
            </a:r>
            <a:r>
              <a:rPr lang="en-US" sz="2500" dirty="0" smtClean="0"/>
              <a:t>changes during the trip. Each switch changes the VCI and routes the frame</a:t>
            </a:r>
            <a:endParaRPr lang="en-US" sz="2500" dirty="0" smtClean="0"/>
          </a:p>
        </p:txBody>
      </p:sp>
      <p:pic>
        <p:nvPicPr>
          <p:cNvPr id="12" name="Picture 9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68363" y="1752600"/>
            <a:ext cx="7513637" cy="5037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818632"/>
            <a:ext cx="106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0" y="5638800"/>
            <a:ext cx="9144000" cy="152400"/>
          </a:xfrm>
          <a:prstGeom prst="rect">
            <a:avLst/>
          </a:prstGeom>
          <a:solidFill>
            <a:srgbClr val="00006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0" name="Rectangle 8"/>
          <p:cNvSpPr>
            <a:spLocks noChangeArrowheads="1"/>
          </p:cNvSpPr>
          <p:nvPr/>
        </p:nvSpPr>
        <p:spPr bwMode="auto">
          <a:xfrm>
            <a:off x="304800" y="1631950"/>
            <a:ext cx="8153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sz="3200"/>
              <a:t>  </a:t>
            </a:r>
            <a:endParaRPr lang="en-US" sz="3200">
              <a:solidFill>
                <a:srgbClr val="800000"/>
              </a:solidFill>
            </a:endParaRPr>
          </a:p>
        </p:txBody>
      </p:sp>
      <p:sp>
        <p:nvSpPr>
          <p:cNvPr id="9221" name="Slide Number Placeholder 4"/>
          <p:cNvSpPr txBox="1">
            <a:spLocks/>
          </p:cNvSpPr>
          <p:nvPr/>
        </p:nvSpPr>
        <p:spPr bwMode="auto">
          <a:xfrm>
            <a:off x="8382000" y="6248400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fld id="{6953E67F-7FB7-4103-B9B9-8A7AAF11F34F}" type="slidenum">
              <a:rPr lang="en-US" sz="1400"/>
              <a:pPr/>
              <a:t>16</a:t>
            </a:fld>
            <a:endParaRPr lang="en-US" sz="1400"/>
          </a:p>
        </p:txBody>
      </p:sp>
      <p:sp>
        <p:nvSpPr>
          <p:cNvPr id="9222" name="Text Box 11"/>
          <p:cNvSpPr txBox="1">
            <a:spLocks noChangeArrowheads="1"/>
          </p:cNvSpPr>
          <p:nvPr/>
        </p:nvSpPr>
        <p:spPr bwMode="auto">
          <a:xfrm>
            <a:off x="685800" y="609600"/>
            <a:ext cx="7543800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endParaRPr lang="en-US" sz="20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16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4000" b="1" dirty="0" smtClean="0">
              <a:solidFill>
                <a:srgbClr val="0000FF"/>
              </a:solidFill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3600" b="1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r>
              <a:rPr lang="sv-SE" sz="2400" b="1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					</a:t>
            </a:r>
            <a:endParaRPr lang="sv-SE" sz="2400" b="1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28600" y="76200"/>
            <a:ext cx="8458200" cy="411162"/>
          </a:xfrm>
        </p:spPr>
        <p:txBody>
          <a:bodyPr/>
          <a:lstStyle/>
          <a:p>
            <a:pPr algn="l"/>
            <a:r>
              <a:rPr lang="en-US" sz="3000" b="1" dirty="0" smtClean="0"/>
              <a:t>Data Transfer Phase</a:t>
            </a:r>
            <a:endParaRPr lang="en-US" sz="3000" b="1" dirty="0" smtClean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228600" y="533400"/>
            <a:ext cx="8686800" cy="4953000"/>
          </a:xfrm>
        </p:spPr>
        <p:txBody>
          <a:bodyPr/>
          <a:lstStyle/>
          <a:p>
            <a:pPr algn="just"/>
            <a:r>
              <a:rPr lang="en-US" sz="2500" dirty="0" smtClean="0"/>
              <a:t>The data transfer phase is active until the source sends all its frames to the destination.</a:t>
            </a:r>
          </a:p>
          <a:p>
            <a:pPr algn="just"/>
            <a:r>
              <a:rPr lang="en-US" sz="2500" dirty="0" smtClean="0"/>
              <a:t>The procedure at the switch is the same for each frame of a message. </a:t>
            </a:r>
            <a:endParaRPr lang="en-US" sz="2500" dirty="0" smtClean="0"/>
          </a:p>
          <a:p>
            <a:pPr algn="just"/>
            <a:r>
              <a:rPr lang="en-US" sz="2500" dirty="0" smtClean="0"/>
              <a:t>The process creates </a:t>
            </a:r>
            <a:r>
              <a:rPr lang="en-US" sz="2500" dirty="0" smtClean="0"/>
              <a:t>a virtual circuit, not a real circuit, between the source and destination</a:t>
            </a:r>
            <a:endParaRPr lang="en-US" sz="25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818632"/>
            <a:ext cx="106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0" y="5638800"/>
            <a:ext cx="9144000" cy="152400"/>
          </a:xfrm>
          <a:prstGeom prst="rect">
            <a:avLst/>
          </a:prstGeom>
          <a:solidFill>
            <a:srgbClr val="00006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0" name="Rectangle 8"/>
          <p:cNvSpPr>
            <a:spLocks noChangeArrowheads="1"/>
          </p:cNvSpPr>
          <p:nvPr/>
        </p:nvSpPr>
        <p:spPr bwMode="auto">
          <a:xfrm>
            <a:off x="304800" y="1631950"/>
            <a:ext cx="8153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sz="3200"/>
              <a:t>  </a:t>
            </a:r>
            <a:endParaRPr lang="en-US" sz="3200">
              <a:solidFill>
                <a:srgbClr val="800000"/>
              </a:solidFill>
            </a:endParaRPr>
          </a:p>
        </p:txBody>
      </p:sp>
      <p:sp>
        <p:nvSpPr>
          <p:cNvPr id="9221" name="Slide Number Placeholder 4"/>
          <p:cNvSpPr txBox="1">
            <a:spLocks/>
          </p:cNvSpPr>
          <p:nvPr/>
        </p:nvSpPr>
        <p:spPr bwMode="auto">
          <a:xfrm>
            <a:off x="8382000" y="6248400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fld id="{6953E67F-7FB7-4103-B9B9-8A7AAF11F34F}" type="slidenum">
              <a:rPr lang="en-US" sz="1400"/>
              <a:pPr/>
              <a:t>17</a:t>
            </a:fld>
            <a:endParaRPr lang="en-US" sz="1400"/>
          </a:p>
        </p:txBody>
      </p:sp>
      <p:sp>
        <p:nvSpPr>
          <p:cNvPr id="9222" name="Text Box 11"/>
          <p:cNvSpPr txBox="1">
            <a:spLocks noChangeArrowheads="1"/>
          </p:cNvSpPr>
          <p:nvPr/>
        </p:nvSpPr>
        <p:spPr bwMode="auto">
          <a:xfrm>
            <a:off x="685800" y="609600"/>
            <a:ext cx="7543800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endParaRPr lang="en-US" sz="20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16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4000" b="1" dirty="0" smtClean="0">
              <a:solidFill>
                <a:srgbClr val="0000FF"/>
              </a:solidFill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3600" b="1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r>
              <a:rPr lang="sv-SE" sz="2400" b="1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					</a:t>
            </a:r>
            <a:endParaRPr lang="sv-SE" sz="2400" b="1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28600" y="76200"/>
            <a:ext cx="8458200" cy="411162"/>
          </a:xfrm>
        </p:spPr>
        <p:txBody>
          <a:bodyPr/>
          <a:lstStyle/>
          <a:p>
            <a:pPr algn="l"/>
            <a:r>
              <a:rPr lang="en-US" sz="3000" b="1" dirty="0" smtClean="0"/>
              <a:t>Setup Phase</a:t>
            </a:r>
            <a:endParaRPr lang="en-US" sz="3000" b="1" dirty="0" smtClean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228600" y="533400"/>
            <a:ext cx="8686800" cy="4953000"/>
          </a:xfrm>
        </p:spPr>
        <p:txBody>
          <a:bodyPr/>
          <a:lstStyle/>
          <a:p>
            <a:pPr algn="just"/>
            <a:r>
              <a:rPr lang="en-US" sz="2500" dirty="0" smtClean="0"/>
              <a:t>In the setup phase, a switch creates an entry for a virtual circuit. </a:t>
            </a:r>
            <a:endParaRPr lang="en-US" sz="2500" dirty="0" smtClean="0"/>
          </a:p>
          <a:p>
            <a:pPr algn="just"/>
            <a:r>
              <a:rPr lang="en-US" sz="2500" dirty="0" smtClean="0"/>
              <a:t>For </a:t>
            </a:r>
            <a:r>
              <a:rPr lang="en-US" sz="2500" dirty="0" smtClean="0"/>
              <a:t>example, </a:t>
            </a:r>
            <a:r>
              <a:rPr lang="en-US" sz="2500" dirty="0" smtClean="0"/>
              <a:t>suppose source </a:t>
            </a:r>
            <a:r>
              <a:rPr lang="en-US" sz="2500" dirty="0" smtClean="0"/>
              <a:t>A needs to create a virtual circuit to B. </a:t>
            </a:r>
            <a:endParaRPr lang="en-US" sz="2500" dirty="0" smtClean="0"/>
          </a:p>
          <a:p>
            <a:pPr algn="just"/>
            <a:r>
              <a:rPr lang="en-US" sz="2500" dirty="0" smtClean="0"/>
              <a:t>Two </a:t>
            </a:r>
            <a:r>
              <a:rPr lang="en-US" sz="2500" dirty="0" smtClean="0"/>
              <a:t>steps are required: the setup </a:t>
            </a:r>
            <a:r>
              <a:rPr lang="en-US" sz="2500" dirty="0" smtClean="0"/>
              <a:t>request and </a:t>
            </a:r>
            <a:r>
              <a:rPr lang="en-US" sz="2500" dirty="0" smtClean="0"/>
              <a:t>the acknowledgment.</a:t>
            </a:r>
            <a:endParaRPr lang="en-US" sz="25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818632"/>
            <a:ext cx="106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0" y="5638800"/>
            <a:ext cx="9144000" cy="152400"/>
          </a:xfrm>
          <a:prstGeom prst="rect">
            <a:avLst/>
          </a:prstGeom>
          <a:solidFill>
            <a:srgbClr val="00006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0" name="Rectangle 8"/>
          <p:cNvSpPr>
            <a:spLocks noChangeArrowheads="1"/>
          </p:cNvSpPr>
          <p:nvPr/>
        </p:nvSpPr>
        <p:spPr bwMode="auto">
          <a:xfrm>
            <a:off x="304800" y="1631950"/>
            <a:ext cx="8153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sz="3200"/>
              <a:t>  </a:t>
            </a:r>
            <a:endParaRPr lang="en-US" sz="3200">
              <a:solidFill>
                <a:srgbClr val="800000"/>
              </a:solidFill>
            </a:endParaRPr>
          </a:p>
        </p:txBody>
      </p:sp>
      <p:sp>
        <p:nvSpPr>
          <p:cNvPr id="9221" name="Slide Number Placeholder 4"/>
          <p:cNvSpPr txBox="1">
            <a:spLocks/>
          </p:cNvSpPr>
          <p:nvPr/>
        </p:nvSpPr>
        <p:spPr bwMode="auto">
          <a:xfrm>
            <a:off x="8382000" y="6248400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fld id="{6953E67F-7FB7-4103-B9B9-8A7AAF11F34F}" type="slidenum">
              <a:rPr lang="en-US" sz="1400"/>
              <a:pPr/>
              <a:t>18</a:t>
            </a:fld>
            <a:endParaRPr lang="en-US" sz="1400"/>
          </a:p>
        </p:txBody>
      </p:sp>
      <p:sp>
        <p:nvSpPr>
          <p:cNvPr id="9222" name="Text Box 11"/>
          <p:cNvSpPr txBox="1">
            <a:spLocks noChangeArrowheads="1"/>
          </p:cNvSpPr>
          <p:nvPr/>
        </p:nvSpPr>
        <p:spPr bwMode="auto">
          <a:xfrm>
            <a:off x="685800" y="609600"/>
            <a:ext cx="7543800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endParaRPr lang="en-US" sz="20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16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4000" b="1" dirty="0" smtClean="0">
              <a:solidFill>
                <a:srgbClr val="0000FF"/>
              </a:solidFill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3600" b="1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r>
              <a:rPr lang="sv-SE" sz="2400" b="1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					</a:t>
            </a:r>
            <a:endParaRPr lang="sv-SE" sz="2400" b="1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28600" y="76200"/>
            <a:ext cx="8458200" cy="411162"/>
          </a:xfrm>
        </p:spPr>
        <p:txBody>
          <a:bodyPr/>
          <a:lstStyle/>
          <a:p>
            <a:pPr algn="l"/>
            <a:r>
              <a:rPr lang="en-US" sz="3000" b="1" dirty="0" smtClean="0"/>
              <a:t>Setup Phase - Setup Request</a:t>
            </a:r>
            <a:endParaRPr lang="en-US" sz="3000" b="1" dirty="0" smtClean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228600" y="533400"/>
            <a:ext cx="8686800" cy="4953000"/>
          </a:xfrm>
        </p:spPr>
        <p:txBody>
          <a:bodyPr/>
          <a:lstStyle/>
          <a:p>
            <a:pPr algn="just"/>
            <a:r>
              <a:rPr lang="en-US" sz="2500" dirty="0" smtClean="0"/>
              <a:t>A setup request frame is sent from the source to the destination</a:t>
            </a:r>
            <a:r>
              <a:rPr lang="en-US" sz="2500" dirty="0" smtClean="0"/>
              <a:t>. Figure shows </a:t>
            </a:r>
            <a:r>
              <a:rPr lang="en-US" sz="2500" dirty="0" smtClean="0"/>
              <a:t>the process.</a:t>
            </a:r>
            <a:endParaRPr lang="en-US" sz="2500" dirty="0" smtClean="0"/>
          </a:p>
        </p:txBody>
      </p:sp>
      <p:pic>
        <p:nvPicPr>
          <p:cNvPr id="11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9600" y="1524000"/>
            <a:ext cx="7696200" cy="391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818632"/>
            <a:ext cx="106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0" y="5638800"/>
            <a:ext cx="9144000" cy="152400"/>
          </a:xfrm>
          <a:prstGeom prst="rect">
            <a:avLst/>
          </a:prstGeom>
          <a:solidFill>
            <a:srgbClr val="00006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0" name="Rectangle 8"/>
          <p:cNvSpPr>
            <a:spLocks noChangeArrowheads="1"/>
          </p:cNvSpPr>
          <p:nvPr/>
        </p:nvSpPr>
        <p:spPr bwMode="auto">
          <a:xfrm>
            <a:off x="304800" y="1631950"/>
            <a:ext cx="8153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sz="3200"/>
              <a:t>  </a:t>
            </a:r>
            <a:endParaRPr lang="en-US" sz="3200">
              <a:solidFill>
                <a:srgbClr val="800000"/>
              </a:solidFill>
            </a:endParaRPr>
          </a:p>
        </p:txBody>
      </p:sp>
      <p:sp>
        <p:nvSpPr>
          <p:cNvPr id="9221" name="Slide Number Placeholder 4"/>
          <p:cNvSpPr txBox="1">
            <a:spLocks/>
          </p:cNvSpPr>
          <p:nvPr/>
        </p:nvSpPr>
        <p:spPr bwMode="auto">
          <a:xfrm>
            <a:off x="8382000" y="6248400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fld id="{6953E67F-7FB7-4103-B9B9-8A7AAF11F34F}" type="slidenum">
              <a:rPr lang="en-US" sz="1400"/>
              <a:pPr/>
              <a:t>19</a:t>
            </a:fld>
            <a:endParaRPr lang="en-US" sz="1400"/>
          </a:p>
        </p:txBody>
      </p:sp>
      <p:sp>
        <p:nvSpPr>
          <p:cNvPr id="9222" name="Text Box 11"/>
          <p:cNvSpPr txBox="1">
            <a:spLocks noChangeArrowheads="1"/>
          </p:cNvSpPr>
          <p:nvPr/>
        </p:nvSpPr>
        <p:spPr bwMode="auto">
          <a:xfrm>
            <a:off x="685800" y="609600"/>
            <a:ext cx="7543800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endParaRPr lang="en-US" sz="20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16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4000" b="1" dirty="0" smtClean="0">
              <a:solidFill>
                <a:srgbClr val="0000FF"/>
              </a:solidFill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3600" b="1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r>
              <a:rPr lang="sv-SE" sz="2400" b="1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					</a:t>
            </a:r>
            <a:endParaRPr lang="sv-SE" sz="2400" b="1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28600" y="76200"/>
            <a:ext cx="8458200" cy="411162"/>
          </a:xfrm>
        </p:spPr>
        <p:txBody>
          <a:bodyPr/>
          <a:lstStyle/>
          <a:p>
            <a:pPr algn="l"/>
            <a:r>
              <a:rPr lang="en-US" sz="3000" b="1" dirty="0" smtClean="0"/>
              <a:t>Setup Phase - Setup Request</a:t>
            </a:r>
            <a:endParaRPr lang="en-US" sz="3000" b="1" dirty="0" smtClean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228600" y="533400"/>
            <a:ext cx="8686800" cy="4953000"/>
          </a:xfrm>
        </p:spPr>
        <p:txBody>
          <a:bodyPr/>
          <a:lstStyle/>
          <a:p>
            <a:pPr marL="457200" indent="-457200" algn="just">
              <a:buFont typeface="+mj-lt"/>
              <a:buAutoNum type="arabicPeriod"/>
            </a:pPr>
            <a:r>
              <a:rPr lang="en-US" sz="2500" dirty="0" smtClean="0"/>
              <a:t>Source A sends a setup frame to switch 1.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500" dirty="0" smtClean="0"/>
              <a:t>Switch </a:t>
            </a:r>
            <a:r>
              <a:rPr lang="en-US" sz="2500" dirty="0" smtClean="0"/>
              <a:t>1 receives the setup request frame. </a:t>
            </a:r>
            <a:endParaRPr lang="en-US" sz="2500" dirty="0" smtClean="0"/>
          </a:p>
          <a:p>
            <a:pPr marL="457200" indent="-457200" algn="just">
              <a:buNone/>
            </a:pPr>
            <a:r>
              <a:rPr lang="en-US" sz="2500" dirty="0" smtClean="0"/>
              <a:t>	It </a:t>
            </a:r>
            <a:r>
              <a:rPr lang="en-US" sz="2500" dirty="0" smtClean="0"/>
              <a:t>knows that a frame going from A to </a:t>
            </a:r>
            <a:r>
              <a:rPr lang="en-US" sz="2500" dirty="0" smtClean="0"/>
              <a:t>B goes </a:t>
            </a:r>
            <a:r>
              <a:rPr lang="en-US" sz="2500" dirty="0" smtClean="0"/>
              <a:t>out through port 3. </a:t>
            </a:r>
            <a:endParaRPr lang="en-US" sz="2500" dirty="0" smtClean="0"/>
          </a:p>
          <a:p>
            <a:pPr marL="457200" indent="-457200" algn="just">
              <a:buNone/>
            </a:pPr>
            <a:r>
              <a:rPr lang="en-US" sz="2500" dirty="0" smtClean="0"/>
              <a:t>	The </a:t>
            </a:r>
            <a:r>
              <a:rPr lang="en-US" sz="2500" dirty="0" smtClean="0"/>
              <a:t>switch, in the setup phase, acts as a packet switch</a:t>
            </a:r>
            <a:r>
              <a:rPr lang="en-US" sz="2500" dirty="0" smtClean="0"/>
              <a:t>; it </a:t>
            </a:r>
            <a:r>
              <a:rPr lang="en-US" sz="2500" dirty="0" smtClean="0"/>
              <a:t>has a routing table which is different from the switching table. </a:t>
            </a:r>
            <a:endParaRPr lang="en-US" sz="2500" dirty="0" smtClean="0"/>
          </a:p>
          <a:p>
            <a:pPr marL="457200" indent="-457200" algn="just">
              <a:buNone/>
            </a:pPr>
            <a:r>
              <a:rPr lang="en-US" sz="2500" dirty="0" smtClean="0"/>
              <a:t>	For </a:t>
            </a:r>
            <a:r>
              <a:rPr lang="en-US" sz="2500" dirty="0" smtClean="0"/>
              <a:t>the moment</a:t>
            </a:r>
            <a:r>
              <a:rPr lang="en-US" sz="2500" dirty="0" smtClean="0"/>
              <a:t>, assume </a:t>
            </a:r>
            <a:r>
              <a:rPr lang="en-US" sz="2500" dirty="0" smtClean="0"/>
              <a:t>that it knows the output port</a:t>
            </a:r>
            <a:r>
              <a:rPr lang="en-US" sz="2500" dirty="0" smtClean="0"/>
              <a:t>.</a:t>
            </a:r>
          </a:p>
          <a:p>
            <a:pPr marL="457200" indent="-457200" algn="just">
              <a:buNone/>
            </a:pPr>
            <a:r>
              <a:rPr lang="en-US" sz="2500" dirty="0" smtClean="0"/>
              <a:t>	</a:t>
            </a:r>
          </a:p>
          <a:p>
            <a:pPr marL="457200" indent="-457200" algn="just">
              <a:buNone/>
            </a:pPr>
            <a:r>
              <a:rPr lang="en-US" sz="2500" dirty="0" smtClean="0"/>
              <a:t>	</a:t>
            </a:r>
            <a:r>
              <a:rPr lang="en-US" sz="2500" dirty="0" smtClean="0"/>
              <a:t>The </a:t>
            </a:r>
            <a:r>
              <a:rPr lang="en-US" sz="2500" dirty="0" smtClean="0"/>
              <a:t>switch creates an entry in its table for this virtual circuit, </a:t>
            </a:r>
            <a:r>
              <a:rPr lang="en-US" sz="2500" dirty="0" smtClean="0"/>
              <a:t>but </a:t>
            </a:r>
            <a:r>
              <a:rPr lang="en-US" sz="2500" dirty="0" smtClean="0"/>
              <a:t>it is only able to fill three of the four columns</a:t>
            </a:r>
          </a:p>
          <a:p>
            <a:pPr marL="457200" indent="-457200" algn="just">
              <a:buNone/>
            </a:pPr>
            <a:endParaRPr lang="en-US" sz="25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818632"/>
            <a:ext cx="106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0" y="5638800"/>
            <a:ext cx="9144000" cy="152400"/>
          </a:xfrm>
          <a:prstGeom prst="rect">
            <a:avLst/>
          </a:prstGeom>
          <a:solidFill>
            <a:srgbClr val="00006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0" name="Rectangle 8"/>
          <p:cNvSpPr>
            <a:spLocks noChangeArrowheads="1"/>
          </p:cNvSpPr>
          <p:nvPr/>
        </p:nvSpPr>
        <p:spPr bwMode="auto">
          <a:xfrm>
            <a:off x="304800" y="1631950"/>
            <a:ext cx="8153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sz="3200"/>
              <a:t>  </a:t>
            </a:r>
            <a:endParaRPr lang="en-US" sz="3200">
              <a:solidFill>
                <a:srgbClr val="800000"/>
              </a:solidFill>
            </a:endParaRPr>
          </a:p>
        </p:txBody>
      </p:sp>
      <p:sp>
        <p:nvSpPr>
          <p:cNvPr id="9221" name="Slide Number Placeholder 4"/>
          <p:cNvSpPr txBox="1">
            <a:spLocks/>
          </p:cNvSpPr>
          <p:nvPr/>
        </p:nvSpPr>
        <p:spPr bwMode="auto">
          <a:xfrm>
            <a:off x="8382000" y="6248400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fld id="{6953E67F-7FB7-4103-B9B9-8A7AAF11F34F}" type="slidenum">
              <a:rPr lang="en-US" sz="1400"/>
              <a:pPr/>
              <a:t>2</a:t>
            </a:fld>
            <a:endParaRPr lang="en-US" sz="1400"/>
          </a:p>
        </p:txBody>
      </p:sp>
      <p:sp>
        <p:nvSpPr>
          <p:cNvPr id="9222" name="Text Box 11"/>
          <p:cNvSpPr txBox="1">
            <a:spLocks noChangeArrowheads="1"/>
          </p:cNvSpPr>
          <p:nvPr/>
        </p:nvSpPr>
        <p:spPr bwMode="auto">
          <a:xfrm>
            <a:off x="685800" y="609600"/>
            <a:ext cx="7543800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endParaRPr lang="en-US" sz="20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16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4000" b="1" dirty="0" smtClean="0">
              <a:solidFill>
                <a:srgbClr val="0000FF"/>
              </a:solidFill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3600" b="1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r>
              <a:rPr lang="sv-SE" sz="2400" b="1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					</a:t>
            </a:r>
            <a:endParaRPr lang="sv-SE" sz="2400" b="1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28600" y="76200"/>
            <a:ext cx="8458200" cy="411162"/>
          </a:xfrm>
        </p:spPr>
        <p:txBody>
          <a:bodyPr/>
          <a:lstStyle/>
          <a:p>
            <a:pPr algn="l"/>
            <a:r>
              <a:rPr lang="en-US" sz="3000" b="1" dirty="0" smtClean="0"/>
              <a:t>Introduction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228600" y="533400"/>
            <a:ext cx="8686800" cy="4953000"/>
          </a:xfrm>
        </p:spPr>
        <p:txBody>
          <a:bodyPr/>
          <a:lstStyle/>
          <a:p>
            <a:pPr algn="just"/>
            <a:r>
              <a:rPr lang="en-US" sz="2500" dirty="0" smtClean="0"/>
              <a:t>A virtual-circuit network is a cross between a circuit-switched network and a </a:t>
            </a:r>
            <a:r>
              <a:rPr lang="en-US" sz="2500" dirty="0" smtClean="0"/>
              <a:t>datagram network</a:t>
            </a:r>
            <a:r>
              <a:rPr lang="en-US" sz="2500" dirty="0" smtClean="0"/>
              <a:t>. </a:t>
            </a:r>
            <a:endParaRPr lang="en-US" sz="2500" dirty="0" smtClean="0"/>
          </a:p>
          <a:p>
            <a:pPr algn="just"/>
            <a:r>
              <a:rPr lang="en-US" sz="2500" dirty="0" smtClean="0"/>
              <a:t>It </a:t>
            </a:r>
            <a:r>
              <a:rPr lang="en-US" sz="2500" dirty="0" smtClean="0"/>
              <a:t>has some characteristics of both</a:t>
            </a:r>
            <a:r>
              <a:rPr lang="en-US" sz="2500" dirty="0" smtClean="0"/>
              <a:t>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500" dirty="0" smtClean="0"/>
              <a:t>As in a circuit-switched network, there are setup and teardown phases in </a:t>
            </a:r>
            <a:r>
              <a:rPr lang="en-US" sz="2500" dirty="0" smtClean="0"/>
              <a:t>addition to </a:t>
            </a:r>
            <a:r>
              <a:rPr lang="en-US" sz="2500" dirty="0" smtClean="0"/>
              <a:t>the data transfer phase</a:t>
            </a:r>
            <a:r>
              <a:rPr lang="en-US" sz="2500" dirty="0" smtClean="0"/>
              <a:t>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500" dirty="0" smtClean="0"/>
              <a:t>Resources can be allocated during the setup phase, as in a circuit-switched network</a:t>
            </a:r>
            <a:r>
              <a:rPr lang="en-US" sz="2500" dirty="0" smtClean="0"/>
              <a:t>, or </a:t>
            </a:r>
            <a:r>
              <a:rPr lang="en-US" sz="2500" dirty="0" smtClean="0"/>
              <a:t>on demand, as in a datagram network.</a:t>
            </a:r>
            <a:endParaRPr lang="en-US" sz="25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818632"/>
            <a:ext cx="106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0" y="5638800"/>
            <a:ext cx="9144000" cy="152400"/>
          </a:xfrm>
          <a:prstGeom prst="rect">
            <a:avLst/>
          </a:prstGeom>
          <a:solidFill>
            <a:srgbClr val="00006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0" name="Rectangle 8"/>
          <p:cNvSpPr>
            <a:spLocks noChangeArrowheads="1"/>
          </p:cNvSpPr>
          <p:nvPr/>
        </p:nvSpPr>
        <p:spPr bwMode="auto">
          <a:xfrm>
            <a:off x="304800" y="1631950"/>
            <a:ext cx="8153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sz="3200"/>
              <a:t>  </a:t>
            </a:r>
            <a:endParaRPr lang="en-US" sz="3200">
              <a:solidFill>
                <a:srgbClr val="800000"/>
              </a:solidFill>
            </a:endParaRPr>
          </a:p>
        </p:txBody>
      </p:sp>
      <p:sp>
        <p:nvSpPr>
          <p:cNvPr id="9221" name="Slide Number Placeholder 4"/>
          <p:cNvSpPr txBox="1">
            <a:spLocks/>
          </p:cNvSpPr>
          <p:nvPr/>
        </p:nvSpPr>
        <p:spPr bwMode="auto">
          <a:xfrm>
            <a:off x="8382000" y="6248400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fld id="{6953E67F-7FB7-4103-B9B9-8A7AAF11F34F}" type="slidenum">
              <a:rPr lang="en-US" sz="1400"/>
              <a:pPr/>
              <a:t>20</a:t>
            </a:fld>
            <a:endParaRPr lang="en-US" sz="1400"/>
          </a:p>
        </p:txBody>
      </p:sp>
      <p:sp>
        <p:nvSpPr>
          <p:cNvPr id="9222" name="Text Box 11"/>
          <p:cNvSpPr txBox="1">
            <a:spLocks noChangeArrowheads="1"/>
          </p:cNvSpPr>
          <p:nvPr/>
        </p:nvSpPr>
        <p:spPr bwMode="auto">
          <a:xfrm>
            <a:off x="685800" y="609600"/>
            <a:ext cx="7543800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endParaRPr lang="en-US" sz="20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16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4000" b="1" dirty="0" smtClean="0">
              <a:solidFill>
                <a:srgbClr val="0000FF"/>
              </a:solidFill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3600" b="1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r>
              <a:rPr lang="sv-SE" sz="2400" b="1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					</a:t>
            </a:r>
            <a:endParaRPr lang="sv-SE" sz="2400" b="1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28600" y="76200"/>
            <a:ext cx="8458200" cy="411162"/>
          </a:xfrm>
        </p:spPr>
        <p:txBody>
          <a:bodyPr/>
          <a:lstStyle/>
          <a:p>
            <a:pPr algn="l"/>
            <a:r>
              <a:rPr lang="en-US" sz="3000" b="1" dirty="0" smtClean="0"/>
              <a:t>Setup Phase - Setup Request</a:t>
            </a:r>
            <a:endParaRPr lang="en-US" sz="3000" b="1" dirty="0" smtClean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228600" y="533400"/>
            <a:ext cx="8686800" cy="4953000"/>
          </a:xfrm>
        </p:spPr>
        <p:txBody>
          <a:bodyPr/>
          <a:lstStyle/>
          <a:p>
            <a:pPr algn="just">
              <a:buNone/>
            </a:pPr>
            <a:r>
              <a:rPr lang="en-US" sz="2500" dirty="0" smtClean="0"/>
              <a:t>	The switch assigns </a:t>
            </a:r>
            <a:r>
              <a:rPr lang="en-US" sz="2500" dirty="0" smtClean="0"/>
              <a:t>the incoming port (1) and chooses an available incoming VCI (14) and </a:t>
            </a:r>
            <a:r>
              <a:rPr lang="en-US" sz="2500" dirty="0" smtClean="0"/>
              <a:t>the outgoing </a:t>
            </a:r>
            <a:r>
              <a:rPr lang="en-US" sz="2500" dirty="0" smtClean="0"/>
              <a:t>port (3). </a:t>
            </a:r>
            <a:endParaRPr lang="en-US" sz="2500" dirty="0" smtClean="0"/>
          </a:p>
          <a:p>
            <a:pPr algn="just">
              <a:buNone/>
            </a:pPr>
            <a:r>
              <a:rPr lang="en-US" sz="2500" dirty="0" smtClean="0"/>
              <a:t>	It </a:t>
            </a:r>
            <a:r>
              <a:rPr lang="en-US" sz="2500" dirty="0" smtClean="0"/>
              <a:t>does not yet know the outgoing VCI, which will be found </a:t>
            </a:r>
            <a:r>
              <a:rPr lang="en-US" sz="2500" dirty="0" smtClean="0"/>
              <a:t>during the </a:t>
            </a:r>
            <a:r>
              <a:rPr lang="en-US" sz="2500" dirty="0" smtClean="0"/>
              <a:t>acknowledgment step. </a:t>
            </a:r>
            <a:endParaRPr lang="en-US" sz="2500" dirty="0" smtClean="0"/>
          </a:p>
          <a:p>
            <a:pPr algn="just">
              <a:buNone/>
            </a:pPr>
            <a:r>
              <a:rPr lang="en-US" sz="2500" dirty="0" smtClean="0"/>
              <a:t>	The </a:t>
            </a:r>
            <a:r>
              <a:rPr lang="en-US" sz="2500" dirty="0" smtClean="0"/>
              <a:t>switch then forwards the frame through port </a:t>
            </a:r>
            <a:r>
              <a:rPr lang="en-US" sz="2500" dirty="0" smtClean="0"/>
              <a:t>3 to </a:t>
            </a:r>
            <a:r>
              <a:rPr lang="en-US" sz="2500" dirty="0" smtClean="0"/>
              <a:t>switch 2</a:t>
            </a:r>
            <a:r>
              <a:rPr lang="en-US" sz="2500" dirty="0" smtClean="0"/>
              <a:t>.</a:t>
            </a:r>
          </a:p>
          <a:p>
            <a:pPr marL="457200" indent="-457200" algn="just">
              <a:buFont typeface="+mj-lt"/>
              <a:buAutoNum type="arabicPeriod" startAt="3"/>
            </a:pPr>
            <a:r>
              <a:rPr lang="en-US" sz="2500" dirty="0" smtClean="0"/>
              <a:t>Switch 2 receives the setup request frame. </a:t>
            </a:r>
          </a:p>
          <a:p>
            <a:pPr marL="457200" indent="-457200" algn="just">
              <a:buNone/>
            </a:pPr>
            <a:r>
              <a:rPr lang="en-US" sz="2500" dirty="0" smtClean="0"/>
              <a:t>	The same events happen here as at switch 1; three columns of the table are completed: in this case, incoming port (1), incoming VCI (66), and outgoing port (2).</a:t>
            </a:r>
          </a:p>
          <a:p>
            <a:pPr algn="just">
              <a:buNone/>
            </a:pPr>
            <a:endParaRPr lang="en-US" sz="25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818632"/>
            <a:ext cx="106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0" y="5638800"/>
            <a:ext cx="9144000" cy="152400"/>
          </a:xfrm>
          <a:prstGeom prst="rect">
            <a:avLst/>
          </a:prstGeom>
          <a:solidFill>
            <a:srgbClr val="00006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0" name="Rectangle 8"/>
          <p:cNvSpPr>
            <a:spLocks noChangeArrowheads="1"/>
          </p:cNvSpPr>
          <p:nvPr/>
        </p:nvSpPr>
        <p:spPr bwMode="auto">
          <a:xfrm>
            <a:off x="304800" y="1631950"/>
            <a:ext cx="8153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sz="3200"/>
              <a:t>  </a:t>
            </a:r>
            <a:endParaRPr lang="en-US" sz="3200">
              <a:solidFill>
                <a:srgbClr val="800000"/>
              </a:solidFill>
            </a:endParaRPr>
          </a:p>
        </p:txBody>
      </p:sp>
      <p:sp>
        <p:nvSpPr>
          <p:cNvPr id="9221" name="Slide Number Placeholder 4"/>
          <p:cNvSpPr txBox="1">
            <a:spLocks/>
          </p:cNvSpPr>
          <p:nvPr/>
        </p:nvSpPr>
        <p:spPr bwMode="auto">
          <a:xfrm>
            <a:off x="8382000" y="6248400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fld id="{6953E67F-7FB7-4103-B9B9-8A7AAF11F34F}" type="slidenum">
              <a:rPr lang="en-US" sz="1400"/>
              <a:pPr/>
              <a:t>21</a:t>
            </a:fld>
            <a:endParaRPr lang="en-US" sz="1400"/>
          </a:p>
        </p:txBody>
      </p:sp>
      <p:sp>
        <p:nvSpPr>
          <p:cNvPr id="9222" name="Text Box 11"/>
          <p:cNvSpPr txBox="1">
            <a:spLocks noChangeArrowheads="1"/>
          </p:cNvSpPr>
          <p:nvPr/>
        </p:nvSpPr>
        <p:spPr bwMode="auto">
          <a:xfrm>
            <a:off x="685800" y="609600"/>
            <a:ext cx="7543800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endParaRPr lang="en-US" sz="20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16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4000" b="1" dirty="0" smtClean="0">
              <a:solidFill>
                <a:srgbClr val="0000FF"/>
              </a:solidFill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3600" b="1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r>
              <a:rPr lang="sv-SE" sz="2400" b="1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					</a:t>
            </a:r>
            <a:endParaRPr lang="sv-SE" sz="2400" b="1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28600" y="76200"/>
            <a:ext cx="8458200" cy="411162"/>
          </a:xfrm>
        </p:spPr>
        <p:txBody>
          <a:bodyPr/>
          <a:lstStyle/>
          <a:p>
            <a:pPr algn="l"/>
            <a:r>
              <a:rPr lang="en-US" sz="3000" b="1" dirty="0" smtClean="0"/>
              <a:t>Setup Phase - Setup Request</a:t>
            </a:r>
            <a:endParaRPr lang="en-US" sz="3000" b="1" dirty="0" smtClean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228600" y="533400"/>
            <a:ext cx="8686800" cy="4953000"/>
          </a:xfrm>
        </p:spPr>
        <p:txBody>
          <a:bodyPr/>
          <a:lstStyle/>
          <a:p>
            <a:pPr marL="457200" indent="-457200" algn="just">
              <a:buFont typeface="+mj-lt"/>
              <a:buAutoNum type="arabicPeriod" startAt="4"/>
            </a:pPr>
            <a:r>
              <a:rPr lang="en-US" sz="2500" dirty="0" smtClean="0"/>
              <a:t>Switch </a:t>
            </a:r>
            <a:r>
              <a:rPr lang="en-US" sz="2500" dirty="0" smtClean="0"/>
              <a:t>3 receives the setup request frame. Again, three columns are completed</a:t>
            </a:r>
            <a:r>
              <a:rPr lang="en-US" sz="2500" dirty="0" smtClean="0"/>
              <a:t>: incoming </a:t>
            </a:r>
            <a:r>
              <a:rPr lang="en-US" sz="2500" dirty="0" smtClean="0"/>
              <a:t>port (2), incoming VCI (22), and outgoing port (3</a:t>
            </a:r>
            <a:r>
              <a:rPr lang="en-US" sz="2500" dirty="0" smtClean="0"/>
              <a:t>).</a:t>
            </a:r>
          </a:p>
          <a:p>
            <a:pPr marL="457200" indent="-457200" algn="just">
              <a:buFont typeface="+mj-lt"/>
              <a:buAutoNum type="arabicPeriod" startAt="5"/>
            </a:pPr>
            <a:r>
              <a:rPr lang="en-US" sz="2500" dirty="0" smtClean="0"/>
              <a:t>Destination B receives the setup frame, and if it is ready to receive frames from A, it assigns a VCI to the incoming frames that come from A, in this case 77.</a:t>
            </a:r>
          </a:p>
          <a:p>
            <a:pPr marL="457200" indent="-457200" algn="just">
              <a:buNone/>
            </a:pPr>
            <a:r>
              <a:rPr lang="en-US" sz="2500" dirty="0" smtClean="0"/>
              <a:t>	This VCI lets the destination know that the frames come from A, and not other sources</a:t>
            </a:r>
          </a:p>
          <a:p>
            <a:pPr marL="457200" indent="-457200" algn="just">
              <a:buNone/>
            </a:pPr>
            <a:endParaRPr lang="en-US" sz="25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818632"/>
            <a:ext cx="106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0" y="5638800"/>
            <a:ext cx="9144000" cy="152400"/>
          </a:xfrm>
          <a:prstGeom prst="rect">
            <a:avLst/>
          </a:prstGeom>
          <a:solidFill>
            <a:srgbClr val="00006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0" name="Rectangle 8"/>
          <p:cNvSpPr>
            <a:spLocks noChangeArrowheads="1"/>
          </p:cNvSpPr>
          <p:nvPr/>
        </p:nvSpPr>
        <p:spPr bwMode="auto">
          <a:xfrm>
            <a:off x="304800" y="1631950"/>
            <a:ext cx="8153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sz="3200"/>
              <a:t>  </a:t>
            </a:r>
            <a:endParaRPr lang="en-US" sz="3200">
              <a:solidFill>
                <a:srgbClr val="800000"/>
              </a:solidFill>
            </a:endParaRPr>
          </a:p>
        </p:txBody>
      </p:sp>
      <p:sp>
        <p:nvSpPr>
          <p:cNvPr id="9221" name="Slide Number Placeholder 4"/>
          <p:cNvSpPr txBox="1">
            <a:spLocks/>
          </p:cNvSpPr>
          <p:nvPr/>
        </p:nvSpPr>
        <p:spPr bwMode="auto">
          <a:xfrm>
            <a:off x="8382000" y="6248400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fld id="{6953E67F-7FB7-4103-B9B9-8A7AAF11F34F}" type="slidenum">
              <a:rPr lang="en-US" sz="1400"/>
              <a:pPr/>
              <a:t>22</a:t>
            </a:fld>
            <a:endParaRPr lang="en-US" sz="1400"/>
          </a:p>
        </p:txBody>
      </p:sp>
      <p:sp>
        <p:nvSpPr>
          <p:cNvPr id="9222" name="Text Box 11"/>
          <p:cNvSpPr txBox="1">
            <a:spLocks noChangeArrowheads="1"/>
          </p:cNvSpPr>
          <p:nvPr/>
        </p:nvSpPr>
        <p:spPr bwMode="auto">
          <a:xfrm>
            <a:off x="685800" y="609600"/>
            <a:ext cx="7543800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endParaRPr lang="en-US" sz="20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16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4000" b="1" dirty="0" smtClean="0">
              <a:solidFill>
                <a:srgbClr val="0000FF"/>
              </a:solidFill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3600" b="1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r>
              <a:rPr lang="sv-SE" sz="2400" b="1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					</a:t>
            </a:r>
            <a:endParaRPr lang="sv-SE" sz="2400" b="1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28600" y="76200"/>
            <a:ext cx="8458200" cy="411162"/>
          </a:xfrm>
        </p:spPr>
        <p:txBody>
          <a:bodyPr/>
          <a:lstStyle/>
          <a:p>
            <a:pPr algn="l"/>
            <a:r>
              <a:rPr lang="en-US" sz="3000" b="1" dirty="0" smtClean="0"/>
              <a:t>Setup Phase – Acknowledgment</a:t>
            </a:r>
            <a:endParaRPr lang="en-US" sz="3000" b="1" dirty="0" smtClean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228600" y="533400"/>
            <a:ext cx="8686800" cy="4953000"/>
          </a:xfrm>
        </p:spPr>
        <p:txBody>
          <a:bodyPr/>
          <a:lstStyle/>
          <a:p>
            <a:pPr algn="just"/>
            <a:r>
              <a:rPr lang="en-US" sz="2500" dirty="0" smtClean="0"/>
              <a:t>A special frame, called the acknowledgment frame, </a:t>
            </a:r>
            <a:r>
              <a:rPr lang="en-US" sz="2500" dirty="0" smtClean="0"/>
              <a:t>completes the </a:t>
            </a:r>
            <a:r>
              <a:rPr lang="en-US" sz="2500" dirty="0" smtClean="0"/>
              <a:t>entries in the switching tables. </a:t>
            </a:r>
            <a:endParaRPr lang="en-US" sz="2500" dirty="0" smtClean="0"/>
          </a:p>
          <a:p>
            <a:pPr algn="just"/>
            <a:r>
              <a:rPr lang="en-US" sz="2500" dirty="0" smtClean="0"/>
              <a:t>Figure </a:t>
            </a:r>
            <a:r>
              <a:rPr lang="en-US" sz="2500" dirty="0" smtClean="0"/>
              <a:t>shows the process.</a:t>
            </a:r>
            <a:endParaRPr lang="en-US" sz="2500" dirty="0" smtClean="0"/>
          </a:p>
        </p:txBody>
      </p:sp>
      <p:pic>
        <p:nvPicPr>
          <p:cNvPr id="12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6263" y="2157413"/>
            <a:ext cx="8034337" cy="3938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818632"/>
            <a:ext cx="106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0" y="5638800"/>
            <a:ext cx="9144000" cy="152400"/>
          </a:xfrm>
          <a:prstGeom prst="rect">
            <a:avLst/>
          </a:prstGeom>
          <a:solidFill>
            <a:srgbClr val="00006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0" name="Rectangle 8"/>
          <p:cNvSpPr>
            <a:spLocks noChangeArrowheads="1"/>
          </p:cNvSpPr>
          <p:nvPr/>
        </p:nvSpPr>
        <p:spPr bwMode="auto">
          <a:xfrm>
            <a:off x="304800" y="1631950"/>
            <a:ext cx="8153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sz="3200"/>
              <a:t>  </a:t>
            </a:r>
            <a:endParaRPr lang="en-US" sz="3200">
              <a:solidFill>
                <a:srgbClr val="800000"/>
              </a:solidFill>
            </a:endParaRPr>
          </a:p>
        </p:txBody>
      </p:sp>
      <p:sp>
        <p:nvSpPr>
          <p:cNvPr id="9221" name="Slide Number Placeholder 4"/>
          <p:cNvSpPr txBox="1">
            <a:spLocks/>
          </p:cNvSpPr>
          <p:nvPr/>
        </p:nvSpPr>
        <p:spPr bwMode="auto">
          <a:xfrm>
            <a:off x="8382000" y="6248400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fld id="{6953E67F-7FB7-4103-B9B9-8A7AAF11F34F}" type="slidenum">
              <a:rPr lang="en-US" sz="1400"/>
              <a:pPr/>
              <a:t>23</a:t>
            </a:fld>
            <a:endParaRPr lang="en-US" sz="1400"/>
          </a:p>
        </p:txBody>
      </p:sp>
      <p:sp>
        <p:nvSpPr>
          <p:cNvPr id="9222" name="Text Box 11"/>
          <p:cNvSpPr txBox="1">
            <a:spLocks noChangeArrowheads="1"/>
          </p:cNvSpPr>
          <p:nvPr/>
        </p:nvSpPr>
        <p:spPr bwMode="auto">
          <a:xfrm>
            <a:off x="685800" y="609600"/>
            <a:ext cx="7543800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endParaRPr lang="en-US" sz="20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16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4000" b="1" dirty="0" smtClean="0">
              <a:solidFill>
                <a:srgbClr val="0000FF"/>
              </a:solidFill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3600" b="1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r>
              <a:rPr lang="sv-SE" sz="2400" b="1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					</a:t>
            </a:r>
            <a:endParaRPr lang="sv-SE" sz="2400" b="1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28600" y="76200"/>
            <a:ext cx="8458200" cy="411162"/>
          </a:xfrm>
        </p:spPr>
        <p:txBody>
          <a:bodyPr/>
          <a:lstStyle/>
          <a:p>
            <a:pPr algn="l"/>
            <a:r>
              <a:rPr lang="en-US" sz="3000" b="1" dirty="0" smtClean="0"/>
              <a:t>Setup Phase – Acknowledgment</a:t>
            </a:r>
            <a:endParaRPr lang="en-US" sz="3000" b="1" dirty="0" smtClean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228600" y="533400"/>
            <a:ext cx="8686800" cy="4953000"/>
          </a:xfrm>
        </p:spPr>
        <p:txBody>
          <a:bodyPr/>
          <a:lstStyle/>
          <a:p>
            <a:pPr marL="457200" indent="-457200" algn="just">
              <a:buFont typeface="+mj-lt"/>
              <a:buAutoNum type="arabicPeriod"/>
            </a:pPr>
            <a:r>
              <a:rPr lang="en-US" sz="2500" dirty="0" smtClean="0"/>
              <a:t>The destination sends an acknowledgment to switch 3</a:t>
            </a:r>
            <a:r>
              <a:rPr lang="en-US" sz="2500" dirty="0" smtClean="0"/>
              <a:t>.</a:t>
            </a:r>
          </a:p>
          <a:p>
            <a:pPr marL="457200" indent="-457200" algn="just">
              <a:buNone/>
            </a:pPr>
            <a:r>
              <a:rPr lang="en-US" sz="2500" dirty="0" smtClean="0"/>
              <a:t>	</a:t>
            </a:r>
            <a:r>
              <a:rPr lang="en-US" sz="2500" dirty="0" smtClean="0"/>
              <a:t>The </a:t>
            </a:r>
            <a:r>
              <a:rPr lang="en-US" sz="2500" dirty="0" smtClean="0"/>
              <a:t>acknowledgment </a:t>
            </a:r>
            <a:r>
              <a:rPr lang="en-US" sz="2500" dirty="0" smtClean="0"/>
              <a:t>carries the </a:t>
            </a:r>
            <a:r>
              <a:rPr lang="en-US" sz="2500" dirty="0" smtClean="0"/>
              <a:t>global source and destination addresses so the switch knows which entry in </a:t>
            </a:r>
            <a:r>
              <a:rPr lang="en-US" sz="2500" dirty="0" smtClean="0"/>
              <a:t>the table </a:t>
            </a:r>
            <a:r>
              <a:rPr lang="en-US" sz="2500" dirty="0" smtClean="0"/>
              <a:t>is to be completed. </a:t>
            </a:r>
            <a:endParaRPr lang="en-US" sz="2500" dirty="0" smtClean="0"/>
          </a:p>
          <a:p>
            <a:pPr marL="457200" indent="-457200" algn="just">
              <a:buNone/>
            </a:pPr>
            <a:r>
              <a:rPr lang="en-US" sz="2500" dirty="0" smtClean="0"/>
              <a:t>	The </a:t>
            </a:r>
            <a:r>
              <a:rPr lang="en-US" sz="2500" dirty="0" smtClean="0"/>
              <a:t>frame also carries VCI 77, chosen by the destination </a:t>
            </a:r>
            <a:r>
              <a:rPr lang="en-US" sz="2500" dirty="0" smtClean="0"/>
              <a:t>as the </a:t>
            </a:r>
            <a:r>
              <a:rPr lang="en-US" sz="2500" dirty="0" smtClean="0"/>
              <a:t>incoming VCI for frames from A. </a:t>
            </a:r>
            <a:endParaRPr lang="en-US" sz="2500" dirty="0" smtClean="0"/>
          </a:p>
          <a:p>
            <a:pPr marL="457200" indent="-457200" algn="just">
              <a:buNone/>
            </a:pPr>
            <a:r>
              <a:rPr lang="en-US" sz="2500" dirty="0" smtClean="0"/>
              <a:t>	</a:t>
            </a:r>
            <a:r>
              <a:rPr lang="en-US" sz="2500" dirty="0" smtClean="0"/>
              <a:t>Switch </a:t>
            </a:r>
            <a:r>
              <a:rPr lang="en-US" sz="2500" dirty="0" smtClean="0"/>
              <a:t>3 uses this VCI to complete the </a:t>
            </a:r>
            <a:r>
              <a:rPr lang="en-US" sz="2500" dirty="0" smtClean="0"/>
              <a:t>outgoing VCI </a:t>
            </a:r>
            <a:r>
              <a:rPr lang="en-US" sz="2500" dirty="0" smtClean="0"/>
              <a:t>column for this entry. </a:t>
            </a:r>
            <a:endParaRPr lang="en-US" sz="2500" dirty="0" smtClean="0"/>
          </a:p>
          <a:p>
            <a:pPr marL="457200" indent="-457200" algn="just">
              <a:buNone/>
            </a:pPr>
            <a:r>
              <a:rPr lang="en-US" sz="2500" dirty="0" smtClean="0"/>
              <a:t>	Note </a:t>
            </a:r>
            <a:r>
              <a:rPr lang="en-US" sz="2500" dirty="0" smtClean="0"/>
              <a:t>that 77 is the incoming VCI for destination B, </a:t>
            </a:r>
            <a:r>
              <a:rPr lang="en-US" sz="2500" dirty="0" smtClean="0"/>
              <a:t>but the </a:t>
            </a:r>
            <a:r>
              <a:rPr lang="en-US" sz="2500" dirty="0" smtClean="0"/>
              <a:t>outgoing VCI for switch 3.</a:t>
            </a:r>
            <a:endParaRPr lang="en-US" sz="25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818632"/>
            <a:ext cx="106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0" y="5638800"/>
            <a:ext cx="9144000" cy="152400"/>
          </a:xfrm>
          <a:prstGeom prst="rect">
            <a:avLst/>
          </a:prstGeom>
          <a:solidFill>
            <a:srgbClr val="00006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0" name="Rectangle 8"/>
          <p:cNvSpPr>
            <a:spLocks noChangeArrowheads="1"/>
          </p:cNvSpPr>
          <p:nvPr/>
        </p:nvSpPr>
        <p:spPr bwMode="auto">
          <a:xfrm>
            <a:off x="304800" y="1631950"/>
            <a:ext cx="8153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sz="3200"/>
              <a:t>  </a:t>
            </a:r>
            <a:endParaRPr lang="en-US" sz="3200">
              <a:solidFill>
                <a:srgbClr val="800000"/>
              </a:solidFill>
            </a:endParaRPr>
          </a:p>
        </p:txBody>
      </p:sp>
      <p:sp>
        <p:nvSpPr>
          <p:cNvPr id="9221" name="Slide Number Placeholder 4"/>
          <p:cNvSpPr txBox="1">
            <a:spLocks/>
          </p:cNvSpPr>
          <p:nvPr/>
        </p:nvSpPr>
        <p:spPr bwMode="auto">
          <a:xfrm>
            <a:off x="8382000" y="6248400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fld id="{6953E67F-7FB7-4103-B9B9-8A7AAF11F34F}" type="slidenum">
              <a:rPr lang="en-US" sz="1400"/>
              <a:pPr/>
              <a:t>24</a:t>
            </a:fld>
            <a:endParaRPr lang="en-US" sz="1400"/>
          </a:p>
        </p:txBody>
      </p:sp>
      <p:sp>
        <p:nvSpPr>
          <p:cNvPr id="9222" name="Text Box 11"/>
          <p:cNvSpPr txBox="1">
            <a:spLocks noChangeArrowheads="1"/>
          </p:cNvSpPr>
          <p:nvPr/>
        </p:nvSpPr>
        <p:spPr bwMode="auto">
          <a:xfrm>
            <a:off x="685800" y="609600"/>
            <a:ext cx="7543800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endParaRPr lang="en-US" sz="20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16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4000" b="1" dirty="0" smtClean="0">
              <a:solidFill>
                <a:srgbClr val="0000FF"/>
              </a:solidFill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3600" b="1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r>
              <a:rPr lang="sv-SE" sz="2400" b="1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					</a:t>
            </a:r>
            <a:endParaRPr lang="sv-SE" sz="2400" b="1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28600" y="76200"/>
            <a:ext cx="8458200" cy="411162"/>
          </a:xfrm>
        </p:spPr>
        <p:txBody>
          <a:bodyPr/>
          <a:lstStyle/>
          <a:p>
            <a:pPr algn="l"/>
            <a:r>
              <a:rPr lang="en-US" sz="3000" b="1" dirty="0" smtClean="0"/>
              <a:t>Setup Phase – Acknowledgment</a:t>
            </a:r>
            <a:endParaRPr lang="en-US" sz="3000" b="1" dirty="0" smtClean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228600" y="533400"/>
            <a:ext cx="8686800" cy="4953000"/>
          </a:xfrm>
        </p:spPr>
        <p:txBody>
          <a:bodyPr/>
          <a:lstStyle/>
          <a:p>
            <a:pPr algn="just">
              <a:buNone/>
            </a:pPr>
            <a:r>
              <a:rPr lang="en-US" sz="2500" dirty="0" smtClean="0"/>
              <a:t>2. Switch </a:t>
            </a:r>
            <a:r>
              <a:rPr lang="en-US" sz="2500" dirty="0" smtClean="0"/>
              <a:t>3 sends an acknowledgment to switch 2 that contains its incoming VCI in </a:t>
            </a:r>
            <a:r>
              <a:rPr lang="en-US" sz="2500" dirty="0" smtClean="0"/>
              <a:t>the table</a:t>
            </a:r>
            <a:r>
              <a:rPr lang="en-US" sz="2500" dirty="0" smtClean="0"/>
              <a:t>, chosen in the previous step. </a:t>
            </a:r>
            <a:endParaRPr lang="en-US" sz="2500" dirty="0" smtClean="0"/>
          </a:p>
          <a:p>
            <a:pPr algn="just">
              <a:buNone/>
            </a:pPr>
            <a:r>
              <a:rPr lang="en-US" sz="2500" dirty="0" smtClean="0"/>
              <a:t>	</a:t>
            </a:r>
            <a:r>
              <a:rPr lang="en-US" sz="2500" dirty="0" smtClean="0"/>
              <a:t>Switch </a:t>
            </a:r>
            <a:r>
              <a:rPr lang="en-US" sz="2500" dirty="0" smtClean="0"/>
              <a:t>2 uses this as the outgoing VCI in the table.</a:t>
            </a:r>
          </a:p>
          <a:p>
            <a:pPr algn="just">
              <a:buNone/>
            </a:pPr>
            <a:r>
              <a:rPr lang="en-US" sz="2500" dirty="0" smtClean="0"/>
              <a:t>3. Switch </a:t>
            </a:r>
            <a:r>
              <a:rPr lang="en-US" sz="2500" dirty="0" smtClean="0"/>
              <a:t>2 sends an acknowledgment to switch 1 that contains its incoming VCI in </a:t>
            </a:r>
            <a:r>
              <a:rPr lang="en-US" sz="2500" dirty="0" smtClean="0"/>
              <a:t>the table</a:t>
            </a:r>
            <a:r>
              <a:rPr lang="en-US" sz="2500" dirty="0" smtClean="0"/>
              <a:t>, chosen in the previous step. </a:t>
            </a:r>
            <a:endParaRPr lang="en-US" sz="2500" dirty="0" smtClean="0"/>
          </a:p>
          <a:p>
            <a:pPr algn="just">
              <a:buNone/>
            </a:pPr>
            <a:r>
              <a:rPr lang="en-US" sz="2500" dirty="0" smtClean="0"/>
              <a:t>	</a:t>
            </a:r>
            <a:r>
              <a:rPr lang="en-US" sz="2500" dirty="0" smtClean="0"/>
              <a:t>Switch </a:t>
            </a:r>
            <a:r>
              <a:rPr lang="en-US" sz="2500" dirty="0" smtClean="0"/>
              <a:t>1 uses this as the outgoing VCI in the table</a:t>
            </a:r>
            <a:r>
              <a:rPr lang="en-US" sz="2500" dirty="0" smtClean="0"/>
              <a:t>.</a:t>
            </a:r>
            <a:endParaRPr lang="en-US" sz="25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818632"/>
            <a:ext cx="106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0" y="5638800"/>
            <a:ext cx="9144000" cy="152400"/>
          </a:xfrm>
          <a:prstGeom prst="rect">
            <a:avLst/>
          </a:prstGeom>
          <a:solidFill>
            <a:srgbClr val="00006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0" name="Rectangle 8"/>
          <p:cNvSpPr>
            <a:spLocks noChangeArrowheads="1"/>
          </p:cNvSpPr>
          <p:nvPr/>
        </p:nvSpPr>
        <p:spPr bwMode="auto">
          <a:xfrm>
            <a:off x="304800" y="1631950"/>
            <a:ext cx="8153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sz="3200"/>
              <a:t>  </a:t>
            </a:r>
            <a:endParaRPr lang="en-US" sz="3200">
              <a:solidFill>
                <a:srgbClr val="800000"/>
              </a:solidFill>
            </a:endParaRPr>
          </a:p>
        </p:txBody>
      </p:sp>
      <p:sp>
        <p:nvSpPr>
          <p:cNvPr id="9221" name="Slide Number Placeholder 4"/>
          <p:cNvSpPr txBox="1">
            <a:spLocks/>
          </p:cNvSpPr>
          <p:nvPr/>
        </p:nvSpPr>
        <p:spPr bwMode="auto">
          <a:xfrm>
            <a:off x="8382000" y="6248400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fld id="{6953E67F-7FB7-4103-B9B9-8A7AAF11F34F}" type="slidenum">
              <a:rPr lang="en-US" sz="1400"/>
              <a:pPr/>
              <a:t>25</a:t>
            </a:fld>
            <a:endParaRPr lang="en-US" sz="1400"/>
          </a:p>
        </p:txBody>
      </p:sp>
      <p:sp>
        <p:nvSpPr>
          <p:cNvPr id="9222" name="Text Box 11"/>
          <p:cNvSpPr txBox="1">
            <a:spLocks noChangeArrowheads="1"/>
          </p:cNvSpPr>
          <p:nvPr/>
        </p:nvSpPr>
        <p:spPr bwMode="auto">
          <a:xfrm>
            <a:off x="685800" y="609600"/>
            <a:ext cx="7543800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endParaRPr lang="en-US" sz="20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16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4000" b="1" dirty="0" smtClean="0">
              <a:solidFill>
                <a:srgbClr val="0000FF"/>
              </a:solidFill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3600" b="1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r>
              <a:rPr lang="sv-SE" sz="2400" b="1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					</a:t>
            </a:r>
            <a:endParaRPr lang="sv-SE" sz="2400" b="1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28600" y="76200"/>
            <a:ext cx="8458200" cy="411162"/>
          </a:xfrm>
        </p:spPr>
        <p:txBody>
          <a:bodyPr/>
          <a:lstStyle/>
          <a:p>
            <a:pPr algn="l"/>
            <a:r>
              <a:rPr lang="en-US" sz="3000" b="1" dirty="0" smtClean="0"/>
              <a:t>Setup Phase – Acknowledgment</a:t>
            </a:r>
            <a:endParaRPr lang="en-US" sz="3000" b="1" dirty="0" smtClean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228600" y="533400"/>
            <a:ext cx="8686800" cy="4953000"/>
          </a:xfrm>
        </p:spPr>
        <p:txBody>
          <a:bodyPr/>
          <a:lstStyle/>
          <a:p>
            <a:pPr algn="just">
              <a:buNone/>
            </a:pPr>
            <a:r>
              <a:rPr lang="en-US" sz="2500" dirty="0" smtClean="0"/>
              <a:t>4. Finally </a:t>
            </a:r>
            <a:r>
              <a:rPr lang="en-US" sz="2500" dirty="0" smtClean="0"/>
              <a:t>switch 1 sends an acknowledgment to source A that contains its </a:t>
            </a:r>
            <a:r>
              <a:rPr lang="en-US" sz="2500" dirty="0" smtClean="0"/>
              <a:t>incoming VCI </a:t>
            </a:r>
            <a:r>
              <a:rPr lang="en-US" sz="2500" dirty="0" smtClean="0"/>
              <a:t>in the table, chosen in the previous step.</a:t>
            </a:r>
          </a:p>
          <a:p>
            <a:pPr algn="just">
              <a:buNone/>
            </a:pPr>
            <a:r>
              <a:rPr lang="en-US" sz="2500" dirty="0" smtClean="0"/>
              <a:t>5. The </a:t>
            </a:r>
            <a:r>
              <a:rPr lang="en-US" sz="2500" dirty="0" smtClean="0"/>
              <a:t>source uses this as the outgoing VCI for the data frames to be sent to destination B.</a:t>
            </a:r>
            <a:endParaRPr lang="en-US" sz="25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818632"/>
            <a:ext cx="106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0" y="5638800"/>
            <a:ext cx="9144000" cy="152400"/>
          </a:xfrm>
          <a:prstGeom prst="rect">
            <a:avLst/>
          </a:prstGeom>
          <a:solidFill>
            <a:srgbClr val="00006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0" name="Rectangle 8"/>
          <p:cNvSpPr>
            <a:spLocks noChangeArrowheads="1"/>
          </p:cNvSpPr>
          <p:nvPr/>
        </p:nvSpPr>
        <p:spPr bwMode="auto">
          <a:xfrm>
            <a:off x="304800" y="1631950"/>
            <a:ext cx="8153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sz="3200"/>
              <a:t>  </a:t>
            </a:r>
            <a:endParaRPr lang="en-US" sz="3200">
              <a:solidFill>
                <a:srgbClr val="800000"/>
              </a:solidFill>
            </a:endParaRPr>
          </a:p>
        </p:txBody>
      </p:sp>
      <p:sp>
        <p:nvSpPr>
          <p:cNvPr id="9221" name="Slide Number Placeholder 4"/>
          <p:cNvSpPr txBox="1">
            <a:spLocks/>
          </p:cNvSpPr>
          <p:nvPr/>
        </p:nvSpPr>
        <p:spPr bwMode="auto">
          <a:xfrm>
            <a:off x="8382000" y="6248400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fld id="{6953E67F-7FB7-4103-B9B9-8A7AAF11F34F}" type="slidenum">
              <a:rPr lang="en-US" sz="1400"/>
              <a:pPr/>
              <a:t>26</a:t>
            </a:fld>
            <a:endParaRPr lang="en-US" sz="1400"/>
          </a:p>
        </p:txBody>
      </p:sp>
      <p:sp>
        <p:nvSpPr>
          <p:cNvPr id="9222" name="Text Box 11"/>
          <p:cNvSpPr txBox="1">
            <a:spLocks noChangeArrowheads="1"/>
          </p:cNvSpPr>
          <p:nvPr/>
        </p:nvSpPr>
        <p:spPr bwMode="auto">
          <a:xfrm>
            <a:off x="685800" y="609600"/>
            <a:ext cx="7543800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endParaRPr lang="en-US" sz="20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16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4000" b="1" dirty="0" smtClean="0">
              <a:solidFill>
                <a:srgbClr val="0000FF"/>
              </a:solidFill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3600" b="1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r>
              <a:rPr lang="sv-SE" sz="2400" b="1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					</a:t>
            </a:r>
            <a:endParaRPr lang="sv-SE" sz="2400" b="1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28600" y="76200"/>
            <a:ext cx="8458200" cy="411162"/>
          </a:xfrm>
        </p:spPr>
        <p:txBody>
          <a:bodyPr/>
          <a:lstStyle/>
          <a:p>
            <a:pPr algn="l"/>
            <a:r>
              <a:rPr lang="en-US" sz="3000" b="1" dirty="0" smtClean="0"/>
              <a:t>Teardown Phase </a:t>
            </a:r>
            <a:endParaRPr lang="en-US" sz="3000" b="1" dirty="0" smtClean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228600" y="533400"/>
            <a:ext cx="8686800" cy="4953000"/>
          </a:xfrm>
        </p:spPr>
        <p:txBody>
          <a:bodyPr/>
          <a:lstStyle/>
          <a:p>
            <a:pPr algn="just"/>
            <a:r>
              <a:rPr lang="en-US" sz="2500" dirty="0" smtClean="0"/>
              <a:t>In this phase, source A, after sending all frames to B, sends a special frame called </a:t>
            </a:r>
            <a:r>
              <a:rPr lang="en-US" sz="2500" dirty="0" smtClean="0"/>
              <a:t>a teardown </a:t>
            </a:r>
            <a:r>
              <a:rPr lang="en-US" sz="2500" dirty="0" smtClean="0"/>
              <a:t>request</a:t>
            </a:r>
            <a:r>
              <a:rPr lang="en-US" sz="2500" dirty="0" smtClean="0"/>
              <a:t>.</a:t>
            </a:r>
          </a:p>
          <a:p>
            <a:pPr algn="just"/>
            <a:r>
              <a:rPr lang="en-US" sz="2500" dirty="0" smtClean="0"/>
              <a:t>Destination </a:t>
            </a:r>
            <a:r>
              <a:rPr lang="en-US" sz="2500" dirty="0" smtClean="0"/>
              <a:t>B responds with a teardown confirmation frame. </a:t>
            </a:r>
            <a:endParaRPr lang="en-US" sz="2500" dirty="0" smtClean="0"/>
          </a:p>
          <a:p>
            <a:pPr algn="just"/>
            <a:r>
              <a:rPr lang="en-US" sz="2500" dirty="0" smtClean="0"/>
              <a:t>All switches </a:t>
            </a:r>
            <a:r>
              <a:rPr lang="en-US" sz="2500" dirty="0" smtClean="0"/>
              <a:t>delete the corresponding entry from their tables.</a:t>
            </a:r>
            <a:endParaRPr lang="en-US" sz="25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818632"/>
            <a:ext cx="106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0" y="5638800"/>
            <a:ext cx="9144000" cy="152400"/>
          </a:xfrm>
          <a:prstGeom prst="rect">
            <a:avLst/>
          </a:prstGeom>
          <a:solidFill>
            <a:srgbClr val="00006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0" name="Rectangle 8"/>
          <p:cNvSpPr>
            <a:spLocks noChangeArrowheads="1"/>
          </p:cNvSpPr>
          <p:nvPr/>
        </p:nvSpPr>
        <p:spPr bwMode="auto">
          <a:xfrm>
            <a:off x="304800" y="1631950"/>
            <a:ext cx="8153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sz="3200"/>
              <a:t>  </a:t>
            </a:r>
            <a:endParaRPr lang="en-US" sz="3200">
              <a:solidFill>
                <a:srgbClr val="800000"/>
              </a:solidFill>
            </a:endParaRPr>
          </a:p>
        </p:txBody>
      </p:sp>
      <p:sp>
        <p:nvSpPr>
          <p:cNvPr id="9221" name="Slide Number Placeholder 4"/>
          <p:cNvSpPr txBox="1">
            <a:spLocks/>
          </p:cNvSpPr>
          <p:nvPr/>
        </p:nvSpPr>
        <p:spPr bwMode="auto">
          <a:xfrm>
            <a:off x="8382000" y="6248400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fld id="{6953E67F-7FB7-4103-B9B9-8A7AAF11F34F}" type="slidenum">
              <a:rPr lang="en-US" sz="1400"/>
              <a:pPr/>
              <a:t>27</a:t>
            </a:fld>
            <a:endParaRPr lang="en-US" sz="1400"/>
          </a:p>
        </p:txBody>
      </p:sp>
      <p:sp>
        <p:nvSpPr>
          <p:cNvPr id="9222" name="Text Box 11"/>
          <p:cNvSpPr txBox="1">
            <a:spLocks noChangeArrowheads="1"/>
          </p:cNvSpPr>
          <p:nvPr/>
        </p:nvSpPr>
        <p:spPr bwMode="auto">
          <a:xfrm>
            <a:off x="685800" y="609600"/>
            <a:ext cx="7543800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endParaRPr lang="en-US" sz="20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16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4000" b="1" dirty="0" smtClean="0">
              <a:solidFill>
                <a:srgbClr val="0000FF"/>
              </a:solidFill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3600" b="1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r>
              <a:rPr lang="sv-SE" sz="2400" b="1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					</a:t>
            </a:r>
            <a:endParaRPr lang="sv-SE" sz="2400" b="1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28600" y="76200"/>
            <a:ext cx="8458200" cy="411162"/>
          </a:xfrm>
        </p:spPr>
        <p:txBody>
          <a:bodyPr/>
          <a:lstStyle/>
          <a:p>
            <a:pPr algn="l"/>
            <a:r>
              <a:rPr lang="en-US" sz="3000" b="1" dirty="0" smtClean="0"/>
              <a:t>Efficiency</a:t>
            </a:r>
            <a:endParaRPr lang="en-US" sz="3000" b="1" dirty="0" smtClean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228600" y="533400"/>
            <a:ext cx="8686800" cy="4953000"/>
          </a:xfrm>
        </p:spPr>
        <p:txBody>
          <a:bodyPr/>
          <a:lstStyle/>
          <a:p>
            <a:pPr algn="just"/>
            <a:r>
              <a:rPr lang="en-US" sz="2500" dirty="0" smtClean="0"/>
              <a:t>Resource </a:t>
            </a:r>
            <a:r>
              <a:rPr lang="en-US" sz="2500" dirty="0" smtClean="0"/>
              <a:t>reservation in a virtual-circuit network can be made </a:t>
            </a:r>
            <a:r>
              <a:rPr lang="en-US" sz="2500" dirty="0" smtClean="0"/>
              <a:t>during the </a:t>
            </a:r>
            <a:r>
              <a:rPr lang="en-US" sz="2500" dirty="0" smtClean="0"/>
              <a:t>setup or can be on demand during the data transfer phase</a:t>
            </a:r>
            <a:r>
              <a:rPr lang="en-US" sz="2500" dirty="0" smtClean="0"/>
              <a:t>.</a:t>
            </a:r>
          </a:p>
          <a:p>
            <a:pPr algn="just"/>
            <a:r>
              <a:rPr lang="en-US" sz="2500" dirty="0" smtClean="0"/>
              <a:t>In </a:t>
            </a:r>
            <a:r>
              <a:rPr lang="en-US" sz="2500" dirty="0" smtClean="0"/>
              <a:t>the first case, the </a:t>
            </a:r>
            <a:r>
              <a:rPr lang="en-US" sz="2500" dirty="0" smtClean="0"/>
              <a:t>delay for </a:t>
            </a:r>
            <a:r>
              <a:rPr lang="en-US" sz="2500" dirty="0" smtClean="0"/>
              <a:t>each packet is the same; in the second case, each packet may encounter </a:t>
            </a:r>
            <a:r>
              <a:rPr lang="en-US" sz="2500" dirty="0" smtClean="0"/>
              <a:t>different delays</a:t>
            </a:r>
            <a:r>
              <a:rPr lang="en-US" sz="2500" dirty="0" smtClean="0"/>
              <a:t>. </a:t>
            </a:r>
            <a:endParaRPr lang="en-US" sz="2500" dirty="0" smtClean="0"/>
          </a:p>
          <a:p>
            <a:pPr algn="just"/>
            <a:r>
              <a:rPr lang="en-US" sz="2500" dirty="0" smtClean="0"/>
              <a:t>There </a:t>
            </a:r>
            <a:r>
              <a:rPr lang="en-US" sz="2500" dirty="0" smtClean="0"/>
              <a:t>is one big advantage in a virtual-circuit network even if resource </a:t>
            </a:r>
            <a:r>
              <a:rPr lang="en-US" sz="2500" dirty="0" smtClean="0"/>
              <a:t>allocation is </a:t>
            </a:r>
            <a:r>
              <a:rPr lang="en-US" sz="2500" dirty="0" smtClean="0"/>
              <a:t>on demand. </a:t>
            </a:r>
            <a:endParaRPr lang="en-US" sz="2500" dirty="0" smtClean="0"/>
          </a:p>
          <a:p>
            <a:pPr algn="just"/>
            <a:r>
              <a:rPr lang="en-US" sz="2500" dirty="0" smtClean="0"/>
              <a:t>The </a:t>
            </a:r>
            <a:r>
              <a:rPr lang="en-US" sz="2500" dirty="0" smtClean="0"/>
              <a:t>source can check the availability of the resources, without </a:t>
            </a:r>
            <a:r>
              <a:rPr lang="en-US" sz="2500" dirty="0" smtClean="0"/>
              <a:t>actually reserving </a:t>
            </a:r>
            <a:r>
              <a:rPr lang="en-US" sz="2500" dirty="0" smtClean="0"/>
              <a:t>it.</a:t>
            </a:r>
            <a:endParaRPr lang="en-US" sz="25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818632"/>
            <a:ext cx="106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0" y="5638800"/>
            <a:ext cx="9144000" cy="152400"/>
          </a:xfrm>
          <a:prstGeom prst="rect">
            <a:avLst/>
          </a:prstGeom>
          <a:solidFill>
            <a:srgbClr val="00006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0" name="Rectangle 8"/>
          <p:cNvSpPr>
            <a:spLocks noChangeArrowheads="1"/>
          </p:cNvSpPr>
          <p:nvPr/>
        </p:nvSpPr>
        <p:spPr bwMode="auto">
          <a:xfrm>
            <a:off x="304800" y="1631950"/>
            <a:ext cx="8153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sz="3200"/>
              <a:t>  </a:t>
            </a:r>
            <a:endParaRPr lang="en-US" sz="3200">
              <a:solidFill>
                <a:srgbClr val="800000"/>
              </a:solidFill>
            </a:endParaRPr>
          </a:p>
        </p:txBody>
      </p:sp>
      <p:sp>
        <p:nvSpPr>
          <p:cNvPr id="9221" name="Slide Number Placeholder 4"/>
          <p:cNvSpPr txBox="1">
            <a:spLocks/>
          </p:cNvSpPr>
          <p:nvPr/>
        </p:nvSpPr>
        <p:spPr bwMode="auto">
          <a:xfrm>
            <a:off x="8382000" y="6248400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fld id="{6953E67F-7FB7-4103-B9B9-8A7AAF11F34F}" type="slidenum">
              <a:rPr lang="en-US" sz="1400"/>
              <a:pPr/>
              <a:t>28</a:t>
            </a:fld>
            <a:endParaRPr lang="en-US" sz="1400"/>
          </a:p>
        </p:txBody>
      </p:sp>
      <p:sp>
        <p:nvSpPr>
          <p:cNvPr id="9222" name="Text Box 11"/>
          <p:cNvSpPr txBox="1">
            <a:spLocks noChangeArrowheads="1"/>
          </p:cNvSpPr>
          <p:nvPr/>
        </p:nvSpPr>
        <p:spPr bwMode="auto">
          <a:xfrm>
            <a:off x="685800" y="609600"/>
            <a:ext cx="7543800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endParaRPr lang="en-US" sz="20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16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4000" b="1" dirty="0" smtClean="0">
              <a:solidFill>
                <a:srgbClr val="0000FF"/>
              </a:solidFill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3600" b="1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r>
              <a:rPr lang="sv-SE" sz="2400" b="1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					</a:t>
            </a:r>
            <a:endParaRPr lang="sv-SE" sz="2400" b="1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28600" y="76200"/>
            <a:ext cx="8458200" cy="411162"/>
          </a:xfrm>
        </p:spPr>
        <p:txBody>
          <a:bodyPr/>
          <a:lstStyle/>
          <a:p>
            <a:pPr algn="l"/>
            <a:r>
              <a:rPr lang="en-US" sz="3000" b="1" dirty="0" smtClean="0"/>
              <a:t>Efficiency</a:t>
            </a:r>
            <a:endParaRPr lang="en-US" sz="3000" b="1" dirty="0" smtClean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228600" y="533400"/>
            <a:ext cx="8686800" cy="4953000"/>
          </a:xfrm>
        </p:spPr>
        <p:txBody>
          <a:bodyPr/>
          <a:lstStyle/>
          <a:p>
            <a:pPr algn="just"/>
            <a:r>
              <a:rPr lang="en-US" sz="2500" dirty="0" smtClean="0"/>
              <a:t>Consider a family that wants to dine at a </a:t>
            </a:r>
            <a:r>
              <a:rPr lang="en-US" sz="2500" dirty="0" smtClean="0"/>
              <a:t>restaurant</a:t>
            </a:r>
          </a:p>
          <a:p>
            <a:pPr algn="just">
              <a:buNone/>
            </a:pPr>
            <a:r>
              <a:rPr lang="en-US" sz="2500" dirty="0" smtClean="0"/>
              <a:t>	Although </a:t>
            </a:r>
            <a:r>
              <a:rPr lang="en-US" sz="2500" dirty="0" smtClean="0"/>
              <a:t>the </a:t>
            </a:r>
            <a:r>
              <a:rPr lang="en-US" sz="2500" dirty="0" smtClean="0"/>
              <a:t>restaurant may </a:t>
            </a:r>
            <a:r>
              <a:rPr lang="en-US" sz="2500" dirty="0" smtClean="0"/>
              <a:t>not accept reservations (allocation of the tables is on demand), the family can </a:t>
            </a:r>
            <a:r>
              <a:rPr lang="en-US" sz="2500" dirty="0" smtClean="0"/>
              <a:t>call and </a:t>
            </a:r>
            <a:r>
              <a:rPr lang="en-US" sz="2500" dirty="0" smtClean="0"/>
              <a:t>find out the waiting time. </a:t>
            </a:r>
            <a:endParaRPr lang="en-US" sz="2500" dirty="0" smtClean="0"/>
          </a:p>
          <a:p>
            <a:pPr algn="just">
              <a:buNone/>
            </a:pPr>
            <a:r>
              <a:rPr lang="en-US" sz="2500" dirty="0" smtClean="0"/>
              <a:t>	</a:t>
            </a:r>
            <a:r>
              <a:rPr lang="en-US" sz="2500" dirty="0" smtClean="0"/>
              <a:t>This </a:t>
            </a:r>
            <a:r>
              <a:rPr lang="en-US" sz="2500" dirty="0" smtClean="0"/>
              <a:t>can save the family time and effort</a:t>
            </a:r>
            <a:r>
              <a:rPr lang="en-US" sz="2500" dirty="0" smtClean="0"/>
              <a:t>.</a:t>
            </a:r>
          </a:p>
          <a:p>
            <a:pPr algn="just"/>
            <a:r>
              <a:rPr lang="en-US" sz="2500" dirty="0" smtClean="0"/>
              <a:t>In virtual-circuit switching, all packets belonging to the same source and </a:t>
            </a:r>
            <a:r>
              <a:rPr lang="en-US" sz="2500" dirty="0" smtClean="0"/>
              <a:t>destination travel </a:t>
            </a:r>
            <a:r>
              <a:rPr lang="en-US" sz="2500" dirty="0" smtClean="0"/>
              <a:t>the same path; but the packets may arrive at the </a:t>
            </a:r>
            <a:r>
              <a:rPr lang="en-US" sz="2500" dirty="0" smtClean="0"/>
              <a:t>destination with </a:t>
            </a:r>
            <a:r>
              <a:rPr lang="en-US" sz="2500" dirty="0" smtClean="0"/>
              <a:t>different delays if resource allocation is on demand</a:t>
            </a:r>
            <a:endParaRPr lang="en-US" sz="25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818632"/>
            <a:ext cx="106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0" y="5638800"/>
            <a:ext cx="9144000" cy="152400"/>
          </a:xfrm>
          <a:prstGeom prst="rect">
            <a:avLst/>
          </a:prstGeom>
          <a:solidFill>
            <a:srgbClr val="00006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0" name="Rectangle 8"/>
          <p:cNvSpPr>
            <a:spLocks noChangeArrowheads="1"/>
          </p:cNvSpPr>
          <p:nvPr/>
        </p:nvSpPr>
        <p:spPr bwMode="auto">
          <a:xfrm>
            <a:off x="304800" y="1631950"/>
            <a:ext cx="8153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sz="3200"/>
              <a:t>  </a:t>
            </a:r>
            <a:endParaRPr lang="en-US" sz="3200">
              <a:solidFill>
                <a:srgbClr val="800000"/>
              </a:solidFill>
            </a:endParaRPr>
          </a:p>
        </p:txBody>
      </p:sp>
      <p:sp>
        <p:nvSpPr>
          <p:cNvPr id="9221" name="Slide Number Placeholder 4"/>
          <p:cNvSpPr txBox="1">
            <a:spLocks/>
          </p:cNvSpPr>
          <p:nvPr/>
        </p:nvSpPr>
        <p:spPr bwMode="auto">
          <a:xfrm>
            <a:off x="8382000" y="6248400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fld id="{6953E67F-7FB7-4103-B9B9-8A7AAF11F34F}" type="slidenum">
              <a:rPr lang="en-US" sz="1400"/>
              <a:pPr/>
              <a:t>29</a:t>
            </a:fld>
            <a:endParaRPr lang="en-US" sz="1400"/>
          </a:p>
        </p:txBody>
      </p:sp>
      <p:sp>
        <p:nvSpPr>
          <p:cNvPr id="9222" name="Text Box 11"/>
          <p:cNvSpPr txBox="1">
            <a:spLocks noChangeArrowheads="1"/>
          </p:cNvSpPr>
          <p:nvPr/>
        </p:nvSpPr>
        <p:spPr bwMode="auto">
          <a:xfrm>
            <a:off x="685800" y="609600"/>
            <a:ext cx="7543800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endParaRPr lang="en-US" sz="20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16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4000" b="1" dirty="0" smtClean="0">
              <a:solidFill>
                <a:srgbClr val="0000FF"/>
              </a:solidFill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3600" b="1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r>
              <a:rPr lang="sv-SE" sz="2400" b="1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					</a:t>
            </a:r>
            <a:endParaRPr lang="sv-SE" sz="2400" b="1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28600" y="76200"/>
            <a:ext cx="8458200" cy="411162"/>
          </a:xfrm>
        </p:spPr>
        <p:txBody>
          <a:bodyPr/>
          <a:lstStyle/>
          <a:p>
            <a:pPr algn="l"/>
            <a:r>
              <a:rPr lang="en-US" sz="3000" b="1" dirty="0" smtClean="0"/>
              <a:t>Delay in Virtual-Circuit Networks</a:t>
            </a:r>
            <a:endParaRPr lang="en-US" sz="3000" b="1" dirty="0" smtClean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228600" y="533400"/>
            <a:ext cx="8686800" cy="4953000"/>
          </a:xfrm>
        </p:spPr>
        <p:txBody>
          <a:bodyPr/>
          <a:lstStyle/>
          <a:p>
            <a:pPr algn="just"/>
            <a:r>
              <a:rPr lang="en-US" sz="2500" dirty="0" smtClean="0"/>
              <a:t>In a virtual-circuit network, there is a one-time delay for setup and a one-time delay </a:t>
            </a:r>
            <a:r>
              <a:rPr lang="en-US" sz="2500" dirty="0" smtClean="0"/>
              <a:t>for teardown</a:t>
            </a:r>
            <a:r>
              <a:rPr lang="en-US" sz="2500" dirty="0" smtClean="0"/>
              <a:t>. </a:t>
            </a:r>
            <a:endParaRPr lang="en-US" sz="2500" dirty="0" smtClean="0"/>
          </a:p>
          <a:p>
            <a:pPr algn="just"/>
            <a:r>
              <a:rPr lang="en-US" sz="2500" dirty="0" smtClean="0"/>
              <a:t>If </a:t>
            </a:r>
            <a:r>
              <a:rPr lang="en-US" sz="2500" dirty="0" smtClean="0"/>
              <a:t>resources are allocated during the setup phase, there is no wait time </a:t>
            </a:r>
            <a:r>
              <a:rPr lang="en-US" sz="2500" dirty="0" smtClean="0"/>
              <a:t>for individual </a:t>
            </a:r>
            <a:r>
              <a:rPr lang="en-US" sz="2500" dirty="0" smtClean="0"/>
              <a:t>packets. </a:t>
            </a:r>
            <a:endParaRPr lang="en-US" sz="2500" dirty="0" smtClean="0"/>
          </a:p>
          <a:p>
            <a:pPr algn="just"/>
            <a:r>
              <a:rPr lang="en-US" sz="2500" dirty="0" smtClean="0"/>
              <a:t>Figure shows </a:t>
            </a:r>
            <a:r>
              <a:rPr lang="en-US" sz="2500" dirty="0" smtClean="0"/>
              <a:t>the delay for a packet traveling through </a:t>
            </a:r>
            <a:r>
              <a:rPr lang="en-US" sz="2500" dirty="0" smtClean="0"/>
              <a:t>two switches </a:t>
            </a:r>
            <a:r>
              <a:rPr lang="en-US" sz="2500" dirty="0" smtClean="0"/>
              <a:t>in a virtual-circuit network.</a:t>
            </a:r>
            <a:endParaRPr lang="en-US" sz="25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818632"/>
            <a:ext cx="106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0" y="5638800"/>
            <a:ext cx="9144000" cy="152400"/>
          </a:xfrm>
          <a:prstGeom prst="rect">
            <a:avLst/>
          </a:prstGeom>
          <a:solidFill>
            <a:srgbClr val="00006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0" name="Rectangle 8"/>
          <p:cNvSpPr>
            <a:spLocks noChangeArrowheads="1"/>
          </p:cNvSpPr>
          <p:nvPr/>
        </p:nvSpPr>
        <p:spPr bwMode="auto">
          <a:xfrm>
            <a:off x="304800" y="1631950"/>
            <a:ext cx="8153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sz="3200"/>
              <a:t>  </a:t>
            </a:r>
            <a:endParaRPr lang="en-US" sz="3200">
              <a:solidFill>
                <a:srgbClr val="800000"/>
              </a:solidFill>
            </a:endParaRPr>
          </a:p>
        </p:txBody>
      </p:sp>
      <p:sp>
        <p:nvSpPr>
          <p:cNvPr id="9221" name="Slide Number Placeholder 4"/>
          <p:cNvSpPr txBox="1">
            <a:spLocks/>
          </p:cNvSpPr>
          <p:nvPr/>
        </p:nvSpPr>
        <p:spPr bwMode="auto">
          <a:xfrm>
            <a:off x="8382000" y="6248400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fld id="{6953E67F-7FB7-4103-B9B9-8A7AAF11F34F}" type="slidenum">
              <a:rPr lang="en-US" sz="1400"/>
              <a:pPr/>
              <a:t>3</a:t>
            </a:fld>
            <a:endParaRPr lang="en-US" sz="1400"/>
          </a:p>
        </p:txBody>
      </p:sp>
      <p:sp>
        <p:nvSpPr>
          <p:cNvPr id="9222" name="Text Box 11"/>
          <p:cNvSpPr txBox="1">
            <a:spLocks noChangeArrowheads="1"/>
          </p:cNvSpPr>
          <p:nvPr/>
        </p:nvSpPr>
        <p:spPr bwMode="auto">
          <a:xfrm>
            <a:off x="685800" y="609600"/>
            <a:ext cx="7543800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endParaRPr lang="en-US" sz="20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16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4000" b="1" dirty="0" smtClean="0">
              <a:solidFill>
                <a:srgbClr val="0000FF"/>
              </a:solidFill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3600" b="1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r>
              <a:rPr lang="sv-SE" sz="2400" b="1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					</a:t>
            </a:r>
            <a:endParaRPr lang="sv-SE" sz="2400" b="1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28600" y="76200"/>
            <a:ext cx="8458200" cy="411162"/>
          </a:xfrm>
        </p:spPr>
        <p:txBody>
          <a:bodyPr/>
          <a:lstStyle/>
          <a:p>
            <a:pPr algn="l"/>
            <a:r>
              <a:rPr lang="en-US" sz="3000" b="1" dirty="0" smtClean="0"/>
              <a:t>Introduction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228600" y="533400"/>
            <a:ext cx="8686800" cy="4953000"/>
          </a:xfrm>
        </p:spPr>
        <p:txBody>
          <a:bodyPr/>
          <a:lstStyle/>
          <a:p>
            <a:pPr marL="457200" indent="-457200" algn="just">
              <a:buFont typeface="+mj-lt"/>
              <a:buAutoNum type="arabicPeriod" startAt="3"/>
            </a:pPr>
            <a:r>
              <a:rPr lang="en-US" sz="2500" dirty="0" smtClean="0"/>
              <a:t>As in a datagram network, data are packetized and each packet carries an address </a:t>
            </a:r>
            <a:r>
              <a:rPr lang="en-US" sz="2500" dirty="0" smtClean="0"/>
              <a:t>in the </a:t>
            </a:r>
            <a:r>
              <a:rPr lang="en-US" sz="2500" dirty="0" smtClean="0"/>
              <a:t>header. </a:t>
            </a:r>
            <a:endParaRPr lang="en-US" sz="2500" dirty="0" smtClean="0"/>
          </a:p>
          <a:p>
            <a:pPr marL="457200" indent="-457200" algn="just">
              <a:buNone/>
            </a:pPr>
            <a:r>
              <a:rPr lang="en-US" sz="2500" dirty="0" smtClean="0"/>
              <a:t>	</a:t>
            </a:r>
            <a:r>
              <a:rPr lang="en-US" sz="2500" dirty="0" smtClean="0"/>
              <a:t>However</a:t>
            </a:r>
            <a:r>
              <a:rPr lang="en-US" sz="2500" dirty="0" smtClean="0"/>
              <a:t>, the address in the header has local </a:t>
            </a:r>
            <a:r>
              <a:rPr lang="en-US" sz="2500" dirty="0" smtClean="0"/>
              <a:t>jurisdiction, not end-to-end </a:t>
            </a:r>
            <a:r>
              <a:rPr lang="en-US" sz="2500" dirty="0" smtClean="0"/>
              <a:t>jurisdiction. </a:t>
            </a:r>
            <a:endParaRPr lang="en-US" sz="2500" dirty="0" smtClean="0"/>
          </a:p>
          <a:p>
            <a:pPr marL="457200" indent="-457200" algn="just">
              <a:buNone/>
            </a:pPr>
            <a:r>
              <a:rPr lang="en-US" sz="2500" dirty="0" smtClean="0"/>
              <a:t>	</a:t>
            </a:r>
            <a:r>
              <a:rPr lang="en-US" sz="2500" dirty="0" smtClean="0"/>
              <a:t>The </a:t>
            </a:r>
            <a:r>
              <a:rPr lang="en-US" sz="2500" dirty="0" smtClean="0"/>
              <a:t>reader may ask how the intermediate switches </a:t>
            </a:r>
            <a:r>
              <a:rPr lang="en-US" sz="2500" dirty="0" smtClean="0"/>
              <a:t>know where </a:t>
            </a:r>
            <a:r>
              <a:rPr lang="en-US" sz="2500" dirty="0" smtClean="0"/>
              <a:t>to send the packet if there is no final destination address carried by a packet</a:t>
            </a:r>
            <a:r>
              <a:rPr lang="en-US" sz="2500" dirty="0" smtClean="0"/>
              <a:t>.</a:t>
            </a:r>
          </a:p>
          <a:p>
            <a:pPr marL="457200" indent="-457200" algn="just">
              <a:buFont typeface="+mj-lt"/>
              <a:buAutoNum type="arabicPeriod" startAt="3"/>
            </a:pPr>
            <a:endParaRPr lang="en-US" sz="2500" dirty="0" smtClean="0"/>
          </a:p>
          <a:p>
            <a:pPr marL="457200" indent="-457200" algn="just">
              <a:buFont typeface="+mj-lt"/>
              <a:buAutoNum type="arabicPeriod" startAt="4"/>
            </a:pPr>
            <a:r>
              <a:rPr lang="en-US" sz="2500" dirty="0" smtClean="0"/>
              <a:t>As </a:t>
            </a:r>
            <a:r>
              <a:rPr lang="en-US" sz="2500" dirty="0" smtClean="0"/>
              <a:t>in a circuit-switched network, all packets follow the same path established </a:t>
            </a:r>
            <a:r>
              <a:rPr lang="en-US" sz="2500" dirty="0" smtClean="0"/>
              <a:t>during the </a:t>
            </a:r>
            <a:r>
              <a:rPr lang="en-US" sz="2500" dirty="0" smtClean="0"/>
              <a:t>connection.</a:t>
            </a:r>
            <a:endParaRPr lang="en-US" sz="25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818632"/>
            <a:ext cx="106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0" y="5638800"/>
            <a:ext cx="9144000" cy="152400"/>
          </a:xfrm>
          <a:prstGeom prst="rect">
            <a:avLst/>
          </a:prstGeom>
          <a:solidFill>
            <a:srgbClr val="00006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1" name="Slide Number Placeholder 4"/>
          <p:cNvSpPr txBox="1">
            <a:spLocks/>
          </p:cNvSpPr>
          <p:nvPr/>
        </p:nvSpPr>
        <p:spPr bwMode="auto">
          <a:xfrm>
            <a:off x="8382000" y="6248400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fld id="{6953E67F-7FB7-4103-B9B9-8A7AAF11F34F}" type="slidenum">
              <a:rPr lang="en-US" sz="1400"/>
              <a:pPr/>
              <a:t>30</a:t>
            </a:fld>
            <a:endParaRPr lang="en-US" sz="1400"/>
          </a:p>
        </p:txBody>
      </p:sp>
      <p:sp>
        <p:nvSpPr>
          <p:cNvPr id="9222" name="Text Box 11"/>
          <p:cNvSpPr txBox="1">
            <a:spLocks noChangeArrowheads="1"/>
          </p:cNvSpPr>
          <p:nvPr/>
        </p:nvSpPr>
        <p:spPr bwMode="auto">
          <a:xfrm>
            <a:off x="685800" y="609600"/>
            <a:ext cx="7543800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endParaRPr lang="en-US" sz="20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16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4000" b="1" dirty="0" smtClean="0">
              <a:solidFill>
                <a:srgbClr val="0000FF"/>
              </a:solidFill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3600" b="1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r>
              <a:rPr lang="sv-SE" sz="2400" b="1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					</a:t>
            </a:r>
            <a:endParaRPr lang="sv-SE" sz="2400" b="1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28600" y="76200"/>
            <a:ext cx="8458200" cy="411162"/>
          </a:xfrm>
        </p:spPr>
        <p:txBody>
          <a:bodyPr/>
          <a:lstStyle/>
          <a:p>
            <a:pPr algn="l"/>
            <a:r>
              <a:rPr lang="en-US" sz="3000" b="1" dirty="0" smtClean="0"/>
              <a:t>Delay in Virtual-Circuit Networks</a:t>
            </a:r>
            <a:endParaRPr lang="en-US" sz="3000" b="1" dirty="0" smtClean="0"/>
          </a:p>
        </p:txBody>
      </p:sp>
      <p:pic>
        <p:nvPicPr>
          <p:cNvPr id="12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85738" y="914400"/>
            <a:ext cx="8729662" cy="431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818632"/>
            <a:ext cx="106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0" y="5638800"/>
            <a:ext cx="9144000" cy="152400"/>
          </a:xfrm>
          <a:prstGeom prst="rect">
            <a:avLst/>
          </a:prstGeom>
          <a:solidFill>
            <a:srgbClr val="00006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0" name="Rectangle 8"/>
          <p:cNvSpPr>
            <a:spLocks noChangeArrowheads="1"/>
          </p:cNvSpPr>
          <p:nvPr/>
        </p:nvSpPr>
        <p:spPr bwMode="auto">
          <a:xfrm>
            <a:off x="304800" y="1631950"/>
            <a:ext cx="8153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sz="3200"/>
              <a:t>  </a:t>
            </a:r>
            <a:endParaRPr lang="en-US" sz="3200">
              <a:solidFill>
                <a:srgbClr val="800000"/>
              </a:solidFill>
            </a:endParaRPr>
          </a:p>
        </p:txBody>
      </p:sp>
      <p:sp>
        <p:nvSpPr>
          <p:cNvPr id="9221" name="Slide Number Placeholder 4"/>
          <p:cNvSpPr txBox="1">
            <a:spLocks/>
          </p:cNvSpPr>
          <p:nvPr/>
        </p:nvSpPr>
        <p:spPr bwMode="auto">
          <a:xfrm>
            <a:off x="8382000" y="6248400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fld id="{6953E67F-7FB7-4103-B9B9-8A7AAF11F34F}" type="slidenum">
              <a:rPr lang="en-US" sz="1400"/>
              <a:pPr/>
              <a:t>31</a:t>
            </a:fld>
            <a:endParaRPr lang="en-US" sz="1400"/>
          </a:p>
        </p:txBody>
      </p:sp>
      <p:sp>
        <p:nvSpPr>
          <p:cNvPr id="9222" name="Text Box 11"/>
          <p:cNvSpPr txBox="1">
            <a:spLocks noChangeArrowheads="1"/>
          </p:cNvSpPr>
          <p:nvPr/>
        </p:nvSpPr>
        <p:spPr bwMode="auto">
          <a:xfrm>
            <a:off x="685800" y="609600"/>
            <a:ext cx="7543800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endParaRPr lang="en-US" sz="20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16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4000" b="1" dirty="0" smtClean="0">
              <a:solidFill>
                <a:srgbClr val="0000FF"/>
              </a:solidFill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3600" b="1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r>
              <a:rPr lang="sv-SE" sz="2400" b="1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					</a:t>
            </a:r>
            <a:endParaRPr lang="sv-SE" sz="2400" b="1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28600" y="76200"/>
            <a:ext cx="8458200" cy="411162"/>
          </a:xfrm>
        </p:spPr>
        <p:txBody>
          <a:bodyPr/>
          <a:lstStyle/>
          <a:p>
            <a:pPr algn="l"/>
            <a:r>
              <a:rPr lang="en-US" sz="3000" b="1" dirty="0" smtClean="0"/>
              <a:t>Delay in Virtual-Circuit Networks</a:t>
            </a:r>
            <a:endParaRPr lang="en-US" sz="3000" b="1" dirty="0" smtClean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228600" y="533400"/>
            <a:ext cx="8686800" cy="4953000"/>
          </a:xfrm>
        </p:spPr>
        <p:txBody>
          <a:bodyPr/>
          <a:lstStyle/>
          <a:p>
            <a:pPr algn="just"/>
            <a:r>
              <a:rPr lang="en-US" sz="2500" dirty="0" smtClean="0"/>
              <a:t>The packet is traveling through two switches (routers</a:t>
            </a:r>
            <a:r>
              <a:rPr lang="en-US" sz="2500" dirty="0" smtClean="0"/>
              <a:t>)</a:t>
            </a:r>
          </a:p>
          <a:p>
            <a:pPr algn="just"/>
            <a:r>
              <a:rPr lang="en-US" sz="2500" dirty="0" smtClean="0"/>
              <a:t>There </a:t>
            </a:r>
            <a:r>
              <a:rPr lang="en-US" sz="2500" dirty="0" smtClean="0"/>
              <a:t>are three </a:t>
            </a:r>
            <a:r>
              <a:rPr lang="en-US" sz="2500" dirty="0" smtClean="0"/>
              <a:t>transmission times </a:t>
            </a:r>
            <a:r>
              <a:rPr lang="en-US" sz="2500" dirty="0" smtClean="0"/>
              <a:t>(3T), three propagation times (</a:t>
            </a:r>
            <a:r>
              <a:rPr lang="en-US" sz="2500" dirty="0" smtClean="0"/>
              <a:t>3זּ), </a:t>
            </a:r>
            <a:r>
              <a:rPr lang="en-US" sz="2500" dirty="0" smtClean="0"/>
              <a:t>data transfer depicted by the </a:t>
            </a:r>
            <a:r>
              <a:rPr lang="en-US" sz="2500" dirty="0" smtClean="0"/>
              <a:t>sloping lines</a:t>
            </a:r>
            <a:r>
              <a:rPr lang="en-US" sz="2500" dirty="0" smtClean="0"/>
              <a:t>, a setup delay (which includes transmission and propagation in two directions</a:t>
            </a:r>
            <a:r>
              <a:rPr lang="en-US" sz="2500" dirty="0" smtClean="0"/>
              <a:t>), and </a:t>
            </a:r>
            <a:r>
              <a:rPr lang="en-US" sz="2500" dirty="0" smtClean="0"/>
              <a:t>a teardown delay (which includes transmission and propagation in one direction).</a:t>
            </a:r>
          </a:p>
          <a:p>
            <a:pPr algn="just"/>
            <a:r>
              <a:rPr lang="en-US" sz="2500" dirty="0" smtClean="0"/>
              <a:t>We ignore the processing time in each switch</a:t>
            </a:r>
            <a:r>
              <a:rPr lang="en-US" sz="2500" dirty="0" smtClean="0"/>
              <a:t>.</a:t>
            </a:r>
          </a:p>
          <a:p>
            <a:pPr algn="just"/>
            <a:r>
              <a:rPr lang="en-US" sz="2500" dirty="0" smtClean="0"/>
              <a:t>Total delay = 3T+ </a:t>
            </a:r>
            <a:r>
              <a:rPr lang="en-US" sz="2500" dirty="0" smtClean="0"/>
              <a:t>3</a:t>
            </a:r>
            <a:r>
              <a:rPr lang="en-US" sz="2500" dirty="0" smtClean="0"/>
              <a:t>זּ</a:t>
            </a:r>
            <a:r>
              <a:rPr lang="en-US" sz="2500" dirty="0" smtClean="0"/>
              <a:t> </a:t>
            </a:r>
            <a:r>
              <a:rPr lang="en-US" sz="2500" dirty="0" smtClean="0"/>
              <a:t>+ setup delay + teardown delay</a:t>
            </a:r>
            <a:endParaRPr lang="en-US" sz="25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818632"/>
            <a:ext cx="106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0" y="5638800"/>
            <a:ext cx="9144000" cy="152400"/>
          </a:xfrm>
          <a:prstGeom prst="rect">
            <a:avLst/>
          </a:prstGeom>
          <a:solidFill>
            <a:srgbClr val="00006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0" name="Rectangle 8"/>
          <p:cNvSpPr>
            <a:spLocks noChangeArrowheads="1"/>
          </p:cNvSpPr>
          <p:nvPr/>
        </p:nvSpPr>
        <p:spPr bwMode="auto">
          <a:xfrm>
            <a:off x="304800" y="1631950"/>
            <a:ext cx="8153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sz="3200"/>
              <a:t>  </a:t>
            </a:r>
            <a:endParaRPr lang="en-US" sz="3200">
              <a:solidFill>
                <a:srgbClr val="800000"/>
              </a:solidFill>
            </a:endParaRPr>
          </a:p>
        </p:txBody>
      </p:sp>
      <p:sp>
        <p:nvSpPr>
          <p:cNvPr id="9221" name="Slide Number Placeholder 4"/>
          <p:cNvSpPr txBox="1">
            <a:spLocks/>
          </p:cNvSpPr>
          <p:nvPr/>
        </p:nvSpPr>
        <p:spPr bwMode="auto">
          <a:xfrm>
            <a:off x="8382000" y="6248400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fld id="{6953E67F-7FB7-4103-B9B9-8A7AAF11F34F}" type="slidenum">
              <a:rPr lang="en-US" sz="1400"/>
              <a:pPr/>
              <a:t>32</a:t>
            </a:fld>
            <a:endParaRPr lang="en-US" sz="1400"/>
          </a:p>
        </p:txBody>
      </p:sp>
      <p:sp>
        <p:nvSpPr>
          <p:cNvPr id="9222" name="Text Box 11"/>
          <p:cNvSpPr txBox="1">
            <a:spLocks noChangeArrowheads="1"/>
          </p:cNvSpPr>
          <p:nvPr/>
        </p:nvSpPr>
        <p:spPr bwMode="auto">
          <a:xfrm>
            <a:off x="685800" y="609600"/>
            <a:ext cx="7543800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endParaRPr lang="en-US" sz="20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16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4000" b="1" dirty="0" smtClean="0">
              <a:solidFill>
                <a:srgbClr val="0000FF"/>
              </a:solidFill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3600" b="1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r>
              <a:rPr lang="sv-SE" sz="2400" b="1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					</a:t>
            </a:r>
            <a:endParaRPr lang="sv-SE" sz="2400" b="1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28600" y="76200"/>
            <a:ext cx="8458200" cy="411162"/>
          </a:xfrm>
        </p:spPr>
        <p:txBody>
          <a:bodyPr/>
          <a:lstStyle/>
          <a:p>
            <a:pPr algn="l"/>
            <a:r>
              <a:rPr lang="en-US" sz="3000" b="1" dirty="0" smtClean="0"/>
              <a:t>Delay in Virtual-Circuit Networks</a:t>
            </a:r>
            <a:endParaRPr lang="en-US" sz="3000" b="1" dirty="0" smtClean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228600" y="533400"/>
            <a:ext cx="8686800" cy="4953000"/>
          </a:xfrm>
        </p:spPr>
        <p:txBody>
          <a:bodyPr/>
          <a:lstStyle/>
          <a:p>
            <a:pPr algn="just"/>
            <a:r>
              <a:rPr lang="en-US" sz="2500" dirty="0" smtClean="0"/>
              <a:t>The packet is traveling through two switches (routers</a:t>
            </a:r>
            <a:r>
              <a:rPr lang="en-US" sz="2500" dirty="0" smtClean="0"/>
              <a:t>)</a:t>
            </a:r>
          </a:p>
          <a:p>
            <a:pPr algn="just"/>
            <a:r>
              <a:rPr lang="en-US" sz="2500" dirty="0" smtClean="0"/>
              <a:t>There </a:t>
            </a:r>
            <a:r>
              <a:rPr lang="en-US" sz="2500" dirty="0" smtClean="0"/>
              <a:t>are three </a:t>
            </a:r>
            <a:r>
              <a:rPr lang="en-US" sz="2500" dirty="0" smtClean="0"/>
              <a:t>transmission times </a:t>
            </a:r>
            <a:r>
              <a:rPr lang="en-US" sz="2500" dirty="0" smtClean="0"/>
              <a:t>(3T), three propagation times (</a:t>
            </a:r>
            <a:r>
              <a:rPr lang="en-US" sz="2500" dirty="0" smtClean="0"/>
              <a:t>3זּ), </a:t>
            </a:r>
            <a:r>
              <a:rPr lang="en-US" sz="2500" dirty="0" smtClean="0"/>
              <a:t>data transfer depicted by the </a:t>
            </a:r>
            <a:r>
              <a:rPr lang="en-US" sz="2500" dirty="0" smtClean="0"/>
              <a:t>sloping lines</a:t>
            </a:r>
            <a:r>
              <a:rPr lang="en-US" sz="2500" dirty="0" smtClean="0"/>
              <a:t>, a setup delay (which includes transmission and propagation in two directions</a:t>
            </a:r>
            <a:r>
              <a:rPr lang="en-US" sz="2500" dirty="0" smtClean="0"/>
              <a:t>), and </a:t>
            </a:r>
            <a:r>
              <a:rPr lang="en-US" sz="2500" dirty="0" smtClean="0"/>
              <a:t>a teardown delay (which includes transmission and propagation in one direction).</a:t>
            </a:r>
          </a:p>
          <a:p>
            <a:pPr algn="just"/>
            <a:r>
              <a:rPr lang="en-US" sz="2500" dirty="0" smtClean="0"/>
              <a:t>We ignore the processing time in each switch</a:t>
            </a:r>
            <a:r>
              <a:rPr lang="en-US" sz="2500" dirty="0" smtClean="0"/>
              <a:t>.</a:t>
            </a:r>
          </a:p>
          <a:p>
            <a:pPr algn="just"/>
            <a:r>
              <a:rPr lang="en-US" sz="2500" dirty="0" smtClean="0"/>
              <a:t>Total delay = 3T+ </a:t>
            </a:r>
            <a:r>
              <a:rPr lang="en-US" sz="2500" dirty="0" smtClean="0"/>
              <a:t>3</a:t>
            </a:r>
            <a:r>
              <a:rPr lang="en-US" sz="2500" dirty="0" smtClean="0"/>
              <a:t>זּ</a:t>
            </a:r>
            <a:r>
              <a:rPr lang="en-US" sz="2500" dirty="0" smtClean="0"/>
              <a:t> </a:t>
            </a:r>
            <a:r>
              <a:rPr lang="en-US" sz="2500" dirty="0" smtClean="0"/>
              <a:t>+ setup delay + teardown delay</a:t>
            </a:r>
            <a:endParaRPr lang="en-US" sz="25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818632"/>
            <a:ext cx="106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0" y="5638800"/>
            <a:ext cx="9144000" cy="152400"/>
          </a:xfrm>
          <a:prstGeom prst="rect">
            <a:avLst/>
          </a:prstGeom>
          <a:solidFill>
            <a:srgbClr val="00006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0" name="Rectangle 8"/>
          <p:cNvSpPr>
            <a:spLocks noChangeArrowheads="1"/>
          </p:cNvSpPr>
          <p:nvPr/>
        </p:nvSpPr>
        <p:spPr bwMode="auto">
          <a:xfrm>
            <a:off x="304800" y="1631950"/>
            <a:ext cx="8153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sz="3200"/>
              <a:t>  </a:t>
            </a:r>
            <a:endParaRPr lang="en-US" sz="3200">
              <a:solidFill>
                <a:srgbClr val="800000"/>
              </a:solidFill>
            </a:endParaRPr>
          </a:p>
        </p:txBody>
      </p:sp>
      <p:sp>
        <p:nvSpPr>
          <p:cNvPr id="9221" name="Slide Number Placeholder 4"/>
          <p:cNvSpPr txBox="1">
            <a:spLocks/>
          </p:cNvSpPr>
          <p:nvPr/>
        </p:nvSpPr>
        <p:spPr bwMode="auto">
          <a:xfrm>
            <a:off x="8382000" y="6248400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fld id="{6953E67F-7FB7-4103-B9B9-8A7AAF11F34F}" type="slidenum">
              <a:rPr lang="en-US" sz="1400"/>
              <a:pPr/>
              <a:t>4</a:t>
            </a:fld>
            <a:endParaRPr lang="en-US" sz="1400"/>
          </a:p>
        </p:txBody>
      </p:sp>
      <p:sp>
        <p:nvSpPr>
          <p:cNvPr id="9222" name="Text Box 11"/>
          <p:cNvSpPr txBox="1">
            <a:spLocks noChangeArrowheads="1"/>
          </p:cNvSpPr>
          <p:nvPr/>
        </p:nvSpPr>
        <p:spPr bwMode="auto">
          <a:xfrm>
            <a:off x="685800" y="609600"/>
            <a:ext cx="7543800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endParaRPr lang="en-US" sz="20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16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4000" b="1" dirty="0" smtClean="0">
              <a:solidFill>
                <a:srgbClr val="0000FF"/>
              </a:solidFill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3600" b="1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r>
              <a:rPr lang="sv-SE" sz="2400" b="1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					</a:t>
            </a:r>
            <a:endParaRPr lang="sv-SE" sz="2400" b="1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28600" y="76200"/>
            <a:ext cx="8458200" cy="411162"/>
          </a:xfrm>
        </p:spPr>
        <p:txBody>
          <a:bodyPr/>
          <a:lstStyle/>
          <a:p>
            <a:pPr algn="l"/>
            <a:r>
              <a:rPr lang="en-US" sz="3000" b="1" dirty="0" smtClean="0"/>
              <a:t>Introduction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228600" y="533400"/>
            <a:ext cx="8686800" cy="4953000"/>
          </a:xfrm>
        </p:spPr>
        <p:txBody>
          <a:bodyPr/>
          <a:lstStyle/>
          <a:p>
            <a:pPr marL="457200" indent="-457200" algn="just">
              <a:buFont typeface="+mj-lt"/>
              <a:buAutoNum type="arabicPeriod" startAt="5"/>
            </a:pPr>
            <a:r>
              <a:rPr lang="en-US" sz="2500" dirty="0" smtClean="0"/>
              <a:t>A virtual-circuit network is normally implemented in the data link layer, while </a:t>
            </a:r>
            <a:r>
              <a:rPr lang="en-US" sz="2500" dirty="0" smtClean="0"/>
              <a:t>a circuit-switched </a:t>
            </a:r>
            <a:r>
              <a:rPr lang="en-US" sz="2500" dirty="0" smtClean="0"/>
              <a:t>network is implemented in the physical layer and a datagram </a:t>
            </a:r>
            <a:r>
              <a:rPr lang="en-US" sz="2500" dirty="0" smtClean="0"/>
              <a:t>network in </a:t>
            </a:r>
            <a:r>
              <a:rPr lang="en-US" sz="2500" dirty="0" smtClean="0"/>
              <a:t>the network layer. </a:t>
            </a:r>
            <a:endParaRPr lang="en-US" sz="2500" dirty="0" smtClean="0"/>
          </a:p>
          <a:p>
            <a:pPr marL="457200" indent="-457200" algn="just">
              <a:buNone/>
            </a:pPr>
            <a:endParaRPr lang="en-US" sz="25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818632"/>
            <a:ext cx="106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0" y="5638800"/>
            <a:ext cx="9144000" cy="152400"/>
          </a:xfrm>
          <a:prstGeom prst="rect">
            <a:avLst/>
          </a:prstGeom>
          <a:solidFill>
            <a:srgbClr val="00006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0" name="Rectangle 8"/>
          <p:cNvSpPr>
            <a:spLocks noChangeArrowheads="1"/>
          </p:cNvSpPr>
          <p:nvPr/>
        </p:nvSpPr>
        <p:spPr bwMode="auto">
          <a:xfrm>
            <a:off x="304800" y="1631950"/>
            <a:ext cx="8153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sz="3200"/>
              <a:t>  </a:t>
            </a:r>
            <a:endParaRPr lang="en-US" sz="3200">
              <a:solidFill>
                <a:srgbClr val="800000"/>
              </a:solidFill>
            </a:endParaRPr>
          </a:p>
        </p:txBody>
      </p:sp>
      <p:sp>
        <p:nvSpPr>
          <p:cNvPr id="9221" name="Slide Number Placeholder 4"/>
          <p:cNvSpPr txBox="1">
            <a:spLocks/>
          </p:cNvSpPr>
          <p:nvPr/>
        </p:nvSpPr>
        <p:spPr bwMode="auto">
          <a:xfrm>
            <a:off x="8382000" y="6248400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fld id="{6953E67F-7FB7-4103-B9B9-8A7AAF11F34F}" type="slidenum">
              <a:rPr lang="en-US" sz="1400"/>
              <a:pPr/>
              <a:t>5</a:t>
            </a:fld>
            <a:endParaRPr lang="en-US" sz="1400"/>
          </a:p>
        </p:txBody>
      </p:sp>
      <p:sp>
        <p:nvSpPr>
          <p:cNvPr id="9222" name="Text Box 11"/>
          <p:cNvSpPr txBox="1">
            <a:spLocks noChangeArrowheads="1"/>
          </p:cNvSpPr>
          <p:nvPr/>
        </p:nvSpPr>
        <p:spPr bwMode="auto">
          <a:xfrm>
            <a:off x="685800" y="609600"/>
            <a:ext cx="7543800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endParaRPr lang="en-US" sz="20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16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4000" b="1" dirty="0" smtClean="0">
              <a:solidFill>
                <a:srgbClr val="0000FF"/>
              </a:solidFill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3600" b="1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r>
              <a:rPr lang="sv-SE" sz="2400" b="1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					</a:t>
            </a:r>
            <a:endParaRPr lang="sv-SE" sz="2400" b="1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28600" y="76200"/>
            <a:ext cx="8458200" cy="411162"/>
          </a:xfrm>
        </p:spPr>
        <p:txBody>
          <a:bodyPr/>
          <a:lstStyle/>
          <a:p>
            <a:pPr algn="l"/>
            <a:r>
              <a:rPr lang="en-US" sz="3000" b="1" dirty="0" smtClean="0"/>
              <a:t>Virtual-Circuit Network</a:t>
            </a:r>
            <a:endParaRPr lang="en-US" sz="3000" b="1" dirty="0" smtClean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228600" y="533400"/>
            <a:ext cx="8686800" cy="4953000"/>
          </a:xfrm>
        </p:spPr>
        <p:txBody>
          <a:bodyPr/>
          <a:lstStyle/>
          <a:p>
            <a:pPr algn="just"/>
            <a:r>
              <a:rPr lang="en-US" sz="2500" dirty="0" smtClean="0"/>
              <a:t>Figure </a:t>
            </a:r>
            <a:r>
              <a:rPr lang="en-US" sz="2500" dirty="0" smtClean="0"/>
              <a:t> </a:t>
            </a:r>
            <a:r>
              <a:rPr lang="en-US" sz="2500" dirty="0" smtClean="0"/>
              <a:t>is an example of a virtual-circuit network</a:t>
            </a:r>
            <a:endParaRPr lang="en-US" sz="2500" dirty="0" smtClean="0"/>
          </a:p>
        </p:txBody>
      </p:sp>
      <p:pic>
        <p:nvPicPr>
          <p:cNvPr id="11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23863" y="1371600"/>
            <a:ext cx="8262937" cy="382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818632"/>
            <a:ext cx="106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0" y="5638800"/>
            <a:ext cx="9144000" cy="152400"/>
          </a:xfrm>
          <a:prstGeom prst="rect">
            <a:avLst/>
          </a:prstGeom>
          <a:solidFill>
            <a:srgbClr val="00006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0" name="Rectangle 8"/>
          <p:cNvSpPr>
            <a:spLocks noChangeArrowheads="1"/>
          </p:cNvSpPr>
          <p:nvPr/>
        </p:nvSpPr>
        <p:spPr bwMode="auto">
          <a:xfrm>
            <a:off x="304800" y="1631950"/>
            <a:ext cx="8153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sz="3200"/>
              <a:t>  </a:t>
            </a:r>
            <a:endParaRPr lang="en-US" sz="3200">
              <a:solidFill>
                <a:srgbClr val="800000"/>
              </a:solidFill>
            </a:endParaRPr>
          </a:p>
        </p:txBody>
      </p:sp>
      <p:sp>
        <p:nvSpPr>
          <p:cNvPr id="9221" name="Slide Number Placeholder 4"/>
          <p:cNvSpPr txBox="1">
            <a:spLocks/>
          </p:cNvSpPr>
          <p:nvPr/>
        </p:nvSpPr>
        <p:spPr bwMode="auto">
          <a:xfrm>
            <a:off x="8382000" y="6248400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fld id="{6953E67F-7FB7-4103-B9B9-8A7AAF11F34F}" type="slidenum">
              <a:rPr lang="en-US" sz="1400"/>
              <a:pPr/>
              <a:t>6</a:t>
            </a:fld>
            <a:endParaRPr lang="en-US" sz="1400"/>
          </a:p>
        </p:txBody>
      </p:sp>
      <p:sp>
        <p:nvSpPr>
          <p:cNvPr id="9222" name="Text Box 11"/>
          <p:cNvSpPr txBox="1">
            <a:spLocks noChangeArrowheads="1"/>
          </p:cNvSpPr>
          <p:nvPr/>
        </p:nvSpPr>
        <p:spPr bwMode="auto">
          <a:xfrm>
            <a:off x="685800" y="609600"/>
            <a:ext cx="7543800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endParaRPr lang="en-US" sz="20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16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4000" b="1" dirty="0" smtClean="0">
              <a:solidFill>
                <a:srgbClr val="0000FF"/>
              </a:solidFill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3600" b="1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r>
              <a:rPr lang="sv-SE" sz="2400" b="1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					</a:t>
            </a:r>
            <a:endParaRPr lang="sv-SE" sz="2400" b="1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28600" y="76200"/>
            <a:ext cx="8458200" cy="411162"/>
          </a:xfrm>
        </p:spPr>
        <p:txBody>
          <a:bodyPr/>
          <a:lstStyle/>
          <a:p>
            <a:pPr algn="l"/>
            <a:r>
              <a:rPr lang="en-US" sz="3000" b="1" dirty="0" smtClean="0"/>
              <a:t>Virtual-Circuit Network</a:t>
            </a:r>
            <a:endParaRPr lang="en-US" sz="3000" b="1" dirty="0" smtClean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228600" y="533400"/>
            <a:ext cx="8686800" cy="4953000"/>
          </a:xfrm>
        </p:spPr>
        <p:txBody>
          <a:bodyPr/>
          <a:lstStyle/>
          <a:p>
            <a:pPr algn="just"/>
            <a:r>
              <a:rPr lang="en-US" sz="2500" dirty="0" smtClean="0"/>
              <a:t>The network has switches </a:t>
            </a:r>
            <a:r>
              <a:rPr lang="en-US" sz="2500" dirty="0" smtClean="0"/>
              <a:t>that allow </a:t>
            </a:r>
            <a:r>
              <a:rPr lang="en-US" sz="2500" dirty="0" smtClean="0"/>
              <a:t>traffic from sources to destinations. </a:t>
            </a:r>
            <a:endParaRPr lang="en-US" sz="2500" dirty="0" smtClean="0"/>
          </a:p>
          <a:p>
            <a:pPr algn="just"/>
            <a:r>
              <a:rPr lang="en-US" sz="2500" dirty="0" smtClean="0"/>
              <a:t>A </a:t>
            </a:r>
            <a:r>
              <a:rPr lang="en-US" sz="2500" dirty="0" smtClean="0"/>
              <a:t>source or destination can be a computer</a:t>
            </a:r>
            <a:r>
              <a:rPr lang="en-US" sz="2500" dirty="0" smtClean="0"/>
              <a:t>, packet </a:t>
            </a:r>
            <a:r>
              <a:rPr lang="en-US" sz="2500" dirty="0" smtClean="0"/>
              <a:t>switch, bridge, or any other device that connects other networks</a:t>
            </a:r>
            <a:endParaRPr lang="en-US" sz="25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818632"/>
            <a:ext cx="106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0" y="5638800"/>
            <a:ext cx="9144000" cy="152400"/>
          </a:xfrm>
          <a:prstGeom prst="rect">
            <a:avLst/>
          </a:prstGeom>
          <a:solidFill>
            <a:srgbClr val="00006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0" name="Rectangle 8"/>
          <p:cNvSpPr>
            <a:spLocks noChangeArrowheads="1"/>
          </p:cNvSpPr>
          <p:nvPr/>
        </p:nvSpPr>
        <p:spPr bwMode="auto">
          <a:xfrm>
            <a:off x="304800" y="1631950"/>
            <a:ext cx="8153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sz="3200"/>
              <a:t>  </a:t>
            </a:r>
            <a:endParaRPr lang="en-US" sz="3200">
              <a:solidFill>
                <a:srgbClr val="800000"/>
              </a:solidFill>
            </a:endParaRPr>
          </a:p>
        </p:txBody>
      </p:sp>
      <p:sp>
        <p:nvSpPr>
          <p:cNvPr id="9221" name="Slide Number Placeholder 4"/>
          <p:cNvSpPr txBox="1">
            <a:spLocks/>
          </p:cNvSpPr>
          <p:nvPr/>
        </p:nvSpPr>
        <p:spPr bwMode="auto">
          <a:xfrm>
            <a:off x="8382000" y="6248400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fld id="{6953E67F-7FB7-4103-B9B9-8A7AAF11F34F}" type="slidenum">
              <a:rPr lang="en-US" sz="1400"/>
              <a:pPr/>
              <a:t>7</a:t>
            </a:fld>
            <a:endParaRPr lang="en-US" sz="1400"/>
          </a:p>
        </p:txBody>
      </p:sp>
      <p:sp>
        <p:nvSpPr>
          <p:cNvPr id="9222" name="Text Box 11"/>
          <p:cNvSpPr txBox="1">
            <a:spLocks noChangeArrowheads="1"/>
          </p:cNvSpPr>
          <p:nvPr/>
        </p:nvSpPr>
        <p:spPr bwMode="auto">
          <a:xfrm>
            <a:off x="685800" y="609600"/>
            <a:ext cx="7543800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endParaRPr lang="en-US" sz="20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16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4000" b="1" dirty="0" smtClean="0">
              <a:solidFill>
                <a:srgbClr val="0000FF"/>
              </a:solidFill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3600" b="1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r>
              <a:rPr lang="sv-SE" sz="2400" b="1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					</a:t>
            </a:r>
            <a:endParaRPr lang="sv-SE" sz="2400" b="1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28600" y="76200"/>
            <a:ext cx="8458200" cy="411162"/>
          </a:xfrm>
        </p:spPr>
        <p:txBody>
          <a:bodyPr/>
          <a:lstStyle/>
          <a:p>
            <a:pPr algn="l"/>
            <a:r>
              <a:rPr lang="en-US" sz="3000" b="1" dirty="0" smtClean="0"/>
              <a:t>Addressing</a:t>
            </a:r>
            <a:endParaRPr lang="en-US" sz="3000" b="1" dirty="0" smtClean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228600" y="533400"/>
            <a:ext cx="8686800" cy="4953000"/>
          </a:xfrm>
        </p:spPr>
        <p:txBody>
          <a:bodyPr/>
          <a:lstStyle/>
          <a:p>
            <a:pPr algn="just"/>
            <a:r>
              <a:rPr lang="en-US" sz="2500" dirty="0" smtClean="0"/>
              <a:t>In a virtual-circuit network, two types of addressing are involved</a:t>
            </a:r>
            <a:r>
              <a:rPr lang="en-US" sz="2500" dirty="0" smtClean="0"/>
              <a:t>:</a:t>
            </a:r>
          </a:p>
          <a:p>
            <a:pPr algn="just"/>
            <a:r>
              <a:rPr lang="en-US" sz="2500" dirty="0" smtClean="0"/>
              <a:t>Global </a:t>
            </a:r>
            <a:r>
              <a:rPr lang="en-US" sz="2500" dirty="0" smtClean="0"/>
              <a:t>and </a:t>
            </a:r>
            <a:endParaRPr lang="en-US" sz="2500" dirty="0" smtClean="0"/>
          </a:p>
          <a:p>
            <a:pPr algn="just"/>
            <a:r>
              <a:rPr lang="en-US" sz="2500" dirty="0" smtClean="0"/>
              <a:t>Local (</a:t>
            </a:r>
            <a:r>
              <a:rPr lang="en-US" sz="2500" dirty="0" smtClean="0"/>
              <a:t>virtual-circuit identifier</a:t>
            </a:r>
            <a:r>
              <a:rPr lang="en-US" sz="2500" dirty="0" smtClean="0"/>
              <a:t>)</a:t>
            </a:r>
            <a:endParaRPr lang="en-US" sz="25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818632"/>
            <a:ext cx="106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0" y="5638800"/>
            <a:ext cx="9144000" cy="152400"/>
          </a:xfrm>
          <a:prstGeom prst="rect">
            <a:avLst/>
          </a:prstGeom>
          <a:solidFill>
            <a:srgbClr val="00006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0" name="Rectangle 8"/>
          <p:cNvSpPr>
            <a:spLocks noChangeArrowheads="1"/>
          </p:cNvSpPr>
          <p:nvPr/>
        </p:nvSpPr>
        <p:spPr bwMode="auto">
          <a:xfrm>
            <a:off x="304800" y="1631950"/>
            <a:ext cx="8153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sz="3200"/>
              <a:t>  </a:t>
            </a:r>
            <a:endParaRPr lang="en-US" sz="3200">
              <a:solidFill>
                <a:srgbClr val="800000"/>
              </a:solidFill>
            </a:endParaRPr>
          </a:p>
        </p:txBody>
      </p:sp>
      <p:sp>
        <p:nvSpPr>
          <p:cNvPr id="9221" name="Slide Number Placeholder 4"/>
          <p:cNvSpPr txBox="1">
            <a:spLocks/>
          </p:cNvSpPr>
          <p:nvPr/>
        </p:nvSpPr>
        <p:spPr bwMode="auto">
          <a:xfrm>
            <a:off x="8382000" y="6248400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fld id="{6953E67F-7FB7-4103-B9B9-8A7AAF11F34F}" type="slidenum">
              <a:rPr lang="en-US" sz="1400"/>
              <a:pPr/>
              <a:t>8</a:t>
            </a:fld>
            <a:endParaRPr lang="en-US" sz="1400"/>
          </a:p>
        </p:txBody>
      </p:sp>
      <p:sp>
        <p:nvSpPr>
          <p:cNvPr id="9222" name="Text Box 11"/>
          <p:cNvSpPr txBox="1">
            <a:spLocks noChangeArrowheads="1"/>
          </p:cNvSpPr>
          <p:nvPr/>
        </p:nvSpPr>
        <p:spPr bwMode="auto">
          <a:xfrm>
            <a:off x="685800" y="609600"/>
            <a:ext cx="7543800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endParaRPr lang="en-US" sz="20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16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4000" b="1" dirty="0" smtClean="0">
              <a:solidFill>
                <a:srgbClr val="0000FF"/>
              </a:solidFill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3600" b="1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r>
              <a:rPr lang="sv-SE" sz="2400" b="1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					</a:t>
            </a:r>
            <a:endParaRPr lang="sv-SE" sz="2400" b="1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28600" y="76200"/>
            <a:ext cx="8458200" cy="411162"/>
          </a:xfrm>
        </p:spPr>
        <p:txBody>
          <a:bodyPr/>
          <a:lstStyle/>
          <a:p>
            <a:pPr algn="l"/>
            <a:r>
              <a:rPr lang="en-US" sz="3000" b="1" dirty="0" smtClean="0"/>
              <a:t>Global Addressing</a:t>
            </a:r>
            <a:endParaRPr lang="en-US" sz="3000" b="1" dirty="0" smtClean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228600" y="533400"/>
            <a:ext cx="8686800" cy="4953000"/>
          </a:xfrm>
        </p:spPr>
        <p:txBody>
          <a:bodyPr/>
          <a:lstStyle/>
          <a:p>
            <a:pPr algn="just"/>
            <a:r>
              <a:rPr lang="en-US" sz="2500" dirty="0" smtClean="0"/>
              <a:t>A source or a destination needs to have a global address-an address that can be </a:t>
            </a:r>
            <a:r>
              <a:rPr lang="en-US" sz="2500" dirty="0" smtClean="0"/>
              <a:t>unique in </a:t>
            </a:r>
            <a:r>
              <a:rPr lang="en-US" sz="2500" dirty="0" smtClean="0"/>
              <a:t>the scope of the network or internationally if the network is part of an </a:t>
            </a:r>
            <a:r>
              <a:rPr lang="en-US" sz="2500" dirty="0" smtClean="0"/>
              <a:t>international network</a:t>
            </a:r>
            <a:r>
              <a:rPr lang="en-US" sz="2500" dirty="0" smtClean="0"/>
              <a:t>. </a:t>
            </a:r>
            <a:endParaRPr lang="en-US" sz="2500" dirty="0" smtClean="0"/>
          </a:p>
          <a:p>
            <a:pPr algn="just"/>
            <a:r>
              <a:rPr lang="en-US" sz="2500" dirty="0" smtClean="0"/>
              <a:t>However</a:t>
            </a:r>
            <a:r>
              <a:rPr lang="en-US" sz="2500" dirty="0" smtClean="0"/>
              <a:t>, we will see that a global address in virtual-circuit networks is </a:t>
            </a:r>
            <a:r>
              <a:rPr lang="en-US" sz="2500" dirty="0" smtClean="0"/>
              <a:t>used only </a:t>
            </a:r>
            <a:r>
              <a:rPr lang="en-US" sz="2500" dirty="0" smtClean="0"/>
              <a:t>to create a virtual-circuit identifier,</a:t>
            </a:r>
            <a:endParaRPr lang="en-US" sz="25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818632"/>
            <a:ext cx="106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0" y="5638800"/>
            <a:ext cx="9144000" cy="152400"/>
          </a:xfrm>
          <a:prstGeom prst="rect">
            <a:avLst/>
          </a:prstGeom>
          <a:solidFill>
            <a:srgbClr val="00006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0" name="Rectangle 8"/>
          <p:cNvSpPr>
            <a:spLocks noChangeArrowheads="1"/>
          </p:cNvSpPr>
          <p:nvPr/>
        </p:nvSpPr>
        <p:spPr bwMode="auto">
          <a:xfrm>
            <a:off x="304800" y="1631950"/>
            <a:ext cx="8153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sz="3200"/>
              <a:t>  </a:t>
            </a:r>
            <a:endParaRPr lang="en-US" sz="3200">
              <a:solidFill>
                <a:srgbClr val="800000"/>
              </a:solidFill>
            </a:endParaRPr>
          </a:p>
        </p:txBody>
      </p:sp>
      <p:sp>
        <p:nvSpPr>
          <p:cNvPr id="9221" name="Slide Number Placeholder 4"/>
          <p:cNvSpPr txBox="1">
            <a:spLocks/>
          </p:cNvSpPr>
          <p:nvPr/>
        </p:nvSpPr>
        <p:spPr bwMode="auto">
          <a:xfrm>
            <a:off x="8382000" y="6248400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fld id="{6953E67F-7FB7-4103-B9B9-8A7AAF11F34F}" type="slidenum">
              <a:rPr lang="en-US" sz="1400"/>
              <a:pPr/>
              <a:t>9</a:t>
            </a:fld>
            <a:endParaRPr lang="en-US" sz="1400"/>
          </a:p>
        </p:txBody>
      </p:sp>
      <p:sp>
        <p:nvSpPr>
          <p:cNvPr id="9222" name="Text Box 11"/>
          <p:cNvSpPr txBox="1">
            <a:spLocks noChangeArrowheads="1"/>
          </p:cNvSpPr>
          <p:nvPr/>
        </p:nvSpPr>
        <p:spPr bwMode="auto">
          <a:xfrm>
            <a:off x="685800" y="609600"/>
            <a:ext cx="7543800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endParaRPr lang="en-US" sz="20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16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4000" b="1" dirty="0" smtClean="0">
              <a:solidFill>
                <a:srgbClr val="0000FF"/>
              </a:solidFill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3600" b="1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r>
              <a:rPr lang="sv-SE" sz="2400" b="1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					</a:t>
            </a:r>
            <a:endParaRPr lang="sv-SE" sz="2400" b="1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28600" y="76200"/>
            <a:ext cx="8458200" cy="411162"/>
          </a:xfrm>
        </p:spPr>
        <p:txBody>
          <a:bodyPr/>
          <a:lstStyle/>
          <a:p>
            <a:pPr algn="l"/>
            <a:r>
              <a:rPr lang="en-US" sz="3000" b="1" dirty="0" smtClean="0"/>
              <a:t>Virtual-Circuit </a:t>
            </a:r>
            <a:r>
              <a:rPr lang="en-US" sz="3000" b="1" dirty="0" smtClean="0"/>
              <a:t>Identifier (VCI)</a:t>
            </a:r>
            <a:endParaRPr lang="en-US" sz="3000" b="1" dirty="0" smtClean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228600" y="533400"/>
            <a:ext cx="8686800" cy="4953000"/>
          </a:xfrm>
        </p:spPr>
        <p:txBody>
          <a:bodyPr/>
          <a:lstStyle/>
          <a:p>
            <a:pPr algn="just"/>
            <a:r>
              <a:rPr lang="en-US" sz="2500" dirty="0" smtClean="0"/>
              <a:t>The identifier that is actually used for data transfer is called the virtual-circuit </a:t>
            </a:r>
            <a:r>
              <a:rPr lang="en-US" sz="2500" dirty="0" smtClean="0"/>
              <a:t>identifier (</a:t>
            </a:r>
            <a:r>
              <a:rPr lang="en-US" sz="2500" dirty="0" err="1" smtClean="0"/>
              <a:t>VCl</a:t>
            </a:r>
            <a:r>
              <a:rPr lang="en-US" sz="2500" dirty="0" smtClean="0"/>
              <a:t>). </a:t>
            </a:r>
            <a:endParaRPr lang="en-US" sz="2500" dirty="0" smtClean="0"/>
          </a:p>
          <a:p>
            <a:pPr algn="just"/>
            <a:r>
              <a:rPr lang="en-US" sz="2500" dirty="0" smtClean="0"/>
              <a:t>A VCI, </a:t>
            </a:r>
            <a:r>
              <a:rPr lang="en-US" sz="2500" dirty="0" smtClean="0"/>
              <a:t>unlike a global address, is a small number that has only switch scope; </a:t>
            </a:r>
            <a:r>
              <a:rPr lang="en-US" sz="2500" dirty="0" smtClean="0"/>
              <a:t>it is </a:t>
            </a:r>
            <a:r>
              <a:rPr lang="en-US" sz="2500" dirty="0" smtClean="0"/>
              <a:t>used by a frame between two switches. </a:t>
            </a:r>
            <a:endParaRPr lang="en-US" sz="2500" dirty="0" smtClean="0"/>
          </a:p>
          <a:p>
            <a:pPr algn="just"/>
            <a:r>
              <a:rPr lang="en-US" sz="2500" dirty="0" smtClean="0"/>
              <a:t>When </a:t>
            </a:r>
            <a:r>
              <a:rPr lang="en-US" sz="2500" dirty="0" smtClean="0"/>
              <a:t>a frame arrives at a switch, it has </a:t>
            </a:r>
            <a:r>
              <a:rPr lang="en-US" sz="2500" dirty="0" smtClean="0"/>
              <a:t>a VCI</a:t>
            </a:r>
            <a:r>
              <a:rPr lang="en-US" sz="2500" dirty="0" smtClean="0"/>
              <a:t>; when it leaves, it has a different </a:t>
            </a:r>
            <a:r>
              <a:rPr lang="en-US" sz="2500" dirty="0" err="1" smtClean="0"/>
              <a:t>VCl</a:t>
            </a:r>
            <a:r>
              <a:rPr lang="en-US" sz="2500" dirty="0" smtClean="0"/>
              <a:t>. </a:t>
            </a:r>
            <a:endParaRPr lang="en-US" sz="2500" dirty="0" smtClean="0"/>
          </a:p>
          <a:p>
            <a:pPr algn="just"/>
            <a:r>
              <a:rPr lang="en-US" sz="2500" dirty="0" smtClean="0"/>
              <a:t>Figure shows </a:t>
            </a:r>
            <a:r>
              <a:rPr lang="en-US" sz="2500" dirty="0" smtClean="0"/>
              <a:t>how the VCI in a </a:t>
            </a:r>
            <a:r>
              <a:rPr lang="en-US" sz="2500" dirty="0" smtClean="0"/>
              <a:t>data frame </a:t>
            </a:r>
            <a:r>
              <a:rPr lang="en-US" sz="2500" dirty="0" smtClean="0"/>
              <a:t>changes from one switch to another. </a:t>
            </a:r>
            <a:endParaRPr lang="en-US" sz="2500" dirty="0" smtClean="0"/>
          </a:p>
          <a:p>
            <a:pPr algn="just"/>
            <a:r>
              <a:rPr lang="en-US" sz="2500" dirty="0" smtClean="0"/>
              <a:t>Note </a:t>
            </a:r>
            <a:r>
              <a:rPr lang="en-US" sz="2500" dirty="0" smtClean="0"/>
              <a:t>that a VCI does not need to be a </a:t>
            </a:r>
            <a:r>
              <a:rPr lang="en-US" sz="2500" dirty="0" smtClean="0"/>
              <a:t>large number </a:t>
            </a:r>
            <a:r>
              <a:rPr lang="en-US" sz="2500" dirty="0" smtClean="0"/>
              <a:t>since each switch can use its own unique set of </a:t>
            </a:r>
            <a:r>
              <a:rPr lang="en-US" sz="2500" dirty="0" err="1" smtClean="0"/>
              <a:t>VCls</a:t>
            </a:r>
            <a:r>
              <a:rPr lang="en-US" sz="2500" dirty="0" smtClean="0"/>
              <a:t>.</a:t>
            </a:r>
            <a:endParaRPr lang="en-US" sz="25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12625</TotalTime>
  <Words>1520</Words>
  <Application>Microsoft Office PowerPoint</Application>
  <PresentationFormat>On-screen Show (4:3)</PresentationFormat>
  <Paragraphs>507</Paragraphs>
  <Slides>32</Slides>
  <Notes>32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32</vt:i4>
      </vt:variant>
    </vt:vector>
  </HeadingPairs>
  <TitlesOfParts>
    <vt:vector size="34" baseType="lpstr">
      <vt:lpstr>Default Design</vt:lpstr>
      <vt:lpstr>Custom Design</vt:lpstr>
      <vt:lpstr>Slide 1</vt:lpstr>
      <vt:lpstr>Introduction</vt:lpstr>
      <vt:lpstr>Introduction</vt:lpstr>
      <vt:lpstr>Introduction</vt:lpstr>
      <vt:lpstr>Virtual-Circuit Network</vt:lpstr>
      <vt:lpstr>Virtual-Circuit Network</vt:lpstr>
      <vt:lpstr>Addressing</vt:lpstr>
      <vt:lpstr>Global Addressing</vt:lpstr>
      <vt:lpstr>Virtual-Circuit Identifier (VCI)</vt:lpstr>
      <vt:lpstr>Virtual-Circuit Identifier (VCI)</vt:lpstr>
      <vt:lpstr>Three Phases</vt:lpstr>
      <vt:lpstr>Data Transfer Phase</vt:lpstr>
      <vt:lpstr>Data Transfer Phase</vt:lpstr>
      <vt:lpstr>Data Transfer Phase</vt:lpstr>
      <vt:lpstr>Data Transfer Phase</vt:lpstr>
      <vt:lpstr>Data Transfer Phase</vt:lpstr>
      <vt:lpstr>Setup Phase</vt:lpstr>
      <vt:lpstr>Setup Phase - Setup Request</vt:lpstr>
      <vt:lpstr>Setup Phase - Setup Request</vt:lpstr>
      <vt:lpstr>Setup Phase - Setup Request</vt:lpstr>
      <vt:lpstr>Setup Phase - Setup Request</vt:lpstr>
      <vt:lpstr>Setup Phase – Acknowledgment</vt:lpstr>
      <vt:lpstr>Setup Phase – Acknowledgment</vt:lpstr>
      <vt:lpstr>Setup Phase – Acknowledgment</vt:lpstr>
      <vt:lpstr>Setup Phase – Acknowledgment</vt:lpstr>
      <vt:lpstr>Teardown Phase </vt:lpstr>
      <vt:lpstr>Efficiency</vt:lpstr>
      <vt:lpstr>Efficiency</vt:lpstr>
      <vt:lpstr>Delay in Virtual-Circuit Networks</vt:lpstr>
      <vt:lpstr>Delay in Virtual-Circuit Networks</vt:lpstr>
      <vt:lpstr>Delay in Virtual-Circuit Networks</vt:lpstr>
      <vt:lpstr>Delay in Virtual-Circuit Networks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709</cp:revision>
  <cp:lastPrinted>1601-01-01T00:00:00Z</cp:lastPrinted>
  <dcterms:created xsi:type="dcterms:W3CDTF">1601-01-01T00:00:00Z</dcterms:created>
  <dcterms:modified xsi:type="dcterms:W3CDTF">2018-03-19T14:12:35Z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