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2ca05277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2ca05277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2ca05277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2ca05277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Arnav Dashaputra</a:t>
            </a:r>
            <a:endParaRPr/>
          </a:p>
          <a:p>
            <a:pPr indent="0" lvl="0" marL="0" rtl="0" algn="ctr">
              <a:spcBef>
                <a:spcPts val="0"/>
              </a:spcBef>
              <a:spcAft>
                <a:spcPts val="0"/>
              </a:spcAft>
              <a:buNone/>
            </a:pPr>
            <a:r>
              <a:rPr lang="en" sz="2132"/>
              <a:t>Assignment 3</a:t>
            </a:r>
            <a:endParaRPr sz="213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40225"/>
            <a:ext cx="397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Ride </a:t>
            </a:r>
            <a:r>
              <a:rPr lang="en"/>
              <a:t>Length</a:t>
            </a:r>
            <a:r>
              <a:rPr lang="en"/>
              <a:t> by Day per Gender</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000075"/>
            <a:ext cx="3843300" cy="4032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400"/>
              <a:t>This data reveals that on average, Males tend to take longer bike rides (not by </a:t>
            </a:r>
            <a:r>
              <a:rPr lang="en" sz="1400"/>
              <a:t>length</a:t>
            </a:r>
            <a:r>
              <a:rPr lang="en" sz="1400"/>
              <a:t>, but by time) than Female or other unspecified or </a:t>
            </a:r>
            <a:r>
              <a:rPr lang="en" sz="1400"/>
              <a:t>unknown</a:t>
            </a:r>
            <a:r>
              <a:rPr lang="en" sz="1400"/>
              <a:t> genders. Though subtle, this pattern is interesting </a:t>
            </a:r>
            <a:r>
              <a:rPr lang="en" sz="1400"/>
              <a:t>especially</a:t>
            </a:r>
            <a:r>
              <a:rPr lang="en" sz="1400"/>
              <a:t> due to the “unknown” column. One thing that this may show Citi is that they should be more aggressive in collecting gender data per bike, or have </a:t>
            </a:r>
            <a:r>
              <a:rPr lang="en" sz="1400"/>
              <a:t>additional</a:t>
            </a:r>
            <a:r>
              <a:rPr lang="en" sz="1400"/>
              <a:t> gender options for individuals to fit under. Additionally, bike seat types typically vary between male and females, just naturally due to their body proportions. If citi was to create distinct models for their bikes, with the user selected the one that fit them best, it may increase the ride time as more people would want to use citi bikes as their mode of transportation.</a:t>
            </a:r>
            <a:endParaRPr sz="1400"/>
          </a:p>
        </p:txBody>
      </p:sp>
      <p:pic>
        <p:nvPicPr>
          <p:cNvPr id="62" name="Google Shape;62;p14"/>
          <p:cNvPicPr preferRelativeResize="0"/>
          <p:nvPr/>
        </p:nvPicPr>
        <p:blipFill>
          <a:blip r:embed="rId3">
            <a:alphaModFix/>
          </a:blip>
          <a:stretch>
            <a:fillRect/>
          </a:stretch>
        </p:blipFill>
        <p:spPr>
          <a:xfrm>
            <a:off x="4288800" y="328600"/>
            <a:ext cx="4855200" cy="3737395"/>
          </a:xfrm>
          <a:prstGeom prst="rect">
            <a:avLst/>
          </a:prstGeom>
          <a:noFill/>
          <a:ln>
            <a:noFill/>
          </a:ln>
        </p:spPr>
      </p:pic>
      <p:sp>
        <p:nvSpPr>
          <p:cNvPr id="63" name="Google Shape;63;p14"/>
          <p:cNvSpPr txBox="1"/>
          <p:nvPr/>
        </p:nvSpPr>
        <p:spPr>
          <a:xfrm>
            <a:off x="4356350" y="4208250"/>
            <a:ext cx="46584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Consolas"/>
                <a:ea typeface="Consolas"/>
                <a:cs typeface="Consolas"/>
                <a:sym typeface="Consolas"/>
              </a:rPr>
              <a:t>R code: boxplot(citi$tripduration~citi$gender,las=2, main="Ride Length by Day per Gender",ylim=c(0,10000), xlab="Gender", ylab="Trip Duration (seconds)", col = brewer.pal(4,"Set1"))</a:t>
            </a:r>
            <a:endParaRPr sz="1100">
              <a:solidFill>
                <a:schemeClr val="dk1"/>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40225"/>
            <a:ext cx="397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Ride Length by Day per Gender</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311700" y="1000075"/>
            <a:ext cx="3843300" cy="3145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1400"/>
              <a:t>This data shows that on average, subscribers tend to take shorter bike trips than average customers. Subscribers are </a:t>
            </a:r>
            <a:r>
              <a:rPr lang="en" sz="1400"/>
              <a:t>individuals</a:t>
            </a:r>
            <a:r>
              <a:rPr lang="en" sz="1400"/>
              <a:t> that pay a </a:t>
            </a:r>
            <a:r>
              <a:rPr lang="en" sz="1400"/>
              <a:t>larger</a:t>
            </a:r>
            <a:r>
              <a:rPr lang="en" sz="1400"/>
              <a:t> fee beforehand, to then save money overall with unlimited rides. Therefore, n</a:t>
            </a:r>
            <a:r>
              <a:rPr lang="en" sz="1400"/>
              <a:t>ormal customers lose money if they do not have a subscription but are still taking out bikes regularly. </a:t>
            </a:r>
            <a:r>
              <a:rPr lang="en" sz="1400"/>
              <a:t>Accordingly, there are more subscribers than regular customers, but the data is very close, just over 50% of users are subscribers. </a:t>
            </a:r>
            <a:endParaRPr sz="1400"/>
          </a:p>
          <a:p>
            <a:pPr indent="0" lvl="0" marL="0" rtl="0" algn="l">
              <a:spcBef>
                <a:spcPts val="1200"/>
              </a:spcBef>
              <a:spcAft>
                <a:spcPts val="1200"/>
              </a:spcAft>
              <a:buNone/>
            </a:pPr>
            <a:r>
              <a:rPr lang="en" sz="1400"/>
              <a:t>The way that a citi bike pass works is that when you either buy a day pass or hold a subscriber pass, you can take as many rides as you want. The data shows that subscribers are making use of this - by taking shorter rides, it can be assumed that subscribers are using citi bikes over other modes of transportation, especially for short distances. Normal paying customers, on the other hand, are only take out passes for citi bikes when they need to make longer trips. However, since the data here is very close, it reveals how situational buying day passes are for individuals looking to use citi bikes. </a:t>
            </a:r>
            <a:endParaRPr sz="1400"/>
          </a:p>
        </p:txBody>
      </p:sp>
      <p:sp>
        <p:nvSpPr>
          <p:cNvPr id="70" name="Google Shape;70;p15"/>
          <p:cNvSpPr txBox="1"/>
          <p:nvPr/>
        </p:nvSpPr>
        <p:spPr>
          <a:xfrm>
            <a:off x="0" y="4200100"/>
            <a:ext cx="5546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Consolas"/>
                <a:ea typeface="Consolas"/>
                <a:cs typeface="Consolas"/>
                <a:sym typeface="Consolas"/>
              </a:rPr>
              <a:t>R code: </a:t>
            </a:r>
            <a:r>
              <a:rPr lang="en" sz="800">
                <a:solidFill>
                  <a:schemeClr val="dk1"/>
                </a:solidFill>
                <a:latin typeface="Consolas"/>
                <a:ea typeface="Consolas"/>
                <a:cs typeface="Consolas"/>
                <a:sym typeface="Consolas"/>
              </a:rPr>
              <a:t>boxplot(citi$tripduration/60~(citi$usertype), ylim=c(0,250), xlab="Bike User Type", main="Ride Length by User Subscription Type", ylab="Duration (minutes)", col = brewer.pal(3,"Set2"))</a:t>
            </a:r>
            <a:br>
              <a:rPr lang="en" sz="800">
                <a:solidFill>
                  <a:schemeClr val="dk1"/>
                </a:solidFill>
                <a:latin typeface="Consolas"/>
                <a:ea typeface="Consolas"/>
                <a:cs typeface="Consolas"/>
                <a:sym typeface="Consolas"/>
              </a:rPr>
            </a:b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 sz="800">
                <a:solidFill>
                  <a:schemeClr val="dk1"/>
                </a:solidFill>
                <a:latin typeface="Consolas"/>
                <a:ea typeface="Consolas"/>
                <a:cs typeface="Consolas"/>
                <a:sym typeface="Consolas"/>
              </a:rPr>
              <a:t>boxplot(citi$X~(citi$usertype), ylim=c(37000,38000), xlab="Bike User Type", main="Average User Subscription Type", ylab="Subscription Type", col = brewer.pal(3,"Set1"))</a:t>
            </a:r>
            <a:endParaRPr sz="800">
              <a:solidFill>
                <a:schemeClr val="dk1"/>
              </a:solidFill>
              <a:latin typeface="Consolas"/>
              <a:ea typeface="Consolas"/>
              <a:cs typeface="Consolas"/>
              <a:sym typeface="Consolas"/>
            </a:endParaRPr>
          </a:p>
        </p:txBody>
      </p:sp>
      <p:pic>
        <p:nvPicPr>
          <p:cNvPr id="71" name="Google Shape;71;p15"/>
          <p:cNvPicPr preferRelativeResize="0"/>
          <p:nvPr/>
        </p:nvPicPr>
        <p:blipFill>
          <a:blip r:embed="rId3">
            <a:alphaModFix/>
          </a:blip>
          <a:stretch>
            <a:fillRect/>
          </a:stretch>
        </p:blipFill>
        <p:spPr>
          <a:xfrm>
            <a:off x="5706050" y="2571750"/>
            <a:ext cx="3235050" cy="2490249"/>
          </a:xfrm>
          <a:prstGeom prst="rect">
            <a:avLst/>
          </a:prstGeom>
          <a:noFill/>
          <a:ln>
            <a:noFill/>
          </a:ln>
        </p:spPr>
      </p:pic>
      <p:pic>
        <p:nvPicPr>
          <p:cNvPr id="72" name="Google Shape;72;p15"/>
          <p:cNvPicPr preferRelativeResize="0"/>
          <p:nvPr/>
        </p:nvPicPr>
        <p:blipFill>
          <a:blip r:embed="rId4">
            <a:alphaModFix/>
          </a:blip>
          <a:stretch>
            <a:fillRect/>
          </a:stretch>
        </p:blipFill>
        <p:spPr>
          <a:xfrm>
            <a:off x="5872497" y="72325"/>
            <a:ext cx="3068603" cy="236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