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BeeZee"/>
      <p:regular r:id="rId20"/>
      <p: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BeeZee-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BeeZee-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 2071, 1870, 1722, 1984, 1901, 2004, 2427, 2521, 1521, 1990, 1491, 2041, 1251, 3121, 1429, 1049, 2141, 2111, 2666, 2233</a:t>
            </a:r>
            <a:endParaRPr/>
          </a:p>
          <a:p>
            <a:pPr indent="0" lvl="0" marL="0" rtl="0" algn="l">
              <a:spcBef>
                <a:spcPts val="0"/>
              </a:spcBef>
              <a:spcAft>
                <a:spcPts val="0"/>
              </a:spcAft>
              <a:buNone/>
            </a:pPr>
            <a:r>
              <a:rPr lang="en"/>
              <a:t>Farmer  4142, 1213, 1401, 2104, 2140, 2112, 1292, 1211, 2330, 2520, 2852, 1204, 1211, 2591, 1219, 1569, 2591, 2582, 2150, 2151</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efa8f428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efa8f428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6efa8f428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6efa8f428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6efa8f42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6efa8f42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06efa8f428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06efa8f428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06efa8f428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06efa8f428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594e2c3d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594e2c3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6efa8f428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6efa8f428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6efa8f42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6efa8f42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efa8f42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efa8f42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efa8f42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efa8f42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6efa8f428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6efa8f4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efa8f42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efa8f42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6efa8f428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6efa8f428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1" Type="http://schemas.openxmlformats.org/officeDocument/2006/relationships/hyperlink" Target="https://www.cubecraft.net/threads/skywars-map-mesa.7200/" TargetMode="External"/><Relationship Id="rId10" Type="http://schemas.openxmlformats.org/officeDocument/2006/relationships/hyperlink" Target="https://www.fiverr.com/kingdom275/have-steve-say-happy-birthday" TargetMode="External"/><Relationship Id="rId13" Type="http://schemas.openxmlformats.org/officeDocument/2006/relationships/hyperlink" Target="https://www.symbolab.com/" TargetMode="External"/><Relationship Id="rId12" Type="http://schemas.openxmlformats.org/officeDocument/2006/relationships/hyperlink" Target="https://www.planetminecraft.com/project/1-16-1-skywars-map-4-islands/" TargetMode="External"/><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odejs.org/en/" TargetMode="External"/><Relationship Id="rId4" Type="http://schemas.openxmlformats.org/officeDocument/2006/relationships/hyperlink" Target="https://hypixel.net/" TargetMode="External"/><Relationship Id="rId9" Type="http://schemas.openxmlformats.org/officeDocument/2006/relationships/hyperlink" Target="https://marketplace.visualstudio.com/items?itemName=akamud.vscode-theme-onedark" TargetMode="External"/><Relationship Id="rId5" Type="http://schemas.openxmlformats.org/officeDocument/2006/relationships/hyperlink" Target="https://api.hypixel.net/" TargetMode="External"/><Relationship Id="rId6" Type="http://schemas.openxmlformats.org/officeDocument/2006/relationships/hyperlink" Target="https://www.npmjs.com/package/hypixel-api" TargetMode="External"/><Relationship Id="rId7" Type="http://schemas.openxmlformats.org/officeDocument/2006/relationships/hyperlink" Target="https://www.npmjs.com/package/mojangjs" TargetMode="External"/><Relationship Id="rId8" Type="http://schemas.openxmlformats.org/officeDocument/2006/relationships/hyperlink" Target="https://code.visualstudi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ABeeZee"/>
                <a:ea typeface="ABeeZee"/>
                <a:cs typeface="ABeeZee"/>
                <a:sym typeface="ABeeZee"/>
              </a:rPr>
              <a:t>Data 101 Final Project</a:t>
            </a:r>
            <a:endParaRPr>
              <a:latin typeface="ABeeZee"/>
              <a:ea typeface="ABeeZee"/>
              <a:cs typeface="ABeeZee"/>
              <a:sym typeface="ABeeZee"/>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ABeeZee"/>
                <a:ea typeface="ABeeZee"/>
                <a:cs typeface="ABeeZee"/>
                <a:sym typeface="ABeeZee"/>
              </a:rPr>
              <a:t>By Arnav Dashaputra</a:t>
            </a:r>
            <a:endParaRPr>
              <a:latin typeface="ABeeZee"/>
              <a:ea typeface="ABeeZee"/>
              <a:cs typeface="ABeeZee"/>
              <a:sym typeface="ABeeZe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Statistical Work Continued</a:t>
            </a:r>
            <a:endParaRPr>
              <a:latin typeface="ABeeZee"/>
              <a:ea typeface="ABeeZee"/>
              <a:cs typeface="ABeeZee"/>
              <a:sym typeface="ABeeZee"/>
            </a:endParaRPr>
          </a:p>
        </p:txBody>
      </p:sp>
      <p:sp>
        <p:nvSpPr>
          <p:cNvPr id="131" name="Google Shape;131;p22"/>
          <p:cNvSpPr txBox="1"/>
          <p:nvPr>
            <p:ph idx="1" type="body"/>
          </p:nvPr>
        </p:nvSpPr>
        <p:spPr>
          <a:xfrm>
            <a:off x="311700" y="1152475"/>
            <a:ext cx="4326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latin typeface="ABeeZee"/>
                <a:ea typeface="ABeeZee"/>
                <a:cs typeface="ABeeZee"/>
                <a:sym typeface="ABeeZee"/>
              </a:rPr>
              <a:t>Next, I found the standard deviations of the win rates of both kits. </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Standard deviation ecologist: 493.1694</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Standard deviation farmer: 759.3494</a:t>
            </a:r>
            <a:endParaRPr>
              <a:latin typeface="ABeeZee"/>
              <a:ea typeface="ABeeZee"/>
              <a:cs typeface="ABeeZee"/>
              <a:sym typeface="ABeeZee"/>
            </a:endParaRPr>
          </a:p>
          <a:p>
            <a:pPr indent="0" lvl="0" marL="0" rtl="0" algn="l">
              <a:spcBef>
                <a:spcPts val="1200"/>
              </a:spcBef>
              <a:spcAft>
                <a:spcPts val="0"/>
              </a:spcAft>
              <a:buNone/>
            </a:pPr>
            <a:r>
              <a:rPr b="1" lang="en">
                <a:latin typeface="ABeeZee"/>
                <a:ea typeface="ABeeZee"/>
                <a:cs typeface="ABeeZee"/>
                <a:sym typeface="ABeeZee"/>
              </a:rPr>
              <a:t>Z score: 17.020</a:t>
            </a:r>
            <a:endParaRPr b="1">
              <a:latin typeface="ABeeZee"/>
              <a:ea typeface="ABeeZee"/>
              <a:cs typeface="ABeeZee"/>
              <a:sym typeface="ABeeZee"/>
            </a:endParaRPr>
          </a:p>
          <a:p>
            <a:pPr indent="0" lvl="0" marL="0" rtl="0" algn="l">
              <a:spcBef>
                <a:spcPts val="1200"/>
              </a:spcBef>
              <a:spcAft>
                <a:spcPts val="1200"/>
              </a:spcAft>
              <a:buNone/>
            </a:pPr>
            <a:r>
              <a:rPr b="1" lang="en">
                <a:latin typeface="ABeeZee"/>
                <a:ea typeface="ABeeZee"/>
                <a:cs typeface="ABeeZee"/>
                <a:sym typeface="ABeeZee"/>
              </a:rPr>
              <a:t>P value: 0</a:t>
            </a:r>
            <a:endParaRPr b="1">
              <a:latin typeface="ABeeZee"/>
              <a:ea typeface="ABeeZee"/>
              <a:cs typeface="ABeeZee"/>
              <a:sym typeface="ABeeZee"/>
            </a:endParaRPr>
          </a:p>
        </p:txBody>
      </p:sp>
      <p:sp>
        <p:nvSpPr>
          <p:cNvPr id="132" name="Google Shape;132;p22"/>
          <p:cNvSpPr txBox="1"/>
          <p:nvPr/>
        </p:nvSpPr>
        <p:spPr>
          <a:xfrm>
            <a:off x="5226275" y="954850"/>
            <a:ext cx="36510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dk1"/>
                </a:solidFill>
                <a:latin typeface="ABeeZee"/>
                <a:ea typeface="ABeeZee"/>
                <a:cs typeface="ABeeZee"/>
                <a:sym typeface="ABeeZee"/>
              </a:rPr>
              <a:t>R Code</a:t>
            </a:r>
            <a:endParaRPr u="sng">
              <a:solidFill>
                <a:schemeClr val="dk1"/>
              </a:solidFill>
              <a:latin typeface="ABeeZee"/>
              <a:ea typeface="ABeeZee"/>
              <a:cs typeface="ABeeZee"/>
              <a:sym typeface="ABeeZee"/>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sd.Eco = sd(wins$ecologist)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sd.Farm = sd(wins$farmer)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zScore =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pValue = 1 - pnorm(17.020)</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lt2"/>
                </a:solidFill>
                <a:latin typeface="Courier New"/>
                <a:ea typeface="Courier New"/>
                <a:cs typeface="Courier New"/>
                <a:sym typeface="Courier New"/>
              </a:rPr>
              <a:t># for visualizations:</a:t>
            </a:r>
            <a:endParaRPr>
              <a:solidFill>
                <a:schemeClr val="lt2"/>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install.packages("RColorBrewer")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library(RcolorBrewer)</a:t>
            </a:r>
            <a:endParaRPr>
              <a:solidFill>
                <a:schemeClr val="dk1"/>
              </a:solidFill>
              <a:latin typeface="Courier New"/>
              <a:ea typeface="Courier New"/>
              <a:cs typeface="Courier New"/>
              <a:sym typeface="Courier New"/>
            </a:endParaRPr>
          </a:p>
        </p:txBody>
      </p:sp>
      <p:pic>
        <p:nvPicPr>
          <p:cNvPr id="133" name="Google Shape;133;p22"/>
          <p:cNvPicPr preferRelativeResize="0"/>
          <p:nvPr/>
        </p:nvPicPr>
        <p:blipFill rotWithShape="1">
          <a:blip r:embed="rId3">
            <a:alphaModFix/>
          </a:blip>
          <a:srcRect b="0" l="6200" r="0" t="10249"/>
          <a:stretch/>
        </p:blipFill>
        <p:spPr>
          <a:xfrm>
            <a:off x="6307048" y="2268037"/>
            <a:ext cx="2037025" cy="880500"/>
          </a:xfrm>
          <a:prstGeom prst="rect">
            <a:avLst/>
          </a:prstGeom>
          <a:noFill/>
          <a:ln cap="flat" cmpd="sng" w="28575">
            <a:solidFill>
              <a:schemeClr val="dk1"/>
            </a:solidFill>
            <a:prstDash val="solid"/>
            <a:round/>
            <a:headEnd len="sm" w="sm" type="none"/>
            <a:tailEnd len="sm" w="sm" type="none"/>
          </a:ln>
        </p:spPr>
      </p:pic>
      <p:cxnSp>
        <p:nvCxnSpPr>
          <p:cNvPr id="134" name="Google Shape;134;p22"/>
          <p:cNvCxnSpPr/>
          <p:nvPr/>
        </p:nvCxnSpPr>
        <p:spPr>
          <a:xfrm flipH="1">
            <a:off x="4774400" y="693675"/>
            <a:ext cx="7500" cy="3793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Statistical Analysis</a:t>
            </a:r>
            <a:endParaRPr>
              <a:latin typeface="ABeeZee"/>
              <a:ea typeface="ABeeZee"/>
              <a:cs typeface="ABeeZee"/>
              <a:sym typeface="ABeeZee"/>
            </a:endParaRPr>
          </a:p>
        </p:txBody>
      </p:sp>
      <p:sp>
        <p:nvSpPr>
          <p:cNvPr id="140" name="Google Shape;14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ABeeZee"/>
                <a:ea typeface="ABeeZee"/>
                <a:cs typeface="ABeeZee"/>
                <a:sym typeface="ABeeZee"/>
              </a:rPr>
              <a:t>The p value of 0 is less than 0.05, the significance level indicating that there is a 5% risk of falsely rejecting the null hypothesis. Therefore, the null hypothesis should be rejected, and there is a significant difference in what kit is used to start a game. </a:t>
            </a:r>
            <a:endParaRPr>
              <a:latin typeface="ABeeZee"/>
              <a:ea typeface="ABeeZee"/>
              <a:cs typeface="ABeeZee"/>
              <a:sym typeface="ABeeZee"/>
            </a:endParaRPr>
          </a:p>
        </p:txBody>
      </p:sp>
      <p:pic>
        <p:nvPicPr>
          <p:cNvPr id="141" name="Google Shape;141;p23"/>
          <p:cNvPicPr preferRelativeResize="0"/>
          <p:nvPr/>
        </p:nvPicPr>
        <p:blipFill>
          <a:blip r:embed="rId3">
            <a:alphaModFix/>
          </a:blip>
          <a:stretch>
            <a:fillRect/>
          </a:stretch>
        </p:blipFill>
        <p:spPr>
          <a:xfrm>
            <a:off x="2516000" y="2647945"/>
            <a:ext cx="4111999" cy="2313000"/>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nvPicPr>
        <p:blipFill>
          <a:blip r:embed="rId3">
            <a:alphaModFix/>
          </a:blip>
          <a:stretch>
            <a:fillRect/>
          </a:stretch>
        </p:blipFill>
        <p:spPr>
          <a:xfrm>
            <a:off x="4696467" y="1170125"/>
            <a:ext cx="4343407" cy="3026450"/>
          </a:xfrm>
          <a:prstGeom prst="rect">
            <a:avLst/>
          </a:prstGeom>
          <a:noFill/>
          <a:ln>
            <a:noFill/>
          </a:ln>
        </p:spPr>
      </p:pic>
      <p:sp>
        <p:nvSpPr>
          <p:cNvPr id="147" name="Google Shape;147;p24"/>
          <p:cNvSpPr txBox="1"/>
          <p:nvPr>
            <p:ph type="title"/>
          </p:nvPr>
        </p:nvSpPr>
        <p:spPr>
          <a:xfrm>
            <a:off x="265775" y="220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Visualizations</a:t>
            </a:r>
            <a:endParaRPr>
              <a:latin typeface="ABeeZee"/>
              <a:ea typeface="ABeeZee"/>
              <a:cs typeface="ABeeZee"/>
              <a:sym typeface="ABeeZee"/>
            </a:endParaRPr>
          </a:p>
        </p:txBody>
      </p:sp>
      <p:sp>
        <p:nvSpPr>
          <p:cNvPr id="148" name="Google Shape;148;p24"/>
          <p:cNvSpPr txBox="1"/>
          <p:nvPr>
            <p:ph idx="1" type="body"/>
          </p:nvPr>
        </p:nvSpPr>
        <p:spPr>
          <a:xfrm>
            <a:off x="348275" y="4263887"/>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chemeClr val="dk1"/>
                </a:solidFill>
                <a:latin typeface="Courier New"/>
                <a:ea typeface="Courier New"/>
                <a:cs typeface="Courier New"/>
                <a:sym typeface="Courier New"/>
              </a:rPr>
              <a:t>barplot(wins$ecologist, ylim=c(500,4000), xlab="Individuals", ylab="Ecologist Wins", main="Individual Player Ecologist Wins", col = brewer.pal(n = 3, name = "BuPu"))</a:t>
            </a:r>
            <a:endParaRPr sz="800">
              <a:solidFill>
                <a:schemeClr val="dk1"/>
              </a:solidFill>
              <a:latin typeface="Courier New"/>
              <a:ea typeface="Courier New"/>
              <a:cs typeface="Courier New"/>
              <a:sym typeface="Courier New"/>
            </a:endParaRPr>
          </a:p>
          <a:p>
            <a:pPr indent="0" lvl="0" marL="0" rtl="0" algn="l">
              <a:spcBef>
                <a:spcPts val="1200"/>
              </a:spcBef>
              <a:spcAft>
                <a:spcPts val="0"/>
              </a:spcAft>
              <a:buNone/>
            </a:pPr>
            <a:r>
              <a:rPr lang="en" sz="800">
                <a:solidFill>
                  <a:schemeClr val="dk1"/>
                </a:solidFill>
                <a:latin typeface="Courier New"/>
                <a:ea typeface="Courier New"/>
                <a:cs typeface="Courier New"/>
                <a:sym typeface="Courier New"/>
              </a:rPr>
              <a:t>barplot(wins$farmer, ylim=c(500,4000), xlab="Individuals", ylab="Farmer Wins", main="Individual Player Farmer Wins", col = brewer.pal(n = 3, name = "PuRd"))</a:t>
            </a:r>
            <a:endParaRPr sz="800">
              <a:solidFill>
                <a:schemeClr val="dk1"/>
              </a:solidFill>
              <a:latin typeface="Courier New"/>
              <a:ea typeface="Courier New"/>
              <a:cs typeface="Courier New"/>
              <a:sym typeface="Courier New"/>
            </a:endParaRPr>
          </a:p>
          <a:p>
            <a:pPr indent="0" lvl="0" marL="0" rtl="0" algn="l">
              <a:spcBef>
                <a:spcPts val="1200"/>
              </a:spcBef>
              <a:spcAft>
                <a:spcPts val="0"/>
              </a:spcAft>
              <a:buNone/>
            </a:pPr>
            <a:r>
              <a:t/>
            </a:r>
            <a:endParaRPr sz="800">
              <a:solidFill>
                <a:schemeClr val="dk1"/>
              </a:solidFill>
              <a:latin typeface="Courier New"/>
              <a:ea typeface="Courier New"/>
              <a:cs typeface="Courier New"/>
              <a:sym typeface="Courier New"/>
            </a:endParaRPr>
          </a:p>
          <a:p>
            <a:pPr indent="0" lvl="0" marL="0" rtl="0" algn="l">
              <a:spcBef>
                <a:spcPts val="1200"/>
              </a:spcBef>
              <a:spcAft>
                <a:spcPts val="1200"/>
              </a:spcAft>
              <a:buNone/>
            </a:pPr>
            <a:r>
              <a:t/>
            </a:r>
            <a:endParaRPr sz="800">
              <a:solidFill>
                <a:schemeClr val="dk1"/>
              </a:solidFill>
              <a:latin typeface="Courier New"/>
              <a:ea typeface="Courier New"/>
              <a:cs typeface="Courier New"/>
              <a:sym typeface="Courier New"/>
            </a:endParaRPr>
          </a:p>
        </p:txBody>
      </p:sp>
      <p:pic>
        <p:nvPicPr>
          <p:cNvPr id="149" name="Google Shape;149;p24"/>
          <p:cNvPicPr preferRelativeResize="0"/>
          <p:nvPr/>
        </p:nvPicPr>
        <p:blipFill>
          <a:blip r:embed="rId4">
            <a:alphaModFix/>
          </a:blip>
          <a:stretch>
            <a:fillRect/>
          </a:stretch>
        </p:blipFill>
        <p:spPr>
          <a:xfrm>
            <a:off x="113100" y="1170125"/>
            <a:ext cx="4343394" cy="3026450"/>
          </a:xfrm>
          <a:prstGeom prst="rect">
            <a:avLst/>
          </a:prstGeom>
          <a:noFill/>
          <a:ln>
            <a:noFill/>
          </a:ln>
        </p:spPr>
      </p:pic>
      <p:sp>
        <p:nvSpPr>
          <p:cNvPr id="150" name="Google Shape;150;p24"/>
          <p:cNvSpPr txBox="1"/>
          <p:nvPr/>
        </p:nvSpPr>
        <p:spPr>
          <a:xfrm>
            <a:off x="305125" y="728175"/>
            <a:ext cx="8191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BeeZee"/>
                <a:ea typeface="ABeeZee"/>
                <a:cs typeface="ABeeZee"/>
                <a:sym typeface="ABeeZee"/>
              </a:rPr>
              <a:t>As seen, there are more farmer wins compared to ecologist wins.</a:t>
            </a:r>
            <a:endParaRPr>
              <a:solidFill>
                <a:schemeClr val="dk1"/>
              </a:solidFill>
              <a:latin typeface="ABeeZee"/>
              <a:ea typeface="ABeeZee"/>
              <a:cs typeface="ABeeZee"/>
              <a:sym typeface="ABeeZe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Conclusion</a:t>
            </a:r>
            <a:endParaRPr>
              <a:latin typeface="ABeeZee"/>
              <a:ea typeface="ABeeZee"/>
              <a:cs typeface="ABeeZee"/>
              <a:sym typeface="ABeeZee"/>
            </a:endParaRPr>
          </a:p>
        </p:txBody>
      </p:sp>
      <p:sp>
        <p:nvSpPr>
          <p:cNvPr id="156" name="Google Shape;15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latin typeface="ABeeZee"/>
                <a:ea typeface="ABeeZee"/>
                <a:cs typeface="ABeeZee"/>
                <a:sym typeface="ABeeZee"/>
              </a:rPr>
              <a:t>In short, given that the players are utilizing the best winning play style (rushing to the middle), </a:t>
            </a:r>
            <a:r>
              <a:rPr lang="en">
                <a:latin typeface="ABeeZee"/>
                <a:ea typeface="ABeeZee"/>
                <a:cs typeface="ABeeZee"/>
                <a:sym typeface="ABeeZee"/>
              </a:rPr>
              <a:t>the kit that is used </a:t>
            </a:r>
            <a:r>
              <a:rPr lang="en" u="sng">
                <a:latin typeface="ABeeZee"/>
                <a:ea typeface="ABeeZee"/>
                <a:cs typeface="ABeeZee"/>
                <a:sym typeface="ABeeZee"/>
              </a:rPr>
              <a:t>does</a:t>
            </a:r>
            <a:r>
              <a:rPr lang="en">
                <a:latin typeface="ABeeZee"/>
                <a:ea typeface="ABeeZee"/>
                <a:cs typeface="ABeeZee"/>
                <a:sym typeface="ABeeZee"/>
              </a:rPr>
              <a:t> matter in winning a game. Although the ecologist kit results in getting to the middle faster, </a:t>
            </a:r>
            <a:r>
              <a:rPr b="1" lang="en" u="sng">
                <a:latin typeface="ABeeZee"/>
                <a:ea typeface="ABeeZee"/>
                <a:cs typeface="ABeeZee"/>
                <a:sym typeface="ABeeZee"/>
              </a:rPr>
              <a:t>using the Farmer kit and taking more time to get to the middle safer is ultimately more worth it.</a:t>
            </a:r>
            <a:endParaRPr b="1" u="sng">
              <a:latin typeface="ABeeZee"/>
              <a:ea typeface="ABeeZee"/>
              <a:cs typeface="ABeeZee"/>
              <a:sym typeface="ABeeZee"/>
            </a:endParaRPr>
          </a:p>
        </p:txBody>
      </p:sp>
      <p:pic>
        <p:nvPicPr>
          <p:cNvPr id="157" name="Google Shape;157;p25"/>
          <p:cNvPicPr preferRelativeResize="0"/>
          <p:nvPr/>
        </p:nvPicPr>
        <p:blipFill>
          <a:blip r:embed="rId3">
            <a:alphaModFix/>
          </a:blip>
          <a:stretch>
            <a:fillRect/>
          </a:stretch>
        </p:blipFill>
        <p:spPr>
          <a:xfrm>
            <a:off x="2854775" y="3012499"/>
            <a:ext cx="3434450" cy="19344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63" name="Google Shape;16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NodeJS - </a:t>
            </a:r>
            <a:r>
              <a:rPr lang="en" u="sng">
                <a:solidFill>
                  <a:schemeClr val="hlink"/>
                </a:solidFill>
                <a:hlinkClick r:id="rId3"/>
              </a:rPr>
              <a:t>https://nodejs.org/en/</a:t>
            </a:r>
            <a:r>
              <a:rPr lang="en"/>
              <a:t> </a:t>
            </a:r>
            <a:endParaRPr/>
          </a:p>
          <a:p>
            <a:pPr indent="0" lvl="0" marL="0" rtl="0" algn="l">
              <a:spcBef>
                <a:spcPts val="1200"/>
              </a:spcBef>
              <a:spcAft>
                <a:spcPts val="0"/>
              </a:spcAft>
              <a:buNone/>
            </a:pPr>
            <a:r>
              <a:rPr lang="en"/>
              <a:t>Hypixel - </a:t>
            </a:r>
            <a:r>
              <a:rPr lang="en" u="sng">
                <a:solidFill>
                  <a:schemeClr val="hlink"/>
                </a:solidFill>
                <a:hlinkClick r:id="rId4"/>
              </a:rPr>
              <a:t>https://hypixel.net/</a:t>
            </a:r>
            <a:endParaRPr/>
          </a:p>
          <a:p>
            <a:pPr indent="0" lvl="0" marL="0" rtl="0" algn="l">
              <a:spcBef>
                <a:spcPts val="1200"/>
              </a:spcBef>
              <a:spcAft>
                <a:spcPts val="0"/>
              </a:spcAft>
              <a:buNone/>
            </a:pPr>
            <a:r>
              <a:rPr lang="en"/>
              <a:t>Hypixel Public API - </a:t>
            </a:r>
            <a:r>
              <a:rPr lang="en" u="sng">
                <a:solidFill>
                  <a:schemeClr val="hlink"/>
                </a:solidFill>
                <a:hlinkClick r:id="rId5"/>
              </a:rPr>
              <a:t>https://api.hypixel.net/</a:t>
            </a:r>
            <a:r>
              <a:rPr lang="en"/>
              <a:t> </a:t>
            </a:r>
            <a:endParaRPr/>
          </a:p>
          <a:p>
            <a:pPr indent="0" lvl="0" marL="0" rtl="0" algn="l">
              <a:spcBef>
                <a:spcPts val="1200"/>
              </a:spcBef>
              <a:spcAft>
                <a:spcPts val="0"/>
              </a:spcAft>
              <a:buNone/>
            </a:pPr>
            <a:r>
              <a:rPr lang="en"/>
              <a:t>Hypixel-api - </a:t>
            </a:r>
            <a:r>
              <a:rPr lang="en" u="sng">
                <a:solidFill>
                  <a:schemeClr val="accent5"/>
                </a:solidFill>
                <a:hlinkClick r:id="rId6">
                  <a:extLst>
                    <a:ext uri="{A12FA001-AC4F-418D-AE19-62706E023703}">
                      <ahyp:hlinkClr val="tx"/>
                    </a:ext>
                  </a:extLst>
                </a:hlinkClick>
              </a:rPr>
              <a:t>https://www.npmjs.com/package/hypixel-api</a:t>
            </a:r>
            <a:endParaRPr/>
          </a:p>
          <a:p>
            <a:pPr indent="0" lvl="0" marL="0" rtl="0" algn="l">
              <a:spcBef>
                <a:spcPts val="1200"/>
              </a:spcBef>
              <a:spcAft>
                <a:spcPts val="0"/>
              </a:spcAft>
              <a:buNone/>
            </a:pPr>
            <a:r>
              <a:rPr lang="en"/>
              <a:t>Mojangjs - </a:t>
            </a:r>
            <a:r>
              <a:rPr lang="en" u="sng">
                <a:solidFill>
                  <a:schemeClr val="accent5"/>
                </a:solidFill>
                <a:hlinkClick r:id="rId7">
                  <a:extLst>
                    <a:ext uri="{A12FA001-AC4F-418D-AE19-62706E023703}">
                      <ahyp:hlinkClr val="tx"/>
                    </a:ext>
                  </a:extLst>
                </a:hlinkClick>
              </a:rPr>
              <a:t>https://www.npmjs.com/package/mojangjs</a:t>
            </a:r>
            <a:endParaRPr/>
          </a:p>
          <a:p>
            <a:pPr indent="0" lvl="0" marL="0" rtl="0" algn="l">
              <a:spcBef>
                <a:spcPts val="1200"/>
              </a:spcBef>
              <a:spcAft>
                <a:spcPts val="0"/>
              </a:spcAft>
              <a:buNone/>
            </a:pPr>
            <a:r>
              <a:rPr lang="en"/>
              <a:t>VS Code - </a:t>
            </a:r>
            <a:r>
              <a:rPr lang="en" u="sng">
                <a:solidFill>
                  <a:schemeClr val="hlink"/>
                </a:solidFill>
                <a:hlinkClick r:id="rId8"/>
              </a:rPr>
              <a:t>https://code.visualstudio.com/</a:t>
            </a:r>
            <a:r>
              <a:rPr lang="en"/>
              <a:t> </a:t>
            </a:r>
            <a:endParaRPr/>
          </a:p>
          <a:p>
            <a:pPr indent="0" lvl="0" marL="0" rtl="0" algn="l">
              <a:spcBef>
                <a:spcPts val="1200"/>
              </a:spcBef>
              <a:spcAft>
                <a:spcPts val="0"/>
              </a:spcAft>
              <a:buNone/>
            </a:pPr>
            <a:r>
              <a:rPr lang="en"/>
              <a:t>Atom One Dark - </a:t>
            </a:r>
            <a:r>
              <a:rPr lang="en" sz="1291" u="sng">
                <a:solidFill>
                  <a:schemeClr val="hlink"/>
                </a:solidFill>
                <a:hlinkClick r:id="rId9"/>
              </a:rPr>
              <a:t>https://marketplace.visualstudio.com/items?itemName=akamud.vscode-theme-onedark</a:t>
            </a:r>
            <a:endParaRPr/>
          </a:p>
          <a:p>
            <a:pPr indent="0" lvl="0" marL="0" rtl="0" algn="l">
              <a:spcBef>
                <a:spcPts val="1200"/>
              </a:spcBef>
              <a:spcAft>
                <a:spcPts val="0"/>
              </a:spcAft>
              <a:buNone/>
            </a:pPr>
            <a:r>
              <a:rPr lang="en"/>
              <a:t>Happy Steve Picture - </a:t>
            </a:r>
            <a:r>
              <a:rPr lang="en" u="sng">
                <a:solidFill>
                  <a:schemeClr val="hlink"/>
                </a:solidFill>
                <a:hlinkClick r:id="rId10"/>
              </a:rPr>
              <a:t>https://www.fiverr.com/kingdom275/have-steve-say-happy-birthday</a:t>
            </a:r>
            <a:r>
              <a:rPr lang="en"/>
              <a:t> </a:t>
            </a:r>
            <a:endParaRPr/>
          </a:p>
          <a:p>
            <a:pPr indent="0" lvl="0" marL="0" rtl="0" algn="l">
              <a:spcBef>
                <a:spcPts val="1200"/>
              </a:spcBef>
              <a:spcAft>
                <a:spcPts val="0"/>
              </a:spcAft>
              <a:buNone/>
            </a:pPr>
            <a:r>
              <a:rPr lang="en"/>
              <a:t>Skywars Map 1 Picture - </a:t>
            </a:r>
            <a:r>
              <a:rPr lang="en" u="sng">
                <a:solidFill>
                  <a:schemeClr val="hlink"/>
                </a:solidFill>
                <a:hlinkClick r:id="rId11"/>
              </a:rPr>
              <a:t>https://www.cubecraft.net/threads/skywars-map-mesa.7200/</a:t>
            </a:r>
            <a:r>
              <a:rPr lang="en"/>
              <a:t> </a:t>
            </a:r>
            <a:endParaRPr/>
          </a:p>
          <a:p>
            <a:pPr indent="0" lvl="0" marL="0" rtl="0" algn="l">
              <a:spcBef>
                <a:spcPts val="1200"/>
              </a:spcBef>
              <a:spcAft>
                <a:spcPts val="0"/>
              </a:spcAft>
              <a:buNone/>
            </a:pPr>
            <a:r>
              <a:rPr lang="en"/>
              <a:t>Skywars Map 2 Picture - </a:t>
            </a:r>
            <a:r>
              <a:rPr lang="en" u="sng">
                <a:solidFill>
                  <a:schemeClr val="hlink"/>
                </a:solidFill>
                <a:hlinkClick r:id="rId12"/>
              </a:rPr>
              <a:t>https://www.planetminecraft.com/project/1-16-1-skywars-map-4-islands/</a:t>
            </a:r>
            <a:r>
              <a:rPr lang="en"/>
              <a:t> </a:t>
            </a:r>
            <a:endParaRPr/>
          </a:p>
          <a:p>
            <a:pPr indent="0" lvl="0" marL="0" rtl="0" algn="l">
              <a:spcBef>
                <a:spcPts val="1200"/>
              </a:spcBef>
              <a:spcAft>
                <a:spcPts val="1200"/>
              </a:spcAft>
              <a:buNone/>
            </a:pPr>
            <a:r>
              <a:rPr lang="en"/>
              <a:t>Scientific Calculator - </a:t>
            </a:r>
            <a:r>
              <a:rPr lang="en" u="sng">
                <a:solidFill>
                  <a:schemeClr val="hlink"/>
                </a:solidFill>
                <a:hlinkClick r:id="rId13"/>
              </a:rPr>
              <a:t>https://www.symbolab.com/</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25">
                <a:latin typeface="ABeeZee"/>
                <a:ea typeface="ABeeZee"/>
                <a:cs typeface="ABeeZee"/>
                <a:sym typeface="ABeeZee"/>
              </a:rPr>
              <a:t>Minecraft. One of Minecraft’s best features is the ability for people to host their own game servers. Whether this be friends connecting to each other, or companies renting server hardware to host for thousands of players, multiplayer Minecraft has been around since the game’s creation.</a:t>
            </a:r>
            <a:endParaRPr sz="1225">
              <a:latin typeface="ABeeZee"/>
              <a:ea typeface="ABeeZee"/>
              <a:cs typeface="ABeeZee"/>
              <a:sym typeface="ABeeZee"/>
            </a:endParaRPr>
          </a:p>
          <a:p>
            <a:pPr indent="0" lvl="0" marL="0" rtl="0" algn="l">
              <a:lnSpc>
                <a:spcPct val="95000"/>
              </a:lnSpc>
              <a:spcBef>
                <a:spcPts val="1200"/>
              </a:spcBef>
              <a:spcAft>
                <a:spcPts val="0"/>
              </a:spcAft>
              <a:buNone/>
            </a:pPr>
            <a:r>
              <a:t/>
            </a:r>
            <a:endParaRPr sz="1225">
              <a:latin typeface="ABeeZee"/>
              <a:ea typeface="ABeeZee"/>
              <a:cs typeface="ABeeZee"/>
              <a:sym typeface="ABeeZee"/>
            </a:endParaRPr>
          </a:p>
          <a:p>
            <a:pPr indent="0" lvl="0" marL="0" rtl="0" algn="l">
              <a:lnSpc>
                <a:spcPct val="95000"/>
              </a:lnSpc>
              <a:spcBef>
                <a:spcPts val="1200"/>
              </a:spcBef>
              <a:spcAft>
                <a:spcPts val="0"/>
              </a:spcAft>
              <a:buNone/>
            </a:pPr>
            <a:r>
              <a:rPr lang="en" sz="1225">
                <a:latin typeface="ABeeZee"/>
                <a:ea typeface="ABeeZee"/>
                <a:cs typeface="ABeeZee"/>
                <a:sym typeface="ABeeZee"/>
              </a:rPr>
              <a:t>Hypixel is and has been the largest third party server. Based in Canada, Hypixel generates millions of dollars of revenue yearly, and often have over 100,000 concurrent players. </a:t>
            </a:r>
            <a:endParaRPr sz="1225">
              <a:latin typeface="ABeeZee"/>
              <a:ea typeface="ABeeZee"/>
              <a:cs typeface="ABeeZee"/>
              <a:sym typeface="ABeeZee"/>
            </a:endParaRPr>
          </a:p>
          <a:p>
            <a:pPr indent="0" lvl="0" marL="0" rtl="0" algn="l">
              <a:lnSpc>
                <a:spcPct val="95000"/>
              </a:lnSpc>
              <a:spcBef>
                <a:spcPts val="1200"/>
              </a:spcBef>
              <a:spcAft>
                <a:spcPts val="0"/>
              </a:spcAft>
              <a:buNone/>
            </a:pPr>
            <a:r>
              <a:t/>
            </a:r>
            <a:endParaRPr sz="1225">
              <a:latin typeface="ABeeZee"/>
              <a:ea typeface="ABeeZee"/>
              <a:cs typeface="ABeeZee"/>
              <a:sym typeface="ABeeZee"/>
            </a:endParaRPr>
          </a:p>
          <a:p>
            <a:pPr indent="0" lvl="0" marL="0" rtl="0" algn="l">
              <a:lnSpc>
                <a:spcPct val="95000"/>
              </a:lnSpc>
              <a:spcBef>
                <a:spcPts val="1200"/>
              </a:spcBef>
              <a:spcAft>
                <a:spcPts val="1200"/>
              </a:spcAft>
              <a:buClr>
                <a:srgbClr val="000000"/>
              </a:buClr>
              <a:buSzPts val="688"/>
              <a:buFont typeface="Arial"/>
              <a:buNone/>
            </a:pPr>
            <a:r>
              <a:rPr lang="en" sz="1225">
                <a:latin typeface="ABeeZee"/>
                <a:ea typeface="ABeeZee"/>
                <a:cs typeface="ABeeZee"/>
                <a:sym typeface="ABeeZee"/>
              </a:rPr>
              <a:t>One of the attractions of Hypixel is that they offer a wide variety of custom-coded games. One such game is called Skywars. Skywars is a popular competitive game in which, 12 players fight it out to be the last one standing. However, this does not take the ordinary Hunger Games approach - each player starts out on a floating island with limited resources, and have the option to travel to the middle of the game where lies a large island. This large island contains far better resources than the starting islands. Additionally, each player gets some starting items, called a “kit”. Each kit contains different items and players can only choose one kit at a time before a game starts.</a:t>
            </a:r>
            <a:endParaRPr/>
          </a:p>
        </p:txBody>
      </p:sp>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Preface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An example of a skywars game, with small islands surrounding one large island.</a:t>
            </a:r>
            <a:endParaRPr>
              <a:latin typeface="ABeeZee"/>
              <a:ea typeface="ABeeZee"/>
              <a:cs typeface="ABeeZee"/>
              <a:sym typeface="ABeeZee"/>
            </a:endParaRPr>
          </a:p>
        </p:txBody>
      </p:sp>
      <p:sp>
        <p:nvSpPr>
          <p:cNvPr id="67" name="Google Shape;67;p15"/>
          <p:cNvSpPr txBox="1"/>
          <p:nvPr>
            <p:ph idx="1" type="body"/>
          </p:nvPr>
        </p:nvSpPr>
        <p:spPr>
          <a:xfrm>
            <a:off x="311700" y="1228675"/>
            <a:ext cx="24483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ABeeZee"/>
                <a:ea typeface="ABeeZee"/>
                <a:cs typeface="ABeeZee"/>
                <a:sym typeface="ABeeZee"/>
              </a:rPr>
              <a:t>Players can place blocks found on their </a:t>
            </a:r>
            <a:r>
              <a:rPr lang="en">
                <a:latin typeface="ABeeZee"/>
                <a:ea typeface="ABeeZee"/>
                <a:cs typeface="ABeeZee"/>
                <a:sym typeface="ABeeZee"/>
              </a:rPr>
              <a:t>starting</a:t>
            </a:r>
            <a:r>
              <a:rPr lang="en">
                <a:latin typeface="ABeeZee"/>
                <a:ea typeface="ABeeZee"/>
                <a:cs typeface="ABeeZee"/>
                <a:sym typeface="ABeeZee"/>
              </a:rPr>
              <a:t> island to bridge out to the larger island.</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1200"/>
              </a:spcAft>
              <a:buNone/>
            </a:pPr>
            <a:r>
              <a:rPr lang="en">
                <a:latin typeface="ABeeZee"/>
                <a:ea typeface="ABeeZee"/>
                <a:cs typeface="ABeeZee"/>
                <a:sym typeface="ABeeZee"/>
              </a:rPr>
              <a:t>However, players can also knock other players off their bridges, resulting in killing them.</a:t>
            </a:r>
            <a:endParaRPr>
              <a:latin typeface="ABeeZee"/>
              <a:ea typeface="ABeeZee"/>
              <a:cs typeface="ABeeZee"/>
              <a:sym typeface="ABeeZee"/>
            </a:endParaRPr>
          </a:p>
        </p:txBody>
      </p:sp>
      <p:pic>
        <p:nvPicPr>
          <p:cNvPr id="68" name="Google Shape;68;p15"/>
          <p:cNvPicPr preferRelativeResize="0"/>
          <p:nvPr/>
        </p:nvPicPr>
        <p:blipFill>
          <a:blip r:embed="rId3">
            <a:alphaModFix/>
          </a:blip>
          <a:stretch>
            <a:fillRect/>
          </a:stretch>
        </p:blipFill>
        <p:spPr>
          <a:xfrm>
            <a:off x="3047725" y="1191762"/>
            <a:ext cx="5933899" cy="33378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Does a game’s kit affect win rate?</a:t>
            </a:r>
            <a:endParaRPr>
              <a:latin typeface="ABeeZee"/>
              <a:ea typeface="ABeeZee"/>
              <a:cs typeface="ABeeZee"/>
              <a:sym typeface="ABeeZee"/>
            </a:endParaRPr>
          </a:p>
        </p:txBody>
      </p:sp>
      <p:sp>
        <p:nvSpPr>
          <p:cNvPr id="74" name="Google Shape;74;p16"/>
          <p:cNvSpPr txBox="1"/>
          <p:nvPr>
            <p:ph idx="1" type="body"/>
          </p:nvPr>
        </p:nvSpPr>
        <p:spPr>
          <a:xfrm>
            <a:off x="311700" y="695275"/>
            <a:ext cx="8520600" cy="4338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t/>
            </a:r>
            <a:endParaRPr sz="1225">
              <a:latin typeface="ABeeZee"/>
              <a:ea typeface="ABeeZee"/>
              <a:cs typeface="ABeeZee"/>
              <a:sym typeface="ABeeZee"/>
            </a:endParaRPr>
          </a:p>
          <a:p>
            <a:pPr indent="0" lvl="0" marL="0" rtl="0" algn="l">
              <a:lnSpc>
                <a:spcPct val="95000"/>
              </a:lnSpc>
              <a:spcBef>
                <a:spcPts val="1200"/>
              </a:spcBef>
              <a:spcAft>
                <a:spcPts val="0"/>
              </a:spcAft>
              <a:buSzPts val="688"/>
              <a:buNone/>
            </a:pPr>
            <a:r>
              <a:rPr lang="en" sz="1225">
                <a:latin typeface="ABeeZee"/>
                <a:ea typeface="ABeeZee"/>
                <a:cs typeface="ABeeZee"/>
                <a:sym typeface="ABeeZee"/>
              </a:rPr>
              <a:t>While I was playing, I saw how much my kit mattered in winning the game. Since getting to the middle fast can help in winning a game, I personally choose kits that help me get to the middle. “Ecologist” and “farmer” are good kits for this. Ecologist lets you collect items very fast, which lets you get to the middle faster. However, Farmer is safer since it allows you to stop anyone from killing you before getting to the middle. I believed that since getting to the middle fast is more important than anything else, that ecologist was the best kit to use. </a:t>
            </a:r>
            <a:endParaRPr sz="1225">
              <a:latin typeface="ABeeZee"/>
              <a:ea typeface="ABeeZee"/>
              <a:cs typeface="ABeeZee"/>
              <a:sym typeface="ABeeZee"/>
            </a:endParaRPr>
          </a:p>
          <a:p>
            <a:pPr indent="0" lvl="0" marL="0" rtl="0" algn="l">
              <a:lnSpc>
                <a:spcPct val="95000"/>
              </a:lnSpc>
              <a:spcBef>
                <a:spcPts val="1200"/>
              </a:spcBef>
              <a:spcAft>
                <a:spcPts val="0"/>
              </a:spcAft>
              <a:buSzPts val="688"/>
              <a:buNone/>
            </a:pPr>
            <a:r>
              <a:rPr lang="en" sz="1225">
                <a:latin typeface="ABeeZee"/>
                <a:ea typeface="ABeeZee"/>
                <a:cs typeface="ABeeZee"/>
                <a:sym typeface="ABeeZee"/>
              </a:rPr>
              <a:t>Thankfully for data science, Hypixel collects a ton of user data and on each and every game played. Using this data, one can see their most popular kit, and how many wins and losses they have with it. I collected the statistics (which are public, using the Hypixel Public API) of me and a lot of my friends to see whether or not kits give a </a:t>
            </a:r>
            <a:r>
              <a:rPr lang="en" sz="1225">
                <a:latin typeface="ABeeZee"/>
                <a:ea typeface="ABeeZee"/>
                <a:cs typeface="ABeeZee"/>
                <a:sym typeface="ABeeZee"/>
              </a:rPr>
              <a:t>large</a:t>
            </a:r>
            <a:r>
              <a:rPr lang="en" sz="1225">
                <a:latin typeface="ABeeZee"/>
                <a:ea typeface="ABeeZee"/>
                <a:cs typeface="ABeeZee"/>
                <a:sym typeface="ABeeZee"/>
              </a:rPr>
              <a:t> enough win advantage. </a:t>
            </a:r>
            <a:endParaRPr sz="1225">
              <a:latin typeface="ABeeZee"/>
              <a:ea typeface="ABeeZee"/>
              <a:cs typeface="ABeeZee"/>
              <a:sym typeface="ABeeZee"/>
            </a:endParaRPr>
          </a:p>
          <a:p>
            <a:pPr indent="0" lvl="0" marL="0" rtl="0" algn="l">
              <a:lnSpc>
                <a:spcPct val="95000"/>
              </a:lnSpc>
              <a:spcBef>
                <a:spcPts val="1200"/>
              </a:spcBef>
              <a:spcAft>
                <a:spcPts val="0"/>
              </a:spcAft>
              <a:buSzPts val="688"/>
              <a:buNone/>
            </a:pPr>
            <a:r>
              <a:t/>
            </a:r>
            <a:endParaRPr sz="825">
              <a:latin typeface="ABeeZee"/>
              <a:ea typeface="ABeeZee"/>
              <a:cs typeface="ABeeZee"/>
              <a:sym typeface="ABeeZee"/>
            </a:endParaRPr>
          </a:p>
          <a:p>
            <a:pPr indent="0" lvl="0" marL="0" rtl="0" algn="l">
              <a:lnSpc>
                <a:spcPct val="95000"/>
              </a:lnSpc>
              <a:spcBef>
                <a:spcPts val="1200"/>
              </a:spcBef>
              <a:spcAft>
                <a:spcPts val="1200"/>
              </a:spcAft>
              <a:buSzPts val="688"/>
              <a:buNone/>
            </a:pPr>
            <a:r>
              <a:rPr i="1" lang="en" sz="825">
                <a:latin typeface="ABeeZee"/>
                <a:ea typeface="ABeeZee"/>
                <a:cs typeface="ABeeZee"/>
                <a:sym typeface="ABeeZee"/>
              </a:rPr>
              <a:t>Note: The Hypixel public API requires an API key to be generated through the use of an in-game command, thus paywalling the API behind a Minecraft account. </a:t>
            </a:r>
            <a:endParaRPr i="1" sz="825">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u="sng">
                <a:latin typeface="ABeeZee"/>
                <a:ea typeface="ABeeZee"/>
                <a:cs typeface="ABeeZee"/>
                <a:sym typeface="ABeeZee"/>
              </a:rPr>
              <a:t>Example Statistics</a:t>
            </a:r>
            <a:endParaRPr u="sng">
              <a:latin typeface="ABeeZee"/>
              <a:ea typeface="ABeeZee"/>
              <a:cs typeface="ABeeZee"/>
              <a:sym typeface="ABeeZee"/>
            </a:endParaRPr>
          </a:p>
          <a:p>
            <a:pPr indent="0" lvl="0" marL="0" rtl="0" algn="l">
              <a:spcBef>
                <a:spcPts val="0"/>
              </a:spcBef>
              <a:spcAft>
                <a:spcPts val="0"/>
              </a:spcAft>
              <a:buNone/>
            </a:pPr>
            <a:r>
              <a:t/>
            </a:r>
            <a:endParaRPr u="sng">
              <a:latin typeface="ABeeZee"/>
              <a:ea typeface="ABeeZee"/>
              <a:cs typeface="ABeeZee"/>
              <a:sym typeface="ABeeZee"/>
            </a:endParaRPr>
          </a:p>
        </p:txBody>
      </p:sp>
      <p:pic>
        <p:nvPicPr>
          <p:cNvPr id="80" name="Google Shape;80;p17"/>
          <p:cNvPicPr preferRelativeResize="0"/>
          <p:nvPr/>
        </p:nvPicPr>
        <p:blipFill rotWithShape="1">
          <a:blip r:embed="rId3">
            <a:alphaModFix/>
          </a:blip>
          <a:srcRect b="0" l="19543" r="0" t="0"/>
          <a:stretch/>
        </p:blipFill>
        <p:spPr>
          <a:xfrm>
            <a:off x="5670300" y="204825"/>
            <a:ext cx="3197325" cy="2652950"/>
          </a:xfrm>
          <a:prstGeom prst="rect">
            <a:avLst/>
          </a:prstGeom>
          <a:noFill/>
          <a:ln cap="flat" cmpd="sng" w="19050">
            <a:solidFill>
              <a:schemeClr val="dk1"/>
            </a:solidFill>
            <a:prstDash val="solid"/>
            <a:round/>
            <a:headEnd len="sm" w="sm" type="none"/>
            <a:tailEnd len="sm" w="sm" type="none"/>
          </a:ln>
        </p:spPr>
      </p:pic>
      <p:pic>
        <p:nvPicPr>
          <p:cNvPr id="81" name="Google Shape;81;p17"/>
          <p:cNvPicPr preferRelativeResize="0"/>
          <p:nvPr/>
        </p:nvPicPr>
        <p:blipFill>
          <a:blip r:embed="rId4">
            <a:alphaModFix/>
          </a:blip>
          <a:stretch>
            <a:fillRect/>
          </a:stretch>
        </p:blipFill>
        <p:spPr>
          <a:xfrm>
            <a:off x="394275" y="1207177"/>
            <a:ext cx="2137225" cy="1837425"/>
          </a:xfrm>
          <a:prstGeom prst="rect">
            <a:avLst/>
          </a:prstGeom>
          <a:noFill/>
          <a:ln cap="flat" cmpd="sng" w="19050">
            <a:solidFill>
              <a:schemeClr val="dk1"/>
            </a:solidFill>
            <a:prstDash val="solid"/>
            <a:round/>
            <a:headEnd len="sm" w="sm" type="none"/>
            <a:tailEnd len="sm" w="sm" type="none"/>
          </a:ln>
        </p:spPr>
      </p:pic>
      <p:pic>
        <p:nvPicPr>
          <p:cNvPr id="82" name="Google Shape;82;p17"/>
          <p:cNvPicPr preferRelativeResize="0"/>
          <p:nvPr/>
        </p:nvPicPr>
        <p:blipFill>
          <a:blip r:embed="rId5">
            <a:alphaModFix/>
          </a:blip>
          <a:stretch>
            <a:fillRect/>
          </a:stretch>
        </p:blipFill>
        <p:spPr>
          <a:xfrm>
            <a:off x="5097100" y="3665875"/>
            <a:ext cx="1692000" cy="1406025"/>
          </a:xfrm>
          <a:prstGeom prst="rect">
            <a:avLst/>
          </a:prstGeom>
          <a:noFill/>
          <a:ln cap="flat" cmpd="sng" w="19050">
            <a:solidFill>
              <a:schemeClr val="dk1"/>
            </a:solidFill>
            <a:prstDash val="solid"/>
            <a:round/>
            <a:headEnd len="sm" w="sm" type="none"/>
            <a:tailEnd len="sm" w="sm" type="none"/>
          </a:ln>
        </p:spPr>
      </p:pic>
      <p:sp>
        <p:nvSpPr>
          <p:cNvPr id="83" name="Google Shape;83;p17"/>
          <p:cNvSpPr txBox="1"/>
          <p:nvPr/>
        </p:nvSpPr>
        <p:spPr>
          <a:xfrm>
            <a:off x="394550" y="3005613"/>
            <a:ext cx="42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BeeZee"/>
                <a:ea typeface="ABeeZee"/>
                <a:cs typeface="ABeeZee"/>
                <a:sym typeface="ABeeZee"/>
              </a:rPr>
              <a:t>A friend’s s</a:t>
            </a:r>
            <a:r>
              <a:rPr i="1" lang="en">
                <a:solidFill>
                  <a:schemeClr val="dk1"/>
                </a:solidFill>
                <a:latin typeface="ABeeZee"/>
                <a:ea typeface="ABeeZee"/>
                <a:cs typeface="ABeeZee"/>
                <a:sym typeface="ABeeZee"/>
              </a:rPr>
              <a:t>tatistics using the Farmer kit</a:t>
            </a:r>
            <a:endParaRPr i="1">
              <a:solidFill>
                <a:schemeClr val="dk1"/>
              </a:solidFill>
              <a:latin typeface="ABeeZee"/>
              <a:ea typeface="ABeeZee"/>
              <a:cs typeface="ABeeZee"/>
              <a:sym typeface="ABeeZee"/>
            </a:endParaRPr>
          </a:p>
        </p:txBody>
      </p:sp>
      <p:sp>
        <p:nvSpPr>
          <p:cNvPr id="84" name="Google Shape;84;p17"/>
          <p:cNvSpPr txBox="1"/>
          <p:nvPr/>
        </p:nvSpPr>
        <p:spPr>
          <a:xfrm>
            <a:off x="1094200" y="4034425"/>
            <a:ext cx="40029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
                <a:solidFill>
                  <a:schemeClr val="dk1"/>
                </a:solidFill>
                <a:latin typeface="ABeeZee"/>
                <a:ea typeface="ABeeZee"/>
                <a:cs typeface="ABeeZee"/>
                <a:sym typeface="ABeeZee"/>
              </a:rPr>
              <a:t>Another friend’s statistics </a:t>
            </a:r>
            <a:endParaRPr i="1">
              <a:solidFill>
                <a:schemeClr val="dk1"/>
              </a:solidFill>
              <a:latin typeface="ABeeZee"/>
              <a:ea typeface="ABeeZee"/>
              <a:cs typeface="ABeeZee"/>
              <a:sym typeface="ABeeZee"/>
            </a:endParaRPr>
          </a:p>
          <a:p>
            <a:pPr indent="0" lvl="0" marL="0" rtl="0" algn="r">
              <a:spcBef>
                <a:spcPts val="0"/>
              </a:spcBef>
              <a:spcAft>
                <a:spcPts val="0"/>
              </a:spcAft>
              <a:buNone/>
            </a:pPr>
            <a:r>
              <a:rPr i="1" lang="en">
                <a:solidFill>
                  <a:schemeClr val="dk1"/>
                </a:solidFill>
                <a:latin typeface="ABeeZee"/>
                <a:ea typeface="ABeeZee"/>
                <a:cs typeface="ABeeZee"/>
                <a:sym typeface="ABeeZee"/>
              </a:rPr>
              <a:t>using the Disco kit,</a:t>
            </a:r>
            <a:endParaRPr i="1">
              <a:solidFill>
                <a:schemeClr val="dk1"/>
              </a:solidFill>
              <a:latin typeface="ABeeZee"/>
              <a:ea typeface="ABeeZee"/>
              <a:cs typeface="ABeeZee"/>
              <a:sym typeface="ABeeZee"/>
            </a:endParaRPr>
          </a:p>
          <a:p>
            <a:pPr indent="0" lvl="0" marL="0" rtl="0" algn="r">
              <a:spcBef>
                <a:spcPts val="0"/>
              </a:spcBef>
              <a:spcAft>
                <a:spcPts val="0"/>
              </a:spcAft>
              <a:buNone/>
            </a:pPr>
            <a:r>
              <a:rPr i="1" lang="en">
                <a:solidFill>
                  <a:schemeClr val="dk1"/>
                </a:solidFill>
                <a:latin typeface="ABeeZee"/>
                <a:ea typeface="ABeeZee"/>
                <a:cs typeface="ABeeZee"/>
                <a:sym typeface="ABeeZee"/>
              </a:rPr>
              <a:t>a</a:t>
            </a:r>
            <a:r>
              <a:rPr i="1" lang="en">
                <a:solidFill>
                  <a:schemeClr val="dk1"/>
                </a:solidFill>
                <a:latin typeface="ABeeZee"/>
                <a:ea typeface="ABeeZee"/>
                <a:cs typeface="ABeeZee"/>
                <a:sym typeface="ABeeZee"/>
              </a:rPr>
              <a:t>s an example.</a:t>
            </a:r>
            <a:endParaRPr i="1">
              <a:solidFill>
                <a:schemeClr val="dk1"/>
              </a:solidFill>
              <a:latin typeface="ABeeZee"/>
              <a:ea typeface="ABeeZee"/>
              <a:cs typeface="ABeeZee"/>
              <a:sym typeface="ABeeZee"/>
            </a:endParaRPr>
          </a:p>
        </p:txBody>
      </p:sp>
      <p:sp>
        <p:nvSpPr>
          <p:cNvPr id="85" name="Google Shape;85;p17"/>
          <p:cNvSpPr txBox="1"/>
          <p:nvPr/>
        </p:nvSpPr>
        <p:spPr>
          <a:xfrm>
            <a:off x="5551425" y="2813876"/>
            <a:ext cx="4214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a:solidFill>
                  <a:schemeClr val="dk1"/>
                </a:solidFill>
                <a:latin typeface="ABeeZee"/>
                <a:ea typeface="ABeeZee"/>
                <a:cs typeface="ABeeZee"/>
                <a:sym typeface="ABeeZee"/>
              </a:rPr>
              <a:t>My own statistics using the Ecologist kit</a:t>
            </a:r>
            <a:endParaRPr i="1">
              <a:solidFill>
                <a:schemeClr val="dk1"/>
              </a:solidFill>
              <a:latin typeface="ABeeZee"/>
              <a:ea typeface="ABeeZee"/>
              <a:cs typeface="ABeeZee"/>
              <a:sym typeface="ABeeZee"/>
            </a:endParaRPr>
          </a:p>
        </p:txBody>
      </p:sp>
      <p:sp>
        <p:nvSpPr>
          <p:cNvPr id="86" name="Google Shape;86;p17"/>
          <p:cNvSpPr txBox="1"/>
          <p:nvPr/>
        </p:nvSpPr>
        <p:spPr>
          <a:xfrm>
            <a:off x="-68821" y="4922438"/>
            <a:ext cx="22212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t>credits: lovelyhappy</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Since</a:t>
            </a:r>
            <a:r>
              <a:rPr lang="en">
                <a:latin typeface="ABeeZee"/>
                <a:ea typeface="ABeeZee"/>
                <a:cs typeface="ABeeZee"/>
                <a:sym typeface="ABeeZee"/>
              </a:rPr>
              <a:t> winning is important...</a:t>
            </a:r>
            <a:endParaRPr>
              <a:latin typeface="ABeeZee"/>
              <a:ea typeface="ABeeZee"/>
              <a:cs typeface="ABeeZee"/>
              <a:sym typeface="ABeeZee"/>
            </a:endParaRPr>
          </a:p>
        </p:txBody>
      </p:sp>
      <p:sp>
        <p:nvSpPr>
          <p:cNvPr id="92" name="Google Shape;92;p18"/>
          <p:cNvSpPr txBox="1"/>
          <p:nvPr>
            <p:ph idx="1" type="body"/>
          </p:nvPr>
        </p:nvSpPr>
        <p:spPr>
          <a:xfrm>
            <a:off x="311700" y="1152475"/>
            <a:ext cx="8520600" cy="2220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latin typeface="ABeeZee"/>
                <a:ea typeface="ABeeZee"/>
                <a:cs typeface="ABeeZee"/>
                <a:sym typeface="ABeeZee"/>
              </a:rPr>
              <a:t>I have decided to simplify the process in only choosing the two kits that would matter in gameplay: ecologist and farmer. Since my personal strategy is to get to the middle fastest, these kits allow me to do so. I would like to know whether the Ecologist kit results in more wins (for everyone, not only me), than the Farmer kit.</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My hypothesis is that one of these kits do matter in winning a game. My prediction is that the ecologist kit is better, since it allows getting to the middle faster. </a:t>
            </a:r>
            <a:endParaRPr>
              <a:latin typeface="ABeeZee"/>
              <a:ea typeface="ABeeZee"/>
              <a:cs typeface="ABeeZee"/>
              <a:sym typeface="ABeeZee"/>
            </a:endParaRPr>
          </a:p>
          <a:p>
            <a:pPr indent="0" lvl="0" marL="0" rtl="0" algn="l">
              <a:spcBef>
                <a:spcPts val="1200"/>
              </a:spcBef>
              <a:spcAft>
                <a:spcPts val="1200"/>
              </a:spcAft>
              <a:buNone/>
            </a:pPr>
            <a:r>
              <a:rPr b="1" lang="en" u="sng">
                <a:latin typeface="ABeeZee"/>
                <a:ea typeface="ABeeZee"/>
                <a:cs typeface="ABeeZee"/>
                <a:sym typeface="ABeeZee"/>
              </a:rPr>
              <a:t>The null hypothesis</a:t>
            </a:r>
            <a:r>
              <a:rPr lang="en">
                <a:latin typeface="ABeeZee"/>
                <a:ea typeface="ABeeZee"/>
                <a:cs typeface="ABeeZee"/>
                <a:sym typeface="ABeeZee"/>
              </a:rPr>
              <a:t> is that the kit used by a player does </a:t>
            </a:r>
            <a:r>
              <a:rPr b="1" lang="en">
                <a:latin typeface="ABeeZee"/>
                <a:ea typeface="ABeeZee"/>
                <a:cs typeface="ABeeZee"/>
                <a:sym typeface="ABeeZee"/>
              </a:rPr>
              <a:t>not </a:t>
            </a:r>
            <a:r>
              <a:rPr lang="en">
                <a:latin typeface="ABeeZee"/>
                <a:ea typeface="ABeeZee"/>
                <a:cs typeface="ABeeZee"/>
                <a:sym typeface="ABeeZee"/>
              </a:rPr>
              <a:t>matter in an eventual win, or will </a:t>
            </a:r>
            <a:r>
              <a:rPr b="1" lang="en">
                <a:latin typeface="ABeeZee"/>
                <a:ea typeface="ABeeZee"/>
                <a:cs typeface="ABeeZee"/>
                <a:sym typeface="ABeeZee"/>
              </a:rPr>
              <a:t>not </a:t>
            </a:r>
            <a:r>
              <a:rPr lang="en">
                <a:latin typeface="ABeeZee"/>
                <a:ea typeface="ABeeZee"/>
                <a:cs typeface="ABeeZee"/>
                <a:sym typeface="ABeeZee"/>
              </a:rPr>
              <a:t>help dictate whether the game will be a win or a loss.</a:t>
            </a:r>
            <a:endParaRPr>
              <a:latin typeface="ABeeZee"/>
              <a:ea typeface="ABeeZee"/>
              <a:cs typeface="ABeeZee"/>
              <a:sym typeface="ABeeZee"/>
            </a:endParaRPr>
          </a:p>
        </p:txBody>
      </p:sp>
      <p:pic>
        <p:nvPicPr>
          <p:cNvPr id="93" name="Google Shape;93;p18"/>
          <p:cNvPicPr preferRelativeResize="0"/>
          <p:nvPr/>
        </p:nvPicPr>
        <p:blipFill rotWithShape="1">
          <a:blip r:embed="rId3">
            <a:alphaModFix/>
          </a:blip>
          <a:srcRect b="-1658" l="4110" r="-4110" t="10558"/>
          <a:stretch/>
        </p:blipFill>
        <p:spPr>
          <a:xfrm>
            <a:off x="758100" y="4162838"/>
            <a:ext cx="1076325" cy="572700"/>
          </a:xfrm>
          <a:prstGeom prst="rect">
            <a:avLst/>
          </a:prstGeom>
          <a:noFill/>
          <a:ln cap="flat" cmpd="sng" w="19050">
            <a:solidFill>
              <a:schemeClr val="dk1"/>
            </a:solidFill>
            <a:prstDash val="solid"/>
            <a:round/>
            <a:headEnd len="sm" w="sm" type="none"/>
            <a:tailEnd len="sm" w="sm" type="none"/>
          </a:ln>
        </p:spPr>
      </p:pic>
      <p:pic>
        <p:nvPicPr>
          <p:cNvPr id="94" name="Google Shape;94;p18"/>
          <p:cNvPicPr preferRelativeResize="0"/>
          <p:nvPr/>
        </p:nvPicPr>
        <p:blipFill rotWithShape="1">
          <a:blip r:embed="rId4">
            <a:alphaModFix/>
          </a:blip>
          <a:srcRect b="12311" l="4470" r="0" t="0"/>
          <a:stretch/>
        </p:blipFill>
        <p:spPr>
          <a:xfrm>
            <a:off x="4890200" y="4178928"/>
            <a:ext cx="3757875" cy="542925"/>
          </a:xfrm>
          <a:prstGeom prst="rect">
            <a:avLst/>
          </a:prstGeom>
          <a:noFill/>
          <a:ln cap="flat" cmpd="sng" w="19050">
            <a:solidFill>
              <a:schemeClr val="dk1"/>
            </a:solidFill>
            <a:prstDash val="solid"/>
            <a:round/>
            <a:headEnd len="sm" w="sm" type="none"/>
            <a:tailEnd len="sm" w="sm" type="none"/>
          </a:ln>
        </p:spPr>
      </p:pic>
      <p:sp>
        <p:nvSpPr>
          <p:cNvPr id="95" name="Google Shape;95;p18"/>
          <p:cNvSpPr txBox="1"/>
          <p:nvPr/>
        </p:nvSpPr>
        <p:spPr>
          <a:xfrm>
            <a:off x="5620575" y="4682550"/>
            <a:ext cx="169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Farmer </a:t>
            </a:r>
            <a:r>
              <a:rPr b="1" lang="en">
                <a:solidFill>
                  <a:schemeClr val="dk1"/>
                </a:solidFill>
              </a:rPr>
              <a:t>Kit</a:t>
            </a:r>
            <a:endParaRPr b="1">
              <a:solidFill>
                <a:schemeClr val="dk1"/>
              </a:solidFill>
            </a:endParaRPr>
          </a:p>
        </p:txBody>
      </p:sp>
      <p:sp>
        <p:nvSpPr>
          <p:cNvPr id="96" name="Google Shape;96;p18"/>
          <p:cNvSpPr txBox="1"/>
          <p:nvPr/>
        </p:nvSpPr>
        <p:spPr>
          <a:xfrm>
            <a:off x="403300" y="4725100"/>
            <a:ext cx="1697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1"/>
                </a:solidFill>
              </a:rPr>
              <a:t>Ecologist Kit</a:t>
            </a:r>
            <a:endParaRPr b="1">
              <a:solidFill>
                <a:schemeClr val="dk1"/>
              </a:solidFill>
            </a:endParaRPr>
          </a:p>
        </p:txBody>
      </p:sp>
      <p:cxnSp>
        <p:nvCxnSpPr>
          <p:cNvPr id="97" name="Google Shape;97;p18"/>
          <p:cNvCxnSpPr/>
          <p:nvPr/>
        </p:nvCxnSpPr>
        <p:spPr>
          <a:xfrm flipH="1">
            <a:off x="1499750" y="3808150"/>
            <a:ext cx="256200" cy="314700"/>
          </a:xfrm>
          <a:prstGeom prst="straightConnector1">
            <a:avLst/>
          </a:prstGeom>
          <a:noFill/>
          <a:ln cap="flat" cmpd="sng" w="9525">
            <a:solidFill>
              <a:schemeClr val="dk1"/>
            </a:solidFill>
            <a:prstDash val="solid"/>
            <a:round/>
            <a:headEnd len="med" w="med" type="none"/>
            <a:tailEnd len="med" w="med" type="triangle"/>
          </a:ln>
        </p:spPr>
      </p:cxnSp>
      <p:cxnSp>
        <p:nvCxnSpPr>
          <p:cNvPr id="98" name="Google Shape;98;p18"/>
          <p:cNvCxnSpPr/>
          <p:nvPr/>
        </p:nvCxnSpPr>
        <p:spPr>
          <a:xfrm>
            <a:off x="4670600" y="3855875"/>
            <a:ext cx="219600" cy="307200"/>
          </a:xfrm>
          <a:prstGeom prst="straightConnector1">
            <a:avLst/>
          </a:prstGeom>
          <a:noFill/>
          <a:ln cap="flat" cmpd="sng" w="9525">
            <a:solidFill>
              <a:schemeClr val="dk1"/>
            </a:solidFill>
            <a:prstDash val="solid"/>
            <a:round/>
            <a:headEnd len="med" w="med" type="none"/>
            <a:tailEnd len="med" w="med" type="triangle"/>
          </a:ln>
        </p:spPr>
      </p:cxnSp>
      <p:sp>
        <p:nvSpPr>
          <p:cNvPr id="99" name="Google Shape;99;p18"/>
          <p:cNvSpPr txBox="1"/>
          <p:nvPr/>
        </p:nvSpPr>
        <p:spPr>
          <a:xfrm>
            <a:off x="-120100" y="3394175"/>
            <a:ext cx="421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ABeeZee"/>
                <a:ea typeface="ABeeZee"/>
                <a:cs typeface="ABeeZee"/>
                <a:sym typeface="ABeeZee"/>
              </a:rPr>
              <a:t>starting blocks let you </a:t>
            </a:r>
            <a:endParaRPr sz="900">
              <a:solidFill>
                <a:schemeClr val="dk1"/>
              </a:solidFill>
              <a:latin typeface="ABeeZee"/>
              <a:ea typeface="ABeeZee"/>
              <a:cs typeface="ABeeZee"/>
              <a:sym typeface="ABeeZee"/>
            </a:endParaRPr>
          </a:p>
          <a:p>
            <a:pPr indent="0" lvl="0" marL="0" rtl="0" algn="ctr">
              <a:spcBef>
                <a:spcPts val="0"/>
              </a:spcBef>
              <a:spcAft>
                <a:spcPts val="0"/>
              </a:spcAft>
              <a:buNone/>
            </a:pPr>
            <a:r>
              <a:rPr lang="en" sz="900">
                <a:solidFill>
                  <a:schemeClr val="dk1"/>
                </a:solidFill>
                <a:latin typeface="ABeeZee"/>
                <a:ea typeface="ABeeZee"/>
                <a:cs typeface="ABeeZee"/>
                <a:sym typeface="ABeeZee"/>
              </a:rPr>
              <a:t>quickly get to the middle</a:t>
            </a:r>
            <a:endParaRPr sz="900">
              <a:solidFill>
                <a:schemeClr val="dk1"/>
              </a:solidFill>
              <a:latin typeface="ABeeZee"/>
              <a:ea typeface="ABeeZee"/>
              <a:cs typeface="ABeeZee"/>
              <a:sym typeface="ABeeZee"/>
            </a:endParaRPr>
          </a:p>
        </p:txBody>
      </p:sp>
      <p:sp>
        <p:nvSpPr>
          <p:cNvPr id="100" name="Google Shape;100;p18"/>
          <p:cNvSpPr txBox="1"/>
          <p:nvPr/>
        </p:nvSpPr>
        <p:spPr>
          <a:xfrm>
            <a:off x="2488150" y="3455992"/>
            <a:ext cx="42144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solidFill>
                  <a:schemeClr val="dk1"/>
                </a:solidFill>
                <a:latin typeface="ABeeZee"/>
                <a:ea typeface="ABeeZee"/>
                <a:cs typeface="ABeeZee"/>
                <a:sym typeface="ABeeZee"/>
              </a:rPr>
              <a:t>eggs can be thrown to knock</a:t>
            </a:r>
            <a:endParaRPr sz="900">
              <a:solidFill>
                <a:schemeClr val="dk1"/>
              </a:solidFill>
              <a:latin typeface="ABeeZee"/>
              <a:ea typeface="ABeeZee"/>
              <a:cs typeface="ABeeZee"/>
              <a:sym typeface="ABeeZee"/>
            </a:endParaRPr>
          </a:p>
          <a:p>
            <a:pPr indent="0" lvl="0" marL="0" rtl="0" algn="ctr">
              <a:spcBef>
                <a:spcPts val="0"/>
              </a:spcBef>
              <a:spcAft>
                <a:spcPts val="0"/>
              </a:spcAft>
              <a:buNone/>
            </a:pPr>
            <a:r>
              <a:rPr lang="en" sz="900">
                <a:solidFill>
                  <a:schemeClr val="dk1"/>
                </a:solidFill>
                <a:latin typeface="ABeeZee"/>
                <a:ea typeface="ABeeZee"/>
                <a:cs typeface="ABeeZee"/>
                <a:sym typeface="ABeeZee"/>
              </a:rPr>
              <a:t>other players away</a:t>
            </a:r>
            <a:endParaRPr sz="900">
              <a:solidFill>
                <a:schemeClr val="dk1"/>
              </a:solidFill>
              <a:latin typeface="ABeeZee"/>
              <a:ea typeface="ABeeZee"/>
              <a:cs typeface="ABeeZee"/>
              <a:sym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688" y="351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Data Collection</a:t>
            </a:r>
            <a:endParaRPr>
              <a:latin typeface="ABeeZee"/>
              <a:ea typeface="ABeeZee"/>
              <a:cs typeface="ABeeZee"/>
              <a:sym typeface="ABeeZee"/>
            </a:endParaRPr>
          </a:p>
          <a:p>
            <a:pPr indent="0" lvl="0" marL="0" rtl="0" algn="l">
              <a:spcBef>
                <a:spcPts val="0"/>
              </a:spcBef>
              <a:spcAft>
                <a:spcPts val="0"/>
              </a:spcAft>
              <a:buNone/>
            </a:pPr>
            <a:r>
              <a:t/>
            </a:r>
            <a:endParaRPr>
              <a:latin typeface="ABeeZee"/>
              <a:ea typeface="ABeeZee"/>
              <a:cs typeface="ABeeZee"/>
              <a:sym typeface="ABeeZee"/>
            </a:endParaRPr>
          </a:p>
        </p:txBody>
      </p:sp>
      <p:sp>
        <p:nvSpPr>
          <p:cNvPr id="106" name="Google Shape;106;p19"/>
          <p:cNvSpPr txBox="1"/>
          <p:nvPr>
            <p:ph idx="1" type="body"/>
          </p:nvPr>
        </p:nvSpPr>
        <p:spPr>
          <a:xfrm>
            <a:off x="311700" y="771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ABeeZee"/>
                <a:ea typeface="ABeeZee"/>
                <a:cs typeface="ABeeZee"/>
                <a:sym typeface="ABeeZee"/>
              </a:rPr>
              <a:t>I decided to write a script in Node.JS (javascript) to collect all of the data values I needed for testing my hypothesis. I started off with using the mojangjs API to collect username and player UUID (identification tags). I then got a wrapper for the Hypixel Public API developed for javascript called hyAPI. This will help me scrape data from Hypixel’s end.</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1200"/>
              </a:spcAft>
              <a:buNone/>
            </a:pPr>
            <a:r>
              <a:rPr lang="en">
                <a:latin typeface="ABeeZee"/>
                <a:ea typeface="ABeeZee"/>
                <a:cs typeface="ABeeZee"/>
                <a:sym typeface="ABeeZee"/>
              </a:rPr>
              <a:t>Next, I began data collection. To simplify the process, I created a json file filled with the usernames of people I wanted to collect the data of. I then utilized the API to feed me the appropriate data, e.g. their total wins, and games played. To find the specific API endpoints I needed to reach, I queried a large promise (a proxy for a value not necessarily known when the promise object was created), and scanned through it to find the information I needed. I then saved these in variables and added them to a counter at the end. </a:t>
            </a:r>
            <a:endParaRPr>
              <a:latin typeface="ABeeZee"/>
              <a:ea typeface="ABeeZee"/>
              <a:cs typeface="ABeeZee"/>
              <a:sym typeface="ABeeZee"/>
            </a:endParaRPr>
          </a:p>
        </p:txBody>
      </p:sp>
      <p:pic>
        <p:nvPicPr>
          <p:cNvPr id="107" name="Google Shape;107;p19"/>
          <p:cNvPicPr preferRelativeResize="0"/>
          <p:nvPr/>
        </p:nvPicPr>
        <p:blipFill>
          <a:blip r:embed="rId3">
            <a:alphaModFix/>
          </a:blip>
          <a:stretch>
            <a:fillRect/>
          </a:stretch>
        </p:blipFill>
        <p:spPr>
          <a:xfrm>
            <a:off x="2790825" y="1688775"/>
            <a:ext cx="3562350" cy="1123950"/>
          </a:xfrm>
          <a:prstGeom prst="rect">
            <a:avLst/>
          </a:prstGeom>
          <a:noFill/>
          <a:ln cap="flat" cmpd="sng" w="19050">
            <a:solidFill>
              <a:schemeClr val="dk1"/>
            </a:solidFill>
            <a:prstDash val="solid"/>
            <a:round/>
            <a:headEnd len="sm" w="sm" type="none"/>
            <a:tailEnd len="sm" w="sm" type="none"/>
          </a:ln>
        </p:spPr>
      </p:pic>
      <p:pic>
        <p:nvPicPr>
          <p:cNvPr id="108" name="Google Shape;108;p19"/>
          <p:cNvPicPr preferRelativeResize="0"/>
          <p:nvPr/>
        </p:nvPicPr>
        <p:blipFill>
          <a:blip r:embed="rId4">
            <a:alphaModFix/>
          </a:blip>
          <a:stretch>
            <a:fillRect/>
          </a:stretch>
        </p:blipFill>
        <p:spPr>
          <a:xfrm>
            <a:off x="1843075" y="4159213"/>
            <a:ext cx="5457825" cy="80962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Statistical Work</a:t>
            </a:r>
            <a:endParaRPr>
              <a:latin typeface="ABeeZee"/>
              <a:ea typeface="ABeeZee"/>
              <a:cs typeface="ABeeZee"/>
              <a:sym typeface="ABeeZee"/>
            </a:endParaRPr>
          </a:p>
        </p:txBody>
      </p:sp>
      <p:sp>
        <p:nvSpPr>
          <p:cNvPr id="114" name="Google Shape;114;p20"/>
          <p:cNvSpPr txBox="1"/>
          <p:nvPr>
            <p:ph idx="1" type="body"/>
          </p:nvPr>
        </p:nvSpPr>
        <p:spPr>
          <a:xfrm>
            <a:off x="311700" y="1152475"/>
            <a:ext cx="4751400" cy="38361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latin typeface="ABeeZee"/>
                <a:ea typeface="ABeeZee"/>
                <a:cs typeface="ABeeZee"/>
                <a:sym typeface="ABeeZee"/>
              </a:rPr>
              <a:t>Using my script, here is the data that I ended up with. I added these to an R data frame to easier manipulate my data.</a:t>
            </a:r>
            <a:endParaRPr>
              <a:latin typeface="ABeeZee"/>
              <a:ea typeface="ABeeZee"/>
              <a:cs typeface="ABeeZee"/>
              <a:sym typeface="ABeeZee"/>
            </a:endParaRPr>
          </a:p>
          <a:p>
            <a:pPr indent="0" lvl="0" marL="0" rtl="0" algn="l">
              <a:spcBef>
                <a:spcPts val="1200"/>
              </a:spcBef>
              <a:spcAft>
                <a:spcPts val="0"/>
              </a:spcAft>
              <a:buNone/>
            </a:pPr>
            <a:r>
              <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Total games (any kit): 92,240</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Total ecologist games: </a:t>
            </a:r>
            <a:r>
              <a:rPr lang="en">
                <a:latin typeface="ABeeZee"/>
                <a:ea typeface="ABeeZee"/>
                <a:cs typeface="ABeeZee"/>
                <a:sym typeface="ABeeZee"/>
              </a:rPr>
              <a:t>39,544</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Total farmer games: 40,585</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Total ecologist wins: 16,737</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Total farmer wins: 18,234</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Average ecologist wins: </a:t>
            </a:r>
            <a:r>
              <a:rPr lang="en">
                <a:latin typeface="ABeeZee"/>
                <a:ea typeface="ABeeZee"/>
                <a:cs typeface="ABeeZee"/>
                <a:sym typeface="ABeeZee"/>
              </a:rPr>
              <a:t>16,737 / total players = </a:t>
            </a:r>
            <a:r>
              <a:rPr lang="en">
                <a:latin typeface="ABeeZee"/>
                <a:ea typeface="ABeeZee"/>
                <a:cs typeface="ABeeZee"/>
                <a:sym typeface="ABeeZee"/>
              </a:rPr>
              <a:t>836.85</a:t>
            </a:r>
            <a:endParaRPr>
              <a:latin typeface="ABeeZee"/>
              <a:ea typeface="ABeeZee"/>
              <a:cs typeface="ABeeZee"/>
              <a:sym typeface="ABeeZee"/>
            </a:endParaRPr>
          </a:p>
          <a:p>
            <a:pPr indent="0" lvl="0" marL="0" rtl="0" algn="l">
              <a:spcBef>
                <a:spcPts val="1200"/>
              </a:spcBef>
              <a:spcAft>
                <a:spcPts val="0"/>
              </a:spcAft>
              <a:buNone/>
            </a:pPr>
            <a:r>
              <a:rPr lang="en">
                <a:latin typeface="ABeeZee"/>
                <a:ea typeface="ABeeZee"/>
                <a:cs typeface="ABeeZee"/>
                <a:sym typeface="ABeeZee"/>
              </a:rPr>
              <a:t>Average farmer wins: </a:t>
            </a:r>
            <a:r>
              <a:rPr lang="en">
                <a:latin typeface="ABeeZee"/>
                <a:ea typeface="ABeeZee"/>
                <a:cs typeface="ABeeZee"/>
                <a:sym typeface="ABeeZee"/>
              </a:rPr>
              <a:t>18,234 / total players = </a:t>
            </a:r>
            <a:r>
              <a:rPr lang="en">
                <a:latin typeface="ABeeZee"/>
                <a:ea typeface="ABeeZee"/>
                <a:cs typeface="ABeeZee"/>
                <a:sym typeface="ABeeZee"/>
              </a:rPr>
              <a:t>911.70</a:t>
            </a:r>
            <a:endParaRPr>
              <a:latin typeface="ABeeZee"/>
              <a:ea typeface="ABeeZee"/>
              <a:cs typeface="ABeeZee"/>
              <a:sym typeface="ABeeZee"/>
            </a:endParaRPr>
          </a:p>
          <a:p>
            <a:pPr indent="0" lvl="0" marL="0" rtl="0" algn="l">
              <a:spcBef>
                <a:spcPts val="1200"/>
              </a:spcBef>
              <a:spcAft>
                <a:spcPts val="1200"/>
              </a:spcAft>
              <a:buNone/>
            </a:pPr>
            <a:r>
              <a:t/>
            </a:r>
            <a:endParaRPr>
              <a:latin typeface="ABeeZee"/>
              <a:ea typeface="ABeeZee"/>
              <a:cs typeface="ABeeZee"/>
              <a:sym typeface="ABeeZee"/>
            </a:endParaRPr>
          </a:p>
        </p:txBody>
      </p:sp>
      <p:sp>
        <p:nvSpPr>
          <p:cNvPr id="115" name="Google Shape;115;p20"/>
          <p:cNvSpPr txBox="1"/>
          <p:nvPr/>
        </p:nvSpPr>
        <p:spPr>
          <a:xfrm>
            <a:off x="5327200" y="1125150"/>
            <a:ext cx="3662400" cy="3848100"/>
          </a:xfrm>
          <a:prstGeom prst="rect">
            <a:avLst/>
          </a:prstGeom>
          <a:noFill/>
          <a:ln>
            <a:noFill/>
          </a:ln>
        </p:spPr>
        <p:txBody>
          <a:bodyPr anchorCtr="0" anchor="t" bIns="91425" lIns="114300" spcFirstLastPara="1" rIns="91425" wrap="square" tIns="91425">
            <a:spAutoFit/>
          </a:bodyPr>
          <a:lstStyle/>
          <a:p>
            <a:pPr indent="0" lvl="0" marL="0" rtl="0" algn="l">
              <a:spcBef>
                <a:spcPts val="0"/>
              </a:spcBef>
              <a:spcAft>
                <a:spcPts val="0"/>
              </a:spcAft>
              <a:buNone/>
            </a:pPr>
            <a:r>
              <a:rPr lang="en" u="sng">
                <a:solidFill>
                  <a:schemeClr val="dk1"/>
                </a:solidFill>
                <a:latin typeface="ABeeZee"/>
                <a:ea typeface="ABeeZee"/>
                <a:cs typeface="ABeeZee"/>
                <a:sym typeface="ABeeZee"/>
              </a:rPr>
              <a:t>R work</a:t>
            </a:r>
            <a:endParaRPr u="sng">
              <a:solidFill>
                <a:schemeClr val="dk1"/>
              </a:solidFill>
              <a:latin typeface="ABeeZee"/>
              <a:ea typeface="ABeeZee"/>
              <a:cs typeface="ABeeZee"/>
              <a:sym typeface="ABeeZee"/>
            </a:endParaRPr>
          </a:p>
          <a:p>
            <a:pPr indent="0" lvl="0" marL="0" rtl="0" algn="l">
              <a:spcBef>
                <a:spcPts val="0"/>
              </a:spcBef>
              <a:spcAft>
                <a:spcPts val="0"/>
              </a:spcAft>
              <a:buNone/>
            </a:pPr>
            <a:r>
              <a:t/>
            </a:r>
            <a:endParaRPr u="sng">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wins = data.frame(ecologist, farmer)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totalEco = sum(wins$ecologist)</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totalFarm = sum(wins$farmer)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avgEcoWin = 16737 / nrow(wins)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
                <a:solidFill>
                  <a:schemeClr val="dk1"/>
                </a:solidFill>
                <a:latin typeface="Courier New"/>
                <a:ea typeface="Courier New"/>
                <a:cs typeface="Courier New"/>
                <a:sym typeface="Courier New"/>
              </a:rPr>
              <a:t>avgFarmWin = 18234 / nrow(wins)</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solidFill>
                <a:schemeClr val="dk1"/>
              </a:solidFill>
              <a:latin typeface="Courier New"/>
              <a:ea typeface="Courier New"/>
              <a:cs typeface="Courier New"/>
              <a:sym typeface="Courier New"/>
            </a:endParaRPr>
          </a:p>
        </p:txBody>
      </p:sp>
      <p:cxnSp>
        <p:nvCxnSpPr>
          <p:cNvPr id="116" name="Google Shape;116;p20"/>
          <p:cNvCxnSpPr/>
          <p:nvPr/>
        </p:nvCxnSpPr>
        <p:spPr>
          <a:xfrm flipH="1">
            <a:off x="5003000" y="693675"/>
            <a:ext cx="7500" cy="37932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ABeeZee"/>
                <a:ea typeface="ABeeZee"/>
                <a:cs typeface="ABeeZee"/>
                <a:sym typeface="ABeeZee"/>
              </a:rPr>
              <a:t>Outliers</a:t>
            </a:r>
            <a:endParaRPr>
              <a:latin typeface="ABeeZee"/>
              <a:ea typeface="ABeeZee"/>
              <a:cs typeface="ABeeZee"/>
              <a:sym typeface="ABeeZee"/>
            </a:endParaRPr>
          </a:p>
        </p:txBody>
      </p:sp>
      <p:sp>
        <p:nvSpPr>
          <p:cNvPr id="122" name="Google Shape;122;p21"/>
          <p:cNvSpPr txBox="1"/>
          <p:nvPr>
            <p:ph idx="1" type="body"/>
          </p:nvPr>
        </p:nvSpPr>
        <p:spPr>
          <a:xfrm>
            <a:off x="282175" y="953225"/>
            <a:ext cx="3754500" cy="4013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591">
                <a:latin typeface="ABeeZee"/>
                <a:ea typeface="ABeeZee"/>
                <a:cs typeface="ABeeZee"/>
                <a:sym typeface="ABeeZee"/>
              </a:rPr>
              <a:t>Based on this visualization, I noticed that there could be an outlier in my data. To find if this was an outlier, I tested if the leftmost value seen (4,142 wins) is more than 1.5 times away from either the lower or upper quartiles. </a:t>
            </a:r>
            <a:endParaRPr sz="1591">
              <a:latin typeface="ABeeZee"/>
              <a:ea typeface="ABeeZee"/>
              <a:cs typeface="ABeeZee"/>
              <a:sym typeface="ABeeZee"/>
            </a:endParaRPr>
          </a:p>
          <a:p>
            <a:pPr indent="0" lvl="0" marL="0" rtl="0" algn="l">
              <a:spcBef>
                <a:spcPts val="1200"/>
              </a:spcBef>
              <a:spcAft>
                <a:spcPts val="0"/>
              </a:spcAft>
              <a:buNone/>
            </a:pPr>
            <a:r>
              <a:rPr lang="en" sz="1591">
                <a:latin typeface="ABeeZee"/>
                <a:ea typeface="ABeeZee"/>
                <a:cs typeface="ABeeZee"/>
                <a:sym typeface="ABeeZee"/>
              </a:rPr>
              <a:t>The z score I got for this value ended up being 2.78, giving me a p value less than 0.05. Additionally, 2.78 is above the critical value of the z score which is 2.71. This was indeed a statistical outlier, and I replaced it with better fitting data.</a:t>
            </a:r>
            <a:endParaRPr sz="1591">
              <a:latin typeface="ABeeZee"/>
              <a:ea typeface="ABeeZee"/>
              <a:cs typeface="ABeeZee"/>
              <a:sym typeface="ABeeZee"/>
            </a:endParaRPr>
          </a:p>
          <a:p>
            <a:pPr indent="0" lvl="0" marL="0" rtl="0" algn="l">
              <a:spcBef>
                <a:spcPts val="1200"/>
              </a:spcBef>
              <a:spcAft>
                <a:spcPts val="0"/>
              </a:spcAft>
              <a:buNone/>
            </a:pPr>
            <a:r>
              <a:t/>
            </a:r>
            <a:endParaRPr sz="1591">
              <a:latin typeface="ABeeZee"/>
              <a:ea typeface="ABeeZee"/>
              <a:cs typeface="ABeeZee"/>
              <a:sym typeface="ABeeZee"/>
            </a:endParaRPr>
          </a:p>
          <a:p>
            <a:pPr indent="0" lvl="0" marL="0" rtl="0" algn="l">
              <a:spcBef>
                <a:spcPts val="1200"/>
              </a:spcBef>
              <a:spcAft>
                <a:spcPts val="0"/>
              </a:spcAft>
              <a:buNone/>
            </a:pPr>
            <a:r>
              <a:rPr lang="en" sz="1132" u="sng">
                <a:solidFill>
                  <a:schemeClr val="dk1"/>
                </a:solidFill>
                <a:latin typeface="ABeeZee"/>
                <a:ea typeface="ABeeZee"/>
                <a:cs typeface="ABeeZee"/>
                <a:sym typeface="ABeeZee"/>
              </a:rPr>
              <a:t>R code:</a:t>
            </a:r>
            <a:endParaRPr sz="1132" u="sng">
              <a:solidFill>
                <a:schemeClr val="dk1"/>
              </a:solidFill>
              <a:latin typeface="ABeeZee"/>
              <a:ea typeface="ABeeZee"/>
              <a:cs typeface="ABeeZee"/>
              <a:sym typeface="ABeeZee"/>
            </a:endParaRPr>
          </a:p>
          <a:p>
            <a:pPr indent="0" lvl="0" marL="0" rtl="0" algn="l">
              <a:spcBef>
                <a:spcPts val="1200"/>
              </a:spcBef>
              <a:spcAft>
                <a:spcPts val="0"/>
              </a:spcAft>
              <a:buNone/>
            </a:pPr>
            <a:r>
              <a:rPr lang="en" sz="1132">
                <a:latin typeface="Courier New"/>
                <a:ea typeface="Courier New"/>
                <a:cs typeface="Courier New"/>
                <a:sym typeface="Courier New"/>
              </a:rPr>
              <a:t># to omit the value and later replace it:</a:t>
            </a:r>
            <a:endParaRPr sz="1132">
              <a:latin typeface="Courier New"/>
              <a:ea typeface="Courier New"/>
              <a:cs typeface="Courier New"/>
              <a:sym typeface="Courier New"/>
            </a:endParaRPr>
          </a:p>
          <a:p>
            <a:pPr indent="0" lvl="0" marL="0" rtl="0" algn="l">
              <a:spcBef>
                <a:spcPts val="1200"/>
              </a:spcBef>
              <a:spcAft>
                <a:spcPts val="1200"/>
              </a:spcAft>
              <a:buNone/>
            </a:pPr>
            <a:r>
              <a:rPr lang="en" sz="1132">
                <a:solidFill>
                  <a:schemeClr val="dk1"/>
                </a:solidFill>
                <a:latin typeface="Courier New"/>
                <a:ea typeface="Courier New"/>
                <a:cs typeface="Courier New"/>
                <a:sym typeface="Courier New"/>
              </a:rPr>
              <a:t>winsNew = wins[-c(1),]</a:t>
            </a:r>
            <a:endParaRPr sz="1132">
              <a:solidFill>
                <a:schemeClr val="dk1"/>
              </a:solidFill>
              <a:latin typeface="Courier New"/>
              <a:ea typeface="Courier New"/>
              <a:cs typeface="Courier New"/>
              <a:sym typeface="Courier New"/>
            </a:endParaRPr>
          </a:p>
        </p:txBody>
      </p:sp>
      <p:pic>
        <p:nvPicPr>
          <p:cNvPr id="123" name="Google Shape;123;p21"/>
          <p:cNvPicPr preferRelativeResize="0"/>
          <p:nvPr/>
        </p:nvPicPr>
        <p:blipFill>
          <a:blip r:embed="rId3">
            <a:alphaModFix/>
          </a:blip>
          <a:stretch>
            <a:fillRect/>
          </a:stretch>
        </p:blipFill>
        <p:spPr>
          <a:xfrm>
            <a:off x="4521925" y="1219375"/>
            <a:ext cx="4343407" cy="3026450"/>
          </a:xfrm>
          <a:prstGeom prst="rect">
            <a:avLst/>
          </a:prstGeom>
          <a:noFill/>
          <a:ln cap="flat" cmpd="sng" w="19050">
            <a:solidFill>
              <a:schemeClr val="dk1"/>
            </a:solidFill>
            <a:prstDash val="solid"/>
            <a:round/>
            <a:headEnd len="sm" w="sm" type="none"/>
            <a:tailEnd len="sm" w="sm" type="none"/>
          </a:ln>
        </p:spPr>
      </p:pic>
      <p:cxnSp>
        <p:nvCxnSpPr>
          <p:cNvPr id="124" name="Google Shape;124;p21"/>
          <p:cNvCxnSpPr/>
          <p:nvPr/>
        </p:nvCxnSpPr>
        <p:spPr>
          <a:xfrm flipH="1">
            <a:off x="5549250" y="1985075"/>
            <a:ext cx="944700" cy="7500"/>
          </a:xfrm>
          <a:prstGeom prst="straightConnector1">
            <a:avLst/>
          </a:prstGeom>
          <a:noFill/>
          <a:ln cap="flat" cmpd="sng" w="9525">
            <a:solidFill>
              <a:schemeClr val="dk2"/>
            </a:solidFill>
            <a:prstDash val="solid"/>
            <a:round/>
            <a:headEnd len="med" w="med" type="none"/>
            <a:tailEnd len="med" w="med" type="triangle"/>
          </a:ln>
        </p:spPr>
      </p:cxnSp>
      <p:sp>
        <p:nvSpPr>
          <p:cNvPr id="125" name="Google Shape;125;p21"/>
          <p:cNvSpPr txBox="1"/>
          <p:nvPr/>
        </p:nvSpPr>
        <p:spPr>
          <a:xfrm>
            <a:off x="6444875" y="1751828"/>
            <a:ext cx="1962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outlier!</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