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1467d897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1467d897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1467d897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1467d89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refinery29.com/en-us/2015/11/96985/women-video-game-consoles" TargetMode="External"/><Relationship Id="rId4" Type="http://schemas.openxmlformats.org/officeDocument/2006/relationships/hyperlink" Target="https://www.reddit.com/r/dataisugly/comments/43nc1p/of_us_console_owners_42_women_37_men_remaining_21/"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ddit.com/r/dataisugly/comments/2lv6cl/video_game_survey_result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Misleading Data on </a:t>
            </a:r>
            <a:endParaRPr/>
          </a:p>
          <a:p>
            <a:pPr indent="0" lvl="0" marL="0" rtl="0" algn="ctr">
              <a:spcBef>
                <a:spcPts val="0"/>
              </a:spcBef>
              <a:spcAft>
                <a:spcPts val="0"/>
              </a:spcAft>
              <a:buNone/>
            </a:pPr>
            <a:r>
              <a:rPr lang="en"/>
              <a:t>Video Games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sz="5200">
              <a:solidFill>
                <a:schemeClr val="dk1"/>
              </a:solidFill>
            </a:endParaRPr>
          </a:p>
          <a:p>
            <a:pPr indent="0" lvl="0" marL="0" rtl="0" algn="ctr">
              <a:spcBef>
                <a:spcPts val="0"/>
              </a:spcBef>
              <a:spcAft>
                <a:spcPts val="0"/>
              </a:spcAft>
              <a:buNone/>
            </a:pPr>
            <a:r>
              <a:rPr lang="en" sz="5200">
                <a:solidFill>
                  <a:schemeClr val="dk1"/>
                </a:solidFill>
              </a:rPr>
              <a:t>Assignment 4: Lie with Data</a:t>
            </a:r>
            <a:endParaRPr sz="5200">
              <a:solidFill>
                <a:schemeClr val="dk1"/>
              </a:solidFill>
            </a:endParaRPr>
          </a:p>
          <a:p>
            <a:pPr indent="0" lvl="0" marL="0" rtl="0" algn="ctr">
              <a:spcBef>
                <a:spcPts val="0"/>
              </a:spcBef>
              <a:spcAft>
                <a:spcPts val="0"/>
              </a:spcAft>
              <a:buNone/>
            </a:pPr>
            <a:r>
              <a:t/>
            </a:r>
            <a:endParaRPr sz="5200">
              <a:solidFill>
                <a:schemeClr val="dk1"/>
              </a:solidFill>
            </a:endParaRPr>
          </a:p>
          <a:p>
            <a:pPr indent="0" lvl="0" marL="0" rtl="0" algn="ctr">
              <a:spcBef>
                <a:spcPts val="0"/>
              </a:spcBef>
              <a:spcAft>
                <a:spcPts val="0"/>
              </a:spcAft>
              <a:buNone/>
            </a:pPr>
            <a:r>
              <a:rPr lang="en" sz="5200">
                <a:solidFill>
                  <a:schemeClr val="dk1"/>
                </a:solidFill>
              </a:rPr>
              <a:t>Arnav Dashaputra</a:t>
            </a:r>
            <a:endParaRPr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503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Americans Who Own Video Game Consoles</a:t>
            </a:r>
            <a:endParaRPr/>
          </a:p>
        </p:txBody>
      </p:sp>
      <p:sp>
        <p:nvSpPr>
          <p:cNvPr id="61" name="Google Shape;61;p14"/>
          <p:cNvSpPr txBox="1"/>
          <p:nvPr>
            <p:ph idx="1" type="body"/>
          </p:nvPr>
        </p:nvSpPr>
        <p:spPr>
          <a:xfrm>
            <a:off x="311700" y="1304875"/>
            <a:ext cx="5036700" cy="37008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u="sng">
                <a:solidFill>
                  <a:schemeClr val="hlink"/>
                </a:solidFill>
                <a:hlinkClick r:id="rId3"/>
              </a:rPr>
              <a:t>Original article found</a:t>
            </a:r>
            <a:r>
              <a:rPr lang="en"/>
              <a:t> (Refinery29) - </a:t>
            </a:r>
            <a:r>
              <a:rPr lang="en" u="sng">
                <a:solidFill>
                  <a:schemeClr val="hlink"/>
                </a:solidFill>
                <a:hlinkClick r:id="rId4"/>
              </a:rPr>
              <a:t>Current source</a:t>
            </a:r>
            <a:r>
              <a:rPr lang="en"/>
              <a:t> (r/dataisugly)</a:t>
            </a:r>
            <a:endParaRPr/>
          </a:p>
          <a:p>
            <a:pPr indent="0" lvl="0" marL="0" rtl="0" algn="l">
              <a:spcBef>
                <a:spcPts val="1200"/>
              </a:spcBef>
              <a:spcAft>
                <a:spcPts val="0"/>
              </a:spcAft>
              <a:buNone/>
            </a:pPr>
            <a:r>
              <a:rPr lang="en"/>
              <a:t>There are glaringly obvious mistakes made in this infographic. Beginning at the top, their gender assignment chart does not add up to a whole of 100%. There may have been omitted data on </a:t>
            </a:r>
            <a:r>
              <a:rPr lang="en"/>
              <a:t>unknown</a:t>
            </a:r>
            <a:r>
              <a:rPr lang="en"/>
              <a:t> or other genders, and did not end up being represented here. Next, there is a pie chart that </a:t>
            </a:r>
            <a:r>
              <a:rPr lang="en"/>
              <a:t>involves</a:t>
            </a:r>
            <a:r>
              <a:rPr lang="en"/>
              <a:t> data that is not </a:t>
            </a:r>
            <a:r>
              <a:rPr lang="en"/>
              <a:t>relevant</a:t>
            </a:r>
            <a:r>
              <a:rPr lang="en"/>
              <a:t> at all. It is comparing boys under 18 years of age to women over 18 years of age; comparing both gender and age while also simultaneously not adding up to 100%. The larger portion of the pie takes up around 75% of the whole but reports to only be 36%. The smaller section is also inaccurate, taking up around 33% in reality but reporting only 17%. Lastly, I feel that the demographic chart can have some reasoning behind it, especially because people can have multiple ethnicities and can therefore fall under multiple categories. However, there were many globally large ethnicities omitted. </a:t>
            </a:r>
            <a:r>
              <a:rPr lang="en"/>
              <a:t>This data was most likely made to draw attention to the disparities between demographics of video game console owners.</a:t>
            </a:r>
            <a:endParaRPr/>
          </a:p>
          <a:p>
            <a:pPr indent="0" lvl="0" marL="0" rtl="0" algn="l">
              <a:spcBef>
                <a:spcPts val="1200"/>
              </a:spcBef>
              <a:spcAft>
                <a:spcPts val="1200"/>
              </a:spcAft>
              <a:buNone/>
            </a:pPr>
            <a:r>
              <a:rPr lang="en"/>
              <a:t>In order to fix these issues, the first chart should account for unknown or other genders and should add up to 100%. The pie chart should also, in my opinion, either be </a:t>
            </a:r>
            <a:r>
              <a:rPr lang="en"/>
              <a:t>entirely</a:t>
            </a:r>
            <a:r>
              <a:rPr lang="en"/>
              <a:t> removed or change focuses. The comparison being made is not useful to any reader. Lastly, </a:t>
            </a:r>
            <a:r>
              <a:rPr lang="en"/>
              <a:t>it would have been nice to see the sample population sizes in the bar chart, as well as a consideration of other ethnicities.	</a:t>
            </a:r>
            <a:endParaRPr/>
          </a:p>
        </p:txBody>
      </p:sp>
      <p:pic>
        <p:nvPicPr>
          <p:cNvPr id="62" name="Google Shape;62;p14"/>
          <p:cNvPicPr preferRelativeResize="0"/>
          <p:nvPr/>
        </p:nvPicPr>
        <p:blipFill>
          <a:blip r:embed="rId5">
            <a:alphaModFix/>
          </a:blip>
          <a:stretch>
            <a:fillRect/>
          </a:stretch>
        </p:blipFill>
        <p:spPr>
          <a:xfrm>
            <a:off x="5526275" y="212175"/>
            <a:ext cx="3551875" cy="4470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31225" y="2253475"/>
            <a:ext cx="8520600" cy="273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2"/>
              <a:t>Original article lost (Tumblr) - </a:t>
            </a:r>
            <a:r>
              <a:rPr lang="en" sz="5402" u="sng">
                <a:solidFill>
                  <a:schemeClr val="hlink"/>
                </a:solidFill>
                <a:hlinkClick r:id="rId3"/>
              </a:rPr>
              <a:t>Current source</a:t>
            </a:r>
            <a:r>
              <a:rPr lang="en" sz="5402"/>
              <a:t> (r/dataisugly)</a:t>
            </a:r>
            <a:endParaRPr sz="5402"/>
          </a:p>
          <a:p>
            <a:pPr indent="0" lvl="0" marL="0" rtl="0" algn="l">
              <a:spcBef>
                <a:spcPts val="1200"/>
              </a:spcBef>
              <a:spcAft>
                <a:spcPts val="0"/>
              </a:spcAft>
              <a:buNone/>
            </a:pPr>
            <a:r>
              <a:rPr lang="en" sz="5402"/>
              <a:t>All four of these donut charts (pie chart without the center) are very inaccurate. Firstly, on none of these charts do the ratio of filled-to-empty match the percentage reading above them. Worse, there is redundancy, leading to evidence of inaccurate data. The first two donut charts are explaining similar things, as a smartphone is a wireless device, but the percentage of gamers on wireless devices is </a:t>
            </a:r>
            <a:r>
              <a:rPr b="1" lang="en" sz="5402"/>
              <a:t>smaller</a:t>
            </a:r>
            <a:r>
              <a:rPr lang="en" sz="5402"/>
              <a:t> than those that play on just their smartphone. This data should either be reviewed, or there should be made a distinction between what a wireless device is, and a smartphone, which is known to all as a wireless device. Additionally, for the third chart, there is no context given to the data being shown. There is a comparison being made between the value of video games and the value of other types of games, but those types of games were never highlighted. The data was most likely reported in this way to show the ratios of people that fit under certain categories in comparison to those that do not fit under them, but was not able to do it in an effective way.</a:t>
            </a:r>
            <a:endParaRPr sz="540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8" name="Google Shape;68;p15"/>
          <p:cNvSpPr txBox="1"/>
          <p:nvPr>
            <p:ph type="title"/>
          </p:nvPr>
        </p:nvSpPr>
        <p:spPr>
          <a:xfrm>
            <a:off x="235500" y="445025"/>
            <a:ext cx="3054000" cy="15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Game Survey Results</a:t>
            </a:r>
            <a:endParaRPr/>
          </a:p>
        </p:txBody>
      </p:sp>
      <p:pic>
        <p:nvPicPr>
          <p:cNvPr id="69" name="Google Shape;69;p15"/>
          <p:cNvPicPr preferRelativeResize="0"/>
          <p:nvPr/>
        </p:nvPicPr>
        <p:blipFill>
          <a:blip r:embed="rId4">
            <a:alphaModFix/>
          </a:blip>
          <a:stretch>
            <a:fillRect/>
          </a:stretch>
        </p:blipFill>
        <p:spPr>
          <a:xfrm>
            <a:off x="3740925" y="106600"/>
            <a:ext cx="5286000" cy="19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