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527125"/>
            <a:ext cx="8791575" cy="2796988"/>
          </a:xfrm>
        </p:spPr>
        <p:txBody>
          <a:bodyPr>
            <a:normAutofit fontScale="90000"/>
          </a:bodyPr>
          <a:lstStyle/>
          <a:p>
            <a:pPr algn="ctr"/>
            <a:r>
              <a:rPr lang="en-US" sz="8900" dirty="0" smtClean="0"/>
              <a:t>NETWORK</a:t>
            </a:r>
            <a:br>
              <a:rPr lang="en-US" sz="8900" dirty="0" smtClean="0"/>
            </a:br>
            <a:r>
              <a:rPr lang="en-US" sz="8900" dirty="0" smtClean="0"/>
              <a:t>TOPOLOGY</a:t>
            </a:r>
            <a:r>
              <a:rPr lang="en-US" dirty="0" smtClean="0"/>
              <a:t/>
            </a:r>
            <a:br>
              <a:rPr lang="en-US" dirty="0" smtClean="0"/>
            </a:br>
            <a:endParaRPr lang="en-IN" dirty="0"/>
          </a:p>
        </p:txBody>
      </p:sp>
      <p:sp>
        <p:nvSpPr>
          <p:cNvPr id="3" name="Subtitle 2"/>
          <p:cNvSpPr>
            <a:spLocks noGrp="1"/>
          </p:cNvSpPr>
          <p:nvPr>
            <p:ph type="subTitle" idx="1"/>
          </p:nvPr>
        </p:nvSpPr>
        <p:spPr>
          <a:xfrm>
            <a:off x="7610250" y="2743200"/>
            <a:ext cx="1996329" cy="459889"/>
          </a:xfrm>
        </p:spPr>
        <p:txBody>
          <a:bodyPr/>
          <a:lstStyle/>
          <a:p>
            <a:pPr algn="r"/>
            <a:r>
              <a:rPr lang="en-US" dirty="0" smtClean="0"/>
              <a:t>BY Arnav Rao</a:t>
            </a:r>
          </a:p>
          <a:p>
            <a:pPr algn="r"/>
            <a:endParaRPr lang="en-IN" dirty="0"/>
          </a:p>
        </p:txBody>
      </p:sp>
    </p:spTree>
    <p:extLst>
      <p:ext uri="{BB962C8B-B14F-4D97-AF65-F5344CB8AC3E}">
        <p14:creationId xmlns:p14="http://schemas.microsoft.com/office/powerpoint/2010/main" val="19558340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effectLst>
                  <a:outerShdw blurRad="38100" dist="38100" dir="2700000" algn="tl">
                    <a:srgbClr val="000000">
                      <a:alpha val="43137"/>
                    </a:srgbClr>
                  </a:outerShdw>
                </a:effectLst>
              </a:rPr>
              <a:t>Star topology</a:t>
            </a:r>
            <a:endParaRPr lang="en-IN" sz="6600" dirty="0">
              <a:effectLst>
                <a:outerShdw blurRad="38100" dist="38100" dir="2700000" algn="tl">
                  <a:srgbClr val="000000">
                    <a:alpha val="43137"/>
                  </a:srgbClr>
                </a:outerShdw>
              </a:effectLst>
            </a:endParaRPr>
          </a:p>
        </p:txBody>
      </p:sp>
      <p:pic>
        <p:nvPicPr>
          <p:cNvPr id="1026" name="Picture 2" descr="Chapter 5: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519" y="1831545"/>
            <a:ext cx="3292028" cy="28372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50259" y="2097088"/>
            <a:ext cx="6096000" cy="3139321"/>
          </a:xfrm>
          <a:prstGeom prst="rect">
            <a:avLst/>
          </a:prstGeom>
        </p:spPr>
        <p:txBody>
          <a:bodyPr>
            <a:spAutoFit/>
          </a:bodyPr>
          <a:lstStyle/>
          <a:p>
            <a:r>
              <a:rPr lang="en-US" dirty="0">
                <a:solidFill>
                  <a:srgbClr val="FFFFFF"/>
                </a:solidFill>
                <a:latin typeface="urw-din"/>
              </a:rPr>
              <a:t>A star may be a topology for a Local Area Network (LAN) during which all nodes are individually connected to a central connection point, sort of a hub or a switch. A star takes more cable than e.g. a bus, but the benefit is that if a cable fails, just one node is going to be brought down. Each device within the network is connected to a central device called a </a:t>
            </a:r>
            <a:r>
              <a:rPr lang="en-US" b="1" dirty="0">
                <a:solidFill>
                  <a:srgbClr val="FFFFFF"/>
                </a:solidFill>
                <a:latin typeface="urw-din"/>
              </a:rPr>
              <a:t>hub</a:t>
            </a:r>
            <a:r>
              <a:rPr lang="en-US" dirty="0">
                <a:solidFill>
                  <a:srgbClr val="FFFFFF"/>
                </a:solidFill>
                <a:latin typeface="urw-din"/>
              </a:rPr>
              <a:t>. If one device wants to send data to another device, it’s to first send the info to the hub then the hub transmits that data to the designated device. The number of links required to connect nodes in the star topology is N where N is the number of nodes.</a:t>
            </a:r>
            <a:endParaRPr lang="en-IN" dirty="0"/>
          </a:p>
        </p:txBody>
      </p:sp>
    </p:spTree>
    <p:extLst>
      <p:ext uri="{BB962C8B-B14F-4D97-AF65-F5344CB8AC3E}">
        <p14:creationId xmlns:p14="http://schemas.microsoft.com/office/powerpoint/2010/main" val="33039260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7"/>
            <a:ext cx="9906000" cy="779368"/>
          </a:xfrm>
        </p:spPr>
        <p:txBody>
          <a:bodyPr/>
          <a:lstStyle/>
          <a:p>
            <a:pPr algn="ctr"/>
            <a:r>
              <a:rPr lang="en-US" dirty="0" smtClean="0"/>
              <a:t>STAR TOPOLOGY	</a:t>
            </a:r>
            <a:endParaRPr lang="en-IN" dirty="0"/>
          </a:p>
        </p:txBody>
      </p:sp>
      <p:sp>
        <p:nvSpPr>
          <p:cNvPr id="3" name="Text Placeholder 2"/>
          <p:cNvSpPr>
            <a:spLocks noGrp="1"/>
          </p:cNvSpPr>
          <p:nvPr>
            <p:ph type="body" idx="1"/>
          </p:nvPr>
        </p:nvSpPr>
        <p:spPr>
          <a:xfrm>
            <a:off x="1255713" y="1768681"/>
            <a:ext cx="4649783" cy="823912"/>
          </a:xfrm>
        </p:spPr>
        <p:txBody>
          <a:bodyPr/>
          <a:lstStyle/>
          <a:p>
            <a:r>
              <a:rPr lang="en-US" dirty="0" smtClean="0"/>
              <a:t>ADVANTAGES</a:t>
            </a:r>
          </a:p>
          <a:p>
            <a:endParaRPr lang="en-IN" dirty="0"/>
          </a:p>
        </p:txBody>
      </p:sp>
      <p:sp>
        <p:nvSpPr>
          <p:cNvPr id="4" name="Content Placeholder 3"/>
          <p:cNvSpPr>
            <a:spLocks noGrp="1"/>
          </p:cNvSpPr>
          <p:nvPr>
            <p:ph sz="half" idx="2"/>
          </p:nvPr>
        </p:nvSpPr>
        <p:spPr>
          <a:xfrm>
            <a:off x="1046153" y="2180637"/>
            <a:ext cx="4878391" cy="4265407"/>
          </a:xfrm>
        </p:spPr>
        <p:txBody>
          <a:bodyPr>
            <a:normAutofit fontScale="25000" lnSpcReduction="20000"/>
          </a:bodyPr>
          <a:lstStyle/>
          <a:p>
            <a:pPr fontAlgn="base"/>
            <a:r>
              <a:rPr lang="en-US" sz="5600" dirty="0"/>
              <a:t>It is very reliable – if one cable or device fails then all the others will still work</a:t>
            </a:r>
          </a:p>
          <a:p>
            <a:pPr fontAlgn="base"/>
            <a:r>
              <a:rPr lang="en-US" sz="5600" dirty="0"/>
              <a:t>It is high-performing as no data collisions can occur</a:t>
            </a:r>
          </a:p>
          <a:p>
            <a:pPr fontAlgn="base"/>
            <a:r>
              <a:rPr lang="en-US" sz="5600" dirty="0"/>
              <a:t>Less expensive because each device only need one I/O port and wishes to be connected with hub with one link.</a:t>
            </a:r>
          </a:p>
          <a:p>
            <a:pPr fontAlgn="base"/>
            <a:r>
              <a:rPr lang="en-US" sz="5600" dirty="0"/>
              <a:t>Easier to put in</a:t>
            </a:r>
          </a:p>
          <a:p>
            <a:pPr fontAlgn="base"/>
            <a:r>
              <a:rPr lang="en-US" sz="5600" dirty="0"/>
              <a:t>Robust in nature</a:t>
            </a:r>
          </a:p>
          <a:p>
            <a:pPr fontAlgn="base"/>
            <a:r>
              <a:rPr lang="en-US" sz="5600" dirty="0"/>
              <a:t>Easy fault detection because the link are often easily identified.</a:t>
            </a:r>
          </a:p>
          <a:p>
            <a:pPr fontAlgn="base"/>
            <a:r>
              <a:rPr lang="en-US" sz="5600" dirty="0"/>
              <a:t>No disruptions to the network when connecting or removing devices.</a:t>
            </a:r>
          </a:p>
          <a:p>
            <a:pPr fontAlgn="base"/>
            <a:r>
              <a:rPr lang="en-US" sz="5600" dirty="0"/>
              <a:t>Each device requires just one port i.e. to attach to the hub.</a:t>
            </a:r>
          </a:p>
          <a:p>
            <a:pPr fontAlgn="base"/>
            <a:r>
              <a:rPr lang="en-US" sz="5600" dirty="0"/>
              <a:t>If N devices are connected to every other in star, then the amount of cables required to attach them is N. So, it’s easy to line up.</a:t>
            </a:r>
          </a:p>
          <a:p>
            <a:endParaRPr lang="en-IN" dirty="0"/>
          </a:p>
        </p:txBody>
      </p:sp>
      <p:sp>
        <p:nvSpPr>
          <p:cNvPr id="5" name="Text Placeholder 4"/>
          <p:cNvSpPr>
            <a:spLocks noGrp="1"/>
          </p:cNvSpPr>
          <p:nvPr>
            <p:ph type="body" sz="quarter" idx="3"/>
          </p:nvPr>
        </p:nvSpPr>
        <p:spPr>
          <a:xfrm>
            <a:off x="6400808" y="1768681"/>
            <a:ext cx="4646602" cy="823912"/>
          </a:xfrm>
        </p:spPr>
        <p:txBody>
          <a:bodyPr/>
          <a:lstStyle/>
          <a:p>
            <a:r>
              <a:rPr lang="en-US" dirty="0" smtClean="0"/>
              <a:t>DISADVANTAGES</a:t>
            </a:r>
          </a:p>
          <a:p>
            <a:endParaRPr lang="en-IN" dirty="0"/>
          </a:p>
        </p:txBody>
      </p:sp>
      <p:sp>
        <p:nvSpPr>
          <p:cNvPr id="6" name="Content Placeholder 5"/>
          <p:cNvSpPr>
            <a:spLocks noGrp="1"/>
          </p:cNvSpPr>
          <p:nvPr>
            <p:ph sz="quarter" idx="4"/>
          </p:nvPr>
        </p:nvSpPr>
        <p:spPr>
          <a:xfrm>
            <a:off x="6286504" y="2180637"/>
            <a:ext cx="4875210" cy="4265407"/>
          </a:xfrm>
        </p:spPr>
        <p:txBody>
          <a:bodyPr>
            <a:normAutofit fontScale="62500" lnSpcReduction="20000"/>
          </a:bodyPr>
          <a:lstStyle/>
          <a:p>
            <a:pPr fontAlgn="base"/>
            <a:r>
              <a:rPr lang="en-US" dirty="0"/>
              <a:t>Requires more cable than a linear bus .</a:t>
            </a:r>
          </a:p>
          <a:p>
            <a:pPr fontAlgn="base"/>
            <a:r>
              <a:rPr lang="en-US" dirty="0"/>
              <a:t>If the connecting network device (network switch) fails, nodes attached are disabled and can’t participate in network communication.</a:t>
            </a:r>
          </a:p>
          <a:p>
            <a:pPr fontAlgn="base"/>
            <a:r>
              <a:rPr lang="en-US" dirty="0"/>
              <a:t>More expensive than linear bus topology due to the value of the connecting devices (network switches)</a:t>
            </a:r>
          </a:p>
          <a:p>
            <a:pPr fontAlgn="base"/>
            <a:r>
              <a:rPr lang="en-US" dirty="0"/>
              <a:t>If hub goes down everything goes down, none of the devices can work without hub.</a:t>
            </a:r>
          </a:p>
          <a:p>
            <a:pPr fontAlgn="base"/>
            <a:r>
              <a:rPr lang="en-US" dirty="0"/>
              <a:t>Hub requires more resources and regular maintenance because it’s the central system of star .</a:t>
            </a:r>
          </a:p>
          <a:p>
            <a:pPr fontAlgn="base"/>
            <a:r>
              <a:rPr lang="en-US" dirty="0"/>
              <a:t>Extra hardware is required (hubs or switches) which adds to cost</a:t>
            </a:r>
          </a:p>
          <a:p>
            <a:pPr fontAlgn="base"/>
            <a:r>
              <a:rPr lang="en-US" dirty="0"/>
              <a:t>Performance is predicated on the one concentrator i.e. hub.</a:t>
            </a:r>
          </a:p>
          <a:p>
            <a:endParaRPr lang="en-IN" dirty="0"/>
          </a:p>
        </p:txBody>
      </p:sp>
    </p:spTree>
    <p:extLst>
      <p:ext uri="{BB962C8B-B14F-4D97-AF65-F5344CB8AC3E}">
        <p14:creationId xmlns:p14="http://schemas.microsoft.com/office/powerpoint/2010/main" val="3424218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fade">
                                      <p:cBhvr>
                                        <p:cTn id="38" dur="500"/>
                                        <p:tgtEl>
                                          <p:spTgt spid="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fad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
                                            <p:txEl>
                                              <p:pRg st="0" end="0"/>
                                            </p:txEl>
                                          </p:spTgt>
                                        </p:tgtEl>
                                        <p:attrNameLst>
                                          <p:attrName>style.visibility</p:attrName>
                                        </p:attrNameLst>
                                      </p:cBhvr>
                                      <p:to>
                                        <p:strVal val="visible"/>
                                      </p:to>
                                    </p:set>
                                    <p:anim calcmode="lin" valueType="num">
                                      <p:cBhvr additive="base">
                                        <p:cTn id="5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
                                            <p:txEl>
                                              <p:pRg st="0" end="0"/>
                                            </p:txEl>
                                          </p:spTgt>
                                        </p:tgtEl>
                                        <p:attrNameLst>
                                          <p:attrName>style.visibility</p:attrName>
                                        </p:attrNameLst>
                                      </p:cBhvr>
                                      <p:to>
                                        <p:strVal val="visible"/>
                                      </p:to>
                                    </p:set>
                                    <p:animEffect transition="in" filter="fade">
                                      <p:cBhvr>
                                        <p:cTn id="64" dur="500"/>
                                        <p:tgtEl>
                                          <p:spTgt spid="6">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animEffect transition="in" filter="fade">
                                      <p:cBhvr>
                                        <p:cTn id="69" dur="500"/>
                                        <p:tgtEl>
                                          <p:spTgt spid="6">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
                                            <p:txEl>
                                              <p:pRg st="2" end="2"/>
                                            </p:txEl>
                                          </p:spTgt>
                                        </p:tgtEl>
                                        <p:attrNameLst>
                                          <p:attrName>style.visibility</p:attrName>
                                        </p:attrNameLst>
                                      </p:cBhvr>
                                      <p:to>
                                        <p:strVal val="visible"/>
                                      </p:to>
                                    </p:set>
                                    <p:animEffect transition="in" filter="fade">
                                      <p:cBhvr>
                                        <p:cTn id="74" dur="500"/>
                                        <p:tgtEl>
                                          <p:spTgt spid="6">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
                                            <p:txEl>
                                              <p:pRg st="3" end="3"/>
                                            </p:txEl>
                                          </p:spTgt>
                                        </p:tgtEl>
                                        <p:attrNameLst>
                                          <p:attrName>style.visibility</p:attrName>
                                        </p:attrNameLst>
                                      </p:cBhvr>
                                      <p:to>
                                        <p:strVal val="visible"/>
                                      </p:to>
                                    </p:set>
                                    <p:animEffect transition="in" filter="fade">
                                      <p:cBhvr>
                                        <p:cTn id="79" dur="500"/>
                                        <p:tgtEl>
                                          <p:spTgt spid="6">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
                                            <p:txEl>
                                              <p:pRg st="4" end="4"/>
                                            </p:txEl>
                                          </p:spTgt>
                                        </p:tgtEl>
                                        <p:attrNameLst>
                                          <p:attrName>style.visibility</p:attrName>
                                        </p:attrNameLst>
                                      </p:cBhvr>
                                      <p:to>
                                        <p:strVal val="visible"/>
                                      </p:to>
                                    </p:set>
                                    <p:animEffect transition="in" filter="fade">
                                      <p:cBhvr>
                                        <p:cTn id="84" dur="500"/>
                                        <p:tgtEl>
                                          <p:spTgt spid="6">
                                            <p:txEl>
                                              <p:pRg st="4" end="4"/>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
                                            <p:txEl>
                                              <p:pRg st="5" end="5"/>
                                            </p:txEl>
                                          </p:spTgt>
                                        </p:tgtEl>
                                        <p:attrNameLst>
                                          <p:attrName>style.visibility</p:attrName>
                                        </p:attrNameLst>
                                      </p:cBhvr>
                                      <p:to>
                                        <p:strVal val="visible"/>
                                      </p:to>
                                    </p:set>
                                    <p:animEffect transition="in" filter="fade">
                                      <p:cBhvr>
                                        <p:cTn id="89" dur="500"/>
                                        <p:tgtEl>
                                          <p:spTgt spid="6">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6">
                                            <p:txEl>
                                              <p:pRg st="6" end="6"/>
                                            </p:txEl>
                                          </p:spTgt>
                                        </p:tgtEl>
                                        <p:attrNameLst>
                                          <p:attrName>style.visibility</p:attrName>
                                        </p:attrNameLst>
                                      </p:cBhvr>
                                      <p:to>
                                        <p:strVal val="visible"/>
                                      </p:to>
                                    </p:set>
                                    <p:animEffect transition="in" filter="fade">
                                      <p:cBhvr>
                                        <p:cTn id="94"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39886"/>
            <a:ext cx="9905998" cy="1478570"/>
          </a:xfrm>
        </p:spPr>
        <p:txBody>
          <a:bodyPr/>
          <a:lstStyle/>
          <a:p>
            <a:pPr algn="ctr"/>
            <a:r>
              <a:rPr lang="en-US" dirty="0" smtClean="0"/>
              <a:t>POINT TO POINT Topology</a:t>
            </a:r>
            <a:endParaRPr lang="en-IN" dirty="0"/>
          </a:p>
        </p:txBody>
      </p:sp>
      <p:pic>
        <p:nvPicPr>
          <p:cNvPr id="2050" name="Picture 2" descr="Network Topology | Digital Communication | Electronics Textboo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4200" y="1720570"/>
            <a:ext cx="5257800" cy="2066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720570"/>
            <a:ext cx="6096000" cy="2308324"/>
          </a:xfrm>
          <a:prstGeom prst="rect">
            <a:avLst/>
          </a:prstGeom>
        </p:spPr>
        <p:txBody>
          <a:bodyPr>
            <a:spAutoFit/>
          </a:bodyPr>
          <a:lstStyle/>
          <a:p>
            <a:r>
              <a:rPr lang="en-US" dirty="0">
                <a:solidFill>
                  <a:srgbClr val="FFFFFF"/>
                </a:solidFill>
                <a:latin typeface="urw-din"/>
              </a:rPr>
              <a:t>This is the kind of topology that relies upon two functions i.e. Transmit and Receive. It is a type of communication network between two communication nodes where there is one transmitter and on the other end, there is the receiver. It is a kind of communication medium which have two endpoints or end nodes. They provide high bandwidth with a dedicated communication connection between two systems.</a:t>
            </a:r>
            <a:endParaRPr lang="en-IN" dirty="0"/>
          </a:p>
        </p:txBody>
      </p:sp>
      <p:pic>
        <p:nvPicPr>
          <p:cNvPr id="2052" name="Picture 4" descr="https://media.geeksforgeeks.org/wp-content/uploads/20201224191428/Untitled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551" y="4028894"/>
            <a:ext cx="7433722" cy="271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6988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POINT TO POINT </a:t>
            </a:r>
            <a:r>
              <a:rPr lang="en-US" dirty="0" smtClean="0"/>
              <a:t>Topology vs star topology</a:t>
            </a:r>
            <a:endParaRPr lang="en-IN" dirty="0"/>
          </a:p>
        </p:txBody>
      </p:sp>
      <p:graphicFrame>
        <p:nvGraphicFramePr>
          <p:cNvPr id="16" name="Table 15"/>
          <p:cNvGraphicFramePr>
            <a:graphicFrameLocks noGrp="1"/>
          </p:cNvGraphicFramePr>
          <p:nvPr>
            <p:extLst>
              <p:ext uri="{D42A27DB-BD31-4B8C-83A1-F6EECF244321}">
                <p14:modId xmlns:p14="http://schemas.microsoft.com/office/powerpoint/2010/main" val="541823128"/>
              </p:ext>
            </p:extLst>
          </p:nvPr>
        </p:nvGraphicFramePr>
        <p:xfrm>
          <a:off x="2011679" y="1731272"/>
          <a:ext cx="7531446" cy="5024460"/>
        </p:xfrm>
        <a:graphic>
          <a:graphicData uri="http://schemas.openxmlformats.org/drawingml/2006/table">
            <a:tbl>
              <a:tblPr/>
              <a:tblGrid>
                <a:gridCol w="3765723">
                  <a:extLst>
                    <a:ext uri="{9D8B030D-6E8A-4147-A177-3AD203B41FA5}">
                      <a16:colId xmlns:a16="http://schemas.microsoft.com/office/drawing/2014/main" val="562239995"/>
                    </a:ext>
                  </a:extLst>
                </a:gridCol>
                <a:gridCol w="3765723">
                  <a:extLst>
                    <a:ext uri="{9D8B030D-6E8A-4147-A177-3AD203B41FA5}">
                      <a16:colId xmlns:a16="http://schemas.microsoft.com/office/drawing/2014/main" val="1004865080"/>
                    </a:ext>
                  </a:extLst>
                </a:gridCol>
              </a:tblGrid>
              <a:tr h="270640">
                <a:tc>
                  <a:txBody>
                    <a:bodyPr/>
                    <a:lstStyle/>
                    <a:p>
                      <a:pPr algn="l" fontAlgn="base"/>
                      <a:r>
                        <a:rPr lang="en-IN" sz="1400" b="0">
                          <a:effectLst/>
                        </a:rPr>
                        <a:t>Point to point link</a:t>
                      </a:r>
                    </a:p>
                  </a:txBody>
                  <a:tcPr marL="45972" marR="45972" marT="45972" marB="45972" anchor="ctr">
                    <a:lnL>
                      <a:noFill/>
                    </a:lnL>
                    <a:lnR>
                      <a:noFill/>
                    </a:lnR>
                    <a:lnT>
                      <a:noFill/>
                    </a:lnT>
                    <a:lnB>
                      <a:noFill/>
                    </a:lnB>
                    <a:solidFill>
                      <a:srgbClr val="131417"/>
                    </a:solidFill>
                  </a:tcPr>
                </a:tc>
                <a:tc>
                  <a:txBody>
                    <a:bodyPr/>
                    <a:lstStyle/>
                    <a:p>
                      <a:pPr algn="l" fontAlgn="base"/>
                      <a:r>
                        <a:rPr lang="en-IN" sz="1400" b="0" dirty="0">
                          <a:effectLst/>
                        </a:rPr>
                        <a:t>Star topology</a:t>
                      </a:r>
                    </a:p>
                  </a:txBody>
                  <a:tcPr marL="45972" marR="45972" marT="45972" marB="45972" anchor="ctr">
                    <a:lnL>
                      <a:noFill/>
                    </a:lnL>
                    <a:lnR>
                      <a:noFill/>
                    </a:lnR>
                    <a:lnT>
                      <a:noFill/>
                    </a:lnT>
                    <a:lnB>
                      <a:noFill/>
                    </a:lnB>
                    <a:solidFill>
                      <a:srgbClr val="131417"/>
                    </a:solidFill>
                  </a:tcPr>
                </a:tc>
                <a:extLst>
                  <a:ext uri="{0D108BD9-81ED-4DB2-BD59-A6C34878D82A}">
                    <a16:rowId xmlns:a16="http://schemas.microsoft.com/office/drawing/2014/main" val="2138868814"/>
                  </a:ext>
                </a:extLst>
              </a:tr>
              <a:tr h="300676">
                <a:tc>
                  <a:txBody>
                    <a:bodyPr/>
                    <a:lstStyle/>
                    <a:p>
                      <a:pPr algn="l" fontAlgn="base"/>
                      <a:r>
                        <a:rPr lang="en-US" sz="1200" b="0">
                          <a:effectLst/>
                        </a:rPr>
                        <a:t>It grows in several ways.</a:t>
                      </a:r>
                    </a:p>
                  </a:txBody>
                  <a:tcPr marL="45972" marR="45972" marT="64361" marB="64361" anchor="ctr">
                    <a:lnL>
                      <a:noFill/>
                    </a:lnL>
                    <a:lnR>
                      <a:noFill/>
                    </a:lnR>
                    <a:lnT>
                      <a:noFill/>
                    </a:lnT>
                    <a:lnB>
                      <a:noFill/>
                    </a:lnB>
                    <a:solidFill>
                      <a:srgbClr val="131417"/>
                    </a:solidFill>
                  </a:tcPr>
                </a:tc>
                <a:tc>
                  <a:txBody>
                    <a:bodyPr/>
                    <a:lstStyle/>
                    <a:p>
                      <a:pPr algn="l" fontAlgn="base"/>
                      <a:r>
                        <a:rPr lang="en-US" sz="1200" b="0">
                          <a:effectLst/>
                        </a:rPr>
                        <a:t>It helps in providing easy access for service.</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3229494211"/>
                  </a:ext>
                </a:extLst>
              </a:tr>
              <a:tr h="551240">
                <a:tc>
                  <a:txBody>
                    <a:bodyPr/>
                    <a:lstStyle/>
                    <a:p>
                      <a:pPr algn="l" fontAlgn="base"/>
                      <a:r>
                        <a:rPr lang="en-US" sz="1200" b="0">
                          <a:effectLst/>
                        </a:rPr>
                        <a:t>This is the type of link which basically relies upon two functions only transmit and receive.</a:t>
                      </a:r>
                    </a:p>
                  </a:txBody>
                  <a:tcPr marL="45972" marR="45972" marT="64361" marB="64361" anchor="ctr">
                    <a:lnL>
                      <a:noFill/>
                    </a:lnL>
                    <a:lnR>
                      <a:noFill/>
                    </a:lnR>
                    <a:lnT>
                      <a:noFill/>
                    </a:lnT>
                    <a:lnB>
                      <a:noFill/>
                    </a:lnB>
                    <a:solidFill>
                      <a:srgbClr val="131417"/>
                    </a:solidFill>
                  </a:tcPr>
                </a:tc>
                <a:tc>
                  <a:txBody>
                    <a:bodyPr/>
                    <a:lstStyle/>
                    <a:p>
                      <a:pPr algn="l" fontAlgn="base"/>
                      <a:r>
                        <a:rPr lang="en-US" sz="1200" b="0" dirty="0">
                          <a:effectLst/>
                        </a:rPr>
                        <a:t>Only one device is there for per connection.</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629443410"/>
                  </a:ext>
                </a:extLst>
              </a:tr>
              <a:tr h="425958">
                <a:tc>
                  <a:txBody>
                    <a:bodyPr/>
                    <a:lstStyle/>
                    <a:p>
                      <a:pPr algn="l" fontAlgn="base"/>
                      <a:r>
                        <a:rPr lang="en-US" sz="1200" b="0">
                          <a:effectLst/>
                        </a:rPr>
                        <a:t>Each station or nodes receives exactly from one transmitter.</a:t>
                      </a:r>
                    </a:p>
                  </a:txBody>
                  <a:tcPr marL="45972" marR="45972" marT="64361" marB="64361" anchor="ctr">
                    <a:lnL>
                      <a:noFill/>
                    </a:lnL>
                    <a:lnR>
                      <a:noFill/>
                    </a:lnR>
                    <a:lnT>
                      <a:noFill/>
                    </a:lnT>
                    <a:lnB>
                      <a:noFill/>
                    </a:lnB>
                    <a:solidFill>
                      <a:srgbClr val="131417"/>
                    </a:solidFill>
                  </a:tcPr>
                </a:tc>
                <a:tc>
                  <a:txBody>
                    <a:bodyPr/>
                    <a:lstStyle/>
                    <a:p>
                      <a:pPr algn="l" fontAlgn="base"/>
                      <a:r>
                        <a:rPr lang="en-IN" sz="1200" b="0">
                          <a:effectLst/>
                        </a:rPr>
                        <a:t>It is very reliable.</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3844568400"/>
                  </a:ext>
                </a:extLst>
              </a:tr>
              <a:tr h="425958">
                <a:tc>
                  <a:txBody>
                    <a:bodyPr/>
                    <a:lstStyle/>
                    <a:p>
                      <a:pPr algn="l" fontAlgn="base"/>
                      <a:r>
                        <a:rPr lang="en-US" sz="1200" b="0">
                          <a:effectLst/>
                        </a:rPr>
                        <a:t>Each transmitter transmits to exactly one receiver.</a:t>
                      </a:r>
                    </a:p>
                  </a:txBody>
                  <a:tcPr marL="45972" marR="45972" marT="64361" marB="64361" anchor="ctr">
                    <a:lnL>
                      <a:noFill/>
                    </a:lnL>
                    <a:lnR>
                      <a:noFill/>
                    </a:lnR>
                    <a:lnT>
                      <a:noFill/>
                    </a:lnT>
                    <a:lnB>
                      <a:noFill/>
                    </a:lnB>
                    <a:solidFill>
                      <a:srgbClr val="131417"/>
                    </a:solidFill>
                  </a:tcPr>
                </a:tc>
                <a:tc>
                  <a:txBody>
                    <a:bodyPr/>
                    <a:lstStyle/>
                    <a:p>
                      <a:pPr algn="l" fontAlgn="base"/>
                      <a:r>
                        <a:rPr lang="en-US" sz="1200" b="0">
                          <a:effectLst/>
                        </a:rPr>
                        <a:t>It has a centralized control for the problem diagnosis.</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2840180037"/>
                  </a:ext>
                </a:extLst>
              </a:tr>
              <a:tr h="425958">
                <a:tc>
                  <a:txBody>
                    <a:bodyPr/>
                    <a:lstStyle/>
                    <a:p>
                      <a:pPr algn="l" fontAlgn="base"/>
                      <a:r>
                        <a:rPr lang="en-US" sz="1200" b="0">
                          <a:effectLst/>
                        </a:rPr>
                        <a:t>Both the transmit and receive operation can occur over separate wires.</a:t>
                      </a:r>
                    </a:p>
                  </a:txBody>
                  <a:tcPr marL="45972" marR="45972" marT="64361" marB="64361" anchor="ctr">
                    <a:lnL>
                      <a:noFill/>
                    </a:lnL>
                    <a:lnR>
                      <a:noFill/>
                    </a:lnR>
                    <a:lnT>
                      <a:noFill/>
                    </a:lnT>
                    <a:lnB>
                      <a:noFill/>
                    </a:lnB>
                    <a:solidFill>
                      <a:srgbClr val="131417"/>
                    </a:solidFill>
                  </a:tcPr>
                </a:tc>
                <a:tc>
                  <a:txBody>
                    <a:bodyPr/>
                    <a:lstStyle/>
                    <a:p>
                      <a:pPr algn="l" fontAlgn="base"/>
                      <a:r>
                        <a:rPr lang="en-US" sz="1200" b="0">
                          <a:effectLst/>
                        </a:rPr>
                        <a:t>It has simple access protocols.</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1203007556"/>
                  </a:ext>
                </a:extLst>
              </a:tr>
              <a:tr h="300676">
                <a:tc>
                  <a:txBody>
                    <a:bodyPr/>
                    <a:lstStyle/>
                    <a:p>
                      <a:pPr algn="l" fontAlgn="base"/>
                      <a:r>
                        <a:rPr lang="en-US" sz="1200" b="0">
                          <a:effectLst/>
                        </a:rPr>
                        <a:t>It is the type of high bandwidth network.</a:t>
                      </a:r>
                    </a:p>
                  </a:txBody>
                  <a:tcPr marL="45972" marR="45972" marT="64361" marB="64361" anchor="ctr">
                    <a:lnL>
                      <a:noFill/>
                    </a:lnL>
                    <a:lnR>
                      <a:noFill/>
                    </a:lnR>
                    <a:lnT>
                      <a:noFill/>
                    </a:lnT>
                    <a:lnB>
                      <a:noFill/>
                    </a:lnB>
                    <a:solidFill>
                      <a:srgbClr val="131417"/>
                    </a:solidFill>
                  </a:tcPr>
                </a:tc>
                <a:tc>
                  <a:txBody>
                    <a:bodyPr/>
                    <a:lstStyle/>
                    <a:p>
                      <a:pPr algn="l" fontAlgn="base"/>
                      <a:r>
                        <a:rPr lang="en-US" sz="1200" b="0">
                          <a:effectLst/>
                        </a:rPr>
                        <a:t>It has a very long cable length network.</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2213917733"/>
                  </a:ext>
                </a:extLst>
              </a:tr>
              <a:tr h="425958">
                <a:tc>
                  <a:txBody>
                    <a:bodyPr/>
                    <a:lstStyle/>
                    <a:p>
                      <a:pPr algn="l" fontAlgn="base"/>
                      <a:r>
                        <a:rPr lang="en-US" sz="1200" b="0">
                          <a:effectLst/>
                        </a:rPr>
                        <a:t>Very fast network topology as compared to the other network types.</a:t>
                      </a:r>
                    </a:p>
                  </a:txBody>
                  <a:tcPr marL="45972" marR="45972" marT="64361" marB="64361" anchor="ctr">
                    <a:lnL>
                      <a:noFill/>
                    </a:lnL>
                    <a:lnR>
                      <a:noFill/>
                    </a:lnR>
                    <a:lnT>
                      <a:noFill/>
                    </a:lnT>
                    <a:lnB>
                      <a:noFill/>
                    </a:lnB>
                    <a:solidFill>
                      <a:srgbClr val="131417"/>
                    </a:solidFill>
                  </a:tcPr>
                </a:tc>
                <a:tc>
                  <a:txBody>
                    <a:bodyPr/>
                    <a:lstStyle/>
                    <a:p>
                      <a:pPr algn="l" fontAlgn="base"/>
                      <a:r>
                        <a:rPr lang="en-US" sz="1200" b="0">
                          <a:effectLst/>
                        </a:rPr>
                        <a:t>All of the dependency is there on the central node.</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2584148224"/>
                  </a:ext>
                </a:extLst>
              </a:tr>
              <a:tr h="425958">
                <a:tc>
                  <a:txBody>
                    <a:bodyPr/>
                    <a:lstStyle/>
                    <a:p>
                      <a:pPr algn="l" fontAlgn="base"/>
                      <a:r>
                        <a:rPr lang="en-US" sz="1200" b="0">
                          <a:effectLst/>
                        </a:rPr>
                        <a:t>It is very simple and easy in connectivity.</a:t>
                      </a:r>
                    </a:p>
                  </a:txBody>
                  <a:tcPr marL="45972" marR="45972" marT="64361" marB="64361" anchor="ctr">
                    <a:lnL>
                      <a:noFill/>
                    </a:lnL>
                    <a:lnR>
                      <a:noFill/>
                    </a:lnR>
                    <a:lnT>
                      <a:noFill/>
                    </a:lnT>
                    <a:lnB>
                      <a:noFill/>
                    </a:lnB>
                    <a:solidFill>
                      <a:srgbClr val="131417"/>
                    </a:solidFill>
                  </a:tcPr>
                </a:tc>
                <a:tc>
                  <a:txBody>
                    <a:bodyPr/>
                    <a:lstStyle/>
                    <a:p>
                      <a:pPr algn="l" fontAlgn="base"/>
                      <a:r>
                        <a:rPr lang="en-US" sz="1200" b="0">
                          <a:effectLst/>
                        </a:rPr>
                        <a:t>It is a high performing as there are no collisions on data.</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2540599479"/>
                  </a:ext>
                </a:extLst>
              </a:tr>
              <a:tr h="425958">
                <a:tc>
                  <a:txBody>
                    <a:bodyPr/>
                    <a:lstStyle/>
                    <a:p>
                      <a:pPr algn="l" fontAlgn="base"/>
                      <a:r>
                        <a:rPr lang="en-US" sz="1200" b="0">
                          <a:effectLst/>
                        </a:rPr>
                        <a:t>Helps in providing low latency.</a:t>
                      </a:r>
                    </a:p>
                  </a:txBody>
                  <a:tcPr marL="45972" marR="45972" marT="64361" marB="64361" anchor="ctr">
                    <a:lnL>
                      <a:noFill/>
                    </a:lnL>
                    <a:lnR>
                      <a:noFill/>
                    </a:lnR>
                    <a:lnT>
                      <a:noFill/>
                    </a:lnT>
                    <a:lnB>
                      <a:noFill/>
                    </a:lnB>
                    <a:solidFill>
                      <a:srgbClr val="131417"/>
                    </a:solidFill>
                  </a:tcPr>
                </a:tc>
                <a:tc>
                  <a:txBody>
                    <a:bodyPr/>
                    <a:lstStyle/>
                    <a:p>
                      <a:pPr algn="l" fontAlgn="base"/>
                      <a:r>
                        <a:rPr lang="en-US" sz="1200" b="0">
                          <a:effectLst/>
                        </a:rPr>
                        <a:t>It is very easy to detect faults and remove parts.</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1091401804"/>
                  </a:ext>
                </a:extLst>
              </a:tr>
              <a:tr h="425958">
                <a:tc>
                  <a:txBody>
                    <a:bodyPr/>
                    <a:lstStyle/>
                    <a:p>
                      <a:pPr algn="l" fontAlgn="base"/>
                      <a:r>
                        <a:rPr lang="en-US" sz="1200" b="0">
                          <a:effectLst/>
                        </a:rPr>
                        <a:t>It is very easy to maintain and handle.</a:t>
                      </a:r>
                    </a:p>
                  </a:txBody>
                  <a:tcPr marL="45972" marR="45972" marT="64361" marB="64361" anchor="ctr">
                    <a:lnL>
                      <a:noFill/>
                    </a:lnL>
                    <a:lnR>
                      <a:noFill/>
                    </a:lnR>
                    <a:lnT>
                      <a:noFill/>
                    </a:lnT>
                    <a:lnB>
                      <a:noFill/>
                    </a:lnB>
                    <a:solidFill>
                      <a:srgbClr val="131417"/>
                    </a:solidFill>
                  </a:tcPr>
                </a:tc>
                <a:tc>
                  <a:txBody>
                    <a:bodyPr/>
                    <a:lstStyle/>
                    <a:p>
                      <a:pPr algn="l" fontAlgn="base"/>
                      <a:r>
                        <a:rPr lang="en-US" sz="1200" b="0">
                          <a:effectLst/>
                        </a:rPr>
                        <a:t>It is more expensive than other network topologies.</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358636369"/>
                  </a:ext>
                </a:extLst>
              </a:tr>
              <a:tr h="425958">
                <a:tc>
                  <a:txBody>
                    <a:bodyPr/>
                    <a:lstStyle/>
                    <a:p>
                      <a:pPr algn="l" fontAlgn="base"/>
                      <a:r>
                        <a:rPr lang="en-US" sz="1200" b="0">
                          <a:effectLst/>
                        </a:rPr>
                        <a:t>Their nodes can be replaced within a seconds very easily.</a:t>
                      </a:r>
                    </a:p>
                  </a:txBody>
                  <a:tcPr marL="45972" marR="45972" marT="64361" marB="64361" anchor="ctr">
                    <a:lnL>
                      <a:noFill/>
                    </a:lnL>
                    <a:lnR>
                      <a:noFill/>
                    </a:lnR>
                    <a:lnT>
                      <a:noFill/>
                    </a:lnT>
                    <a:lnB>
                      <a:noFill/>
                    </a:lnB>
                    <a:solidFill>
                      <a:srgbClr val="131417"/>
                    </a:solidFill>
                  </a:tcPr>
                </a:tc>
                <a:tc>
                  <a:txBody>
                    <a:bodyPr/>
                    <a:lstStyle/>
                    <a:p>
                      <a:pPr algn="l" fontAlgn="base"/>
                      <a:r>
                        <a:rPr lang="en-US" sz="1200" b="0" dirty="0">
                          <a:effectLst/>
                        </a:rPr>
                        <a:t>It is very easy to install and wire.</a:t>
                      </a:r>
                    </a:p>
                  </a:txBody>
                  <a:tcPr marL="45972" marR="45972" marT="64361" marB="64361" anchor="ctr">
                    <a:lnL>
                      <a:noFill/>
                    </a:lnL>
                    <a:lnR>
                      <a:noFill/>
                    </a:lnR>
                    <a:lnT>
                      <a:noFill/>
                    </a:lnT>
                    <a:lnB>
                      <a:noFill/>
                    </a:lnB>
                    <a:solidFill>
                      <a:srgbClr val="131417"/>
                    </a:solidFill>
                  </a:tcPr>
                </a:tc>
                <a:extLst>
                  <a:ext uri="{0D108BD9-81ED-4DB2-BD59-A6C34878D82A}">
                    <a16:rowId xmlns:a16="http://schemas.microsoft.com/office/drawing/2014/main" val="2183743465"/>
                  </a:ext>
                </a:extLst>
              </a:tr>
            </a:tbl>
          </a:graphicData>
        </a:graphic>
      </p:graphicFrame>
    </p:spTree>
    <p:extLst>
      <p:ext uri="{BB962C8B-B14F-4D97-AF65-F5344CB8AC3E}">
        <p14:creationId xmlns:p14="http://schemas.microsoft.com/office/powerpoint/2010/main" val="40090897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Mesh topology </a:t>
            </a:r>
            <a:endParaRPr lang="en-IN" sz="4800" dirty="0"/>
          </a:p>
        </p:txBody>
      </p:sp>
      <p:sp>
        <p:nvSpPr>
          <p:cNvPr id="3" name="Content Placeholder 2"/>
          <p:cNvSpPr>
            <a:spLocks noGrp="1"/>
          </p:cNvSpPr>
          <p:nvPr>
            <p:ph sz="half" idx="1"/>
          </p:nvPr>
        </p:nvSpPr>
        <p:spPr/>
        <p:txBody>
          <a:bodyPr>
            <a:normAutofit fontScale="70000" lnSpcReduction="20000"/>
          </a:bodyPr>
          <a:lstStyle/>
          <a:p>
            <a:r>
              <a:rPr lang="en-US" dirty="0"/>
              <a:t>In mesh, all the computers are interconnected to every other during a network. Each computer not only sends its own signals but also relays data from other computers. The nodes are connected to every other completely via a dedicated link during which information is travel from nodes to nodes and there are N(N-1)/2 links in mesh if there are N nodes. Every node features a point-to-point connection to the opposite node. The connections within the mesh are often wired or wireless.</a:t>
            </a:r>
            <a:endParaRPr lang="en-IN" dirty="0"/>
          </a:p>
        </p:txBody>
      </p:sp>
      <p:pic>
        <p:nvPicPr>
          <p:cNvPr id="3076" name="Picture 4" descr="https://media.geeksforgeeks.org/wp-content/uploads/20201023221823/175-200x1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8319" y="2097088"/>
            <a:ext cx="3993230" cy="331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04129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BUS topology</a:t>
            </a:r>
            <a:endParaRPr lang="en-IN" dirty="0"/>
          </a:p>
        </p:txBody>
      </p:sp>
      <p:sp>
        <p:nvSpPr>
          <p:cNvPr id="3" name="Content Placeholder 2"/>
          <p:cNvSpPr>
            <a:spLocks noGrp="1"/>
          </p:cNvSpPr>
          <p:nvPr>
            <p:ph sz="half" idx="1"/>
          </p:nvPr>
        </p:nvSpPr>
        <p:spPr/>
        <p:txBody>
          <a:bodyPr>
            <a:normAutofit fontScale="85000" lnSpcReduction="10000"/>
          </a:bodyPr>
          <a:lstStyle/>
          <a:p>
            <a:r>
              <a:rPr lang="en-US" dirty="0"/>
              <a:t>Bus topology is a network type in which every computer and network device is connected to a single cable. It is bi-directional. It is a multi-point connection and a non-robust topology because if the backbone fails the topology crashes. In Bus Topology, various MAC (Media Access Control) protocols are followed by LAN </a:t>
            </a:r>
            <a:r>
              <a:rPr lang="en-US" dirty="0" err="1"/>
              <a:t>ethernet</a:t>
            </a:r>
            <a:r>
              <a:rPr lang="en-US" dirty="0"/>
              <a:t> connections like TDMA, Pure Aloha, CDMA, Slotted Aloha, etc.</a:t>
            </a:r>
            <a:endParaRPr lang="en-IN" dirty="0"/>
          </a:p>
        </p:txBody>
      </p:sp>
      <p:pic>
        <p:nvPicPr>
          <p:cNvPr id="5" name="Content Placeholder 4" descr="Network Classification by Network &lt;strong&gt;Topology&lt;/strong&gt; | TheCheesyGeek"/>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86685" y="705172"/>
            <a:ext cx="1348599" cy="1305261"/>
          </a:xfrm>
        </p:spPr>
      </p:pic>
      <p:pic>
        <p:nvPicPr>
          <p:cNvPr id="7170" name="Picture 2" descr="https://media.geeksforgeeks.org/wp-content/uploads/3-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587" y="2883049"/>
            <a:ext cx="5609179" cy="1936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32292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Ring topology</a:t>
            </a:r>
            <a:endParaRPr lang="en-IN" dirty="0"/>
          </a:p>
        </p:txBody>
      </p:sp>
      <p:sp>
        <p:nvSpPr>
          <p:cNvPr id="3" name="Content Placeholder 2"/>
          <p:cNvSpPr>
            <a:spLocks noGrp="1"/>
          </p:cNvSpPr>
          <p:nvPr>
            <p:ph sz="half" idx="1"/>
          </p:nvPr>
        </p:nvSpPr>
        <p:spPr/>
        <p:txBody>
          <a:bodyPr>
            <a:normAutofit fontScale="62500" lnSpcReduction="20000"/>
          </a:bodyPr>
          <a:lstStyle/>
          <a:p>
            <a:pPr fontAlgn="base"/>
            <a:r>
              <a:rPr lang="en-US"/>
              <a:t>A number of repeaters are used for Ring topology with a large number of nodes, because if someone wants to send some data to the last node in the ring topology with 100 nodes, then the data will have to pass through 99 nodes to reach the 100th node. Hence to prevent data loss repeaters are used in the network.</a:t>
            </a:r>
          </a:p>
          <a:p>
            <a:pPr fontAlgn="base"/>
            <a:r>
              <a:rPr lang="en-US"/>
              <a:t>The data flows in one direction, i.e.., it is unidirectional, but it can be made bidirectional by having 2 connections between each Network Node, it is called Dual Ring Topology. In-Ring Topology, the Token Ring Passing protocol is used by the workstations to transmit the data.</a:t>
            </a:r>
          </a:p>
        </p:txBody>
      </p:sp>
      <p:pic>
        <p:nvPicPr>
          <p:cNvPr id="5" name="Content Placeholder 4" descr="Les réseaux informatiques/Les &lt;strong&gt;topologies&lt;/strong&gt; logiques — Wikilivres"/>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32585" y="386752"/>
            <a:ext cx="1942101" cy="1942101"/>
          </a:xfrm>
        </p:spPr>
      </p:pic>
      <p:pic>
        <p:nvPicPr>
          <p:cNvPr id="6146" name="Picture 2" descr="https://media.geeksforgeeks.org/wp-content/uploads/4-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11" y="2306814"/>
            <a:ext cx="4410075"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12926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tree topology	</a:t>
            </a:r>
            <a:endParaRPr lang="en-IN" dirty="0"/>
          </a:p>
        </p:txBody>
      </p:sp>
      <p:sp>
        <p:nvSpPr>
          <p:cNvPr id="3" name="Content Placeholder 2"/>
          <p:cNvSpPr>
            <a:spLocks noGrp="1"/>
          </p:cNvSpPr>
          <p:nvPr>
            <p:ph sz="half" idx="1"/>
          </p:nvPr>
        </p:nvSpPr>
        <p:spPr/>
        <p:txBody>
          <a:bodyPr/>
          <a:lstStyle/>
          <a:p>
            <a:r>
              <a:rPr lang="en-US" dirty="0"/>
              <a:t>This topology is the variation of the Star topology. This topology has a hierarchical flow of data. In Tree Topology, protocols like DHCP and SAC (Standard Automatic Configuration ) are used.</a:t>
            </a:r>
            <a:endParaRPr lang="en-IN" dirty="0"/>
          </a:p>
        </p:txBody>
      </p:sp>
      <p:pic>
        <p:nvPicPr>
          <p:cNvPr id="5" name="Content Placeholder 4" descr="Network Classification by Network &lt;strong&gt;Topology&lt;/strong&gt; | TheCheesyGeek"/>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721763" y="618518"/>
            <a:ext cx="2638313" cy="1828693"/>
          </a:xfrm>
        </p:spPr>
      </p:pic>
      <p:pic>
        <p:nvPicPr>
          <p:cNvPr id="5122" name="Picture 2" descr="https://media.geeksforgeeks.org/wp-content/uploads/20200614134830/tree-topology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456" y="2667573"/>
            <a:ext cx="5402489" cy="220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528768"/>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84</TotalTime>
  <Words>850</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Tw Cen MT</vt:lpstr>
      <vt:lpstr>urw-din</vt:lpstr>
      <vt:lpstr>Circuit</vt:lpstr>
      <vt:lpstr>NETWORK TOPOLOGY </vt:lpstr>
      <vt:lpstr>Star topology</vt:lpstr>
      <vt:lpstr>STAR TOPOLOGY </vt:lpstr>
      <vt:lpstr>POINT TO POINT Topology</vt:lpstr>
      <vt:lpstr>POINT TO POINT Topology vs star topology</vt:lpstr>
      <vt:lpstr>Mesh topology </vt:lpstr>
      <vt:lpstr>BUS topology</vt:lpstr>
      <vt:lpstr>Ring topology</vt:lpstr>
      <vt:lpstr> tree topology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TOPOLOGY</dc:title>
  <dc:creator>Student</dc:creator>
  <cp:lastModifiedBy>Student</cp:lastModifiedBy>
  <cp:revision>8</cp:revision>
  <dcterms:created xsi:type="dcterms:W3CDTF">2022-11-21T07:46:00Z</dcterms:created>
  <dcterms:modified xsi:type="dcterms:W3CDTF">2022-11-21T09:10:31Z</dcterms:modified>
</cp:coreProperties>
</file>