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62" r:id="rId11"/>
    <p:sldId id="285" r:id="rId12"/>
    <p:sldId id="263" r:id="rId13"/>
    <p:sldId id="280" r:id="rId14"/>
    <p:sldId id="278" r:id="rId15"/>
    <p:sldId id="281" r:id="rId16"/>
    <p:sldId id="279" r:id="rId17"/>
    <p:sldId id="282" r:id="rId18"/>
    <p:sldId id="283" r:id="rId19"/>
    <p:sldId id="284" r:id="rId20"/>
    <p:sldId id="264" r:id="rId21"/>
    <p:sldId id="287" r:id="rId22"/>
    <p:sldId id="265" r:id="rId23"/>
    <p:sldId id="266" r:id="rId24"/>
    <p:sldId id="267" r:id="rId25"/>
    <p:sldId id="277" r:id="rId26"/>
    <p:sldId id="288" r:id="rId27"/>
    <p:sldId id="268" r:id="rId28"/>
    <p:sldId id="270" r:id="rId29"/>
    <p:sldId id="269" r:id="rId30"/>
    <p:sldId id="286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2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4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1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870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622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391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42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94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53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18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93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444B4-DE22-427D-A582-568F8BA2AA08}" type="datetimeFigureOut">
              <a:rPr lang="en-IN" smtClean="0"/>
              <a:t>29-05-2025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A9B40-04D2-4D92-ABD0-49F839ACD0B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854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0216-FDB1-BC89-45EE-146DED780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ptos Black" panose="020B0004020202020204" pitchFamily="34" charset="0"/>
              </a:rPr>
              <a:t>VLSI Architecture Labs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2C666-ADBE-B9F4-D8A1-B3C542E68D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Arnav Geet Verma</a:t>
            </a:r>
          </a:p>
          <a:p>
            <a:pPr>
              <a:spcBef>
                <a:spcPts val="600"/>
              </a:spcBef>
            </a:pPr>
            <a:r>
              <a:rPr lang="en-IN" dirty="0">
                <a:latin typeface="Aptos" panose="020B0004020202020204" pitchFamily="34" charset="0"/>
              </a:rPr>
              <a:t>2022A3ps0430p</a:t>
            </a:r>
          </a:p>
        </p:txBody>
      </p:sp>
    </p:spTree>
    <p:extLst>
      <p:ext uri="{BB962C8B-B14F-4D97-AF65-F5344CB8AC3E}">
        <p14:creationId xmlns:p14="http://schemas.microsoft.com/office/powerpoint/2010/main" val="1620759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2EEA-3954-AAE1-40C2-55B3F5354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B508-DB7C-6C61-AF08-74AA28C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3BF2-423B-DA8F-C270-E5D8C080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Focused on efficient adder architecture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ask is to design: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16, 32 and 64 bit signed and unsigned Ripple Carry Adders</a:t>
            </a:r>
          </a:p>
          <a:p>
            <a:pPr lvl="1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 32-bit signed Redundant Carry Adder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A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64-bit hierarchical Carry Lookahead Adder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Then synthesize and compare LUTs, Power consumed and Delay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For synthesis, </a:t>
            </a:r>
            <a:r>
              <a:rPr lang="en-US" b="1" i="1" dirty="0">
                <a:solidFill>
                  <a:srgbClr val="1F2328"/>
                </a:solidFill>
                <a:latin typeface="-apple-system"/>
              </a:rPr>
              <a:t>xc7z020clg484-1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board is chosen. 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Maximum delay path is noted</a:t>
            </a:r>
          </a:p>
        </p:txBody>
      </p:sp>
    </p:spTree>
    <p:extLst>
      <p:ext uri="{BB962C8B-B14F-4D97-AF65-F5344CB8AC3E}">
        <p14:creationId xmlns:p14="http://schemas.microsoft.com/office/powerpoint/2010/main" val="1858977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49A3-E226-FC00-6DAA-CB7F3EF6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B0B9-72C6-79C7-F6F9-1163D16B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Synthesis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65073BE-A229-98BC-E721-3BA609746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3686215"/>
              </p:ext>
            </p:extLst>
          </p:nvPr>
        </p:nvGraphicFramePr>
        <p:xfrm>
          <a:off x="1096963" y="1790765"/>
          <a:ext cx="10403375" cy="321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64">
                  <a:extLst>
                    <a:ext uri="{9D8B030D-6E8A-4147-A177-3AD203B41FA5}">
                      <a16:colId xmlns:a16="http://schemas.microsoft.com/office/drawing/2014/main" val="2393616072"/>
                    </a:ext>
                  </a:extLst>
                </a:gridCol>
                <a:gridCol w="1105177">
                  <a:extLst>
                    <a:ext uri="{9D8B030D-6E8A-4147-A177-3AD203B41FA5}">
                      <a16:colId xmlns:a16="http://schemas.microsoft.com/office/drawing/2014/main" val="1978520791"/>
                    </a:ext>
                  </a:extLst>
                </a:gridCol>
                <a:gridCol w="909724">
                  <a:extLst>
                    <a:ext uri="{9D8B030D-6E8A-4147-A177-3AD203B41FA5}">
                      <a16:colId xmlns:a16="http://schemas.microsoft.com/office/drawing/2014/main" val="2374002875"/>
                    </a:ext>
                  </a:extLst>
                </a:gridCol>
                <a:gridCol w="1126327">
                  <a:extLst>
                    <a:ext uri="{9D8B030D-6E8A-4147-A177-3AD203B41FA5}">
                      <a16:colId xmlns:a16="http://schemas.microsoft.com/office/drawing/2014/main" val="1570367638"/>
                    </a:ext>
                  </a:extLst>
                </a:gridCol>
                <a:gridCol w="857738">
                  <a:extLst>
                    <a:ext uri="{9D8B030D-6E8A-4147-A177-3AD203B41FA5}">
                      <a16:colId xmlns:a16="http://schemas.microsoft.com/office/drawing/2014/main" val="967031332"/>
                    </a:ext>
                  </a:extLst>
                </a:gridCol>
                <a:gridCol w="1100335">
                  <a:extLst>
                    <a:ext uri="{9D8B030D-6E8A-4147-A177-3AD203B41FA5}">
                      <a16:colId xmlns:a16="http://schemas.microsoft.com/office/drawing/2014/main" val="290974585"/>
                    </a:ext>
                  </a:extLst>
                </a:gridCol>
                <a:gridCol w="884272">
                  <a:extLst>
                    <a:ext uri="{9D8B030D-6E8A-4147-A177-3AD203B41FA5}">
                      <a16:colId xmlns:a16="http://schemas.microsoft.com/office/drawing/2014/main" val="817403606"/>
                    </a:ext>
                  </a:extLst>
                </a:gridCol>
                <a:gridCol w="1406603">
                  <a:extLst>
                    <a:ext uri="{9D8B030D-6E8A-4147-A177-3AD203B41FA5}">
                      <a16:colId xmlns:a16="http://schemas.microsoft.com/office/drawing/2014/main" val="3902607751"/>
                    </a:ext>
                  </a:extLst>
                </a:gridCol>
                <a:gridCol w="1051335">
                  <a:extLst>
                    <a:ext uri="{9D8B030D-6E8A-4147-A177-3AD203B41FA5}">
                      <a16:colId xmlns:a16="http://schemas.microsoft.com/office/drawing/2014/main" val="497130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Ripple 16 bit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Ripple 32 bit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Ripple 64 bit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Redundant 32 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CLA 64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Unsigned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222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LUT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Power (in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Maximum Delay Path (in 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10.278</a:t>
                      </a:r>
                    </a:p>
                    <a:p>
                      <a:r>
                        <a:rPr lang="en-IN" dirty="0"/>
                        <a:t>Hold: 2.106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10.278</a:t>
                      </a:r>
                    </a:p>
                    <a:p>
                      <a:r>
                        <a:rPr lang="en-IN" dirty="0"/>
                        <a:t>Hold: 2.106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13.777</a:t>
                      </a:r>
                    </a:p>
                    <a:p>
                      <a:r>
                        <a:rPr lang="en-IN" dirty="0"/>
                        <a:t>Hold: 2.106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13.777</a:t>
                      </a:r>
                    </a:p>
                    <a:p>
                      <a:r>
                        <a:rPr lang="en-IN" dirty="0"/>
                        <a:t>Hold: 2.106</a:t>
                      </a:r>
                    </a:p>
                    <a:p>
                      <a:r>
                        <a:rPr lang="en-IN" dirty="0"/>
                        <a:t>21.157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21.326</a:t>
                      </a:r>
                    </a:p>
                    <a:p>
                      <a:r>
                        <a:rPr lang="en-IN" dirty="0"/>
                        <a:t>Hold: 1.796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21.326</a:t>
                      </a:r>
                    </a:p>
                    <a:p>
                      <a:r>
                        <a:rPr lang="en-IN" dirty="0"/>
                        <a:t>Hold: 1.796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11.655</a:t>
                      </a:r>
                    </a:p>
                    <a:p>
                      <a:r>
                        <a:rPr lang="en-IN" dirty="0"/>
                        <a:t>Hold: 2.120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Setup: 11.782</a:t>
                      </a:r>
                    </a:p>
                    <a:p>
                      <a:r>
                        <a:rPr lang="en-IN" dirty="0"/>
                        <a:t>Hold: 2.117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1544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8EE4FDC-2FDF-409B-4D48-98A7F42441FE}"/>
              </a:ext>
            </a:extLst>
          </p:cNvPr>
          <p:cNvSpPr txBox="1"/>
          <p:nvPr/>
        </p:nvSpPr>
        <p:spPr>
          <a:xfrm>
            <a:off x="1096962" y="5059810"/>
            <a:ext cx="10403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ptos" panose="020B0004020202020204" pitchFamily="34" charset="0"/>
              </a:rPr>
              <a:t>Conclusion:</a:t>
            </a:r>
          </a:p>
          <a:p>
            <a:r>
              <a:rPr lang="en-IN" dirty="0">
                <a:latin typeface="Aptos" panose="020B0004020202020204" pitchFamily="34" charset="0"/>
              </a:rPr>
              <a:t>CLA is the fastest adder</a:t>
            </a:r>
            <a:br>
              <a:rPr lang="en-IN" dirty="0">
                <a:latin typeface="Aptos" panose="020B0004020202020204" pitchFamily="34" charset="0"/>
              </a:rPr>
            </a:br>
            <a:r>
              <a:rPr lang="en-IN" dirty="0">
                <a:latin typeface="Aptos" panose="020B0004020202020204" pitchFamily="34" charset="0"/>
              </a:rPr>
              <a:t>Redundant adder is faster than ripple carry adder (32 bit)</a:t>
            </a:r>
          </a:p>
        </p:txBody>
      </p:sp>
    </p:spTree>
    <p:extLst>
      <p:ext uri="{BB962C8B-B14F-4D97-AF65-F5344CB8AC3E}">
        <p14:creationId xmlns:p14="http://schemas.microsoft.com/office/powerpoint/2010/main" val="43478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C2BA-E6C2-CAAE-D397-EFE5409DD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7DAA1-4ECB-B4F4-8168-5E46B5B39E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Unsigned Ripple16-bit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6AED21-0941-422E-E635-B8234B8E8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055227"/>
            <a:ext cx="8763000" cy="48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44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D44CC-4CFD-B82F-4777-A46A767BD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B71366-DE1D-381D-83CA-DF09A49360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Signed Ripple 16-bit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64ACBC-AA44-DA0E-414F-A5AE2B9A20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216" y="974725"/>
            <a:ext cx="9423568" cy="564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2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B2112-7874-C492-E758-21DBA375D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60BE24-0C9F-1064-C34D-ECD82FC3DE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Unsigned Ripple 32-bit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4A317A-7BA6-CA42-2802-5ED74BEBE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2006" y="1055227"/>
            <a:ext cx="8427987" cy="487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000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DAA01-06F6-B236-BB10-F027548D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E85433-9102-2BF8-0CB4-4CAF54DA19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Signed Ripple 32-bit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C8635A-20AA-A5BB-7D0D-FAB181D1A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216" y="981662"/>
            <a:ext cx="9423568" cy="562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222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277DB-80D9-A403-BEDA-D3DEE5FC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1CC8D4-4F7C-3A49-CCA9-3E556FB565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Unsigned Ripple 64-bit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DDF7FB-AF80-BE56-D1B3-22D33F29B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8"/>
          <a:stretch/>
        </p:blipFill>
        <p:spPr>
          <a:xfrm>
            <a:off x="520900" y="1507671"/>
            <a:ext cx="11150200" cy="322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68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665A-B480-9538-91C9-84009C197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736029-8386-189F-B5A1-2FB1FB666B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Signed Ripple 64-bit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C98C3-18EB-3C45-5E72-46CE26304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4216" y="1177786"/>
            <a:ext cx="9423568" cy="5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99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2524B-0A75-D9C7-FEA5-7D1B34D9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013996-7DDE-12A5-E800-2D1634FF35C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00300" y="0"/>
            <a:ext cx="7391399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Redundant 32-bit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755EC6-E44A-1888-A154-62E17651E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15" y="1158801"/>
            <a:ext cx="11055770" cy="454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580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1863-FF7C-3F32-F325-C4CE012C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E357B-1751-E5D8-8AF8-F8BF639238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4616" y="0"/>
            <a:ext cx="7742766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 Carry Lookahead 64-bit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87AB5A-7507-4122-00F2-279431B5D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18703" y="1091068"/>
            <a:ext cx="9154593" cy="550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5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BEE8-C670-C6BE-28B3-888EDB81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79B6-A59A-F923-28C1-5DA0C372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Basics of Verilog HDL</a:t>
            </a:r>
          </a:p>
          <a:p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Aptos" panose="020B0004020202020204" pitchFamily="34" charset="0"/>
              </a:rPr>
              <a:t>ask is to test functions of each Verilog operator and display its results</a:t>
            </a:r>
          </a:p>
          <a:p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Tests performed: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Arithmetic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Logical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Bitwise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Reduction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Shift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Relational, Equality Operators</a:t>
            </a:r>
          </a:p>
          <a:p>
            <a:pPr lvl="1"/>
            <a:r>
              <a:rPr lang="en-IN" dirty="0">
                <a:solidFill>
                  <a:srgbClr val="1F2328"/>
                </a:solidFill>
                <a:latin typeface="Aptos" panose="020B0004020202020204" pitchFamily="34" charset="0"/>
              </a:rPr>
              <a:t>Concatenation and Repetition Operators</a:t>
            </a:r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5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8207-9232-3C55-C788-F084510C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B94E-343E-F7B2-E561-74BAF73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A187-14B5-7BDB-204E-9A04368C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Focused on 32-bit general purpose combinatorial shifter with left/right arithmetic/logical shift operations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Synthesis and record of LUTs, Power consumed and Delay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Shift type guide- 2-bit port ‘c’ is used to specify type of shift.</a:t>
            </a:r>
            <a:br>
              <a:rPr lang="en-US" dirty="0">
                <a:solidFill>
                  <a:srgbClr val="1F2328"/>
                </a:solidFill>
                <a:latin typeface="-apple-system"/>
              </a:rPr>
            </a:br>
            <a:r>
              <a:rPr lang="en-US" dirty="0">
                <a:solidFill>
                  <a:srgbClr val="1F2328"/>
                </a:solidFill>
                <a:latin typeface="-apple-system"/>
              </a:rPr>
              <a:t>00: Logical Left shift</a:t>
            </a:r>
            <a:b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01: Arithmetic Left shift</a:t>
            </a:r>
            <a:b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10: Logical Right shift</a:t>
            </a:r>
            <a:b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</a:b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11: Arithmetic Right shift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D2C3E3-D2B3-CB36-650E-C9CC4FC47B28}"/>
              </a:ext>
            </a:extLst>
          </p:cNvPr>
          <p:cNvSpPr/>
          <p:nvPr/>
        </p:nvSpPr>
        <p:spPr>
          <a:xfrm>
            <a:off x="5380892" y="3683651"/>
            <a:ext cx="4906108" cy="76493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ysClr val="windowText" lastClr="000000"/>
                </a:solidFill>
              </a:rPr>
              <a:t>Remark: SAL and SHL are equivalent, but we have c[0] as control for L/A and c[1] for L/R</a:t>
            </a:r>
          </a:p>
        </p:txBody>
      </p:sp>
    </p:spTree>
    <p:extLst>
      <p:ext uri="{BB962C8B-B14F-4D97-AF65-F5344CB8AC3E}">
        <p14:creationId xmlns:p14="http://schemas.microsoft.com/office/powerpoint/2010/main" val="761019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96A4-5F31-82CD-4B8F-7150F34B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4A95E-2DB0-A6AE-2E92-81250278A0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568171" y="0"/>
            <a:ext cx="5055658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Synthesis – 163 LUTs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0DD19-BBEB-E6E8-E688-EF5886B47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07711"/>
            <a:ext cx="3683000" cy="23312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D24661-81BD-B3DD-C844-B46D5FF2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09"/>
          <a:stretch/>
        </p:blipFill>
        <p:spPr>
          <a:xfrm>
            <a:off x="4284132" y="1776947"/>
            <a:ext cx="7645400" cy="2444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501196-352B-F861-2A75-C9BD9D85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8986" y="3839000"/>
            <a:ext cx="8894028" cy="233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167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9501-9792-4A45-781D-19CC1BB2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E2782-E53C-4DA2-50AB-2502EBE207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4275" y="0"/>
            <a:ext cx="2203450" cy="974725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B0586-C6B6-BA75-03A3-46DD845C17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160" y="802281"/>
            <a:ext cx="9395679" cy="55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61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FE07-8227-2AC7-AADA-6D6984BD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3D9A7-9413-B175-78ED-4F986D0B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D76CB-FE59-71F2-71FD-CC0D52251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Design a Moore FSM controller to control the appliances for room comfort as per specifications.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Given inputs are sensitive to temperature change.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Then synthesize for Xilinx FPGA (XC7Z020 CLG484-1) and characterize performance, complexity, delay and power.</a:t>
            </a:r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1794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E9B0D-E3DD-BF68-5ED5-942141BC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DBC7FD-BCCB-A584-2EF4-019558990CD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1646" y="0"/>
            <a:ext cx="2848707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Moore FSM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3D17C2-DD0C-3F16-9305-8C6E09AC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907" y="974725"/>
            <a:ext cx="8950185" cy="5240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D596D2-DF78-8D8A-FAF2-D82B94B32F7A}"/>
              </a:ext>
            </a:extLst>
          </p:cNvPr>
          <p:cNvSpPr/>
          <p:nvPr/>
        </p:nvSpPr>
        <p:spPr>
          <a:xfrm>
            <a:off x="8796868" y="3793067"/>
            <a:ext cx="1693332" cy="533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o/p packet</a:t>
            </a:r>
            <a:br>
              <a:rPr lang="en-IN" sz="1400" dirty="0"/>
            </a:br>
            <a:r>
              <a:rPr lang="en-IN" sz="1400" dirty="0"/>
              <a:t>AC | Fan | Heater</a:t>
            </a:r>
          </a:p>
        </p:txBody>
      </p:sp>
    </p:spTree>
    <p:extLst>
      <p:ext uri="{BB962C8B-B14F-4D97-AF65-F5344CB8AC3E}">
        <p14:creationId xmlns:p14="http://schemas.microsoft.com/office/powerpoint/2010/main" val="189654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9C617-FF1B-D6A2-4089-0FB1C3A40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AE7283-6813-98F4-74B2-19F3977EE3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8522" y="0"/>
            <a:ext cx="7314956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Synthesis – 8 LUTs &amp; 3 FFs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2E54-25A6-047F-6E35-AEC9F3F9B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99" y="1095240"/>
            <a:ext cx="4990002" cy="3090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72663A-5E45-318D-E467-3EC5D8E47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888" y="4134544"/>
            <a:ext cx="9488224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23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982D4-688C-7C31-8007-6D84B3637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2A37D6-93CC-37E0-23C6-B6B56C870C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71646" y="0"/>
            <a:ext cx="2848707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Simulation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F9C2E-966E-2B4D-5D2F-F85B9BD8D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96" y="909317"/>
            <a:ext cx="9566607" cy="57364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CE35A3-5827-907F-66FA-2C4450758F8E}"/>
              </a:ext>
            </a:extLst>
          </p:cNvPr>
          <p:cNvSpPr/>
          <p:nvPr/>
        </p:nvSpPr>
        <p:spPr>
          <a:xfrm>
            <a:off x="3094892" y="4519246"/>
            <a:ext cx="1652954" cy="246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0435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BFE08-BCDF-9E2E-954C-32D883F6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E762-2D79-4C0B-1A60-24928565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2159-F22E-38B3-5E49-365926ED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Implemented CORDIC algorithm as a behavioral Verilog module. Simulation Only.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Testbench is created in a way to track convergence for 4 test angles- 0</a:t>
            </a:r>
            <a:r>
              <a:rPr lang="en-US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, 30</a:t>
            </a:r>
            <a:r>
              <a:rPr lang="en-US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, 45</a:t>
            </a:r>
            <a:r>
              <a:rPr lang="en-US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, and 60</a:t>
            </a:r>
            <a:r>
              <a:rPr lang="en-US" dirty="0">
                <a:solidFill>
                  <a:srgbClr val="1F23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°</a:t>
            </a:r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5352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838BC-FAF1-802D-FD34-501A63971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DB58A-65F4-D018-1C10-2E8A4AEF907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4275" y="0"/>
            <a:ext cx="2203450" cy="974725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6530A6-AF47-27FD-D88E-8C8CCAC48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8" y="939078"/>
            <a:ext cx="5080565" cy="5385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1B91DA-97B0-4F64-5B46-52316B1CB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476" y="974725"/>
            <a:ext cx="6380285" cy="520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5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92A39-001B-B5DB-0202-378E43220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9C71-E7DE-6DA0-A03E-2802344A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Aptos" panose="020B0004020202020204" pitchFamily="34" charset="0"/>
              </a:rPr>
              <a:t>MINi</a:t>
            </a:r>
            <a:r>
              <a:rPr lang="en-IN" dirty="0">
                <a:latin typeface="Aptos" panose="020B0004020202020204" pitchFamily="34" charset="0"/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1CB4D-624D-6A7A-FCAD-E2D8C9C77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Task is to simulate a program in a MIN processor (as described in the textbook ‘Microprocessor Logic Design’ by Nick Tredennick)</a:t>
            </a:r>
          </a:p>
          <a:p>
            <a:pPr marL="0" indent="0">
              <a:buNone/>
            </a:pP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The processor is described using </a:t>
            </a:r>
            <a:r>
              <a:rPr lang="en-US" dirty="0" err="1">
                <a:solidFill>
                  <a:srgbClr val="1F2328"/>
                </a:solidFill>
                <a:latin typeface="Aptos" panose="020B0004020202020204" pitchFamily="34" charset="0"/>
              </a:rPr>
              <a:t>datapath</a:t>
            </a: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 components: control store, EU, instruction decoder, next state logic</a:t>
            </a:r>
          </a:p>
          <a:p>
            <a:pPr>
              <a:lnSpc>
                <a:spcPts val="1425"/>
              </a:lnSpc>
              <a:buNone/>
            </a:pPr>
            <a:r>
              <a:rPr lang="en-US" dirty="0">
                <a:solidFill>
                  <a:srgbClr val="1F2328"/>
                </a:solidFill>
                <a:latin typeface="Aptos" panose="020B0004020202020204" pitchFamily="34" charset="0"/>
              </a:rPr>
              <a:t>The program is:	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ld r1, r7@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		ld r2, (r7 + 15)@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ld r3, (r7 + 14)@    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 add r1, r2</a:t>
            </a:r>
          </a:p>
          <a:p>
            <a:pPr>
              <a:lnSpc>
                <a:spcPts val="1425"/>
              </a:lnSpc>
              <a:buNone/>
            </a:pPr>
            <a:r>
              <a:rPr lang="pt-BR" dirty="0">
                <a:solidFill>
                  <a:srgbClr val="6A9955"/>
                </a:solidFill>
                <a:latin typeface="Consolas" panose="020B0609020204030204" pitchFamily="49" charset="0"/>
              </a:rPr>
              <a:t>			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 r2, r3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		st r3, (r7 + 1)@   </a:t>
            </a:r>
            <a:r>
              <a:rPr lang="pt-BR" sz="1800" dirty="0">
                <a:solidFill>
                  <a:schemeClr val="tx1"/>
                </a:solidFill>
              </a:rPr>
              <a:t>#R3 stored into M[17]</a:t>
            </a:r>
            <a:r>
              <a:rPr lang="pt-B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39B5CF-7925-E090-FA06-27F2AB7928DD}"/>
              </a:ext>
            </a:extLst>
          </p:cNvPr>
          <p:cNvSpPr txBox="1"/>
          <p:nvPr/>
        </p:nvSpPr>
        <p:spPr>
          <a:xfrm>
            <a:off x="5855677" y="3105834"/>
            <a:ext cx="5846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Initialisations:</a:t>
            </a:r>
            <a:br>
              <a:rPr lang="en-IN" dirty="0">
                <a:latin typeface="Aptos" panose="020B0004020202020204" pitchFamily="34" charset="0"/>
              </a:rPr>
            </a:br>
            <a:r>
              <a:rPr lang="en-IN" dirty="0">
                <a:latin typeface="Aptos" panose="020B0004020202020204" pitchFamily="34" charset="0"/>
              </a:rPr>
              <a:t>R7=16, M[16]=248, M[31]=620, M[30]=1200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97BCC-2426-4D53-4185-A8DABD551267}"/>
              </a:ext>
            </a:extLst>
          </p:cNvPr>
          <p:cNvSpPr txBox="1"/>
          <p:nvPr/>
        </p:nvSpPr>
        <p:spPr>
          <a:xfrm>
            <a:off x="4879731" y="4281854"/>
            <a:ext cx="6128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#R2=R1+R2;  R1=248, R2=620; R2_new = 868</a:t>
            </a:r>
          </a:p>
          <a:p>
            <a:r>
              <a:rPr lang="en-IN" dirty="0"/>
              <a:t>#R3=R2-R3; R3=1200; R3_new = -332</a:t>
            </a:r>
          </a:p>
        </p:txBody>
      </p:sp>
    </p:spTree>
    <p:extLst>
      <p:ext uri="{BB962C8B-B14F-4D97-AF65-F5344CB8AC3E}">
        <p14:creationId xmlns:p14="http://schemas.microsoft.com/office/powerpoint/2010/main" val="15039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32B00-DA52-8019-6BE2-6A7C07BED9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Results-Arithmetic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AF384E-F136-895D-084D-3F4DC96CA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8988"/>
          <a:stretch/>
        </p:blipFill>
        <p:spPr>
          <a:xfrm>
            <a:off x="1591082" y="855865"/>
            <a:ext cx="9009835" cy="544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04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6999E-7E13-ECA8-1D2B-8C81ED788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31332C-20AC-F155-0463-DE79826F4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6358"/>
            <a:ext cx="12192000" cy="414363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1D7499-5A76-B8AE-0489-009EA734FFA7}"/>
              </a:ext>
            </a:extLst>
          </p:cNvPr>
          <p:cNvSpPr/>
          <p:nvPr/>
        </p:nvSpPr>
        <p:spPr>
          <a:xfrm>
            <a:off x="1380392" y="1969477"/>
            <a:ext cx="1028700" cy="2198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95EB5C96-3CF2-0917-680B-C78E5155E6AB}"/>
              </a:ext>
            </a:extLst>
          </p:cNvPr>
          <p:cNvSpPr txBox="1">
            <a:spLocks/>
          </p:cNvSpPr>
          <p:nvPr/>
        </p:nvSpPr>
        <p:spPr>
          <a:xfrm>
            <a:off x="4545623" y="0"/>
            <a:ext cx="2652102" cy="974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Aptos" panose="020B000402020202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834589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BEE8-C670-C6BE-28B3-888EDB810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79B6-A59A-F923-28C1-5DA0C372C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add a new instruction “AADD Rx, Ry” to the MIN processor developed earlier.</a:t>
            </a:r>
          </a:p>
          <a:p>
            <a:pPr>
              <a:lnSpc>
                <a:spcPts val="1425"/>
              </a:lnSpc>
              <a:buNone/>
            </a:pPr>
            <a:r>
              <a:rPr lang="en-US" sz="1800" dirty="0">
                <a:solidFill>
                  <a:srgbClr val="1F2328"/>
                </a:solidFill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Memory config:</a:t>
            </a:r>
            <a:endParaRPr lang="en-IN" sz="1800" dirty="0">
              <a:solidFill>
                <a:srgbClr val="CCCCCC"/>
              </a:solidFill>
              <a:latin typeface="Consolas" panose="020B0609020204030204" pitchFamily="49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regfile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[3] = 0;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regfile</a:t>
            </a: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[4] = 10;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mem [10] = 4;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mem [11] = 6;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mem [12] = 10;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mem[13] = 0;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pc = 16’b0;</a:t>
            </a:r>
          </a:p>
          <a:p>
            <a:pPr>
              <a:lnSpc>
                <a:spcPts val="1425"/>
              </a:lnSpc>
              <a:buNone/>
            </a:pP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47FFE-48CF-1067-8A61-051577B4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CBDC0B-A959-B862-BFD3-E463BBD0C6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9566" y="118533"/>
            <a:ext cx="2192867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7A00F-5758-7130-EDB6-1EA23B0F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36" y="1432826"/>
            <a:ext cx="8440328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14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EA09E-3EE4-FEE1-176E-59799C66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0E6839-965F-34B9-524F-8868C4E5A66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9566" y="118533"/>
            <a:ext cx="2192867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269D32-8515-A6BD-6D41-88A01F8F8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411"/>
            <a:ext cx="12192000" cy="335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93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2EEA-3954-AAE1-40C2-55B3F5354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3B508-DB7C-6C61-AF08-74AA28C7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13BF2-423B-DA8F-C270-E5D8C080C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understand, simulate, synthesize and characterize the combinatorial logic of EXECUTE Stage of the 5-stage pipelined implementation of RISC-V (RV32I) ISA.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096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49A3-E226-FC00-6DAA-CB7F3EF6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B0B9-72C6-79C7-F6F9-1163D16B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Synthesis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65073BE-A229-98BC-E721-3BA60974649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189148" y="2701713"/>
          <a:ext cx="3813704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119">
                  <a:extLst>
                    <a:ext uri="{9D8B030D-6E8A-4147-A177-3AD203B41FA5}">
                      <a16:colId xmlns:a16="http://schemas.microsoft.com/office/drawing/2014/main" val="2393616072"/>
                    </a:ext>
                  </a:extLst>
                </a:gridCol>
                <a:gridCol w="1593585">
                  <a:extLst>
                    <a:ext uri="{9D8B030D-6E8A-4147-A177-3AD203B41FA5}">
                      <a16:colId xmlns:a16="http://schemas.microsoft.com/office/drawing/2014/main" val="1978520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6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LUT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7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Total Power (in 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5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Maximum Delay Path (in 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27.668ns  </a:t>
                      </a:r>
                    </a:p>
                    <a:p>
                      <a:r>
                        <a:rPr lang="fr-FR" dirty="0" err="1"/>
                        <a:t>logic</a:t>
                      </a:r>
                      <a:r>
                        <a:rPr lang="fr-FR" dirty="0"/>
                        <a:t> 7.229ns route 20.440ns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15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5690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0D2CC-77E4-9E0C-4A82-DC271D61B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7E2734-81BF-98DA-F16C-BE4353121C2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28141" y="287867"/>
            <a:ext cx="2135717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2844C7-FBF9-2965-86E8-357D3A48B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126" y="1477119"/>
            <a:ext cx="587774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7315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81863-FF7C-3F32-F325-C4CE012C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2E357B-1751-E5D8-8AF8-F8BF6392388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028141" y="287867"/>
            <a:ext cx="2135717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D3953-860B-A59D-45DC-80C00DEE3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588"/>
            <a:ext cx="12192000" cy="33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552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78207-9232-3C55-C788-F084510C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2B94E-343E-F7B2-E561-74BAF732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Lab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A187-14B5-7BDB-204E-9A04368CE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To develop and test the function of the MEM stage in a 5-stage pipelined implementation of RISC-V RV32I instruction set using a behavioral Verilog model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en-US" dirty="0">
              <a:solidFill>
                <a:srgbClr val="1F2328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7597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9501-9792-4A45-781D-19CC1BB2D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0E2782-E53C-4DA2-50AB-2502EBE207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4275" y="0"/>
            <a:ext cx="2203450" cy="974725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9F7372-474C-3E96-CDEC-50DB51091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747656"/>
            <a:ext cx="800211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2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AC8B4-1289-8E23-B219-CB7790CE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8508E-E403-FA1F-FAAC-61015D81EA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Results-Logical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BB1CE9-3DF3-3283-FF76-8C3D0D0CC3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9149"/>
          <a:stretch/>
        </p:blipFill>
        <p:spPr>
          <a:xfrm>
            <a:off x="1651488" y="900233"/>
            <a:ext cx="8889023" cy="535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08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FB5DE-80DF-19B0-BFEC-0B536671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640E7-42BD-EA40-3611-AD09C12443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94275" y="0"/>
            <a:ext cx="2203450" cy="974725"/>
          </a:xfrm>
        </p:spPr>
        <p:txBody>
          <a:bodyPr/>
          <a:lstStyle/>
          <a:p>
            <a:r>
              <a:rPr lang="en-IN" dirty="0">
                <a:latin typeface="Aptos" panose="020B000402020202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EDF08-8FA8-3E34-5B7A-9C7815BDB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8442"/>
            <a:ext cx="12192000" cy="22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12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0AA82-1C35-151C-4814-928DD081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DCBC7-92AC-A48F-C977-278614C491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Results-Bitwise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FFEB98-244F-1FC8-B0AA-F94FA40C7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8988"/>
          <a:stretch/>
        </p:blipFill>
        <p:spPr>
          <a:xfrm>
            <a:off x="1605486" y="861648"/>
            <a:ext cx="8981027" cy="541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73A38-FE71-2E93-969E-7C12ACC7F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40985D-B40C-09E4-DF5E-4C75D93377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Results-Reduction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B277B9-AB8A-0232-3E73-60D2F6F1EE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9320"/>
          <a:stretch/>
        </p:blipFill>
        <p:spPr>
          <a:xfrm>
            <a:off x="1591083" y="840546"/>
            <a:ext cx="9009834" cy="542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56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16E5-D7A8-ADD8-C777-4489716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34A595-D323-30DE-30DD-0C91B545E36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Results-Shift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3839CE-6A03-F93B-9E58-09ED8544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16" t="9652"/>
          <a:stretch/>
        </p:blipFill>
        <p:spPr>
          <a:xfrm>
            <a:off x="1573499" y="853718"/>
            <a:ext cx="9045002" cy="543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4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8AC43-94EF-91F0-5166-9EE7D501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87ECE3-12D4-163A-4962-96E314BDD86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59200" y="0"/>
            <a:ext cx="4673600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Results-Relational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F790C5-7323-B83A-6CD3-A7EA7C281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6" t="9320"/>
          <a:stretch/>
        </p:blipFill>
        <p:spPr>
          <a:xfrm>
            <a:off x="1577895" y="857036"/>
            <a:ext cx="9036210" cy="543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47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47FFE-48CF-1067-8A61-051577B4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CBDC0B-A959-B862-BFD3-E463BBD0C6C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93533" y="0"/>
            <a:ext cx="5621867" cy="97472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ptos" panose="020B0004020202020204" pitchFamily="34" charset="0"/>
              </a:rPr>
              <a:t>Results-Concatenation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19669-D7D0-442E-AC19-4F395B726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2" t="9320"/>
          <a:stretch/>
        </p:blipFill>
        <p:spPr>
          <a:xfrm>
            <a:off x="1569102" y="870031"/>
            <a:ext cx="9053795" cy="543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9349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2259</TotalTime>
  <Words>789</Words>
  <Application>Microsoft Office PowerPoint</Application>
  <PresentationFormat>Widescreen</PresentationFormat>
  <Paragraphs>152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-apple-system</vt:lpstr>
      <vt:lpstr>Aptos</vt:lpstr>
      <vt:lpstr>Aptos Black</vt:lpstr>
      <vt:lpstr>Arial</vt:lpstr>
      <vt:lpstr>Calibri</vt:lpstr>
      <vt:lpstr>Calibri Light</vt:lpstr>
      <vt:lpstr>Consolas</vt:lpstr>
      <vt:lpstr>Retrospect</vt:lpstr>
      <vt:lpstr>VLSI Architecture Labs</vt:lpstr>
      <vt:lpstr>Lab 1</vt:lpstr>
      <vt:lpstr>Results-Arithmetic</vt:lpstr>
      <vt:lpstr>Results-Logical</vt:lpstr>
      <vt:lpstr>Results-Bitwise</vt:lpstr>
      <vt:lpstr>Results-Reduction</vt:lpstr>
      <vt:lpstr>Results-Shift</vt:lpstr>
      <vt:lpstr>Results-Relational</vt:lpstr>
      <vt:lpstr>Results-Concatenation</vt:lpstr>
      <vt:lpstr>Lab 2</vt:lpstr>
      <vt:lpstr>Synthesis Comparison</vt:lpstr>
      <vt:lpstr>Results- Unsigned Ripple16-bit</vt:lpstr>
      <vt:lpstr>Results- Signed Ripple 16-bit</vt:lpstr>
      <vt:lpstr>Results- Unsigned Ripple 32-bit</vt:lpstr>
      <vt:lpstr>Results- Signed Ripple 32-bit</vt:lpstr>
      <vt:lpstr>Results- Unsigned Ripple 64-bit</vt:lpstr>
      <vt:lpstr>Results- Signed Ripple 64-bit</vt:lpstr>
      <vt:lpstr>Results- Redundant 32-bit</vt:lpstr>
      <vt:lpstr>Results- Carry Lookahead 64-bit</vt:lpstr>
      <vt:lpstr>Lab 3</vt:lpstr>
      <vt:lpstr>Synthesis – 163 LUTs</vt:lpstr>
      <vt:lpstr>Results</vt:lpstr>
      <vt:lpstr>Lab 4</vt:lpstr>
      <vt:lpstr>Moore FSM</vt:lpstr>
      <vt:lpstr>Synthesis – 8 LUTs &amp; 3 FFs </vt:lpstr>
      <vt:lpstr>Simulation</vt:lpstr>
      <vt:lpstr>Lab 5</vt:lpstr>
      <vt:lpstr>Results</vt:lpstr>
      <vt:lpstr>MINi Project</vt:lpstr>
      <vt:lpstr>PowerPoint Presentation</vt:lpstr>
      <vt:lpstr>Lab 7</vt:lpstr>
      <vt:lpstr>Results</vt:lpstr>
      <vt:lpstr>Results</vt:lpstr>
      <vt:lpstr>Lab 8</vt:lpstr>
      <vt:lpstr>Synthesis Comparison</vt:lpstr>
      <vt:lpstr>Results</vt:lpstr>
      <vt:lpstr>Results</vt:lpstr>
      <vt:lpstr>Lab 9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Arnav Geet Verma</dc:creator>
  <cp:lastModifiedBy>Arnav Geet Verma</cp:lastModifiedBy>
  <cp:revision>16</cp:revision>
  <dcterms:created xsi:type="dcterms:W3CDTF">2025-03-25T06:03:42Z</dcterms:created>
  <dcterms:modified xsi:type="dcterms:W3CDTF">2025-05-29T04:45:56Z</dcterms:modified>
</cp:coreProperties>
</file>