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BDBBC-2557-4C44-BD6A-0249716F4E30}" v="74" dt="2022-04-30T10:07:33.9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3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3"/>
                </a:lnTo>
                <a:lnTo>
                  <a:pt x="0" y="10286993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0309" y="791686"/>
            <a:ext cx="1296738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C299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C299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2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128260" cy="10287000"/>
          </a:xfrm>
          <a:custGeom>
            <a:avLst/>
            <a:gdLst/>
            <a:ahLst/>
            <a:cxnLst/>
            <a:rect l="l" t="t" r="r" b="b"/>
            <a:pathLst>
              <a:path w="5128260" h="10287000">
                <a:moveTo>
                  <a:pt x="0" y="10286998"/>
                </a:moveTo>
                <a:lnTo>
                  <a:pt x="0" y="0"/>
                </a:lnTo>
                <a:lnTo>
                  <a:pt x="5128058" y="0"/>
                </a:lnTo>
                <a:lnTo>
                  <a:pt x="5128058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AF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C299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C299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1217" y="835706"/>
            <a:ext cx="13225565" cy="214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C299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123" y="2561071"/>
            <a:ext cx="16715753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C299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HEB7cNmU8m0xlT21QoxSumdFvmjXUet?usp=sharing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Cm46os3DFEzhL3xfJwjgfdkPIonlevri/view?usp=sharing" TargetMode="External"/><Relationship Id="rId4" Type="http://schemas.openxmlformats.org/officeDocument/2006/relationships/hyperlink" Target="https://www.tandfonline.com/doi/full/10.1080/0020739X.2021.20222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2075" cy="10287000"/>
          </a:xfrm>
          <a:custGeom>
            <a:avLst/>
            <a:gdLst/>
            <a:ahLst/>
            <a:cxnLst/>
            <a:rect l="l" t="t" r="r" b="b"/>
            <a:pathLst>
              <a:path w="5172075" h="10287000">
                <a:moveTo>
                  <a:pt x="0" y="10286999"/>
                </a:moveTo>
                <a:lnTo>
                  <a:pt x="0" y="0"/>
                </a:lnTo>
                <a:lnTo>
                  <a:pt x="5171535" y="0"/>
                </a:lnTo>
                <a:lnTo>
                  <a:pt x="5171535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28531" y="8455153"/>
            <a:ext cx="7159625" cy="800100"/>
          </a:xfrm>
          <a:custGeom>
            <a:avLst/>
            <a:gdLst/>
            <a:ahLst/>
            <a:cxnLst/>
            <a:rect l="l" t="t" r="r" b="b"/>
            <a:pathLst>
              <a:path w="7159625" h="800100">
                <a:moveTo>
                  <a:pt x="0" y="0"/>
                </a:moveTo>
                <a:lnTo>
                  <a:pt x="7159468" y="0"/>
                </a:lnTo>
                <a:lnTo>
                  <a:pt x="7159468" y="800099"/>
                </a:lnTo>
                <a:lnTo>
                  <a:pt x="0" y="800099"/>
                </a:lnTo>
                <a:lnTo>
                  <a:pt x="0" y="0"/>
                </a:lnTo>
                <a:close/>
              </a:path>
            </a:pathLst>
          </a:custGeom>
          <a:solidFill>
            <a:srgbClr val="C2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6471" y="631082"/>
            <a:ext cx="5219699" cy="86296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32159" y="4393907"/>
            <a:ext cx="6699885" cy="406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8800" spc="5" dirty="0">
                <a:solidFill>
                  <a:srgbClr val="C29973"/>
                </a:solidFill>
                <a:latin typeface="Trebuchet MS"/>
                <a:cs typeface="Trebuchet MS"/>
              </a:rPr>
              <a:t>I</a:t>
            </a:r>
            <a:r>
              <a:rPr sz="8800" spc="-275" dirty="0">
                <a:solidFill>
                  <a:srgbClr val="C29973"/>
                </a:solidFill>
                <a:latin typeface="Trebuchet MS"/>
                <a:cs typeface="Trebuchet MS"/>
              </a:rPr>
              <a:t>RR</a:t>
            </a:r>
            <a:r>
              <a:rPr sz="8800" spc="-855" dirty="0">
                <a:solidFill>
                  <a:srgbClr val="C29973"/>
                </a:solidFill>
                <a:latin typeface="Trebuchet MS"/>
                <a:cs typeface="Trebuchet MS"/>
              </a:rPr>
              <a:t>E</a:t>
            </a:r>
            <a:r>
              <a:rPr sz="8800" spc="-960" dirty="0">
                <a:solidFill>
                  <a:srgbClr val="C29973"/>
                </a:solidFill>
                <a:latin typeface="Trebuchet MS"/>
                <a:cs typeface="Trebuchet MS"/>
              </a:rPr>
              <a:t>G</a:t>
            </a:r>
            <a:r>
              <a:rPr sz="8800" spc="-645" dirty="0">
                <a:solidFill>
                  <a:srgbClr val="C29973"/>
                </a:solidFill>
                <a:latin typeface="Trebuchet MS"/>
                <a:cs typeface="Trebuchet MS"/>
              </a:rPr>
              <a:t>U</a:t>
            </a:r>
            <a:r>
              <a:rPr sz="8800" spc="-685" dirty="0">
                <a:solidFill>
                  <a:srgbClr val="C29973"/>
                </a:solidFill>
                <a:latin typeface="Trebuchet MS"/>
                <a:cs typeface="Trebuchet MS"/>
              </a:rPr>
              <a:t>L</a:t>
            </a:r>
            <a:r>
              <a:rPr sz="8800" spc="-580" dirty="0">
                <a:solidFill>
                  <a:srgbClr val="C29973"/>
                </a:solidFill>
                <a:latin typeface="Trebuchet MS"/>
                <a:cs typeface="Trebuchet MS"/>
              </a:rPr>
              <a:t>A</a:t>
            </a:r>
            <a:r>
              <a:rPr sz="8800" spc="-365" dirty="0">
                <a:solidFill>
                  <a:srgbClr val="C29973"/>
                </a:solidFill>
                <a:latin typeface="Trebuchet MS"/>
                <a:cs typeface="Trebuchet MS"/>
              </a:rPr>
              <a:t>R  </a:t>
            </a:r>
            <a:r>
              <a:rPr sz="8800" spc="-645" dirty="0">
                <a:solidFill>
                  <a:srgbClr val="C29973"/>
                </a:solidFill>
                <a:latin typeface="Trebuchet MS"/>
                <a:cs typeface="Trebuchet MS"/>
              </a:rPr>
              <a:t>WARFARE </a:t>
            </a:r>
            <a:r>
              <a:rPr sz="8800" spc="-640" dirty="0">
                <a:solidFill>
                  <a:srgbClr val="C29973"/>
                </a:solidFill>
                <a:latin typeface="Trebuchet MS"/>
                <a:cs typeface="Trebuchet MS"/>
              </a:rPr>
              <a:t> </a:t>
            </a:r>
            <a:r>
              <a:rPr sz="8800" spc="-665" dirty="0">
                <a:solidFill>
                  <a:srgbClr val="C29973"/>
                </a:solidFill>
                <a:latin typeface="Trebuchet MS"/>
                <a:cs typeface="Trebuchet MS"/>
              </a:rPr>
              <a:t>MODEL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9852" y="8647646"/>
            <a:ext cx="41116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5" dirty="0">
                <a:solidFill>
                  <a:srgbClr val="FAFDF4"/>
                </a:solidFill>
                <a:latin typeface="Trebuchet MS"/>
                <a:cs typeface="Trebuchet MS"/>
              </a:rPr>
              <a:t>Inspired</a:t>
            </a:r>
            <a:r>
              <a:rPr sz="2450" i="1" spc="-70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2450" i="1" spc="-5" dirty="0">
                <a:solidFill>
                  <a:srgbClr val="FAFDF4"/>
                </a:solidFill>
                <a:latin typeface="Trebuchet MS"/>
                <a:cs typeface="Trebuchet MS"/>
              </a:rPr>
              <a:t>by</a:t>
            </a:r>
            <a:r>
              <a:rPr sz="2450" i="1" spc="-70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2450" i="1" spc="-15" dirty="0">
                <a:solidFill>
                  <a:srgbClr val="FAFDF4"/>
                </a:solidFill>
                <a:latin typeface="Trebuchet MS"/>
                <a:cs typeface="Trebuchet MS"/>
              </a:rPr>
              <a:t>Lanchester</a:t>
            </a:r>
            <a:r>
              <a:rPr sz="2450" i="1" spc="-70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2450" i="1" spc="20" dirty="0">
                <a:solidFill>
                  <a:srgbClr val="FAFDF4"/>
                </a:solidFill>
                <a:latin typeface="Trebuchet MS"/>
                <a:cs typeface="Trebuchet MS"/>
              </a:rPr>
              <a:t>Model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09081" y="635486"/>
            <a:ext cx="5305515" cy="272968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850" spc="-395" dirty="0">
                <a:solidFill>
                  <a:srgbClr val="FAFDF4"/>
                </a:solidFill>
              </a:rPr>
              <a:t>MATHEMATICAL</a:t>
            </a:r>
            <a:endParaRPr sz="5850"/>
          </a:p>
          <a:p>
            <a:pPr marL="758190" marR="5080" indent="770255" algn="r">
              <a:lnSpc>
                <a:spcPct val="100400"/>
              </a:lnSpc>
            </a:pPr>
            <a:r>
              <a:rPr sz="5850" spc="-95" dirty="0">
                <a:solidFill>
                  <a:srgbClr val="FAFDF4"/>
                </a:solidFill>
              </a:rPr>
              <a:t>M</a:t>
            </a:r>
            <a:r>
              <a:rPr sz="5850" spc="-595" dirty="0">
                <a:solidFill>
                  <a:srgbClr val="FAFDF4"/>
                </a:solidFill>
              </a:rPr>
              <a:t>O</a:t>
            </a:r>
            <a:r>
              <a:rPr sz="5850" spc="-315" dirty="0">
                <a:solidFill>
                  <a:srgbClr val="FAFDF4"/>
                </a:solidFill>
              </a:rPr>
              <a:t>D</a:t>
            </a:r>
            <a:r>
              <a:rPr sz="5850" spc="-565" dirty="0">
                <a:solidFill>
                  <a:srgbClr val="FAFDF4"/>
                </a:solidFill>
              </a:rPr>
              <a:t>E</a:t>
            </a:r>
            <a:r>
              <a:rPr sz="5850" spc="-455" dirty="0">
                <a:solidFill>
                  <a:srgbClr val="FAFDF4"/>
                </a:solidFill>
              </a:rPr>
              <a:t>L</a:t>
            </a:r>
            <a:r>
              <a:rPr sz="5850" spc="5" dirty="0">
                <a:solidFill>
                  <a:srgbClr val="FAFDF4"/>
                </a:solidFill>
              </a:rPr>
              <a:t>I</a:t>
            </a:r>
            <a:r>
              <a:rPr sz="5850" spc="-455" dirty="0">
                <a:solidFill>
                  <a:srgbClr val="FAFDF4"/>
                </a:solidFill>
              </a:rPr>
              <a:t>N</a:t>
            </a:r>
            <a:r>
              <a:rPr sz="5850" spc="-509" dirty="0">
                <a:solidFill>
                  <a:srgbClr val="FAFDF4"/>
                </a:solidFill>
              </a:rPr>
              <a:t>G  </a:t>
            </a:r>
            <a:r>
              <a:rPr sz="5850" spc="-220" dirty="0">
                <a:solidFill>
                  <a:srgbClr val="FAFDF4"/>
                </a:solidFill>
              </a:rPr>
              <a:t>(</a:t>
            </a:r>
            <a:r>
              <a:rPr sz="5850" spc="-95" dirty="0">
                <a:solidFill>
                  <a:srgbClr val="FAFDF4"/>
                </a:solidFill>
              </a:rPr>
              <a:t>M</a:t>
            </a:r>
            <a:r>
              <a:rPr sz="5850" spc="-380" dirty="0">
                <a:solidFill>
                  <a:srgbClr val="FAFDF4"/>
                </a:solidFill>
              </a:rPr>
              <a:t>A</a:t>
            </a:r>
            <a:r>
              <a:rPr sz="5850" spc="-795" dirty="0">
                <a:solidFill>
                  <a:srgbClr val="FAFDF4"/>
                </a:solidFill>
              </a:rPr>
              <a:t>T</a:t>
            </a:r>
            <a:r>
              <a:rPr sz="5850" spc="-530" dirty="0">
                <a:solidFill>
                  <a:srgbClr val="FAFDF4"/>
                </a:solidFill>
              </a:rPr>
              <a:t>H</a:t>
            </a:r>
            <a:r>
              <a:rPr sz="5850" spc="-65" dirty="0">
                <a:solidFill>
                  <a:srgbClr val="FAFDF4"/>
                </a:solidFill>
              </a:rPr>
              <a:t> </a:t>
            </a:r>
            <a:r>
              <a:rPr sz="5850" spc="-595" dirty="0">
                <a:solidFill>
                  <a:srgbClr val="FAFDF4"/>
                </a:solidFill>
              </a:rPr>
              <a:t>F</a:t>
            </a:r>
            <a:r>
              <a:rPr sz="5850" spc="-80" dirty="0">
                <a:solidFill>
                  <a:srgbClr val="FAFDF4"/>
                </a:solidFill>
              </a:rPr>
              <a:t>2</a:t>
            </a:r>
            <a:r>
              <a:rPr sz="5850" spc="-50" dirty="0">
                <a:solidFill>
                  <a:srgbClr val="FAFDF4"/>
                </a:solidFill>
              </a:rPr>
              <a:t>4</a:t>
            </a:r>
            <a:r>
              <a:rPr sz="5850" spc="150" dirty="0">
                <a:solidFill>
                  <a:srgbClr val="FAFDF4"/>
                </a:solidFill>
              </a:rPr>
              <a:t>0</a:t>
            </a:r>
            <a:r>
              <a:rPr sz="5850" spc="-620" dirty="0">
                <a:solidFill>
                  <a:srgbClr val="FAFDF4"/>
                </a:solidFill>
              </a:rPr>
              <a:t>)</a:t>
            </a:r>
            <a:endParaRPr sz="5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3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3"/>
                </a:lnTo>
                <a:lnTo>
                  <a:pt x="0" y="10286993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5965" y="619140"/>
            <a:ext cx="12058015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0"/>
              </a:spcBef>
            </a:pPr>
            <a:r>
              <a:rPr sz="6350" spc="220" dirty="0"/>
              <a:t>S</a:t>
            </a:r>
            <a:r>
              <a:rPr sz="6350" spc="-800" dirty="0"/>
              <a:t>T</a:t>
            </a:r>
            <a:r>
              <a:rPr sz="6350" spc="-350" dirty="0"/>
              <a:t>A</a:t>
            </a:r>
            <a:r>
              <a:rPr sz="6350" spc="5" dirty="0"/>
              <a:t>B</a:t>
            </a:r>
            <a:r>
              <a:rPr sz="6350" spc="70" dirty="0"/>
              <a:t>I</a:t>
            </a:r>
            <a:r>
              <a:rPr sz="6350" spc="-430" dirty="0"/>
              <a:t>L</a:t>
            </a:r>
            <a:r>
              <a:rPr sz="6350" spc="70" dirty="0"/>
              <a:t>I</a:t>
            </a:r>
            <a:r>
              <a:rPr sz="6350" spc="-800" dirty="0"/>
              <a:t>T</a:t>
            </a:r>
            <a:r>
              <a:rPr sz="6350" spc="-555" dirty="0"/>
              <a:t>Y</a:t>
            </a:r>
            <a:r>
              <a:rPr sz="6350" spc="55" dirty="0"/>
              <a:t> </a:t>
            </a:r>
            <a:r>
              <a:rPr sz="6350" spc="-350" dirty="0"/>
              <a:t>A</a:t>
            </a:r>
            <a:r>
              <a:rPr sz="6350" spc="-430" dirty="0"/>
              <a:t>N</a:t>
            </a:r>
            <a:r>
              <a:rPr sz="6350" spc="-350" dirty="0"/>
              <a:t>A</a:t>
            </a:r>
            <a:r>
              <a:rPr sz="6350" spc="-430" dirty="0"/>
              <a:t>L</a:t>
            </a:r>
            <a:r>
              <a:rPr sz="6350" spc="-300" dirty="0"/>
              <a:t>Y</a:t>
            </a:r>
            <a:r>
              <a:rPr sz="6350" spc="220" dirty="0"/>
              <a:t>S</a:t>
            </a:r>
            <a:r>
              <a:rPr sz="6350" spc="70" dirty="0"/>
              <a:t>I</a:t>
            </a:r>
            <a:r>
              <a:rPr sz="6350" spc="-35" dirty="0"/>
              <a:t>S</a:t>
            </a:r>
            <a:r>
              <a:rPr sz="6350" spc="55" dirty="0"/>
              <a:t> </a:t>
            </a:r>
            <a:r>
              <a:rPr sz="6350" spc="-585" dirty="0"/>
              <a:t>O</a:t>
            </a:r>
            <a:r>
              <a:rPr sz="6350" spc="-840" dirty="0"/>
              <a:t>F</a:t>
            </a:r>
            <a:r>
              <a:rPr sz="6350" spc="55" dirty="0"/>
              <a:t> </a:t>
            </a:r>
            <a:r>
              <a:rPr sz="6350" spc="-430" dirty="0"/>
              <a:t>L</a:t>
            </a:r>
            <a:r>
              <a:rPr sz="6350" spc="-350" dirty="0"/>
              <a:t>A</a:t>
            </a:r>
            <a:r>
              <a:rPr sz="6350" spc="-430" dirty="0"/>
              <a:t>N</a:t>
            </a:r>
            <a:r>
              <a:rPr sz="6350" spc="-260" dirty="0"/>
              <a:t>C</a:t>
            </a:r>
            <a:r>
              <a:rPr sz="6350" spc="-320" dirty="0"/>
              <a:t>H</a:t>
            </a:r>
            <a:r>
              <a:rPr sz="6350" spc="-550" dirty="0"/>
              <a:t>E</a:t>
            </a:r>
            <a:r>
              <a:rPr sz="6350" spc="220" dirty="0"/>
              <a:t>S</a:t>
            </a:r>
            <a:r>
              <a:rPr sz="6350" spc="-800" dirty="0"/>
              <a:t>T</a:t>
            </a:r>
            <a:r>
              <a:rPr sz="6350" spc="-550" dirty="0"/>
              <a:t>E</a:t>
            </a:r>
            <a:r>
              <a:rPr sz="6350" spc="-260" dirty="0"/>
              <a:t>R  </a:t>
            </a:r>
            <a:r>
              <a:rPr sz="6350" spc="-290" dirty="0"/>
              <a:t>COMBINED</a:t>
            </a:r>
            <a:r>
              <a:rPr sz="6350" spc="50" dirty="0"/>
              <a:t> </a:t>
            </a:r>
            <a:r>
              <a:rPr sz="6350" spc="-409" dirty="0"/>
              <a:t>EQUATIONS</a:t>
            </a:r>
            <a:endParaRPr sz="6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665" y="4460735"/>
            <a:ext cx="4247167" cy="819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3810" y="4400121"/>
            <a:ext cx="3924299" cy="819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9348" y="5672292"/>
            <a:ext cx="1333499" cy="866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65972" y="5623661"/>
            <a:ext cx="2324099" cy="962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1672" y="6588817"/>
            <a:ext cx="2324099" cy="9620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85965" y="3603323"/>
            <a:ext cx="12576175" cy="5621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18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35" dirty="0">
                <a:solidFill>
                  <a:srgbClr val="C29973"/>
                </a:solidFill>
                <a:latin typeface="Tahoma"/>
                <a:cs typeface="Tahoma"/>
              </a:rPr>
              <a:t>:</a:t>
            </a:r>
            <a:endParaRPr sz="3300" dirty="0">
              <a:latin typeface="Tahoma"/>
              <a:cs typeface="Tahoma"/>
            </a:endParaRPr>
          </a:p>
          <a:p>
            <a:pPr marR="2818130" algn="ctr">
              <a:lnSpc>
                <a:spcPct val="100000"/>
              </a:lnSpc>
              <a:spcBef>
                <a:spcPts val="3445"/>
              </a:spcBef>
            </a:pP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endParaRPr sz="3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490845" algn="l"/>
                <a:tab pos="8858250" algn="l"/>
              </a:tabLst>
            </a:pPr>
            <a:r>
              <a:rPr sz="3300" spc="250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3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3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	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	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138300"/>
              </a:lnSpc>
              <a:spcBef>
                <a:spcPts val="3190"/>
              </a:spcBef>
              <a:tabLst>
                <a:tab pos="3309620" algn="l"/>
              </a:tabLst>
            </a:pP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Here,	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physically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insignificant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0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both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should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be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3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q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z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001645" algn="l"/>
              </a:tabLst>
            </a:pPr>
            <a:r>
              <a:rPr sz="3300" spc="27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	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y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6881" y="8527297"/>
            <a:ext cx="1333499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760" y="3259704"/>
            <a:ext cx="6353174" cy="152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4510" y="6673207"/>
            <a:ext cx="1328991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characteristic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equation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above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Jacobian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obtained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below:</a:t>
            </a:r>
            <a:endParaRPr sz="3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9321" y="7298078"/>
            <a:ext cx="3190874" cy="2162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5113" y="5060096"/>
            <a:ext cx="5381624" cy="1371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2296" y="498590"/>
            <a:ext cx="12058015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0"/>
              </a:spcBef>
            </a:pPr>
            <a:r>
              <a:rPr sz="6350" spc="220" dirty="0"/>
              <a:t>S</a:t>
            </a:r>
            <a:r>
              <a:rPr sz="6350" spc="-800" dirty="0"/>
              <a:t>T</a:t>
            </a:r>
            <a:r>
              <a:rPr sz="6350" spc="-350" dirty="0"/>
              <a:t>A</a:t>
            </a:r>
            <a:r>
              <a:rPr sz="6350" spc="5" dirty="0"/>
              <a:t>B</a:t>
            </a:r>
            <a:r>
              <a:rPr sz="6350" spc="70" dirty="0"/>
              <a:t>I</a:t>
            </a:r>
            <a:r>
              <a:rPr sz="6350" spc="-430" dirty="0"/>
              <a:t>L</a:t>
            </a:r>
            <a:r>
              <a:rPr sz="6350" spc="70" dirty="0"/>
              <a:t>I</a:t>
            </a:r>
            <a:r>
              <a:rPr sz="6350" spc="-800" dirty="0"/>
              <a:t>T</a:t>
            </a:r>
            <a:r>
              <a:rPr sz="6350" spc="-555" dirty="0"/>
              <a:t>Y</a:t>
            </a:r>
            <a:r>
              <a:rPr sz="6350" spc="55" dirty="0"/>
              <a:t> </a:t>
            </a:r>
            <a:r>
              <a:rPr sz="6350" spc="-350" dirty="0"/>
              <a:t>A</a:t>
            </a:r>
            <a:r>
              <a:rPr sz="6350" spc="-430" dirty="0"/>
              <a:t>N</a:t>
            </a:r>
            <a:r>
              <a:rPr sz="6350" spc="-350" dirty="0"/>
              <a:t>A</a:t>
            </a:r>
            <a:r>
              <a:rPr sz="6350" spc="-430" dirty="0"/>
              <a:t>L</a:t>
            </a:r>
            <a:r>
              <a:rPr sz="6350" spc="-300" dirty="0"/>
              <a:t>Y</a:t>
            </a:r>
            <a:r>
              <a:rPr sz="6350" spc="220" dirty="0"/>
              <a:t>S</a:t>
            </a:r>
            <a:r>
              <a:rPr sz="6350" spc="70" dirty="0"/>
              <a:t>I</a:t>
            </a:r>
            <a:r>
              <a:rPr sz="6350" spc="-35" dirty="0"/>
              <a:t>S</a:t>
            </a:r>
            <a:r>
              <a:rPr sz="6350" spc="55" dirty="0"/>
              <a:t> </a:t>
            </a:r>
            <a:r>
              <a:rPr sz="6350" spc="-585" dirty="0"/>
              <a:t>O</a:t>
            </a:r>
            <a:r>
              <a:rPr sz="6350" spc="-840" dirty="0"/>
              <a:t>F</a:t>
            </a:r>
            <a:r>
              <a:rPr sz="6350" spc="55" dirty="0"/>
              <a:t> </a:t>
            </a:r>
            <a:r>
              <a:rPr sz="6350" spc="-430" dirty="0"/>
              <a:t>L</a:t>
            </a:r>
            <a:r>
              <a:rPr sz="6350" spc="-350" dirty="0"/>
              <a:t>A</a:t>
            </a:r>
            <a:r>
              <a:rPr sz="6350" spc="-430" dirty="0"/>
              <a:t>N</a:t>
            </a:r>
            <a:r>
              <a:rPr sz="6350" spc="-260" dirty="0"/>
              <a:t>C</a:t>
            </a:r>
            <a:r>
              <a:rPr sz="6350" spc="-320" dirty="0"/>
              <a:t>H</a:t>
            </a:r>
            <a:r>
              <a:rPr sz="6350" spc="-550" dirty="0"/>
              <a:t>E</a:t>
            </a:r>
            <a:r>
              <a:rPr sz="6350" spc="220" dirty="0"/>
              <a:t>S</a:t>
            </a:r>
            <a:r>
              <a:rPr sz="6350" spc="-800" dirty="0"/>
              <a:t>T</a:t>
            </a:r>
            <a:r>
              <a:rPr sz="6350" spc="-550" dirty="0"/>
              <a:t>E</a:t>
            </a:r>
            <a:r>
              <a:rPr sz="6350" spc="-260" dirty="0"/>
              <a:t>R  </a:t>
            </a:r>
            <a:r>
              <a:rPr sz="6350" spc="-290" dirty="0"/>
              <a:t>COMBINED</a:t>
            </a:r>
            <a:r>
              <a:rPr sz="6350" spc="50" dirty="0"/>
              <a:t> </a:t>
            </a:r>
            <a:r>
              <a:rPr sz="6350" spc="-409" dirty="0"/>
              <a:t>EQUATIONS</a:t>
            </a:r>
            <a:endParaRPr sz="6350"/>
          </a:p>
        </p:txBody>
      </p:sp>
      <p:sp>
        <p:nvSpPr>
          <p:cNvPr id="8" name="object 8"/>
          <p:cNvSpPr txBox="1"/>
          <p:nvPr/>
        </p:nvSpPr>
        <p:spPr>
          <a:xfrm>
            <a:off x="4547087" y="9600929"/>
            <a:ext cx="1114996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15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4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10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85" dirty="0">
                <a:solidFill>
                  <a:srgbClr val="C29973"/>
                </a:solidFill>
                <a:latin typeface="Tahoma"/>
                <a:cs typeface="Tahoma"/>
              </a:rPr>
              <a:t>(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254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380" dirty="0">
                <a:solidFill>
                  <a:srgbClr val="C29973"/>
                </a:solidFill>
                <a:latin typeface="Tahoma"/>
                <a:cs typeface="Tahoma"/>
              </a:rPr>
              <a:t>)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dd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22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8151" y="1741919"/>
            <a:ext cx="15998825" cy="316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In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practical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scenario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there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definitely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would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be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reinforcements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for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both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armies,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technological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advancements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C29973"/>
                </a:solidFill>
                <a:latin typeface="Tahoma"/>
                <a:cs typeface="Tahoma"/>
              </a:rPr>
              <a:t>too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are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possible,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or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maybe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even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there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are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three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different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armies</a:t>
            </a:r>
            <a:r>
              <a:rPr sz="3300" spc="-33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involved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war.</a:t>
            </a:r>
            <a:endParaRPr sz="3300">
              <a:latin typeface="Tahoma"/>
              <a:cs typeface="Tahoma"/>
            </a:endParaRPr>
          </a:p>
          <a:p>
            <a:pPr marL="12700" marR="1807845">
              <a:lnSpc>
                <a:spcPct val="125000"/>
              </a:lnSpc>
            </a:pP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By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taking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these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into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consideration,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we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move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ahead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first,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C29973"/>
                </a:solidFill>
                <a:latin typeface="Tahoma"/>
                <a:cs typeface="Tahoma"/>
              </a:rPr>
              <a:t>with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addition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reinforcements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3957" y="8697542"/>
            <a:ext cx="522795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29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'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y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8869" y="5143500"/>
            <a:ext cx="8801099" cy="2466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9357" y="8670666"/>
            <a:ext cx="2514599" cy="609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9357" y="9483221"/>
            <a:ext cx="1057274" cy="514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86301" y="522319"/>
            <a:ext cx="115163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INTRODUCING</a:t>
            </a:r>
            <a:r>
              <a:rPr spc="15" dirty="0"/>
              <a:t> </a:t>
            </a:r>
            <a:r>
              <a:rPr spc="-415" dirty="0"/>
              <a:t>REINFORCEMENTS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6301" y="3520432"/>
            <a:ext cx="990854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Fixed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points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for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equations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are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obtained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below: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6301" y="6124546"/>
            <a:ext cx="8271872" cy="122277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6675120" algn="l"/>
              </a:tabLst>
            </a:pPr>
            <a:r>
              <a:rPr sz="3300" spc="3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450" dirty="0">
                <a:solidFill>
                  <a:srgbClr val="C29973"/>
                </a:solidFill>
                <a:latin typeface="Tahoma"/>
                <a:cs typeface="Tahoma"/>
              </a:rPr>
              <a:t>=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29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-450" dirty="0">
                <a:solidFill>
                  <a:srgbClr val="C29973"/>
                </a:solidFill>
                <a:latin typeface="Tahoma"/>
                <a:cs typeface="Tahoma"/>
              </a:rPr>
              <a:t>=</a:t>
            </a:r>
            <a:r>
              <a:rPr lang="en-US" sz="3300" spc="-450" dirty="0">
                <a:solidFill>
                  <a:srgbClr val="C29973"/>
                </a:solidFill>
                <a:latin typeface="Tahoma"/>
                <a:cs typeface="Tahoma"/>
              </a:rPr>
              <a:t> 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	</a:t>
            </a:r>
            <a:endParaRPr lang="en-US" sz="3300">
              <a:solidFill>
                <a:srgbClr val="0000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6675120" algn="l"/>
              </a:tabLst>
            </a:pPr>
            <a:r>
              <a:rPr sz="3300" spc="3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29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-450" dirty="0">
                <a:solidFill>
                  <a:srgbClr val="C29973"/>
                </a:solidFill>
                <a:latin typeface="Tahoma"/>
                <a:cs typeface="Tahoma"/>
              </a:rPr>
              <a:t>=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450" dirty="0">
                <a:solidFill>
                  <a:srgbClr val="C29973"/>
                </a:solidFill>
                <a:latin typeface="Tahoma"/>
                <a:cs typeface="Tahoma"/>
              </a:rPr>
              <a:t>=</a:t>
            </a:r>
            <a:r>
              <a:rPr lang="en-US" sz="3300" spc="-450" dirty="0">
                <a:solidFill>
                  <a:srgbClr val="C29973"/>
                </a:solidFill>
                <a:latin typeface="Tahoma"/>
                <a:cs typeface="Tahoma"/>
              </a:rPr>
              <a:t> 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endParaRPr sz="3300">
              <a:latin typeface="Tahoma"/>
              <a:ea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8079" y="4357925"/>
            <a:ext cx="7219949" cy="1400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5276" y="6221510"/>
            <a:ext cx="333374" cy="4381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555275" y="6099298"/>
            <a:ext cx="2383313" cy="1302410"/>
            <a:chOff x="8571604" y="5984997"/>
            <a:chExt cx="2383313" cy="13024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604" y="6734958"/>
              <a:ext cx="2381249" cy="552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9518" y="5984997"/>
              <a:ext cx="1295399" cy="7143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86301" y="1050956"/>
            <a:ext cx="115163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INTRODUCING</a:t>
            </a:r>
            <a:r>
              <a:rPr spc="15" dirty="0"/>
              <a:t> </a:t>
            </a:r>
            <a:r>
              <a:rPr spc="-415" dirty="0"/>
              <a:t>REINFORCEMENTS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B3327-F6E5-4C93-9ADF-C46F82F58E02}"/>
              </a:ext>
            </a:extLst>
          </p:cNvPr>
          <p:cNvSpPr txBox="1"/>
          <p:nvPr/>
        </p:nvSpPr>
        <p:spPr>
          <a:xfrm>
            <a:off x="8976632" y="593951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>
                <a:cs typeface="Calibri"/>
              </a:rPr>
              <a:t>=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6160" y="3721822"/>
            <a:ext cx="2190749" cy="466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3765" y="4422921"/>
            <a:ext cx="3876674" cy="904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6160" y="4568249"/>
            <a:ext cx="2190749" cy="571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1589" y="5976937"/>
            <a:ext cx="1095374" cy="666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1674" y="6043410"/>
            <a:ext cx="1600199" cy="533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41213" y="3218317"/>
            <a:ext cx="889635" cy="1938655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050" spc="-2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endParaRPr sz="4050">
              <a:latin typeface="Tahoma"/>
              <a:cs typeface="Tahoma"/>
            </a:endParaRPr>
          </a:p>
          <a:p>
            <a:pPr marL="78740">
              <a:lnSpc>
                <a:spcPct val="100000"/>
              </a:lnSpc>
              <a:spcBef>
                <a:spcPts val="2740"/>
              </a:spcBef>
            </a:pPr>
            <a:r>
              <a:rPr sz="3850" spc="-6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85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850" spc="3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7035" y="3218317"/>
            <a:ext cx="3288029" cy="1938655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05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405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050" spc="17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050" spc="-48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050" spc="225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4050" spc="-595" dirty="0">
                <a:solidFill>
                  <a:srgbClr val="C29973"/>
                </a:solidFill>
                <a:latin typeface="Tahoma"/>
                <a:cs typeface="Tahoma"/>
              </a:rPr>
              <a:t>*</a:t>
            </a:r>
            <a:r>
              <a:rPr sz="4050" spc="-48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050" spc="15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05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050" spc="-48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050" spc="-2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050" spc="30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4050" spc="10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050" spc="-6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4050" spc="15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050" spc="-48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050" spc="-37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endParaRPr sz="4050">
              <a:latin typeface="Tahoma"/>
              <a:cs typeface="Tahoma"/>
            </a:endParaRPr>
          </a:p>
          <a:p>
            <a:pPr marL="42545">
              <a:lnSpc>
                <a:spcPct val="100000"/>
              </a:lnSpc>
              <a:spcBef>
                <a:spcPts val="2740"/>
              </a:spcBef>
            </a:pPr>
            <a:r>
              <a:rPr sz="3850" spc="7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850" spc="5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850" spc="17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850" spc="-45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9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850" spc="-555" dirty="0">
                <a:solidFill>
                  <a:srgbClr val="C29973"/>
                </a:solidFill>
                <a:latin typeface="Tahoma"/>
                <a:cs typeface="Tahoma"/>
              </a:rPr>
              <a:t>*</a:t>
            </a:r>
            <a:r>
              <a:rPr sz="3850" spc="-45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15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850" spc="6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850" spc="-45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850" spc="40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3850" spc="10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85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850" spc="15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850" spc="-345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213" y="2643429"/>
            <a:ext cx="21793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1794510" algn="l"/>
              </a:tabLst>
            </a:pPr>
            <a:r>
              <a:rPr sz="3400" b="1" spc="180" dirty="0">
                <a:solidFill>
                  <a:srgbClr val="C29973"/>
                </a:solidFill>
                <a:latin typeface="Arial"/>
                <a:cs typeface="Arial"/>
              </a:rPr>
              <a:t>If</a:t>
            </a:r>
            <a:r>
              <a:rPr sz="3400" b="1" spc="-65" dirty="0">
                <a:solidFill>
                  <a:srgbClr val="C29973"/>
                </a:solidFill>
                <a:latin typeface="Arial"/>
                <a:cs typeface="Arial"/>
              </a:rPr>
              <a:t> </a:t>
            </a:r>
            <a:r>
              <a:rPr sz="3400" b="1" spc="-215" dirty="0">
                <a:solidFill>
                  <a:srgbClr val="C29973"/>
                </a:solidFill>
                <a:latin typeface="Arial"/>
                <a:cs typeface="Arial"/>
              </a:rPr>
              <a:t>R</a:t>
            </a:r>
            <a:r>
              <a:rPr sz="3400" b="1" dirty="0">
                <a:solidFill>
                  <a:srgbClr val="C29973"/>
                </a:solidFill>
                <a:latin typeface="Arial"/>
                <a:cs typeface="Arial"/>
              </a:rPr>
              <a:t>	</a:t>
            </a:r>
            <a:r>
              <a:rPr sz="3400" b="1" spc="-175" dirty="0">
                <a:solidFill>
                  <a:srgbClr val="C29973"/>
                </a:solidFill>
                <a:latin typeface="Arial"/>
                <a:cs typeface="Arial"/>
              </a:rPr>
              <a:t>B</a:t>
            </a:r>
            <a:r>
              <a:rPr sz="3400" b="1" dirty="0">
                <a:solidFill>
                  <a:srgbClr val="C29973"/>
                </a:solidFill>
                <a:latin typeface="Arial"/>
                <a:cs typeface="Arial"/>
              </a:rPr>
              <a:t>	</a:t>
            </a:r>
            <a:r>
              <a:rPr sz="3400" b="1" spc="40" dirty="0">
                <a:solidFill>
                  <a:srgbClr val="C29973"/>
                </a:solidFill>
                <a:latin typeface="Arial"/>
                <a:cs typeface="Arial"/>
              </a:rPr>
              <a:t>0,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7955" y="2740425"/>
            <a:ext cx="304799" cy="3619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8392" y="2740425"/>
            <a:ext cx="285749" cy="3428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9001" y="3400067"/>
            <a:ext cx="4638674" cy="9715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86301" y="1050956"/>
            <a:ext cx="115163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INTRODUCING</a:t>
            </a:r>
            <a:r>
              <a:rPr spc="15" dirty="0"/>
              <a:t> </a:t>
            </a:r>
            <a:r>
              <a:rPr spc="-415" dirty="0"/>
              <a:t>REINFORCEMENTS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86301" y="5959367"/>
            <a:ext cx="485076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spc="-11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85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850" spc="-35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850" spc="-45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14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850" spc="-10" dirty="0">
                <a:solidFill>
                  <a:srgbClr val="C29973"/>
                </a:solidFill>
                <a:latin typeface="Tahoma"/>
                <a:cs typeface="Tahoma"/>
              </a:rPr>
              <a:t>he</a:t>
            </a:r>
            <a:r>
              <a:rPr sz="3850" spc="-46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850" spc="10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850" spc="30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3850" spc="-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850" spc="2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850" spc="-46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-10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85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850" spc="10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850" spc="-1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850" spc="14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850" spc="-5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850" spc="-46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-7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850" spc="16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850" spc="-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5855" y="5959367"/>
            <a:ext cx="81915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spc="-7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850" spc="-1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850" spc="2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endParaRPr sz="3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976" y="2621244"/>
            <a:ext cx="13315949" cy="6638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8294" y="1050956"/>
            <a:ext cx="7299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STABILITY</a:t>
            </a:r>
            <a:r>
              <a:rPr spc="15" dirty="0"/>
              <a:t> </a:t>
            </a:r>
            <a:r>
              <a:rPr spc="-245" dirty="0"/>
              <a:t>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21865" cy="10287000"/>
          </a:xfrm>
          <a:custGeom>
            <a:avLst/>
            <a:gdLst/>
            <a:ahLst/>
            <a:cxnLst/>
            <a:rect l="l" t="t" r="r" b="b"/>
            <a:pathLst>
              <a:path w="2221865" h="10287000">
                <a:moveTo>
                  <a:pt x="0" y="10286999"/>
                </a:moveTo>
                <a:lnTo>
                  <a:pt x="0" y="0"/>
                </a:lnTo>
                <a:lnTo>
                  <a:pt x="2221479" y="0"/>
                </a:lnTo>
                <a:lnTo>
                  <a:pt x="222147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76487" y="4025991"/>
            <a:ext cx="9334500" cy="5796915"/>
            <a:chOff x="4476487" y="4025991"/>
            <a:chExt cx="9334500" cy="5796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487" y="5060096"/>
              <a:ext cx="9334499" cy="4762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2779" y="4025991"/>
              <a:ext cx="8420099" cy="11144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5319" y="1050956"/>
            <a:ext cx="7299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STABILITY</a:t>
            </a:r>
            <a:r>
              <a:rPr spc="15" dirty="0"/>
              <a:t> </a:t>
            </a:r>
            <a:r>
              <a:rPr spc="-24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1267" y="2601912"/>
            <a:ext cx="580009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32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310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32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29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40" dirty="0">
                <a:solidFill>
                  <a:srgbClr val="C29973"/>
                </a:solidFill>
                <a:latin typeface="Tahoma"/>
                <a:cs typeface="Tahoma"/>
              </a:rPr>
              <a:t>Q</a:t>
            </a:r>
            <a:r>
              <a:rPr sz="3300" spc="285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4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997" y="6926667"/>
            <a:ext cx="697103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ere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re</a:t>
            </a:r>
            <a:r>
              <a:rPr sz="3300" spc="-250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85" dirty="0">
                <a:solidFill>
                  <a:srgbClr val="C29973"/>
                </a:solidFill>
                <a:latin typeface="Tahoma"/>
                <a:cs typeface="Tahoma"/>
              </a:rPr>
              <a:t>(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254" dirty="0">
                <a:solidFill>
                  <a:srgbClr val="C29973"/>
                </a:solidFill>
                <a:latin typeface="Tahoma"/>
                <a:cs typeface="Tahoma"/>
              </a:rPr>
              <a:t>,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0</a:t>
            </a:r>
            <a:r>
              <a:rPr sz="3300" spc="-380" dirty="0">
                <a:solidFill>
                  <a:srgbClr val="C29973"/>
                </a:solidFill>
                <a:latin typeface="Tahoma"/>
                <a:cs typeface="Tahoma"/>
              </a:rPr>
              <a:t>)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dd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22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87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87"/>
                </a:lnTo>
                <a:lnTo>
                  <a:pt x="0" y="10286987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0631" y="2770108"/>
            <a:ext cx="11382374" cy="1762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4385" y="4719613"/>
            <a:ext cx="7026995" cy="7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9644" y="6785383"/>
            <a:ext cx="6762749" cy="838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281" y="8680965"/>
            <a:ext cx="5619749" cy="581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281" y="6785383"/>
            <a:ext cx="990599" cy="7334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25319" y="1050968"/>
            <a:ext cx="7299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STABILITY</a:t>
            </a:r>
            <a:r>
              <a:rPr spc="15" dirty="0"/>
              <a:t> </a:t>
            </a:r>
            <a:r>
              <a:rPr spc="-245" dirty="0"/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55913" y="5917398"/>
            <a:ext cx="2656840" cy="250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95"/>
              </a:spcBef>
            </a:pPr>
            <a:r>
              <a:rPr sz="3850" spc="-4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850" spc="-5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850" spc="-3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290" dirty="0">
                <a:solidFill>
                  <a:srgbClr val="C29973"/>
                </a:solidFill>
                <a:latin typeface="Microsoft Sans Serif"/>
                <a:cs typeface="Microsoft Sans Serif"/>
              </a:rPr>
              <a:t>μ</a:t>
            </a:r>
            <a:r>
              <a:rPr sz="3850" spc="160" dirty="0">
                <a:solidFill>
                  <a:srgbClr val="C29973"/>
                </a:solidFill>
                <a:latin typeface="Tahoma"/>
                <a:cs typeface="Tahoma"/>
              </a:rPr>
              <a:t>2</a:t>
            </a:r>
            <a:r>
              <a:rPr sz="3850" spc="12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85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850" spc="-3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-570" dirty="0">
                <a:solidFill>
                  <a:srgbClr val="C29973"/>
                </a:solidFill>
                <a:latin typeface="Tahoma"/>
                <a:cs typeface="Tahoma"/>
              </a:rPr>
              <a:t>&gt;</a:t>
            </a:r>
            <a:r>
              <a:rPr sz="3850" spc="-3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850" spc="114" dirty="0">
                <a:solidFill>
                  <a:srgbClr val="C29973"/>
                </a:solidFill>
                <a:latin typeface="Microsoft Sans Serif"/>
                <a:cs typeface="Microsoft Sans Serif"/>
              </a:rPr>
              <a:t>ϵ</a:t>
            </a:r>
            <a:endParaRPr sz="3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5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0"/>
              </a:spcBef>
            </a:pPr>
            <a:r>
              <a:rPr sz="395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95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95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950" spc="310" dirty="0">
                <a:solidFill>
                  <a:srgbClr val="C29973"/>
                </a:solidFill>
                <a:latin typeface="Microsoft Sans Serif"/>
                <a:cs typeface="Microsoft Sans Serif"/>
              </a:rPr>
              <a:t>μ</a:t>
            </a:r>
            <a:r>
              <a:rPr sz="3950" spc="180" dirty="0">
                <a:solidFill>
                  <a:srgbClr val="C29973"/>
                </a:solidFill>
                <a:latin typeface="Tahoma"/>
                <a:cs typeface="Tahoma"/>
              </a:rPr>
              <a:t>1</a:t>
            </a:r>
            <a:r>
              <a:rPr sz="3950" spc="270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950" spc="6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95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950" spc="-575" dirty="0">
                <a:solidFill>
                  <a:srgbClr val="C29973"/>
                </a:solidFill>
                <a:latin typeface="Tahoma"/>
                <a:cs typeface="Tahoma"/>
              </a:rPr>
              <a:t>&gt;</a:t>
            </a:r>
            <a:r>
              <a:rPr sz="395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950" spc="160" dirty="0">
                <a:solidFill>
                  <a:srgbClr val="C29973"/>
                </a:solidFill>
                <a:latin typeface="Microsoft Sans Serif"/>
                <a:cs typeface="Microsoft Sans Serif"/>
              </a:rPr>
              <a:t>α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87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87"/>
                </a:lnTo>
                <a:lnTo>
                  <a:pt x="0" y="10286987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141" y="2216550"/>
            <a:ext cx="11125199" cy="5524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5212" y="8686120"/>
            <a:ext cx="457199" cy="552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4123" y="8743723"/>
            <a:ext cx="409574" cy="581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8846" y="8633733"/>
            <a:ext cx="400049" cy="638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3370" y="9403889"/>
            <a:ext cx="333374" cy="628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082" y="9403889"/>
            <a:ext cx="638174" cy="571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79764" y="9393185"/>
            <a:ext cx="533399" cy="5048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80029" y="732417"/>
            <a:ext cx="10267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G</a:t>
            </a:r>
            <a:r>
              <a:rPr spc="-450" dirty="0"/>
              <a:t>R</a:t>
            </a:r>
            <a:r>
              <a:rPr spc="-690" dirty="0"/>
              <a:t>A</a:t>
            </a:r>
            <a:r>
              <a:rPr spc="-550" dirty="0"/>
              <a:t>P</a:t>
            </a:r>
            <a:r>
              <a:rPr spc="-660" dirty="0"/>
              <a:t>H</a:t>
            </a:r>
            <a:r>
              <a:rPr spc="-60" dirty="0"/>
              <a:t>S</a:t>
            </a:r>
            <a:r>
              <a:rPr spc="-509" dirty="0"/>
              <a:t> </a:t>
            </a:r>
            <a:r>
              <a:rPr spc="-944" dirty="0"/>
              <a:t>F</a:t>
            </a:r>
            <a:r>
              <a:rPr spc="-950" dirty="0"/>
              <a:t>O</a:t>
            </a:r>
            <a:r>
              <a:rPr spc="-445" dirty="0"/>
              <a:t>R</a:t>
            </a:r>
            <a:r>
              <a:rPr spc="-509" dirty="0"/>
              <a:t> </a:t>
            </a:r>
            <a:r>
              <a:rPr spc="-450" dirty="0"/>
              <a:t>R</a:t>
            </a:r>
            <a:r>
              <a:rPr spc="-910" dirty="0"/>
              <a:t>E</a:t>
            </a:r>
            <a:r>
              <a:rPr spc="-215" dirty="0"/>
              <a:t>I</a:t>
            </a:r>
            <a:r>
              <a:rPr spc="-780" dirty="0"/>
              <a:t>N</a:t>
            </a:r>
            <a:r>
              <a:rPr spc="-944" dirty="0"/>
              <a:t>F</a:t>
            </a:r>
            <a:r>
              <a:rPr spc="-950" dirty="0"/>
              <a:t>O</a:t>
            </a:r>
            <a:r>
              <a:rPr spc="-450" dirty="0"/>
              <a:t>R</a:t>
            </a:r>
            <a:r>
              <a:rPr spc="-590" dirty="0"/>
              <a:t>C</a:t>
            </a:r>
            <a:r>
              <a:rPr spc="-910" dirty="0"/>
              <a:t>E</a:t>
            </a:r>
            <a:r>
              <a:rPr spc="-355" dirty="0"/>
              <a:t>M</a:t>
            </a:r>
            <a:r>
              <a:rPr spc="-910" dirty="0"/>
              <a:t>E</a:t>
            </a:r>
            <a:r>
              <a:rPr spc="-780" dirty="0"/>
              <a:t>N</a:t>
            </a:r>
            <a:r>
              <a:rPr spc="-1180" dirty="0"/>
              <a:t>T</a:t>
            </a:r>
            <a:r>
              <a:rPr spc="-60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59121" y="8758277"/>
            <a:ext cx="1771650" cy="1167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850" spc="-5" dirty="0">
                <a:latin typeface="Tahoma"/>
                <a:cs typeface="Tahoma"/>
              </a:rPr>
              <a:t>=0.00015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800" spc="-5" dirty="0">
                <a:latin typeface="Tahoma"/>
                <a:cs typeface="Tahoma"/>
              </a:rPr>
              <a:t>=0.00008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3049" y="8679281"/>
            <a:ext cx="153416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3450" spc="-150" dirty="0">
                <a:latin typeface="Tahoma"/>
                <a:cs typeface="Tahoma"/>
              </a:rPr>
              <a:t>=0.7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750" spc="-395" dirty="0">
                <a:latin typeface="Tahoma"/>
                <a:cs typeface="Tahoma"/>
              </a:rPr>
              <a:t>=</a:t>
            </a:r>
            <a:r>
              <a:rPr sz="2750" spc="105" dirty="0">
                <a:latin typeface="Tahoma"/>
                <a:cs typeface="Tahoma"/>
              </a:rPr>
              <a:t>0</a:t>
            </a:r>
            <a:r>
              <a:rPr sz="2750" spc="-245" dirty="0">
                <a:latin typeface="Tahoma"/>
                <a:cs typeface="Tahoma"/>
              </a:rPr>
              <a:t>.</a:t>
            </a:r>
            <a:r>
              <a:rPr sz="2750" spc="105" dirty="0">
                <a:latin typeface="Tahoma"/>
                <a:cs typeface="Tahoma"/>
              </a:rPr>
              <a:t>0000</a:t>
            </a:r>
            <a:r>
              <a:rPr sz="2750" spc="110" dirty="0">
                <a:latin typeface="Tahoma"/>
                <a:cs typeface="Tahoma"/>
              </a:rPr>
              <a:t>7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0831" y="8761163"/>
            <a:ext cx="2183130" cy="1227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30960">
              <a:lnSpc>
                <a:spcPct val="100000"/>
              </a:lnSpc>
              <a:spcBef>
                <a:spcPts val="135"/>
              </a:spcBef>
            </a:pPr>
            <a:r>
              <a:rPr sz="3350" spc="-480" dirty="0">
                <a:latin typeface="Tahoma"/>
                <a:cs typeface="Tahoma"/>
              </a:rPr>
              <a:t>=</a:t>
            </a:r>
            <a:r>
              <a:rPr sz="3350" spc="125" dirty="0">
                <a:latin typeface="Tahoma"/>
                <a:cs typeface="Tahoma"/>
              </a:rPr>
              <a:t>0</a:t>
            </a:r>
            <a:r>
              <a:rPr sz="3350" spc="-305" dirty="0">
                <a:latin typeface="Tahoma"/>
                <a:cs typeface="Tahoma"/>
              </a:rPr>
              <a:t>.</a:t>
            </a:r>
            <a:r>
              <a:rPr sz="3350" spc="130" dirty="0">
                <a:latin typeface="Tahoma"/>
                <a:cs typeface="Tahoma"/>
              </a:rPr>
              <a:t>3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800" spc="5" dirty="0">
                <a:latin typeface="Tahoma"/>
                <a:cs typeface="Tahoma"/>
              </a:rPr>
              <a:t>=0.000003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1957" y="7912789"/>
            <a:ext cx="22809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5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days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7917" y="3276841"/>
            <a:ext cx="410845" cy="275082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6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44380" y="9012438"/>
            <a:ext cx="426402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185">
              <a:lnSpc>
                <a:spcPct val="116599"/>
              </a:lnSpc>
              <a:spcBef>
                <a:spcPts val="95"/>
              </a:spcBef>
            </a:pPr>
            <a:r>
              <a:rPr sz="2500" spc="80" dirty="0">
                <a:solidFill>
                  <a:srgbClr val="C29973"/>
                </a:solidFill>
                <a:latin typeface="Tahoma"/>
                <a:cs typeface="Tahoma"/>
              </a:rPr>
              <a:t>All </a:t>
            </a:r>
            <a:r>
              <a:rPr sz="25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parameters </a:t>
            </a:r>
            <a:r>
              <a:rPr sz="2500" spc="-10" dirty="0">
                <a:solidFill>
                  <a:srgbClr val="C29973"/>
                </a:solidFill>
                <a:latin typeface="Tahoma"/>
                <a:cs typeface="Tahoma"/>
              </a:rPr>
              <a:t>are </a:t>
            </a:r>
            <a:r>
              <a:rPr sz="2500" spc="55" dirty="0">
                <a:solidFill>
                  <a:srgbClr val="C29973"/>
                </a:solidFill>
                <a:latin typeface="Tahoma"/>
                <a:cs typeface="Tahoma"/>
              </a:rPr>
              <a:t>with </a:t>
            </a:r>
            <a:r>
              <a:rPr sz="2500" spc="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C29973"/>
                </a:solidFill>
                <a:latin typeface="Tahoma"/>
                <a:cs typeface="Tahoma"/>
              </a:rPr>
              <a:t>respect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30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3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days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96482" y="4391671"/>
            <a:ext cx="353822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270" dirty="0">
                <a:latin typeface="Tahoma"/>
                <a:cs typeface="Tahoma"/>
              </a:rPr>
              <a:t>(</a:t>
            </a:r>
            <a:r>
              <a:rPr sz="3350" spc="204" dirty="0">
                <a:latin typeface="Tahoma"/>
                <a:cs typeface="Tahoma"/>
              </a:rPr>
              <a:t>B</a:t>
            </a:r>
            <a:r>
              <a:rPr sz="3350" spc="-484" dirty="0">
                <a:latin typeface="Tahoma"/>
                <a:cs typeface="Tahoma"/>
              </a:rPr>
              <a:t>*</a:t>
            </a:r>
            <a:r>
              <a:rPr sz="3350" spc="-300" dirty="0">
                <a:latin typeface="Tahoma"/>
                <a:cs typeface="Tahoma"/>
              </a:rPr>
              <a:t>,</a:t>
            </a:r>
            <a:r>
              <a:rPr sz="3350" spc="90" dirty="0">
                <a:latin typeface="Tahoma"/>
                <a:cs typeface="Tahoma"/>
              </a:rPr>
              <a:t>R</a:t>
            </a:r>
            <a:r>
              <a:rPr sz="3350" spc="-484" dirty="0">
                <a:latin typeface="Tahoma"/>
                <a:cs typeface="Tahoma"/>
              </a:rPr>
              <a:t>*</a:t>
            </a:r>
            <a:r>
              <a:rPr sz="3350" spc="-270" dirty="0">
                <a:latin typeface="Tahoma"/>
                <a:cs typeface="Tahoma"/>
              </a:rPr>
              <a:t>)</a:t>
            </a:r>
            <a:r>
              <a:rPr sz="3350" spc="-484" dirty="0">
                <a:latin typeface="Tahoma"/>
                <a:cs typeface="Tahoma"/>
              </a:rPr>
              <a:t>=</a:t>
            </a:r>
            <a:r>
              <a:rPr sz="3350" spc="-270" dirty="0">
                <a:latin typeface="Tahoma"/>
                <a:cs typeface="Tahoma"/>
              </a:rPr>
              <a:t>(</a:t>
            </a:r>
            <a:r>
              <a:rPr sz="3350" spc="125" dirty="0">
                <a:latin typeface="Tahoma"/>
                <a:cs typeface="Tahoma"/>
              </a:rPr>
              <a:t>2173</a:t>
            </a:r>
            <a:r>
              <a:rPr sz="3350" spc="-300" dirty="0">
                <a:latin typeface="Tahoma"/>
                <a:cs typeface="Tahoma"/>
              </a:rPr>
              <a:t>.</a:t>
            </a:r>
            <a:r>
              <a:rPr sz="3350" spc="125" dirty="0">
                <a:latin typeface="Tahoma"/>
                <a:cs typeface="Tahoma"/>
              </a:rPr>
              <a:t>9</a:t>
            </a:r>
            <a:r>
              <a:rPr sz="3350" spc="-300" dirty="0">
                <a:latin typeface="Tahoma"/>
                <a:cs typeface="Tahoma"/>
              </a:rPr>
              <a:t>,</a:t>
            </a:r>
            <a:r>
              <a:rPr sz="3350" spc="-395" dirty="0">
                <a:latin typeface="Tahoma"/>
                <a:cs typeface="Tahoma"/>
              </a:rPr>
              <a:t> </a:t>
            </a:r>
            <a:r>
              <a:rPr sz="3350" spc="125" dirty="0">
                <a:latin typeface="Tahoma"/>
                <a:cs typeface="Tahoma"/>
              </a:rPr>
              <a:t>0</a:t>
            </a:r>
            <a:r>
              <a:rPr sz="3350" spc="-270" dirty="0">
                <a:latin typeface="Tahoma"/>
                <a:cs typeface="Tahoma"/>
              </a:rPr>
              <a:t>)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87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87"/>
                </a:lnTo>
                <a:lnTo>
                  <a:pt x="0" y="10286987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5902" y="8472070"/>
            <a:ext cx="457199" cy="55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7701" y="8398227"/>
            <a:ext cx="409574" cy="581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6381" y="8328171"/>
            <a:ext cx="400049" cy="63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3400" y="9247453"/>
            <a:ext cx="333374" cy="6286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16112" y="9247453"/>
            <a:ext cx="638174" cy="571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6381" y="9281552"/>
            <a:ext cx="561974" cy="533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73597" y="2498038"/>
            <a:ext cx="10648949" cy="52863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80029" y="732417"/>
            <a:ext cx="10267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G</a:t>
            </a:r>
            <a:r>
              <a:rPr spc="-450" dirty="0"/>
              <a:t>R</a:t>
            </a:r>
            <a:r>
              <a:rPr spc="-690" dirty="0"/>
              <a:t>A</a:t>
            </a:r>
            <a:r>
              <a:rPr spc="-550" dirty="0"/>
              <a:t>P</a:t>
            </a:r>
            <a:r>
              <a:rPr spc="-660" dirty="0"/>
              <a:t>H</a:t>
            </a:r>
            <a:r>
              <a:rPr spc="-60" dirty="0"/>
              <a:t>S</a:t>
            </a:r>
            <a:r>
              <a:rPr spc="-509" dirty="0"/>
              <a:t> </a:t>
            </a:r>
            <a:r>
              <a:rPr spc="-944" dirty="0"/>
              <a:t>F</a:t>
            </a:r>
            <a:r>
              <a:rPr spc="-950" dirty="0"/>
              <a:t>O</a:t>
            </a:r>
            <a:r>
              <a:rPr spc="-445" dirty="0"/>
              <a:t>R</a:t>
            </a:r>
            <a:r>
              <a:rPr spc="-509" dirty="0"/>
              <a:t> </a:t>
            </a:r>
            <a:r>
              <a:rPr spc="-450" dirty="0"/>
              <a:t>R</a:t>
            </a:r>
            <a:r>
              <a:rPr spc="-910" dirty="0"/>
              <a:t>E</a:t>
            </a:r>
            <a:r>
              <a:rPr spc="-215" dirty="0"/>
              <a:t>I</a:t>
            </a:r>
            <a:r>
              <a:rPr spc="-780" dirty="0"/>
              <a:t>N</a:t>
            </a:r>
            <a:r>
              <a:rPr spc="-944" dirty="0"/>
              <a:t>F</a:t>
            </a:r>
            <a:r>
              <a:rPr spc="-950" dirty="0"/>
              <a:t>O</a:t>
            </a:r>
            <a:r>
              <a:rPr spc="-450" dirty="0"/>
              <a:t>R</a:t>
            </a:r>
            <a:r>
              <a:rPr spc="-590" dirty="0"/>
              <a:t>C</a:t>
            </a:r>
            <a:r>
              <a:rPr spc="-910" dirty="0"/>
              <a:t>E</a:t>
            </a:r>
            <a:r>
              <a:rPr spc="-355" dirty="0"/>
              <a:t>M</a:t>
            </a:r>
            <a:r>
              <a:rPr spc="-910" dirty="0"/>
              <a:t>E</a:t>
            </a:r>
            <a:r>
              <a:rPr spc="-780" dirty="0"/>
              <a:t>N</a:t>
            </a:r>
            <a:r>
              <a:rPr spc="-1180" dirty="0"/>
              <a:t>T</a:t>
            </a:r>
            <a:r>
              <a:rPr spc="-60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57651" y="9312536"/>
            <a:ext cx="14954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5" dirty="0">
                <a:latin typeface="Tahoma"/>
                <a:cs typeface="Tahoma"/>
              </a:rPr>
              <a:t>=0.00008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6389" y="8364194"/>
            <a:ext cx="164338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150" dirty="0">
                <a:latin typeface="Tahoma"/>
                <a:cs typeface="Tahoma"/>
              </a:rPr>
              <a:t>=0.7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sz="2950" dirty="0">
                <a:latin typeface="Tahoma"/>
                <a:cs typeface="Tahoma"/>
              </a:rPr>
              <a:t>=0.00007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9418" y="8455303"/>
            <a:ext cx="1886585" cy="1353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135"/>
              </a:spcBef>
            </a:pPr>
            <a:r>
              <a:rPr sz="3350" spc="-130" dirty="0">
                <a:latin typeface="Tahoma"/>
                <a:cs typeface="Tahoma"/>
              </a:rPr>
              <a:t>=0.3</a:t>
            </a:r>
            <a:endParaRPr sz="33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800"/>
              </a:spcBef>
            </a:pPr>
            <a:r>
              <a:rPr sz="3000" spc="5" dirty="0">
                <a:latin typeface="Tahoma"/>
                <a:cs typeface="Tahoma"/>
              </a:rPr>
              <a:t>=0.000003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2816" y="7770213"/>
            <a:ext cx="22809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5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days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8785" y="3684689"/>
            <a:ext cx="410845" cy="275082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6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4848" y="8943572"/>
            <a:ext cx="426402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185">
              <a:lnSpc>
                <a:spcPct val="116599"/>
              </a:lnSpc>
              <a:spcBef>
                <a:spcPts val="95"/>
              </a:spcBef>
            </a:pPr>
            <a:r>
              <a:rPr sz="2500" spc="80" dirty="0">
                <a:solidFill>
                  <a:srgbClr val="C29973"/>
                </a:solidFill>
                <a:latin typeface="Tahoma"/>
                <a:cs typeface="Tahoma"/>
              </a:rPr>
              <a:t>All </a:t>
            </a:r>
            <a:r>
              <a:rPr sz="25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parameters </a:t>
            </a:r>
            <a:r>
              <a:rPr sz="2500" spc="-10" dirty="0">
                <a:solidFill>
                  <a:srgbClr val="C29973"/>
                </a:solidFill>
                <a:latin typeface="Tahoma"/>
                <a:cs typeface="Tahoma"/>
              </a:rPr>
              <a:t>are </a:t>
            </a:r>
            <a:r>
              <a:rPr sz="2500" spc="55" dirty="0">
                <a:solidFill>
                  <a:srgbClr val="C29973"/>
                </a:solidFill>
                <a:latin typeface="Tahoma"/>
                <a:cs typeface="Tahoma"/>
              </a:rPr>
              <a:t>with </a:t>
            </a:r>
            <a:r>
              <a:rPr sz="2500" spc="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C29973"/>
                </a:solidFill>
                <a:latin typeface="Tahoma"/>
                <a:cs typeface="Tahoma"/>
              </a:rPr>
              <a:t>respect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30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3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days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7906" y="8492041"/>
            <a:ext cx="158559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5" dirty="0">
                <a:latin typeface="Tahoma"/>
                <a:cs typeface="Tahoma"/>
              </a:rPr>
              <a:t>=0.00015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85703" y="4590654"/>
            <a:ext cx="481203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-285" dirty="0">
                <a:latin typeface="Tahoma"/>
                <a:cs typeface="Tahoma"/>
              </a:rPr>
              <a:t>(</a:t>
            </a:r>
            <a:r>
              <a:rPr sz="3500" spc="204" dirty="0">
                <a:latin typeface="Tahoma"/>
                <a:cs typeface="Tahoma"/>
              </a:rPr>
              <a:t>B</a:t>
            </a:r>
            <a:r>
              <a:rPr sz="3500" spc="-509" dirty="0">
                <a:latin typeface="Tahoma"/>
                <a:cs typeface="Tahoma"/>
              </a:rPr>
              <a:t>*</a:t>
            </a:r>
            <a:r>
              <a:rPr sz="3500" spc="-315" dirty="0">
                <a:latin typeface="Tahoma"/>
                <a:cs typeface="Tahoma"/>
              </a:rPr>
              <a:t>,</a:t>
            </a:r>
            <a:r>
              <a:rPr sz="3500" spc="85" dirty="0">
                <a:latin typeface="Tahoma"/>
                <a:cs typeface="Tahoma"/>
              </a:rPr>
              <a:t>R</a:t>
            </a:r>
            <a:r>
              <a:rPr sz="3500" spc="-509" dirty="0">
                <a:latin typeface="Tahoma"/>
                <a:cs typeface="Tahoma"/>
              </a:rPr>
              <a:t>*</a:t>
            </a:r>
            <a:r>
              <a:rPr sz="3500" spc="-285" dirty="0">
                <a:latin typeface="Tahoma"/>
                <a:cs typeface="Tahoma"/>
              </a:rPr>
              <a:t>)</a:t>
            </a:r>
            <a:r>
              <a:rPr sz="3500" spc="-515" dirty="0">
                <a:latin typeface="Tahoma"/>
                <a:cs typeface="Tahoma"/>
              </a:rPr>
              <a:t>=</a:t>
            </a:r>
            <a:r>
              <a:rPr sz="3500" spc="-285" dirty="0">
                <a:latin typeface="Tahoma"/>
                <a:cs typeface="Tahoma"/>
              </a:rPr>
              <a:t>(</a:t>
            </a:r>
            <a:r>
              <a:rPr sz="3500" spc="125" dirty="0">
                <a:latin typeface="Tahoma"/>
                <a:cs typeface="Tahoma"/>
              </a:rPr>
              <a:t>5652</a:t>
            </a:r>
            <a:r>
              <a:rPr sz="3500" spc="-315" dirty="0">
                <a:latin typeface="Tahoma"/>
                <a:cs typeface="Tahoma"/>
              </a:rPr>
              <a:t>.</a:t>
            </a:r>
            <a:r>
              <a:rPr sz="3500" spc="125" dirty="0">
                <a:latin typeface="Tahoma"/>
                <a:cs typeface="Tahoma"/>
              </a:rPr>
              <a:t>2</a:t>
            </a:r>
            <a:r>
              <a:rPr sz="3500" spc="-315" dirty="0">
                <a:latin typeface="Tahoma"/>
                <a:cs typeface="Tahoma"/>
              </a:rPr>
              <a:t>,</a:t>
            </a:r>
            <a:r>
              <a:rPr sz="3500" spc="-415" dirty="0">
                <a:latin typeface="Tahoma"/>
                <a:cs typeface="Tahoma"/>
              </a:rPr>
              <a:t> </a:t>
            </a:r>
            <a:r>
              <a:rPr sz="3500" spc="125" dirty="0">
                <a:latin typeface="Tahoma"/>
                <a:cs typeface="Tahoma"/>
              </a:rPr>
              <a:t>4794</a:t>
            </a:r>
            <a:r>
              <a:rPr sz="3500" spc="-315" dirty="0">
                <a:latin typeface="Tahoma"/>
                <a:cs typeface="Tahoma"/>
              </a:rPr>
              <a:t>.</a:t>
            </a:r>
            <a:r>
              <a:rPr sz="3500" spc="125" dirty="0">
                <a:latin typeface="Tahoma"/>
                <a:cs typeface="Tahoma"/>
              </a:rPr>
              <a:t>5</a:t>
            </a:r>
            <a:r>
              <a:rPr sz="3500" spc="-285" dirty="0">
                <a:latin typeface="Tahoma"/>
                <a:cs typeface="Tahoma"/>
              </a:rPr>
              <a:t>)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9625" y="2604841"/>
            <a:ext cx="4821555" cy="478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33245">
              <a:lnSpc>
                <a:spcPct val="132700"/>
              </a:lnSpc>
              <a:spcBef>
                <a:spcPts val="95"/>
              </a:spcBef>
            </a:pPr>
            <a:r>
              <a:rPr sz="3850" i="1" spc="130" dirty="0">
                <a:solidFill>
                  <a:srgbClr val="FAFDF4"/>
                </a:solidFill>
                <a:latin typeface="Trebuchet MS"/>
                <a:cs typeface="Trebuchet MS"/>
              </a:rPr>
              <a:t>Aditya</a:t>
            </a:r>
            <a:r>
              <a:rPr sz="3850" i="1" spc="175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90" dirty="0">
                <a:solidFill>
                  <a:srgbClr val="FAFDF4"/>
                </a:solidFill>
                <a:latin typeface="Trebuchet MS"/>
                <a:cs typeface="Trebuchet MS"/>
              </a:rPr>
              <a:t>Halli </a:t>
            </a:r>
            <a:r>
              <a:rPr sz="3850" i="1" spc="95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165" dirty="0">
                <a:solidFill>
                  <a:srgbClr val="FAFDF4"/>
                </a:solidFill>
                <a:latin typeface="Trebuchet MS"/>
                <a:cs typeface="Trebuchet MS"/>
              </a:rPr>
              <a:t>Arnav</a:t>
            </a:r>
            <a:r>
              <a:rPr sz="3850" i="1" spc="145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120" dirty="0">
                <a:solidFill>
                  <a:srgbClr val="FAFDF4"/>
                </a:solidFill>
                <a:latin typeface="Trebuchet MS"/>
                <a:cs typeface="Trebuchet MS"/>
              </a:rPr>
              <a:t>Gupta</a:t>
            </a:r>
            <a:endParaRPr sz="3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850" i="1" spc="120" dirty="0">
                <a:solidFill>
                  <a:srgbClr val="FAFDF4"/>
                </a:solidFill>
                <a:latin typeface="Trebuchet MS"/>
                <a:cs typeface="Trebuchet MS"/>
              </a:rPr>
              <a:t>Dhriti</a:t>
            </a:r>
            <a:r>
              <a:rPr sz="3850" i="1" spc="170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135" dirty="0">
                <a:solidFill>
                  <a:srgbClr val="FAFDF4"/>
                </a:solidFill>
                <a:latin typeface="Trebuchet MS"/>
                <a:cs typeface="Trebuchet MS"/>
              </a:rPr>
              <a:t>Nerurkar</a:t>
            </a:r>
            <a:endParaRPr sz="3850">
              <a:latin typeface="Trebuchet MS"/>
              <a:cs typeface="Trebuchet MS"/>
            </a:endParaRPr>
          </a:p>
          <a:p>
            <a:pPr marL="80010" marR="5080">
              <a:lnSpc>
                <a:spcPct val="139900"/>
              </a:lnSpc>
              <a:spcBef>
                <a:spcPts val="135"/>
              </a:spcBef>
            </a:pPr>
            <a:r>
              <a:rPr sz="3850" i="1" spc="210" dirty="0">
                <a:solidFill>
                  <a:srgbClr val="FAFDF4"/>
                </a:solidFill>
                <a:latin typeface="Trebuchet MS"/>
                <a:cs typeface="Trebuchet MS"/>
              </a:rPr>
              <a:t>Divyanshi </a:t>
            </a:r>
            <a:r>
              <a:rPr sz="3850" i="1" spc="175" dirty="0">
                <a:solidFill>
                  <a:srgbClr val="FAFDF4"/>
                </a:solidFill>
                <a:latin typeface="Trebuchet MS"/>
                <a:cs typeface="Trebuchet MS"/>
              </a:rPr>
              <a:t>Chouksey </a:t>
            </a:r>
            <a:r>
              <a:rPr sz="3850" i="1" spc="-1145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220" dirty="0">
                <a:solidFill>
                  <a:srgbClr val="FAFDF4"/>
                </a:solidFill>
                <a:latin typeface="Trebuchet MS"/>
                <a:cs typeface="Trebuchet MS"/>
              </a:rPr>
              <a:t>Mragansh</a:t>
            </a:r>
            <a:r>
              <a:rPr sz="3850" i="1" spc="190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50" dirty="0">
                <a:solidFill>
                  <a:srgbClr val="FAFDF4"/>
                </a:solidFill>
                <a:latin typeface="Trebuchet MS"/>
                <a:cs typeface="Trebuchet MS"/>
              </a:rPr>
              <a:t>Goel</a:t>
            </a:r>
            <a:endParaRPr sz="3850">
              <a:latin typeface="Trebuchet MS"/>
              <a:cs typeface="Trebuchet MS"/>
            </a:endParaRPr>
          </a:p>
          <a:p>
            <a:pPr marL="80010">
              <a:lnSpc>
                <a:spcPct val="100000"/>
              </a:lnSpc>
              <a:spcBef>
                <a:spcPts val="1410"/>
              </a:spcBef>
            </a:pPr>
            <a:r>
              <a:rPr sz="3850" i="1" spc="185" dirty="0">
                <a:solidFill>
                  <a:srgbClr val="FAFDF4"/>
                </a:solidFill>
                <a:latin typeface="Trebuchet MS"/>
                <a:cs typeface="Trebuchet MS"/>
              </a:rPr>
              <a:t>Yashaswi</a:t>
            </a:r>
            <a:r>
              <a:rPr sz="3850" i="1" spc="175" dirty="0">
                <a:solidFill>
                  <a:srgbClr val="FAFDF4"/>
                </a:solidFill>
                <a:latin typeface="Trebuchet MS"/>
                <a:cs typeface="Trebuchet MS"/>
              </a:rPr>
              <a:t> </a:t>
            </a:r>
            <a:r>
              <a:rPr sz="3850" i="1" spc="120" dirty="0">
                <a:solidFill>
                  <a:srgbClr val="FAFDF4"/>
                </a:solidFill>
                <a:latin typeface="Trebuchet MS"/>
                <a:cs typeface="Trebuchet MS"/>
              </a:rPr>
              <a:t>Piplani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40083" y="2553427"/>
            <a:ext cx="3638550" cy="478091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025"/>
              </a:spcBef>
            </a:pPr>
            <a:r>
              <a:rPr sz="3500" spc="190" dirty="0">
                <a:solidFill>
                  <a:srgbClr val="FAFDF4"/>
                </a:solidFill>
                <a:latin typeface="Tahoma"/>
                <a:cs typeface="Tahoma"/>
              </a:rPr>
              <a:t>2020B4A81851G</a:t>
            </a:r>
            <a:endParaRPr sz="35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930"/>
              </a:spcBef>
            </a:pPr>
            <a:r>
              <a:rPr sz="3500" spc="190" dirty="0">
                <a:solidFill>
                  <a:srgbClr val="FAFDF4"/>
                </a:solidFill>
                <a:latin typeface="Tahoma"/>
                <a:cs typeface="Tahoma"/>
              </a:rPr>
              <a:t>2020B4A71980G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3500" spc="200" dirty="0">
                <a:solidFill>
                  <a:srgbClr val="FAFDF4"/>
                </a:solidFill>
                <a:latin typeface="Tahoma"/>
                <a:cs typeface="Tahoma"/>
              </a:rPr>
              <a:t>2020B4AA1907G</a:t>
            </a:r>
            <a:endParaRPr sz="35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989"/>
              </a:spcBef>
            </a:pPr>
            <a:r>
              <a:rPr sz="3500" spc="190" dirty="0">
                <a:solidFill>
                  <a:srgbClr val="FAFDF4"/>
                </a:solidFill>
                <a:latin typeface="Tahoma"/>
                <a:cs typeface="Tahoma"/>
              </a:rPr>
              <a:t>2020B4A71668G</a:t>
            </a:r>
            <a:endParaRPr sz="35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2265"/>
              </a:spcBef>
            </a:pPr>
            <a:r>
              <a:rPr sz="3500" spc="190" dirty="0">
                <a:solidFill>
                  <a:srgbClr val="FAFDF4"/>
                </a:solidFill>
                <a:latin typeface="Tahoma"/>
                <a:cs typeface="Tahoma"/>
              </a:rPr>
              <a:t>2020B4A32035G</a:t>
            </a:r>
            <a:endParaRPr sz="35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830"/>
              </a:spcBef>
            </a:pPr>
            <a:r>
              <a:rPr sz="3500" spc="190" dirty="0">
                <a:solidFill>
                  <a:srgbClr val="FAFDF4"/>
                </a:solidFill>
                <a:latin typeface="Tahoma"/>
                <a:cs typeface="Tahoma"/>
              </a:rPr>
              <a:t>2020B4A31845G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289" y="763092"/>
            <a:ext cx="4015286" cy="180167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5080" indent="816610" algn="ctr">
              <a:lnSpc>
                <a:spcPct val="100400"/>
              </a:lnSpc>
              <a:spcBef>
                <a:spcPts val="105"/>
              </a:spcBef>
            </a:pPr>
            <a:r>
              <a:rPr sz="5850" spc="-635" dirty="0"/>
              <a:t>G</a:t>
            </a:r>
            <a:r>
              <a:rPr sz="5850" spc="-175" dirty="0"/>
              <a:t>R</a:t>
            </a:r>
            <a:r>
              <a:rPr sz="5850" spc="-595" dirty="0"/>
              <a:t>O</a:t>
            </a:r>
            <a:r>
              <a:rPr sz="5850" spc="-425" dirty="0"/>
              <a:t>U</a:t>
            </a:r>
            <a:r>
              <a:rPr sz="5850" spc="-305" dirty="0"/>
              <a:t>P</a:t>
            </a:r>
            <a:r>
              <a:rPr lang="en-US" sz="5850" spc="-305" dirty="0"/>
              <a:t>    </a:t>
            </a:r>
            <a:r>
              <a:rPr sz="5850" spc="-95" dirty="0"/>
              <a:t>M</a:t>
            </a:r>
            <a:r>
              <a:rPr sz="5850" spc="-565" dirty="0"/>
              <a:t>E</a:t>
            </a:r>
            <a:r>
              <a:rPr sz="5850" spc="-95" dirty="0"/>
              <a:t>M</a:t>
            </a:r>
            <a:r>
              <a:rPr sz="5850" spc="-55" dirty="0"/>
              <a:t>B</a:t>
            </a:r>
            <a:r>
              <a:rPr sz="5850" spc="-565" dirty="0"/>
              <a:t>E</a:t>
            </a:r>
            <a:r>
              <a:rPr sz="5850" spc="-175" dirty="0"/>
              <a:t>R</a:t>
            </a:r>
            <a:r>
              <a:rPr sz="5850" spc="-30" dirty="0"/>
              <a:t>S</a:t>
            </a:r>
            <a:endParaRPr lang="en-US" sz="58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87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87"/>
                </a:lnTo>
                <a:lnTo>
                  <a:pt x="0" y="10286987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5902" y="8472070"/>
            <a:ext cx="457199" cy="55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7701" y="8398227"/>
            <a:ext cx="409574" cy="581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6381" y="8328171"/>
            <a:ext cx="400049" cy="63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3400" y="9247453"/>
            <a:ext cx="333374" cy="6286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16112" y="9247453"/>
            <a:ext cx="638174" cy="571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6381" y="9281552"/>
            <a:ext cx="561974" cy="533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2488" y="2280296"/>
            <a:ext cx="10887074" cy="54101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80029" y="732417"/>
            <a:ext cx="10267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G</a:t>
            </a:r>
            <a:r>
              <a:rPr spc="-450" dirty="0"/>
              <a:t>R</a:t>
            </a:r>
            <a:r>
              <a:rPr spc="-690" dirty="0"/>
              <a:t>A</a:t>
            </a:r>
            <a:r>
              <a:rPr spc="-550" dirty="0"/>
              <a:t>P</a:t>
            </a:r>
            <a:r>
              <a:rPr spc="-660" dirty="0"/>
              <a:t>H</a:t>
            </a:r>
            <a:r>
              <a:rPr spc="-60" dirty="0"/>
              <a:t>S</a:t>
            </a:r>
            <a:r>
              <a:rPr spc="-509" dirty="0"/>
              <a:t> </a:t>
            </a:r>
            <a:r>
              <a:rPr spc="-944" dirty="0"/>
              <a:t>F</a:t>
            </a:r>
            <a:r>
              <a:rPr spc="-950" dirty="0"/>
              <a:t>O</a:t>
            </a:r>
            <a:r>
              <a:rPr spc="-445" dirty="0"/>
              <a:t>R</a:t>
            </a:r>
            <a:r>
              <a:rPr spc="-509" dirty="0"/>
              <a:t> </a:t>
            </a:r>
            <a:r>
              <a:rPr spc="-450" dirty="0"/>
              <a:t>R</a:t>
            </a:r>
            <a:r>
              <a:rPr spc="-910" dirty="0"/>
              <a:t>E</a:t>
            </a:r>
            <a:r>
              <a:rPr spc="-215" dirty="0"/>
              <a:t>I</a:t>
            </a:r>
            <a:r>
              <a:rPr spc="-780" dirty="0"/>
              <a:t>N</a:t>
            </a:r>
            <a:r>
              <a:rPr spc="-944" dirty="0"/>
              <a:t>F</a:t>
            </a:r>
            <a:r>
              <a:rPr spc="-950" dirty="0"/>
              <a:t>O</a:t>
            </a:r>
            <a:r>
              <a:rPr spc="-450" dirty="0"/>
              <a:t>R</a:t>
            </a:r>
            <a:r>
              <a:rPr spc="-590" dirty="0"/>
              <a:t>C</a:t>
            </a:r>
            <a:r>
              <a:rPr spc="-910" dirty="0"/>
              <a:t>E</a:t>
            </a:r>
            <a:r>
              <a:rPr spc="-355" dirty="0"/>
              <a:t>M</a:t>
            </a:r>
            <a:r>
              <a:rPr spc="-910" dirty="0"/>
              <a:t>E</a:t>
            </a:r>
            <a:r>
              <a:rPr spc="-780" dirty="0"/>
              <a:t>N</a:t>
            </a:r>
            <a:r>
              <a:rPr spc="-1180" dirty="0"/>
              <a:t>T</a:t>
            </a:r>
            <a:r>
              <a:rPr spc="-60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57651" y="9312524"/>
            <a:ext cx="14954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5" dirty="0">
                <a:latin typeface="Tahoma"/>
                <a:cs typeface="Tahoma"/>
              </a:rPr>
              <a:t>=0.00008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6389" y="8364183"/>
            <a:ext cx="164338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150" dirty="0">
                <a:latin typeface="Tahoma"/>
                <a:cs typeface="Tahoma"/>
              </a:rPr>
              <a:t>=0.8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950" dirty="0">
                <a:latin typeface="Tahoma"/>
                <a:cs typeface="Tahoma"/>
              </a:rPr>
              <a:t>=0.00007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9418" y="8455315"/>
            <a:ext cx="1886585" cy="1353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135"/>
              </a:spcBef>
            </a:pPr>
            <a:r>
              <a:rPr sz="3350" spc="-130" dirty="0">
                <a:latin typeface="Tahoma"/>
                <a:cs typeface="Tahoma"/>
              </a:rPr>
              <a:t>=0.3</a:t>
            </a:r>
            <a:endParaRPr sz="33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800"/>
              </a:spcBef>
            </a:pPr>
            <a:r>
              <a:rPr sz="3000" spc="5" dirty="0">
                <a:latin typeface="Tahoma"/>
                <a:cs typeface="Tahoma"/>
              </a:rPr>
              <a:t>=0.000003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4937" y="7670521"/>
            <a:ext cx="22809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5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days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7676" y="3684677"/>
            <a:ext cx="410845" cy="275082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6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4848" y="8943572"/>
            <a:ext cx="426402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185">
              <a:lnSpc>
                <a:spcPct val="116599"/>
              </a:lnSpc>
              <a:spcBef>
                <a:spcPts val="95"/>
              </a:spcBef>
            </a:pPr>
            <a:r>
              <a:rPr sz="2500" spc="80" dirty="0">
                <a:solidFill>
                  <a:srgbClr val="C29973"/>
                </a:solidFill>
                <a:latin typeface="Tahoma"/>
                <a:cs typeface="Tahoma"/>
              </a:rPr>
              <a:t>All </a:t>
            </a:r>
            <a:r>
              <a:rPr sz="25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parameters </a:t>
            </a:r>
            <a:r>
              <a:rPr sz="2500" spc="-10" dirty="0">
                <a:solidFill>
                  <a:srgbClr val="C29973"/>
                </a:solidFill>
                <a:latin typeface="Tahoma"/>
                <a:cs typeface="Tahoma"/>
              </a:rPr>
              <a:t>are </a:t>
            </a:r>
            <a:r>
              <a:rPr sz="2500" spc="55" dirty="0">
                <a:solidFill>
                  <a:srgbClr val="C29973"/>
                </a:solidFill>
                <a:latin typeface="Tahoma"/>
                <a:cs typeface="Tahoma"/>
              </a:rPr>
              <a:t>with </a:t>
            </a:r>
            <a:r>
              <a:rPr sz="2500" spc="6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C29973"/>
                </a:solidFill>
                <a:latin typeface="Tahoma"/>
                <a:cs typeface="Tahoma"/>
              </a:rPr>
              <a:t>respect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30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500" spc="-13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500" spc="-14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C29973"/>
                </a:solidFill>
                <a:latin typeface="Tahoma"/>
                <a:cs typeface="Tahoma"/>
              </a:rPr>
              <a:t>days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7906" y="8492029"/>
            <a:ext cx="158559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5" dirty="0">
                <a:latin typeface="Tahoma"/>
                <a:cs typeface="Tahoma"/>
              </a:rPr>
              <a:t>=0.00015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91356" y="4491826"/>
            <a:ext cx="440563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-254" dirty="0">
                <a:latin typeface="Tahoma"/>
                <a:cs typeface="Tahoma"/>
              </a:rPr>
              <a:t>(</a:t>
            </a:r>
            <a:r>
              <a:rPr sz="3100" spc="185" dirty="0">
                <a:latin typeface="Tahoma"/>
                <a:cs typeface="Tahoma"/>
              </a:rPr>
              <a:t>B</a:t>
            </a:r>
            <a:r>
              <a:rPr sz="3100" spc="-450" dirty="0">
                <a:latin typeface="Tahoma"/>
                <a:cs typeface="Tahoma"/>
              </a:rPr>
              <a:t>*</a:t>
            </a:r>
            <a:r>
              <a:rPr sz="3100" spc="-280" dirty="0">
                <a:latin typeface="Tahoma"/>
                <a:cs typeface="Tahoma"/>
              </a:rPr>
              <a:t>,</a:t>
            </a:r>
            <a:r>
              <a:rPr sz="3100" spc="75" dirty="0">
                <a:latin typeface="Tahoma"/>
                <a:cs typeface="Tahoma"/>
              </a:rPr>
              <a:t>R</a:t>
            </a:r>
            <a:r>
              <a:rPr sz="3100" spc="-450" dirty="0">
                <a:latin typeface="Tahoma"/>
                <a:cs typeface="Tahoma"/>
              </a:rPr>
              <a:t>*</a:t>
            </a:r>
            <a:r>
              <a:rPr sz="3100" spc="-254" dirty="0">
                <a:latin typeface="Tahoma"/>
                <a:cs typeface="Tahoma"/>
              </a:rPr>
              <a:t>)</a:t>
            </a:r>
            <a:r>
              <a:rPr sz="3100" spc="-455" dirty="0">
                <a:latin typeface="Tahoma"/>
                <a:cs typeface="Tahoma"/>
              </a:rPr>
              <a:t>=</a:t>
            </a:r>
            <a:r>
              <a:rPr sz="3100" spc="-254" dirty="0">
                <a:latin typeface="Tahoma"/>
                <a:cs typeface="Tahoma"/>
              </a:rPr>
              <a:t>(</a:t>
            </a:r>
            <a:r>
              <a:rPr sz="3100" spc="110" dirty="0">
                <a:latin typeface="Tahoma"/>
                <a:cs typeface="Tahoma"/>
              </a:rPr>
              <a:t>2173</a:t>
            </a:r>
            <a:r>
              <a:rPr sz="3100" spc="-280" dirty="0">
                <a:latin typeface="Tahoma"/>
                <a:cs typeface="Tahoma"/>
              </a:rPr>
              <a:t>.</a:t>
            </a:r>
            <a:r>
              <a:rPr sz="3100" spc="110" dirty="0">
                <a:latin typeface="Tahoma"/>
                <a:cs typeface="Tahoma"/>
              </a:rPr>
              <a:t>9</a:t>
            </a:r>
            <a:r>
              <a:rPr sz="3100" spc="-280" dirty="0">
                <a:latin typeface="Tahoma"/>
                <a:cs typeface="Tahoma"/>
              </a:rPr>
              <a:t>,</a:t>
            </a:r>
            <a:r>
              <a:rPr sz="3100" spc="-370" dirty="0">
                <a:latin typeface="Tahoma"/>
                <a:cs typeface="Tahoma"/>
              </a:rPr>
              <a:t> </a:t>
            </a:r>
            <a:r>
              <a:rPr sz="3100" spc="-45" dirty="0">
                <a:latin typeface="Tahoma"/>
                <a:cs typeface="Tahoma"/>
              </a:rPr>
              <a:t>-</a:t>
            </a:r>
            <a:r>
              <a:rPr sz="3100" spc="110" dirty="0">
                <a:latin typeface="Tahoma"/>
                <a:cs typeface="Tahoma"/>
              </a:rPr>
              <a:t>1369</a:t>
            </a:r>
            <a:r>
              <a:rPr sz="3100" spc="-280" dirty="0">
                <a:latin typeface="Tahoma"/>
                <a:cs typeface="Tahoma"/>
              </a:rPr>
              <a:t>.</a:t>
            </a:r>
            <a:r>
              <a:rPr sz="3100" spc="110" dirty="0">
                <a:latin typeface="Tahoma"/>
                <a:cs typeface="Tahoma"/>
              </a:rPr>
              <a:t>8</a:t>
            </a:r>
            <a:r>
              <a:rPr sz="3100" spc="-254" dirty="0">
                <a:latin typeface="Tahoma"/>
                <a:cs typeface="Tahoma"/>
              </a:rPr>
              <a:t>)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9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105" y="530225"/>
            <a:ext cx="91973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459" dirty="0"/>
              <a:t>MULTILATERAL</a:t>
            </a:r>
            <a:r>
              <a:rPr sz="6900" spc="10" dirty="0"/>
              <a:t> </a:t>
            </a:r>
            <a:r>
              <a:rPr sz="6900" spc="-420" dirty="0"/>
              <a:t>CONFLICTS</a:t>
            </a:r>
            <a:endParaRPr sz="6900"/>
          </a:p>
        </p:txBody>
      </p:sp>
      <p:sp>
        <p:nvSpPr>
          <p:cNvPr id="4" name="object 4"/>
          <p:cNvSpPr txBox="1"/>
          <p:nvPr/>
        </p:nvSpPr>
        <p:spPr>
          <a:xfrm>
            <a:off x="2541105" y="2037194"/>
            <a:ext cx="14309725" cy="379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profound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difference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between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two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multiple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armies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conflict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that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in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case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two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war,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we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simply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capture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attrition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on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both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sides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function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C29973"/>
                </a:solidFill>
                <a:latin typeface="Tahoma"/>
                <a:cs typeface="Tahoma"/>
              </a:rPr>
              <a:t>their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initial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strengths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C29973"/>
                </a:solidFill>
                <a:latin typeface="Tahoma"/>
                <a:cs typeface="Tahoma"/>
              </a:rPr>
              <a:t>their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attrition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rates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them.</a:t>
            </a:r>
            <a:endParaRPr sz="3300">
              <a:latin typeface="Tahoma"/>
              <a:cs typeface="Tahoma"/>
            </a:endParaRPr>
          </a:p>
          <a:p>
            <a:pPr marL="12700" marR="599440">
              <a:lnSpc>
                <a:spcPct val="125000"/>
              </a:lnSpc>
            </a:pP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However,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multiple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or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rather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three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conflict,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each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has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to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ll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0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am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3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o 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ma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x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z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150" y="5993704"/>
            <a:ext cx="8181974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8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601" y="4372499"/>
            <a:ext cx="933449" cy="2428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618" y="7539698"/>
            <a:ext cx="9591674" cy="666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5611" y="1054100"/>
            <a:ext cx="91973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459" dirty="0"/>
              <a:t>MULTILATERAL</a:t>
            </a:r>
            <a:r>
              <a:rPr sz="6900" spc="10" dirty="0"/>
              <a:t> </a:t>
            </a:r>
            <a:r>
              <a:rPr sz="6900" spc="-420" dirty="0"/>
              <a:t>CONFLICTS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2935760" y="3468726"/>
            <a:ext cx="14106525" cy="3345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Where,</a:t>
            </a:r>
            <a:endParaRPr sz="3300">
              <a:latin typeface="Tahoma"/>
              <a:cs typeface="Tahoma"/>
            </a:endParaRPr>
          </a:p>
          <a:p>
            <a:pPr marL="2484120" marR="5080">
              <a:lnSpc>
                <a:spcPct val="140000"/>
              </a:lnSpc>
              <a:spcBef>
                <a:spcPts val="790"/>
              </a:spcBef>
            </a:pP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fraction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standing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force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directed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against</a:t>
            </a:r>
            <a:r>
              <a:rPr sz="3300" spc="-3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j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kil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3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endParaRPr sz="3300">
              <a:latin typeface="Tahoma"/>
              <a:cs typeface="Tahoma"/>
            </a:endParaRPr>
          </a:p>
          <a:p>
            <a:pPr marL="2484120" marR="5764530">
              <a:lnSpc>
                <a:spcPts val="5250"/>
              </a:lnSpc>
            </a:pP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kil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95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ue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3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a 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kil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2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14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ee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3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5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8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848" y="530226"/>
            <a:ext cx="1135443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350" dirty="0"/>
              <a:t>MODIFIED</a:t>
            </a:r>
            <a:r>
              <a:rPr sz="6900" spc="35" dirty="0"/>
              <a:t> </a:t>
            </a:r>
            <a:r>
              <a:rPr sz="6900" spc="-470" dirty="0"/>
              <a:t>TRILATERAL</a:t>
            </a:r>
            <a:r>
              <a:rPr sz="6900" spc="35" dirty="0"/>
              <a:t> </a:t>
            </a:r>
            <a:r>
              <a:rPr sz="6900" spc="-495" dirty="0"/>
              <a:t>CONFLICT</a:t>
            </a:r>
            <a:endParaRPr sz="6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2175" marR="5080">
              <a:lnSpc>
                <a:spcPct val="125000"/>
              </a:lnSpc>
              <a:spcBef>
                <a:spcPts val="95"/>
              </a:spcBef>
            </a:pPr>
            <a:r>
              <a:rPr spc="215" dirty="0"/>
              <a:t>We</a:t>
            </a:r>
            <a:r>
              <a:rPr spc="-320" dirty="0"/>
              <a:t> </a:t>
            </a:r>
            <a:r>
              <a:rPr spc="70" dirty="0"/>
              <a:t>henceforth</a:t>
            </a:r>
            <a:r>
              <a:rPr spc="-320" dirty="0"/>
              <a:t> </a:t>
            </a:r>
            <a:r>
              <a:rPr spc="65" dirty="0"/>
              <a:t>take</a:t>
            </a:r>
            <a:r>
              <a:rPr spc="-320" dirty="0"/>
              <a:t> </a:t>
            </a:r>
            <a:r>
              <a:rPr spc="65" dirty="0"/>
              <a:t>the</a:t>
            </a:r>
            <a:r>
              <a:rPr spc="-315" dirty="0"/>
              <a:t> </a:t>
            </a:r>
            <a:r>
              <a:rPr spc="45" dirty="0"/>
              <a:t>special</a:t>
            </a:r>
            <a:r>
              <a:rPr spc="-320" dirty="0"/>
              <a:t> </a:t>
            </a:r>
            <a:r>
              <a:rPr spc="5" dirty="0"/>
              <a:t>case</a:t>
            </a:r>
            <a:r>
              <a:rPr spc="-320" dirty="0"/>
              <a:t> </a:t>
            </a:r>
            <a:r>
              <a:rPr spc="75" dirty="0"/>
              <a:t>wherein</a:t>
            </a:r>
            <a:r>
              <a:rPr spc="-315" dirty="0"/>
              <a:t> </a:t>
            </a:r>
            <a:r>
              <a:rPr spc="-50" dirty="0"/>
              <a:t>a</a:t>
            </a:r>
            <a:r>
              <a:rPr spc="-320" dirty="0"/>
              <a:t> </a:t>
            </a:r>
            <a:r>
              <a:rPr spc="80" dirty="0"/>
              <a:t>particular</a:t>
            </a:r>
            <a:r>
              <a:rPr spc="-320" dirty="0"/>
              <a:t> </a:t>
            </a:r>
            <a:r>
              <a:rPr spc="45" dirty="0"/>
              <a:t>army</a:t>
            </a:r>
            <a:r>
              <a:rPr spc="-315" dirty="0"/>
              <a:t> </a:t>
            </a:r>
            <a:r>
              <a:rPr spc="80" dirty="0"/>
              <a:t>distributes</a:t>
            </a:r>
            <a:r>
              <a:rPr spc="-320" dirty="0"/>
              <a:t> </a:t>
            </a:r>
            <a:r>
              <a:rPr spc="85" dirty="0"/>
              <a:t>its </a:t>
            </a:r>
            <a:r>
              <a:rPr spc="90" dirty="0"/>
              <a:t> </a:t>
            </a:r>
            <a:r>
              <a:rPr spc="65" dirty="0"/>
              <a:t>forces</a:t>
            </a:r>
            <a:r>
              <a:rPr spc="-325" dirty="0"/>
              <a:t> </a:t>
            </a:r>
            <a:r>
              <a:rPr spc="20" dirty="0"/>
              <a:t>based</a:t>
            </a:r>
            <a:r>
              <a:rPr spc="-320" dirty="0"/>
              <a:t> </a:t>
            </a:r>
            <a:r>
              <a:rPr spc="40" dirty="0"/>
              <a:t>on</a:t>
            </a:r>
            <a:r>
              <a:rPr spc="-320" dirty="0"/>
              <a:t> </a:t>
            </a:r>
            <a:r>
              <a:rPr spc="65" dirty="0"/>
              <a:t>the</a:t>
            </a:r>
            <a:r>
              <a:rPr spc="-320" dirty="0"/>
              <a:t> </a:t>
            </a:r>
            <a:r>
              <a:rPr spc="65" dirty="0"/>
              <a:t>fact</a:t>
            </a:r>
            <a:r>
              <a:rPr spc="-320" dirty="0"/>
              <a:t> </a:t>
            </a:r>
            <a:r>
              <a:rPr spc="75" dirty="0"/>
              <a:t>that</a:t>
            </a:r>
            <a:r>
              <a:rPr spc="-320" dirty="0"/>
              <a:t> </a:t>
            </a:r>
            <a:r>
              <a:rPr spc="70" dirty="0"/>
              <a:t>they</a:t>
            </a:r>
            <a:r>
              <a:rPr spc="-320" dirty="0"/>
              <a:t> </a:t>
            </a:r>
            <a:r>
              <a:rPr spc="50" dirty="0"/>
              <a:t>are</a:t>
            </a:r>
            <a:r>
              <a:rPr spc="-320" dirty="0"/>
              <a:t> </a:t>
            </a:r>
            <a:r>
              <a:rPr spc="45" dirty="0"/>
              <a:t>dominating</a:t>
            </a:r>
            <a:r>
              <a:rPr spc="-320" dirty="0"/>
              <a:t> </a:t>
            </a:r>
            <a:r>
              <a:rPr spc="85" dirty="0"/>
              <a:t>over</a:t>
            </a:r>
            <a:r>
              <a:rPr spc="-320" dirty="0"/>
              <a:t> </a:t>
            </a:r>
            <a:r>
              <a:rPr spc="-50" dirty="0"/>
              <a:t>a</a:t>
            </a:r>
            <a:r>
              <a:rPr spc="-320" dirty="0"/>
              <a:t> </a:t>
            </a:r>
            <a:r>
              <a:rPr spc="80" dirty="0"/>
              <a:t>particular</a:t>
            </a:r>
            <a:r>
              <a:rPr spc="-320" dirty="0"/>
              <a:t> </a:t>
            </a:r>
            <a:r>
              <a:rPr spc="45" dirty="0"/>
              <a:t>army</a:t>
            </a:r>
            <a:r>
              <a:rPr spc="-320" dirty="0"/>
              <a:t> </a:t>
            </a:r>
            <a:r>
              <a:rPr spc="15" dirty="0"/>
              <a:t>and </a:t>
            </a:r>
            <a:r>
              <a:rPr spc="20" dirty="0"/>
              <a:t> </a:t>
            </a:r>
            <a:r>
              <a:rPr spc="30" dirty="0"/>
              <a:t>hence</a:t>
            </a:r>
            <a:r>
              <a:rPr spc="-325" dirty="0"/>
              <a:t> </a:t>
            </a:r>
            <a:r>
              <a:rPr spc="130" dirty="0"/>
              <a:t>it</a:t>
            </a:r>
            <a:r>
              <a:rPr spc="-320" dirty="0"/>
              <a:t> </a:t>
            </a:r>
            <a:r>
              <a:rPr spc="80" dirty="0"/>
              <a:t>would</a:t>
            </a:r>
            <a:r>
              <a:rPr spc="-325" dirty="0"/>
              <a:t> </a:t>
            </a:r>
            <a:r>
              <a:rPr spc="30" dirty="0"/>
              <a:t>be</a:t>
            </a:r>
            <a:r>
              <a:rPr spc="-320" dirty="0"/>
              <a:t> </a:t>
            </a:r>
            <a:r>
              <a:rPr spc="-50" dirty="0"/>
              <a:t>a</a:t>
            </a:r>
            <a:r>
              <a:rPr spc="-325" dirty="0"/>
              <a:t> </a:t>
            </a:r>
            <a:r>
              <a:rPr spc="60" dirty="0"/>
              <a:t>viable</a:t>
            </a:r>
            <a:r>
              <a:rPr spc="-320" dirty="0"/>
              <a:t> </a:t>
            </a:r>
            <a:r>
              <a:rPr spc="80" dirty="0"/>
              <a:t>option</a:t>
            </a:r>
            <a:r>
              <a:rPr spc="-325" dirty="0"/>
              <a:t> </a:t>
            </a:r>
            <a:r>
              <a:rPr spc="105" dirty="0"/>
              <a:t>to</a:t>
            </a:r>
            <a:r>
              <a:rPr spc="-320" dirty="0"/>
              <a:t> </a:t>
            </a:r>
            <a:r>
              <a:rPr spc="75" dirty="0"/>
              <a:t>transfer</a:t>
            </a:r>
            <a:r>
              <a:rPr spc="-325" dirty="0"/>
              <a:t> </a:t>
            </a:r>
            <a:r>
              <a:rPr spc="15" dirty="0"/>
              <a:t>some</a:t>
            </a:r>
            <a:r>
              <a:rPr spc="-320" dirty="0"/>
              <a:t> </a:t>
            </a:r>
            <a:r>
              <a:rPr spc="75" dirty="0"/>
              <a:t>quantity</a:t>
            </a:r>
            <a:r>
              <a:rPr spc="-320" dirty="0"/>
              <a:t> </a:t>
            </a:r>
            <a:r>
              <a:rPr spc="75" dirty="0"/>
              <a:t>of</a:t>
            </a:r>
            <a:r>
              <a:rPr spc="-325" dirty="0"/>
              <a:t> </a:t>
            </a:r>
            <a:r>
              <a:rPr spc="85" dirty="0"/>
              <a:t>its</a:t>
            </a:r>
            <a:r>
              <a:rPr spc="-320" dirty="0"/>
              <a:t> </a:t>
            </a:r>
            <a:r>
              <a:rPr spc="85" dirty="0"/>
              <a:t>troops</a:t>
            </a:r>
            <a:r>
              <a:rPr spc="-325" dirty="0"/>
              <a:t> </a:t>
            </a:r>
            <a:r>
              <a:rPr spc="15" dirty="0"/>
              <a:t>and </a:t>
            </a:r>
            <a:r>
              <a:rPr spc="20" dirty="0"/>
              <a:t> </a:t>
            </a:r>
            <a:r>
              <a:rPr spc="95" dirty="0"/>
              <a:t>direct</a:t>
            </a:r>
            <a:r>
              <a:rPr spc="-320" dirty="0"/>
              <a:t> </a:t>
            </a:r>
            <a:r>
              <a:rPr spc="45" dirty="0"/>
              <a:t>them</a:t>
            </a:r>
            <a:r>
              <a:rPr spc="-320" dirty="0"/>
              <a:t> </a:t>
            </a:r>
            <a:r>
              <a:rPr spc="105" dirty="0"/>
              <a:t>to</a:t>
            </a:r>
            <a:r>
              <a:rPr spc="-320" dirty="0"/>
              <a:t> </a:t>
            </a:r>
            <a:r>
              <a:rPr spc="30" dirty="0"/>
              <a:t>face</a:t>
            </a:r>
            <a:r>
              <a:rPr spc="-320" dirty="0"/>
              <a:t> </a:t>
            </a:r>
            <a:r>
              <a:rPr spc="65" dirty="0"/>
              <a:t>the</a:t>
            </a:r>
            <a:r>
              <a:rPr spc="-320" dirty="0"/>
              <a:t> </a:t>
            </a:r>
            <a:r>
              <a:rPr spc="90" dirty="0"/>
              <a:t>other</a:t>
            </a:r>
            <a:r>
              <a:rPr spc="-320" dirty="0"/>
              <a:t> </a:t>
            </a:r>
            <a:r>
              <a:rPr spc="-15" dirty="0"/>
              <a:t>army.</a:t>
            </a:r>
            <a:r>
              <a:rPr spc="-320" dirty="0"/>
              <a:t> </a:t>
            </a:r>
            <a:r>
              <a:rPr spc="30" dirty="0"/>
              <a:t>The</a:t>
            </a:r>
            <a:r>
              <a:rPr spc="-320" dirty="0"/>
              <a:t> </a:t>
            </a:r>
            <a:r>
              <a:rPr spc="85" dirty="0"/>
              <a:t>differential</a:t>
            </a:r>
            <a:r>
              <a:rPr spc="-320" dirty="0"/>
              <a:t> </a:t>
            </a:r>
            <a:r>
              <a:rPr spc="50" dirty="0"/>
              <a:t>equations</a:t>
            </a:r>
            <a:r>
              <a:rPr spc="-315" dirty="0"/>
              <a:t> </a:t>
            </a:r>
            <a:r>
              <a:rPr spc="80" dirty="0"/>
              <a:t>would</a:t>
            </a:r>
            <a:r>
              <a:rPr spc="-320" dirty="0"/>
              <a:t> </a:t>
            </a:r>
            <a:r>
              <a:rPr spc="55" dirty="0"/>
              <a:t>then</a:t>
            </a:r>
            <a:r>
              <a:rPr spc="-320" dirty="0"/>
              <a:t> </a:t>
            </a:r>
            <a:r>
              <a:rPr spc="95" dirty="0"/>
              <a:t>look </a:t>
            </a:r>
            <a:r>
              <a:rPr spc="-1015" dirty="0"/>
              <a:t> </a:t>
            </a:r>
            <a:r>
              <a:rPr spc="90" dirty="0"/>
              <a:t>like</a:t>
            </a:r>
            <a:r>
              <a:rPr spc="-330" dirty="0"/>
              <a:t> </a:t>
            </a:r>
            <a:r>
              <a:rPr spc="-335" dirty="0"/>
              <a:t>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927" y="5768803"/>
            <a:ext cx="10763249" cy="38195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9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721" y="2055834"/>
            <a:ext cx="11753849" cy="5772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2623" y="8563132"/>
            <a:ext cx="704849" cy="476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5247" y="8585697"/>
            <a:ext cx="666749" cy="447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17805" y="8657721"/>
            <a:ext cx="742949" cy="380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2623" y="9435280"/>
            <a:ext cx="704849" cy="400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33506" y="9435280"/>
            <a:ext cx="523874" cy="476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13779" y="9435280"/>
            <a:ext cx="552449" cy="514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877699" y="8638531"/>
            <a:ext cx="786130" cy="434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375" dirty="0">
                <a:latin typeface="Tahoma"/>
                <a:cs typeface="Tahoma"/>
              </a:rPr>
              <a:t>=</a:t>
            </a:r>
            <a:r>
              <a:rPr sz="2650" spc="-145" dirty="0">
                <a:latin typeface="Tahoma"/>
                <a:cs typeface="Tahoma"/>
              </a:rPr>
              <a:t> </a:t>
            </a:r>
            <a:r>
              <a:rPr sz="2650" spc="105" dirty="0">
                <a:latin typeface="Tahoma"/>
                <a:cs typeface="Tahoma"/>
              </a:rPr>
              <a:t>0</a:t>
            </a:r>
            <a:r>
              <a:rPr sz="2650" spc="-170" dirty="0">
                <a:latin typeface="Tahoma"/>
                <a:cs typeface="Tahoma"/>
              </a:rPr>
              <a:t>.</a:t>
            </a:r>
            <a:r>
              <a:rPr sz="2650" spc="110" dirty="0">
                <a:latin typeface="Tahoma"/>
                <a:cs typeface="Tahoma"/>
              </a:rPr>
              <a:t>6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77848" y="530225"/>
            <a:ext cx="1135443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350" dirty="0"/>
              <a:t>MODIFIED</a:t>
            </a:r>
            <a:r>
              <a:rPr sz="6900" spc="35" dirty="0"/>
              <a:t> </a:t>
            </a:r>
            <a:r>
              <a:rPr sz="6900" spc="-470" dirty="0"/>
              <a:t>TRILATERAL</a:t>
            </a:r>
            <a:r>
              <a:rPr sz="6900" spc="35" dirty="0"/>
              <a:t> </a:t>
            </a:r>
            <a:r>
              <a:rPr sz="6900" spc="-495" dirty="0"/>
              <a:t>CONFLICT</a:t>
            </a:r>
            <a:endParaRPr sz="6900"/>
          </a:p>
        </p:txBody>
      </p:sp>
      <p:sp>
        <p:nvSpPr>
          <p:cNvPr id="12" name="object 12"/>
          <p:cNvSpPr txBox="1"/>
          <p:nvPr/>
        </p:nvSpPr>
        <p:spPr>
          <a:xfrm>
            <a:off x="9418997" y="8638113"/>
            <a:ext cx="83566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420" dirty="0">
                <a:latin typeface="Tahoma"/>
                <a:cs typeface="Tahoma"/>
              </a:rPr>
              <a:t>=</a:t>
            </a:r>
            <a:r>
              <a:rPr sz="2850" spc="-160" dirty="0">
                <a:latin typeface="Tahoma"/>
                <a:cs typeface="Tahoma"/>
              </a:rPr>
              <a:t> </a:t>
            </a:r>
            <a:r>
              <a:rPr sz="2850" spc="95" dirty="0">
                <a:latin typeface="Tahoma"/>
                <a:cs typeface="Tahoma"/>
              </a:rPr>
              <a:t>0</a:t>
            </a:r>
            <a:r>
              <a:rPr sz="2850" spc="-190" dirty="0">
                <a:latin typeface="Tahoma"/>
                <a:cs typeface="Tahoma"/>
              </a:rPr>
              <a:t>.</a:t>
            </a:r>
            <a:r>
              <a:rPr sz="2850" spc="100" dirty="0">
                <a:latin typeface="Tahoma"/>
                <a:cs typeface="Tahoma"/>
              </a:rPr>
              <a:t>3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3909" y="9458911"/>
            <a:ext cx="1045844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420" dirty="0">
                <a:latin typeface="Tahoma"/>
                <a:cs typeface="Tahoma"/>
              </a:rPr>
              <a:t>=</a:t>
            </a:r>
            <a:r>
              <a:rPr sz="2850" spc="-160" dirty="0">
                <a:latin typeface="Tahoma"/>
                <a:cs typeface="Tahoma"/>
              </a:rPr>
              <a:t> </a:t>
            </a:r>
            <a:r>
              <a:rPr sz="2850" spc="95" dirty="0">
                <a:latin typeface="Tahoma"/>
                <a:cs typeface="Tahoma"/>
              </a:rPr>
              <a:t>0</a:t>
            </a:r>
            <a:r>
              <a:rPr sz="2850" spc="-190" dirty="0">
                <a:latin typeface="Tahoma"/>
                <a:cs typeface="Tahoma"/>
              </a:rPr>
              <a:t>.</a:t>
            </a:r>
            <a:r>
              <a:rPr sz="2850" spc="95" dirty="0">
                <a:latin typeface="Tahoma"/>
                <a:cs typeface="Tahoma"/>
              </a:rPr>
              <a:t>5</a:t>
            </a:r>
            <a:r>
              <a:rPr sz="2850" spc="100" dirty="0">
                <a:latin typeface="Tahoma"/>
                <a:cs typeface="Tahoma"/>
              </a:rPr>
              <a:t>5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53233" y="9461111"/>
            <a:ext cx="83566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420" dirty="0">
                <a:latin typeface="Tahoma"/>
                <a:cs typeface="Tahoma"/>
              </a:rPr>
              <a:t>=</a:t>
            </a:r>
            <a:r>
              <a:rPr sz="2850" spc="-160" dirty="0">
                <a:latin typeface="Tahoma"/>
                <a:cs typeface="Tahoma"/>
              </a:rPr>
              <a:t> </a:t>
            </a:r>
            <a:r>
              <a:rPr sz="2850" spc="95" dirty="0">
                <a:latin typeface="Tahoma"/>
                <a:cs typeface="Tahoma"/>
              </a:rPr>
              <a:t>0</a:t>
            </a:r>
            <a:r>
              <a:rPr sz="2850" spc="-190" dirty="0">
                <a:latin typeface="Tahoma"/>
                <a:cs typeface="Tahoma"/>
              </a:rPr>
              <a:t>.</a:t>
            </a:r>
            <a:r>
              <a:rPr sz="2850" spc="100" dirty="0">
                <a:latin typeface="Tahoma"/>
                <a:cs typeface="Tahoma"/>
              </a:rPr>
              <a:t>7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0328" y="8639337"/>
            <a:ext cx="848994" cy="122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25" dirty="0">
                <a:latin typeface="Tahoma"/>
                <a:cs typeface="Tahoma"/>
              </a:rPr>
              <a:t>=</a:t>
            </a:r>
            <a:r>
              <a:rPr sz="2900" spc="-16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0</a:t>
            </a:r>
            <a:r>
              <a:rPr sz="2900" spc="-200" dirty="0">
                <a:latin typeface="Tahoma"/>
                <a:cs typeface="Tahoma"/>
              </a:rPr>
              <a:t>.</a:t>
            </a:r>
            <a:r>
              <a:rPr sz="2900" spc="100" dirty="0">
                <a:latin typeface="Tahoma"/>
                <a:cs typeface="Tahoma"/>
              </a:rPr>
              <a:t>8</a:t>
            </a:r>
            <a:endParaRPr sz="290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2625"/>
              </a:spcBef>
            </a:pPr>
            <a:r>
              <a:rPr sz="2800" spc="-420" dirty="0">
                <a:latin typeface="Tahoma"/>
                <a:cs typeface="Tahoma"/>
              </a:rPr>
              <a:t>=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0</a:t>
            </a:r>
            <a:r>
              <a:rPr sz="2800" spc="-195" dirty="0">
                <a:latin typeface="Tahoma"/>
                <a:cs typeface="Tahoma"/>
              </a:rPr>
              <a:t>.</a:t>
            </a:r>
            <a:r>
              <a:rPr sz="2800" spc="90" dirty="0">
                <a:latin typeface="Tahoma"/>
                <a:cs typeface="Tahoma"/>
              </a:rPr>
              <a:t>4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6084" y="7806204"/>
            <a:ext cx="316611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60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900" spc="-1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900" spc="-1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900" spc="105" dirty="0">
                <a:solidFill>
                  <a:srgbClr val="C29973"/>
                </a:solidFill>
                <a:latin typeface="Tahoma"/>
                <a:cs typeface="Tahoma"/>
              </a:rPr>
              <a:t>Months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8123" y="3167100"/>
            <a:ext cx="473075" cy="319087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60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2900" spc="-20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900" spc="90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2900" spc="-19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2900" spc="20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6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658" y="8220458"/>
            <a:ext cx="838199" cy="561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8243" y="8247313"/>
            <a:ext cx="790574" cy="533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43451" y="8333020"/>
            <a:ext cx="885824" cy="447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8658" y="9258303"/>
            <a:ext cx="838199" cy="476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25171" y="9258303"/>
            <a:ext cx="619124" cy="571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57658" y="9258303"/>
            <a:ext cx="657224" cy="619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52560" y="1552578"/>
            <a:ext cx="11687173" cy="61626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151548" y="8312596"/>
            <a:ext cx="1166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80" dirty="0">
                <a:latin typeface="Tahoma"/>
                <a:cs typeface="Tahoma"/>
              </a:rPr>
              <a:t>=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100" dirty="0">
                <a:latin typeface="Tahoma"/>
                <a:cs typeface="Tahoma"/>
              </a:rPr>
              <a:t>0</a:t>
            </a:r>
            <a:r>
              <a:rPr sz="3200" spc="-215" dirty="0">
                <a:latin typeface="Tahoma"/>
                <a:cs typeface="Tahoma"/>
              </a:rPr>
              <a:t>.</a:t>
            </a:r>
            <a:r>
              <a:rPr sz="3200" spc="100" dirty="0">
                <a:latin typeface="Tahoma"/>
                <a:cs typeface="Tahoma"/>
              </a:rPr>
              <a:t>7</a:t>
            </a:r>
            <a:r>
              <a:rPr sz="3200" spc="105" dirty="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77848" y="530228"/>
            <a:ext cx="1135443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350" dirty="0"/>
              <a:t>MODIFIED</a:t>
            </a:r>
            <a:r>
              <a:rPr sz="6900" spc="35" dirty="0"/>
              <a:t> </a:t>
            </a:r>
            <a:r>
              <a:rPr sz="6900" spc="-470" dirty="0"/>
              <a:t>TRILATERAL</a:t>
            </a:r>
            <a:r>
              <a:rPr sz="6900" spc="35" dirty="0"/>
              <a:t> </a:t>
            </a:r>
            <a:r>
              <a:rPr sz="6900" spc="-495" dirty="0"/>
              <a:t>CONFLICT</a:t>
            </a:r>
            <a:endParaRPr sz="6900"/>
          </a:p>
        </p:txBody>
      </p:sp>
      <p:sp>
        <p:nvSpPr>
          <p:cNvPr id="12" name="object 12"/>
          <p:cNvSpPr txBox="1"/>
          <p:nvPr/>
        </p:nvSpPr>
        <p:spPr>
          <a:xfrm>
            <a:off x="9343307" y="8312098"/>
            <a:ext cx="9893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5" dirty="0">
                <a:latin typeface="Tahoma"/>
                <a:cs typeface="Tahoma"/>
              </a:rPr>
              <a:t>=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0</a:t>
            </a:r>
            <a:r>
              <a:rPr sz="3400" spc="-229" dirty="0">
                <a:latin typeface="Tahoma"/>
                <a:cs typeface="Tahoma"/>
              </a:rPr>
              <a:t>.</a:t>
            </a:r>
            <a:r>
              <a:rPr sz="3400" spc="114" dirty="0">
                <a:latin typeface="Tahoma"/>
                <a:cs typeface="Tahoma"/>
              </a:rPr>
              <a:t>4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89652" y="9288839"/>
            <a:ext cx="1239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5" dirty="0">
                <a:latin typeface="Tahoma"/>
                <a:cs typeface="Tahoma"/>
              </a:rPr>
              <a:t>=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0</a:t>
            </a:r>
            <a:r>
              <a:rPr sz="3400" spc="-229" dirty="0">
                <a:latin typeface="Tahoma"/>
                <a:cs typeface="Tahoma"/>
              </a:rPr>
              <a:t>.</a:t>
            </a:r>
            <a:r>
              <a:rPr sz="3400" spc="110" dirty="0">
                <a:latin typeface="Tahoma"/>
                <a:cs typeface="Tahoma"/>
              </a:rPr>
              <a:t>5</a:t>
            </a:r>
            <a:r>
              <a:rPr sz="3400" spc="114" dirty="0"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14845" y="9291453"/>
            <a:ext cx="1239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5" dirty="0">
                <a:latin typeface="Tahoma"/>
                <a:cs typeface="Tahoma"/>
              </a:rPr>
              <a:t>=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0</a:t>
            </a:r>
            <a:r>
              <a:rPr sz="3400" spc="-229" dirty="0">
                <a:latin typeface="Tahoma"/>
                <a:cs typeface="Tahoma"/>
              </a:rPr>
              <a:t>.</a:t>
            </a:r>
            <a:r>
              <a:rPr sz="3400" spc="110" dirty="0">
                <a:latin typeface="Tahoma"/>
                <a:cs typeface="Tahoma"/>
              </a:rPr>
              <a:t>2</a:t>
            </a:r>
            <a:r>
              <a:rPr sz="3400" spc="114" dirty="0"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0528" y="8313557"/>
            <a:ext cx="1260475" cy="145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505" dirty="0">
                <a:latin typeface="Tahoma"/>
                <a:cs typeface="Tahoma"/>
              </a:rPr>
              <a:t>=</a:t>
            </a:r>
            <a:r>
              <a:rPr sz="3450" spc="-195" dirty="0">
                <a:latin typeface="Tahoma"/>
                <a:cs typeface="Tahoma"/>
              </a:rPr>
              <a:t> </a:t>
            </a:r>
            <a:r>
              <a:rPr sz="3450" spc="114" dirty="0">
                <a:latin typeface="Tahoma"/>
                <a:cs typeface="Tahoma"/>
              </a:rPr>
              <a:t>0</a:t>
            </a:r>
            <a:r>
              <a:rPr sz="3450" spc="-235" dirty="0">
                <a:latin typeface="Tahoma"/>
                <a:cs typeface="Tahoma"/>
              </a:rPr>
              <a:t>.</a:t>
            </a:r>
            <a:r>
              <a:rPr sz="3450" spc="114" dirty="0">
                <a:latin typeface="Tahoma"/>
                <a:cs typeface="Tahoma"/>
              </a:rPr>
              <a:t>3</a:t>
            </a:r>
            <a:r>
              <a:rPr sz="3450" spc="120" dirty="0">
                <a:latin typeface="Tahoma"/>
                <a:cs typeface="Tahoma"/>
              </a:rPr>
              <a:t>5</a:t>
            </a:r>
            <a:endParaRPr sz="345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3160"/>
              </a:spcBef>
            </a:pPr>
            <a:r>
              <a:rPr sz="3300" spc="-475" dirty="0">
                <a:latin typeface="Tahoma"/>
                <a:cs typeface="Tahoma"/>
              </a:rPr>
              <a:t>=</a:t>
            </a:r>
            <a:r>
              <a:rPr sz="3300" spc="-185" dirty="0">
                <a:latin typeface="Tahoma"/>
                <a:cs typeface="Tahoma"/>
              </a:rPr>
              <a:t> </a:t>
            </a:r>
            <a:r>
              <a:rPr sz="3300" spc="114" dirty="0">
                <a:latin typeface="Tahoma"/>
                <a:cs typeface="Tahoma"/>
              </a:rPr>
              <a:t>0</a:t>
            </a:r>
            <a:r>
              <a:rPr sz="3300" spc="-225" dirty="0">
                <a:latin typeface="Tahoma"/>
                <a:cs typeface="Tahoma"/>
              </a:rPr>
              <a:t>.</a:t>
            </a:r>
            <a:r>
              <a:rPr sz="3300" spc="114" dirty="0">
                <a:latin typeface="Tahoma"/>
                <a:cs typeface="Tahoma"/>
              </a:rPr>
              <a:t>4</a:t>
            </a:r>
            <a:r>
              <a:rPr sz="3300" spc="120" dirty="0">
                <a:latin typeface="Tahoma"/>
                <a:cs typeface="Tahoma"/>
              </a:rPr>
              <a:t>5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3604" y="7784973"/>
            <a:ext cx="331470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5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3050" spc="-20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050" spc="90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050" spc="-20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050" spc="105" dirty="0">
                <a:solidFill>
                  <a:srgbClr val="C29973"/>
                </a:solidFill>
                <a:latin typeface="Tahoma"/>
                <a:cs typeface="Tahoma"/>
              </a:rPr>
              <a:t>Months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3912" y="2926413"/>
            <a:ext cx="494030" cy="334073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050" spc="5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3050" spc="-20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050" spc="90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050" spc="-204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050" spc="15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endParaRPr sz="3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9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1253" y="5529256"/>
            <a:ext cx="4000499" cy="4514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3946" y="5529256"/>
            <a:ext cx="3829049" cy="19501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4642" y="491708"/>
            <a:ext cx="11647170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65"/>
              </a:lnSpc>
              <a:spcBef>
                <a:spcPts val="100"/>
              </a:spcBef>
            </a:pPr>
            <a:r>
              <a:rPr sz="6900" spc="-325" dirty="0"/>
              <a:t>AIMED</a:t>
            </a:r>
            <a:r>
              <a:rPr sz="6900" spc="35" dirty="0"/>
              <a:t> </a:t>
            </a:r>
            <a:r>
              <a:rPr sz="6900" spc="-409" dirty="0"/>
              <a:t>FIRE</a:t>
            </a:r>
            <a:r>
              <a:rPr sz="6900" spc="35" dirty="0"/>
              <a:t> </a:t>
            </a:r>
            <a:r>
              <a:rPr sz="6900" spc="-484" dirty="0"/>
              <a:t>MODEL</a:t>
            </a:r>
            <a:r>
              <a:rPr sz="6900" spc="40" dirty="0"/>
              <a:t> </a:t>
            </a:r>
            <a:r>
              <a:rPr sz="6900" spc="-509" dirty="0"/>
              <a:t>WITH</a:t>
            </a:r>
            <a:endParaRPr sz="6900"/>
          </a:p>
          <a:p>
            <a:pPr marL="12700">
              <a:lnSpc>
                <a:spcPts val="8265"/>
              </a:lnSpc>
            </a:pPr>
            <a:r>
              <a:rPr sz="6900" spc="-505" dirty="0"/>
              <a:t>TECHNOLOGICAL</a:t>
            </a:r>
            <a:r>
              <a:rPr sz="6900" dirty="0"/>
              <a:t> </a:t>
            </a:r>
            <a:r>
              <a:rPr sz="6900" spc="-409" dirty="0"/>
              <a:t>ADVANCEMENTS</a:t>
            </a:r>
            <a:endParaRPr sz="6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7644" rIns="0" bIns="0" rtlCol="0">
            <a:spAutoFit/>
          </a:bodyPr>
          <a:lstStyle/>
          <a:p>
            <a:pPr marL="1859914" marR="5080">
              <a:lnSpc>
                <a:spcPct val="115500"/>
              </a:lnSpc>
              <a:spcBef>
                <a:spcPts val="95"/>
              </a:spcBef>
            </a:pPr>
            <a:r>
              <a:rPr spc="-110" dirty="0"/>
              <a:t>In </a:t>
            </a:r>
            <a:r>
              <a:rPr spc="-20" dirty="0"/>
              <a:t>case </a:t>
            </a:r>
            <a:r>
              <a:rPr spc="55" dirty="0"/>
              <a:t>of </a:t>
            </a:r>
            <a:r>
              <a:rPr spc="-50" dirty="0"/>
              <a:t>a </a:t>
            </a:r>
            <a:r>
              <a:rPr dirty="0"/>
              <a:t>long </a:t>
            </a:r>
            <a:r>
              <a:rPr spc="40" dirty="0"/>
              <a:t>drawn </a:t>
            </a:r>
            <a:r>
              <a:rPr spc="-30" dirty="0"/>
              <a:t>war, </a:t>
            </a:r>
            <a:r>
              <a:rPr spc="40" dirty="0"/>
              <a:t>the </a:t>
            </a:r>
            <a:r>
              <a:rPr spc="25" dirty="0"/>
              <a:t>technological </a:t>
            </a:r>
            <a:r>
              <a:rPr dirty="0"/>
              <a:t>advancements </a:t>
            </a:r>
            <a:r>
              <a:rPr spc="75" dirty="0"/>
              <a:t>if </a:t>
            </a:r>
            <a:r>
              <a:rPr spc="30" dirty="0"/>
              <a:t>taken </a:t>
            </a:r>
            <a:r>
              <a:rPr spc="65" dirty="0"/>
              <a:t>into </a:t>
            </a:r>
            <a:r>
              <a:rPr spc="70" dirty="0"/>
              <a:t> </a:t>
            </a:r>
            <a:r>
              <a:rPr spc="35" dirty="0"/>
              <a:t>consideration </a:t>
            </a:r>
            <a:r>
              <a:rPr spc="-10" dirty="0"/>
              <a:t>can </a:t>
            </a:r>
            <a:r>
              <a:rPr spc="65" dirty="0"/>
              <a:t>turn </a:t>
            </a:r>
            <a:r>
              <a:rPr spc="60" dirty="0"/>
              <a:t>out </a:t>
            </a:r>
            <a:r>
              <a:rPr spc="90" dirty="0"/>
              <a:t>to </a:t>
            </a:r>
            <a:r>
              <a:rPr spc="10" dirty="0"/>
              <a:t>be </a:t>
            </a:r>
            <a:r>
              <a:rPr spc="-50" dirty="0"/>
              <a:t>a </a:t>
            </a:r>
            <a:r>
              <a:rPr dirty="0"/>
              <a:t>major </a:t>
            </a:r>
            <a:r>
              <a:rPr spc="55" dirty="0"/>
              <a:t>factor </a:t>
            </a:r>
            <a:r>
              <a:rPr spc="45" dirty="0"/>
              <a:t>in </a:t>
            </a:r>
            <a:r>
              <a:rPr spc="40" dirty="0"/>
              <a:t>the </a:t>
            </a:r>
            <a:r>
              <a:rPr spc="-30" dirty="0"/>
              <a:t>war. </a:t>
            </a:r>
            <a:r>
              <a:rPr spc="70" dirty="0"/>
              <a:t>Owing </a:t>
            </a:r>
            <a:r>
              <a:rPr spc="90" dirty="0"/>
              <a:t>to </a:t>
            </a:r>
            <a:r>
              <a:rPr spc="35" dirty="0"/>
              <a:t>tech </a:t>
            </a:r>
            <a:r>
              <a:rPr spc="40" dirty="0"/>
              <a:t> </a:t>
            </a:r>
            <a:r>
              <a:rPr spc="-25" dirty="0"/>
              <a:t>advancements,</a:t>
            </a:r>
            <a:r>
              <a:rPr spc="-390" dirty="0"/>
              <a:t> </a:t>
            </a:r>
            <a:r>
              <a:rPr spc="75" dirty="0"/>
              <a:t>attrition</a:t>
            </a:r>
            <a:r>
              <a:rPr spc="-390" dirty="0"/>
              <a:t> </a:t>
            </a:r>
            <a:r>
              <a:rPr spc="55" dirty="0"/>
              <a:t>rate</a:t>
            </a:r>
            <a:r>
              <a:rPr spc="-390" dirty="0"/>
              <a:t> </a:t>
            </a:r>
            <a:r>
              <a:rPr spc="90" dirty="0"/>
              <a:t>will</a:t>
            </a:r>
            <a:r>
              <a:rPr spc="-390" dirty="0"/>
              <a:t> </a:t>
            </a:r>
            <a:r>
              <a:rPr spc="5" dirty="0"/>
              <a:t>become</a:t>
            </a:r>
            <a:r>
              <a:rPr spc="-390" dirty="0"/>
              <a:t> </a:t>
            </a:r>
            <a:r>
              <a:rPr spc="-50" dirty="0"/>
              <a:t>a</a:t>
            </a:r>
            <a:r>
              <a:rPr spc="-390" dirty="0"/>
              <a:t> </a:t>
            </a:r>
            <a:r>
              <a:rPr spc="45" dirty="0"/>
              <a:t>function</a:t>
            </a:r>
            <a:r>
              <a:rPr spc="-385" dirty="0"/>
              <a:t> </a:t>
            </a:r>
            <a:r>
              <a:rPr spc="55" dirty="0"/>
              <a:t>of</a:t>
            </a:r>
            <a:r>
              <a:rPr spc="-390" dirty="0"/>
              <a:t> </a:t>
            </a:r>
            <a:r>
              <a:rPr spc="40" dirty="0"/>
              <a:t>time</a:t>
            </a:r>
            <a:r>
              <a:rPr spc="-390" dirty="0"/>
              <a:t> </a:t>
            </a:r>
            <a:r>
              <a:rPr spc="-10" dirty="0"/>
              <a:t>and</a:t>
            </a:r>
            <a:r>
              <a:rPr spc="-390" dirty="0"/>
              <a:t> </a:t>
            </a:r>
            <a:r>
              <a:rPr spc="45" dirty="0"/>
              <a:t>we</a:t>
            </a:r>
            <a:r>
              <a:rPr spc="-390" dirty="0"/>
              <a:t> </a:t>
            </a:r>
            <a:r>
              <a:rPr spc="-5" dirty="0"/>
              <a:t>have</a:t>
            </a:r>
            <a:r>
              <a:rPr spc="-390" dirty="0"/>
              <a:t> </a:t>
            </a:r>
            <a:r>
              <a:rPr spc="30" dirty="0"/>
              <a:t>taken </a:t>
            </a:r>
            <a:r>
              <a:rPr spc="35" dirty="0"/>
              <a:t> </a:t>
            </a:r>
            <a:r>
              <a:rPr spc="55" dirty="0"/>
              <a:t>different</a:t>
            </a:r>
            <a:r>
              <a:rPr spc="-390" dirty="0"/>
              <a:t> </a:t>
            </a:r>
            <a:r>
              <a:rPr spc="-25" dirty="0"/>
              <a:t>cases</a:t>
            </a:r>
            <a:r>
              <a:rPr spc="-385" dirty="0"/>
              <a:t> </a:t>
            </a:r>
            <a:r>
              <a:rPr spc="55" dirty="0"/>
              <a:t>of</a:t>
            </a:r>
            <a:r>
              <a:rPr spc="-385" dirty="0"/>
              <a:t> </a:t>
            </a:r>
            <a:r>
              <a:rPr spc="75" dirty="0"/>
              <a:t>attrition</a:t>
            </a:r>
            <a:r>
              <a:rPr spc="-390" dirty="0"/>
              <a:t> </a:t>
            </a:r>
            <a:r>
              <a:rPr spc="35" dirty="0"/>
              <a:t>rates</a:t>
            </a:r>
            <a:r>
              <a:rPr spc="-385" dirty="0"/>
              <a:t> </a:t>
            </a:r>
            <a:r>
              <a:rPr dirty="0"/>
              <a:t>depending</a:t>
            </a:r>
            <a:r>
              <a:rPr spc="-385" dirty="0"/>
              <a:t> </a:t>
            </a:r>
            <a:r>
              <a:rPr spc="25" dirty="0"/>
              <a:t>on</a:t>
            </a:r>
            <a:r>
              <a:rPr spc="-390" dirty="0"/>
              <a:t> </a:t>
            </a:r>
            <a:r>
              <a:rPr spc="40" dirty="0"/>
              <a:t>time</a:t>
            </a:r>
            <a:r>
              <a:rPr spc="-385" dirty="0"/>
              <a:t> </a:t>
            </a:r>
            <a:r>
              <a:rPr spc="130" dirty="0"/>
              <a:t>t</a:t>
            </a:r>
            <a:r>
              <a:rPr spc="-385" dirty="0"/>
              <a:t> </a:t>
            </a:r>
            <a:r>
              <a:rPr spc="-5" dirty="0"/>
              <a:t>such</a:t>
            </a:r>
            <a:r>
              <a:rPr spc="-390" dirty="0"/>
              <a:t> </a:t>
            </a:r>
            <a:r>
              <a:rPr spc="-45" dirty="0"/>
              <a:t>as</a:t>
            </a:r>
            <a:r>
              <a:rPr spc="-385" dirty="0"/>
              <a:t> </a:t>
            </a:r>
            <a:r>
              <a:rPr spc="45" dirty="0"/>
              <a:t>linear</a:t>
            </a:r>
            <a:r>
              <a:rPr spc="-385" dirty="0"/>
              <a:t> </a:t>
            </a:r>
            <a:r>
              <a:rPr spc="-30" dirty="0"/>
              <a:t>dependance.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9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50771" y="3061799"/>
            <a:ext cx="13287375" cy="7225665"/>
            <a:chOff x="3650771" y="3061799"/>
            <a:chExt cx="13287375" cy="7225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0771" y="3061799"/>
              <a:ext cx="13287374" cy="7225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9306" y="4060882"/>
              <a:ext cx="3933824" cy="14668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4642" y="491708"/>
            <a:ext cx="11647170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65"/>
              </a:lnSpc>
              <a:spcBef>
                <a:spcPts val="100"/>
              </a:spcBef>
            </a:pPr>
            <a:r>
              <a:rPr sz="6900" spc="-325" dirty="0"/>
              <a:t>AIMED</a:t>
            </a:r>
            <a:r>
              <a:rPr sz="6900" spc="35" dirty="0"/>
              <a:t> </a:t>
            </a:r>
            <a:r>
              <a:rPr sz="6900" spc="-409" dirty="0"/>
              <a:t>FIRE</a:t>
            </a:r>
            <a:r>
              <a:rPr sz="6900" spc="35" dirty="0"/>
              <a:t> </a:t>
            </a:r>
            <a:r>
              <a:rPr sz="6900" spc="-484" dirty="0"/>
              <a:t>MODEL</a:t>
            </a:r>
            <a:r>
              <a:rPr sz="6900" spc="40" dirty="0"/>
              <a:t> </a:t>
            </a:r>
            <a:r>
              <a:rPr sz="6900" spc="-509" dirty="0"/>
              <a:t>WITH</a:t>
            </a:r>
            <a:endParaRPr sz="6900"/>
          </a:p>
          <a:p>
            <a:pPr marL="12700">
              <a:lnSpc>
                <a:spcPts val="8265"/>
              </a:lnSpc>
            </a:pPr>
            <a:r>
              <a:rPr sz="6900" spc="-505" dirty="0"/>
              <a:t>TECHNOLOGICAL</a:t>
            </a:r>
            <a:r>
              <a:rPr sz="6900" dirty="0"/>
              <a:t> </a:t>
            </a:r>
            <a:r>
              <a:rPr sz="6900" spc="-409" dirty="0"/>
              <a:t>ADVANCEMENTS</a:t>
            </a:r>
            <a:endParaRPr sz="6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9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7052" y="2623316"/>
            <a:ext cx="11439524" cy="6038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432" y="9103286"/>
            <a:ext cx="638174" cy="714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9300" y="9103286"/>
            <a:ext cx="781049" cy="600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4642" y="491708"/>
            <a:ext cx="101314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80" dirty="0"/>
              <a:t>AIMED</a:t>
            </a:r>
            <a:r>
              <a:rPr sz="6000" spc="25" dirty="0"/>
              <a:t> </a:t>
            </a:r>
            <a:r>
              <a:rPr sz="6000" spc="-355" dirty="0"/>
              <a:t>FIRE</a:t>
            </a:r>
            <a:r>
              <a:rPr sz="6000" spc="30" dirty="0"/>
              <a:t> </a:t>
            </a:r>
            <a:r>
              <a:rPr sz="6000" spc="-420" dirty="0"/>
              <a:t>MODEL</a:t>
            </a:r>
            <a:r>
              <a:rPr sz="6000" spc="30" dirty="0"/>
              <a:t> </a:t>
            </a:r>
            <a:r>
              <a:rPr sz="6000" spc="-445" dirty="0"/>
              <a:t>WITH</a:t>
            </a:r>
            <a:endParaRPr sz="6000"/>
          </a:p>
          <a:p>
            <a:pPr marL="12700">
              <a:lnSpc>
                <a:spcPct val="100000"/>
              </a:lnSpc>
            </a:pPr>
            <a:r>
              <a:rPr sz="6000" spc="-440" dirty="0"/>
              <a:t>TECHNOLOGICAL</a:t>
            </a:r>
            <a:r>
              <a:rPr sz="6000" spc="60" dirty="0"/>
              <a:t> </a:t>
            </a:r>
            <a:r>
              <a:rPr sz="6000" spc="-360" dirty="0"/>
              <a:t>ADVANCEMENTS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107856" y="9120756"/>
            <a:ext cx="100584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505" dirty="0">
                <a:latin typeface="Tahoma"/>
                <a:cs typeface="Tahoma"/>
              </a:rPr>
              <a:t>=</a:t>
            </a:r>
            <a:r>
              <a:rPr sz="3450" spc="-195" dirty="0">
                <a:latin typeface="Tahoma"/>
                <a:cs typeface="Tahoma"/>
              </a:rPr>
              <a:t> </a:t>
            </a:r>
            <a:r>
              <a:rPr sz="3450" spc="114" dirty="0">
                <a:latin typeface="Tahoma"/>
                <a:cs typeface="Tahoma"/>
              </a:rPr>
              <a:t>0</a:t>
            </a:r>
            <a:r>
              <a:rPr sz="3450" spc="-235" dirty="0">
                <a:latin typeface="Tahoma"/>
                <a:cs typeface="Tahoma"/>
              </a:rPr>
              <a:t>.</a:t>
            </a:r>
            <a:r>
              <a:rPr sz="3450" spc="120" dirty="0">
                <a:latin typeface="Tahoma"/>
                <a:cs typeface="Tahoma"/>
              </a:rPr>
              <a:t>3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9840" y="8556618"/>
            <a:ext cx="2957195" cy="11537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3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3100" spc="-2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100" spc="80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100" spc="-21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100" spc="-5" dirty="0">
                <a:solidFill>
                  <a:srgbClr val="C29973"/>
                </a:solidFill>
                <a:latin typeface="Tahoma"/>
                <a:cs typeface="Tahoma"/>
              </a:rPr>
              <a:t>Years</a:t>
            </a:r>
            <a:endParaRPr sz="3100">
              <a:latin typeface="Tahoma"/>
              <a:cs typeface="Tahoma"/>
            </a:endParaRPr>
          </a:p>
          <a:p>
            <a:pPr marL="1253490">
              <a:lnSpc>
                <a:spcPct val="100000"/>
              </a:lnSpc>
              <a:spcBef>
                <a:spcPts val="550"/>
              </a:spcBef>
            </a:pPr>
            <a:r>
              <a:rPr sz="3450" spc="-505" dirty="0">
                <a:latin typeface="Tahoma"/>
                <a:cs typeface="Tahoma"/>
              </a:rPr>
              <a:t>=</a:t>
            </a:r>
            <a:r>
              <a:rPr sz="3450" spc="-195" dirty="0">
                <a:latin typeface="Tahoma"/>
                <a:cs typeface="Tahoma"/>
              </a:rPr>
              <a:t> </a:t>
            </a:r>
            <a:r>
              <a:rPr sz="3450" spc="114" dirty="0">
                <a:latin typeface="Tahoma"/>
                <a:cs typeface="Tahoma"/>
              </a:rPr>
              <a:t>0</a:t>
            </a:r>
            <a:r>
              <a:rPr sz="3450" spc="-235" dirty="0">
                <a:latin typeface="Tahoma"/>
                <a:cs typeface="Tahoma"/>
              </a:rPr>
              <a:t>.</a:t>
            </a:r>
            <a:r>
              <a:rPr sz="3450" spc="120" dirty="0">
                <a:latin typeface="Tahoma"/>
                <a:cs typeface="Tahoma"/>
              </a:rPr>
              <a:t>4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872" y="3732579"/>
            <a:ext cx="496570" cy="335915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100" spc="3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3100" spc="-2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100" spc="80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100" spc="-21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100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2466975" cy="10287000"/>
          </a:xfrm>
          <a:custGeom>
            <a:avLst/>
            <a:gdLst/>
            <a:ahLst/>
            <a:cxnLst/>
            <a:rect l="l" t="t" r="r" b="b"/>
            <a:pathLst>
              <a:path w="2466975" h="10287000">
                <a:moveTo>
                  <a:pt x="0" y="10286993"/>
                </a:moveTo>
                <a:lnTo>
                  <a:pt x="0" y="0"/>
                </a:lnTo>
                <a:lnTo>
                  <a:pt x="2466921" y="0"/>
                </a:lnTo>
                <a:lnTo>
                  <a:pt x="2466921" y="10286993"/>
                </a:lnTo>
                <a:lnTo>
                  <a:pt x="0" y="10286993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642" y="1054106"/>
            <a:ext cx="3015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0" dirty="0"/>
              <a:t>A</a:t>
            </a:r>
            <a:r>
              <a:rPr sz="6000" spc="-229" dirty="0"/>
              <a:t>PP</a:t>
            </a:r>
            <a:r>
              <a:rPr sz="6000" spc="-535" dirty="0"/>
              <a:t>E</a:t>
            </a:r>
            <a:r>
              <a:rPr sz="6000" spc="-425" dirty="0"/>
              <a:t>N</a:t>
            </a:r>
            <a:r>
              <a:rPr sz="6000" spc="-280" dirty="0"/>
              <a:t>D</a:t>
            </a:r>
            <a:r>
              <a:rPr sz="6000" spc="55" dirty="0"/>
              <a:t>I</a:t>
            </a:r>
            <a:r>
              <a:rPr sz="6000" spc="-450" dirty="0"/>
              <a:t>X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391" y="3199774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354182" y="3466477"/>
            <a:ext cx="4027170" cy="47625"/>
          </a:xfrm>
          <a:custGeom>
            <a:avLst/>
            <a:gdLst/>
            <a:ahLst/>
            <a:cxnLst/>
            <a:rect l="l" t="t" r="r" b="b"/>
            <a:pathLst>
              <a:path w="4027170" h="47625">
                <a:moveTo>
                  <a:pt x="4027132" y="0"/>
                </a:moveTo>
                <a:lnTo>
                  <a:pt x="2137613" y="0"/>
                </a:lnTo>
                <a:lnTo>
                  <a:pt x="0" y="0"/>
                </a:lnTo>
                <a:lnTo>
                  <a:pt x="0" y="47625"/>
                </a:lnTo>
                <a:lnTo>
                  <a:pt x="2137613" y="47625"/>
                </a:lnTo>
                <a:lnTo>
                  <a:pt x="4027132" y="47625"/>
                </a:lnTo>
                <a:lnTo>
                  <a:pt x="4027132" y="0"/>
                </a:lnTo>
                <a:close/>
              </a:path>
            </a:pathLst>
          </a:custGeom>
          <a:solidFill>
            <a:srgbClr val="C2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391" y="3895099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675450" y="4161799"/>
            <a:ext cx="854710" cy="47625"/>
          </a:xfrm>
          <a:custGeom>
            <a:avLst/>
            <a:gdLst/>
            <a:ahLst/>
            <a:cxnLst/>
            <a:rect l="l" t="t" r="r" b="b"/>
            <a:pathLst>
              <a:path w="854709" h="47625">
                <a:moveTo>
                  <a:pt x="854429" y="47624"/>
                </a:moveTo>
                <a:lnTo>
                  <a:pt x="0" y="47624"/>
                </a:lnTo>
                <a:lnTo>
                  <a:pt x="0" y="0"/>
                </a:lnTo>
                <a:lnTo>
                  <a:pt x="854429" y="0"/>
                </a:lnTo>
                <a:lnTo>
                  <a:pt x="854429" y="47624"/>
                </a:lnTo>
                <a:close/>
              </a:path>
            </a:pathLst>
          </a:custGeom>
          <a:solidFill>
            <a:srgbClr val="C2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391" y="4590424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675450" y="4857124"/>
            <a:ext cx="1007744" cy="47625"/>
          </a:xfrm>
          <a:custGeom>
            <a:avLst/>
            <a:gdLst/>
            <a:ahLst/>
            <a:cxnLst/>
            <a:rect l="l" t="t" r="r" b="b"/>
            <a:pathLst>
              <a:path w="1007745" h="47625">
                <a:moveTo>
                  <a:pt x="1007126" y="47624"/>
                </a:moveTo>
                <a:lnTo>
                  <a:pt x="0" y="47624"/>
                </a:lnTo>
                <a:lnTo>
                  <a:pt x="0" y="0"/>
                </a:lnTo>
                <a:lnTo>
                  <a:pt x="1007126" y="0"/>
                </a:lnTo>
                <a:lnTo>
                  <a:pt x="1007126" y="47624"/>
                </a:lnTo>
                <a:close/>
              </a:path>
            </a:pathLst>
          </a:custGeom>
          <a:solidFill>
            <a:srgbClr val="C2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59728" y="2829429"/>
            <a:ext cx="4534535" cy="211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900" u="heavy" spc="23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3900" spc="5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y</a:t>
            </a:r>
            <a:r>
              <a:rPr sz="3900" spc="150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t</a:t>
            </a:r>
            <a:r>
              <a:rPr sz="3900" spc="-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h</a:t>
            </a:r>
            <a:r>
              <a:rPr sz="3900" spc="5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o</a:t>
            </a:r>
            <a:r>
              <a:rPr sz="3900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n</a:t>
            </a:r>
            <a:r>
              <a:rPr sz="3900" spc="-46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 </a:t>
            </a:r>
            <a:r>
              <a:rPr sz="3900" spc="26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G</a:t>
            </a:r>
            <a:r>
              <a:rPr sz="3900" spc="16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r</a:t>
            </a:r>
            <a:r>
              <a:rPr sz="3900" spc="-6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a</a:t>
            </a:r>
            <a:r>
              <a:rPr sz="3900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ph</a:t>
            </a:r>
            <a:r>
              <a:rPr sz="3900" spc="-46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 </a:t>
            </a:r>
            <a:r>
              <a:rPr sz="3900" spc="33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C</a:t>
            </a:r>
            <a:r>
              <a:rPr sz="3900" spc="5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o</a:t>
            </a:r>
            <a:r>
              <a:rPr sz="3900" spc="30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d</a:t>
            </a:r>
            <a:r>
              <a:rPr sz="3900" spc="-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e</a:t>
            </a:r>
            <a:r>
              <a:rPr sz="3900" spc="-35" dirty="0">
                <a:solidFill>
                  <a:srgbClr val="C29973"/>
                </a:solidFill>
                <a:latin typeface="Tahoma"/>
                <a:cs typeface="Tahoma"/>
                <a:hlinkClick r:id="rId3"/>
              </a:rPr>
              <a:t>s </a:t>
            </a:r>
            <a:r>
              <a:rPr sz="3900" spc="-3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900" u="heavy" spc="9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R</a:t>
            </a:r>
            <a:r>
              <a:rPr sz="3900" u="heavy" spc="-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e</a:t>
            </a:r>
            <a:r>
              <a:rPr sz="3900" u="heavy" spc="-4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s</a:t>
            </a:r>
            <a:r>
              <a:rPr sz="3900" u="heavy" spc="-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e</a:t>
            </a:r>
            <a:r>
              <a:rPr sz="3900" u="heavy" spc="-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sz="3900" u="heavy" spc="1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r</a:t>
            </a:r>
            <a:r>
              <a:rPr sz="3900" u="heavy" spc="2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c</a:t>
            </a:r>
            <a:r>
              <a:rPr sz="3900" u="heavy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h</a:t>
            </a:r>
            <a:r>
              <a:rPr sz="3900" u="heavy" spc="-4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3900" u="heavy" spc="23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P</a:t>
            </a:r>
            <a:r>
              <a:rPr sz="3900" u="heavy" spc="-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sz="3900" dirty="0">
                <a:solidFill>
                  <a:srgbClr val="C29973"/>
                </a:solidFill>
                <a:latin typeface="Tahoma"/>
                <a:cs typeface="Tahoma"/>
                <a:hlinkClick r:id="rId4"/>
              </a:rPr>
              <a:t>p</a:t>
            </a:r>
            <a:r>
              <a:rPr sz="3900" spc="-5" dirty="0">
                <a:solidFill>
                  <a:srgbClr val="C29973"/>
                </a:solidFill>
                <a:latin typeface="Tahoma"/>
                <a:cs typeface="Tahoma"/>
                <a:hlinkClick r:id="rId4"/>
              </a:rPr>
              <a:t>e</a:t>
            </a:r>
            <a:r>
              <a:rPr sz="3900" spc="170" dirty="0">
                <a:solidFill>
                  <a:srgbClr val="C29973"/>
                </a:solidFill>
                <a:latin typeface="Tahoma"/>
                <a:cs typeface="Tahoma"/>
                <a:hlinkClick r:id="rId4"/>
              </a:rPr>
              <a:t>r</a:t>
            </a:r>
            <a:r>
              <a:rPr sz="3900" spc="-465" dirty="0">
                <a:solidFill>
                  <a:srgbClr val="C29973"/>
                </a:solidFill>
                <a:latin typeface="Tahoma"/>
                <a:cs typeface="Tahoma"/>
                <a:hlinkClick r:id="rId4"/>
              </a:rPr>
              <a:t> </a:t>
            </a:r>
            <a:r>
              <a:rPr sz="3900" spc="-235" dirty="0">
                <a:solidFill>
                  <a:srgbClr val="C29973"/>
                </a:solidFill>
                <a:latin typeface="Tahoma"/>
                <a:cs typeface="Tahoma"/>
                <a:hlinkClick r:id="rId4"/>
              </a:rPr>
              <a:t>I </a:t>
            </a:r>
            <a:r>
              <a:rPr sz="3900" spc="-2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900" u="heavy" spc="9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R</a:t>
            </a:r>
            <a:r>
              <a:rPr sz="3900" u="heavy" spc="-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e</a:t>
            </a:r>
            <a:r>
              <a:rPr sz="3900" u="heavy" spc="-4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s</a:t>
            </a:r>
            <a:r>
              <a:rPr sz="3900" u="heavy" spc="-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e</a:t>
            </a:r>
            <a:r>
              <a:rPr sz="3900" u="heavy" spc="-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sz="3900" u="heavy" spc="1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r</a:t>
            </a:r>
            <a:r>
              <a:rPr sz="3900" u="heavy" spc="2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c</a:t>
            </a:r>
            <a:r>
              <a:rPr sz="3900" u="heavy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h</a:t>
            </a:r>
            <a:r>
              <a:rPr sz="3900" u="heavy" spc="-4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3900" u="heavy" spc="23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P</a:t>
            </a:r>
            <a:r>
              <a:rPr sz="3900" u="heavy" spc="-65" dirty="0">
                <a:solidFill>
                  <a:srgbClr val="C29973"/>
                </a:solidFill>
                <a:uFill>
                  <a:solidFill>
                    <a:srgbClr val="C29973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sz="3900" dirty="0">
                <a:solidFill>
                  <a:srgbClr val="C29973"/>
                </a:solidFill>
                <a:latin typeface="Tahoma"/>
                <a:cs typeface="Tahoma"/>
                <a:hlinkClick r:id="rId5"/>
              </a:rPr>
              <a:t>p</a:t>
            </a:r>
            <a:r>
              <a:rPr sz="3900" spc="-5" dirty="0">
                <a:solidFill>
                  <a:srgbClr val="C29973"/>
                </a:solidFill>
                <a:latin typeface="Tahoma"/>
                <a:cs typeface="Tahoma"/>
                <a:hlinkClick r:id="rId5"/>
              </a:rPr>
              <a:t>e</a:t>
            </a:r>
            <a:r>
              <a:rPr sz="3900" spc="170" dirty="0">
                <a:solidFill>
                  <a:srgbClr val="C29973"/>
                </a:solidFill>
                <a:latin typeface="Tahoma"/>
                <a:cs typeface="Tahoma"/>
                <a:hlinkClick r:id="rId5"/>
              </a:rPr>
              <a:t>r</a:t>
            </a:r>
            <a:r>
              <a:rPr sz="3900" spc="-465" dirty="0">
                <a:solidFill>
                  <a:srgbClr val="C29973"/>
                </a:solidFill>
                <a:latin typeface="Tahoma"/>
                <a:cs typeface="Tahoma"/>
                <a:hlinkClick r:id="rId5"/>
              </a:rPr>
              <a:t> </a:t>
            </a:r>
            <a:r>
              <a:rPr sz="3900" spc="-260" dirty="0">
                <a:solidFill>
                  <a:srgbClr val="C29973"/>
                </a:solidFill>
                <a:latin typeface="Tahoma"/>
                <a:cs typeface="Tahoma"/>
                <a:hlinkClick r:id="rId5"/>
              </a:rPr>
              <a:t>I</a:t>
            </a:r>
            <a:r>
              <a:rPr sz="3900" spc="-254" dirty="0">
                <a:solidFill>
                  <a:srgbClr val="C29973"/>
                </a:solidFill>
                <a:latin typeface="Tahoma"/>
                <a:cs typeface="Tahoma"/>
                <a:hlinkClick r:id="rId5"/>
              </a:rPr>
              <a:t>I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5058410" cy="10287000"/>
          </a:xfrm>
          <a:custGeom>
            <a:avLst/>
            <a:gdLst/>
            <a:ahLst/>
            <a:cxnLst/>
            <a:rect l="l" t="t" r="r" b="b"/>
            <a:pathLst>
              <a:path w="5058410" h="10287000">
                <a:moveTo>
                  <a:pt x="0" y="10286998"/>
                </a:moveTo>
                <a:lnTo>
                  <a:pt x="0" y="0"/>
                </a:lnTo>
                <a:lnTo>
                  <a:pt x="5058176" y="0"/>
                </a:lnTo>
                <a:lnTo>
                  <a:pt x="5058176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6365" y="1030037"/>
            <a:ext cx="3089275" cy="923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850" spc="-445" dirty="0">
                <a:solidFill>
                  <a:srgbClr val="FAFDF4"/>
                </a:solidFill>
              </a:rPr>
              <a:t>CONTENTS</a:t>
            </a:r>
            <a:endParaRPr sz="5850"/>
          </a:p>
        </p:txBody>
      </p:sp>
      <p:sp>
        <p:nvSpPr>
          <p:cNvPr id="4" name="object 4"/>
          <p:cNvSpPr txBox="1"/>
          <p:nvPr/>
        </p:nvSpPr>
        <p:spPr>
          <a:xfrm>
            <a:off x="6012093" y="1723537"/>
            <a:ext cx="7153275" cy="725170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375"/>
              </a:spcBef>
              <a:buAutoNum type="arabicPeriod"/>
              <a:tabLst>
                <a:tab pos="501015" algn="l"/>
              </a:tabLst>
            </a:pPr>
            <a:r>
              <a:rPr sz="4200" spc="80" dirty="0">
                <a:solidFill>
                  <a:srgbClr val="C29973"/>
                </a:solidFill>
                <a:latin typeface="Tahoma"/>
                <a:cs typeface="Tahoma"/>
              </a:rPr>
              <a:t>Introduction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501015" algn="l"/>
              </a:tabLst>
            </a:pPr>
            <a:r>
              <a:rPr sz="4200" spc="80" dirty="0">
                <a:solidFill>
                  <a:srgbClr val="C29973"/>
                </a:solidFill>
                <a:latin typeface="Tahoma"/>
                <a:cs typeface="Tahoma"/>
              </a:rPr>
              <a:t>Assumptions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01015" algn="l"/>
              </a:tabLst>
            </a:pPr>
            <a:r>
              <a:rPr sz="4200" spc="3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-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01015" algn="l"/>
              </a:tabLst>
            </a:pPr>
            <a:r>
              <a:rPr sz="4200" spc="3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-65" dirty="0">
                <a:solidFill>
                  <a:srgbClr val="C29973"/>
                </a:solidFill>
                <a:latin typeface="Tahoma"/>
                <a:cs typeface="Tahoma"/>
              </a:rPr>
              <a:t>-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-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501015" algn="l"/>
              </a:tabLst>
            </a:pPr>
            <a:r>
              <a:rPr sz="4200" spc="40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ed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q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204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01015" algn="l"/>
              </a:tabLst>
            </a:pPr>
            <a:r>
              <a:rPr sz="4200" spc="-2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204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-17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204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20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501015" algn="l"/>
              </a:tabLst>
            </a:pPr>
            <a:r>
              <a:rPr sz="4200" spc="68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4200" spc="204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il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204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22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li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16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01015" algn="l"/>
              </a:tabLst>
            </a:pP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hn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4200" spc="10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4200" spc="-13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4200" spc="160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1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4200" spc="-4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75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4200" spc="10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4200" spc="-3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70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-25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4200" spc="3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4200" spc="4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4200" spc="16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endParaRPr sz="42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01015" algn="l"/>
              </a:tabLst>
            </a:pPr>
            <a:r>
              <a:rPr sz="4200" spc="105" dirty="0">
                <a:solidFill>
                  <a:srgbClr val="C29973"/>
                </a:solidFill>
                <a:latin typeface="Tahoma"/>
                <a:cs typeface="Tahoma"/>
              </a:rPr>
              <a:t>Appendix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3409" y="891204"/>
            <a:ext cx="5359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3409" y="2287552"/>
            <a:ext cx="14646275" cy="649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Military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operations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apply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mathematical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models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to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analyze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various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military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concepts.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Recent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War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scenarios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have</a:t>
            </a:r>
            <a:r>
              <a:rPr sz="3300" spc="-17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been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highly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asymmetric.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Such</a:t>
            </a:r>
            <a:r>
              <a:rPr sz="3300" spc="-17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models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are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used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to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study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dynamics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of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war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and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analyze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fate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of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such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engagements.</a:t>
            </a:r>
            <a:endParaRPr sz="3300">
              <a:latin typeface="Tahoma"/>
              <a:cs typeface="Tahoma"/>
            </a:endParaRPr>
          </a:p>
          <a:p>
            <a:pPr marL="12700" marR="332105">
              <a:lnSpc>
                <a:spcPts val="4630"/>
              </a:lnSpc>
              <a:spcBef>
                <a:spcPts val="265"/>
              </a:spcBef>
            </a:pP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Lancaster's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theory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used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65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basis</a:t>
            </a:r>
            <a:r>
              <a:rPr sz="3300" spc="-17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while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incorporating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required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C29973"/>
                </a:solidFill>
                <a:latin typeface="Tahoma"/>
                <a:cs typeface="Tahoma"/>
              </a:rPr>
              <a:t>changes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like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introducing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various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other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parameters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to </a:t>
            </a:r>
            <a:r>
              <a:rPr sz="3300" spc="-25" dirty="0">
                <a:solidFill>
                  <a:srgbClr val="C29973"/>
                </a:solidFill>
                <a:latin typeface="Tahoma"/>
                <a:cs typeface="Tahoma"/>
              </a:rPr>
              <a:t>make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model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more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practical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and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real-life </a:t>
            </a:r>
            <a:r>
              <a:rPr sz="3300" spc="-15" dirty="0">
                <a:solidFill>
                  <a:srgbClr val="C29973"/>
                </a:solidFill>
                <a:latin typeface="Tahoma"/>
                <a:cs typeface="Tahoma"/>
              </a:rPr>
              <a:t>based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and are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used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by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military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analysts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to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study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force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structure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and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accordingly</a:t>
            </a:r>
            <a:r>
              <a:rPr sz="3300" spc="-19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plan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courses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action.</a:t>
            </a:r>
            <a:endParaRPr sz="3300">
              <a:latin typeface="Tahoma"/>
              <a:cs typeface="Tahoma"/>
            </a:endParaRPr>
          </a:p>
          <a:p>
            <a:pPr marL="12700" marR="635635" indent="107314">
              <a:lnSpc>
                <a:spcPts val="4630"/>
              </a:lnSpc>
            </a:pP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Lanchester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equations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are</a:t>
            </a:r>
            <a:r>
              <a:rPr sz="3300" spc="-17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system</a:t>
            </a:r>
            <a:r>
              <a:rPr sz="3300" spc="-17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Ordinary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differential</a:t>
            </a:r>
            <a:r>
              <a:rPr sz="3300" spc="-17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equations</a:t>
            </a:r>
            <a:r>
              <a:rPr sz="3300" spc="-18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which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describe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the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mutual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attrition continuously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occurring in time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between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two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pp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4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0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8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18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0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105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22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6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pc="-434" dirty="0"/>
              <a:t>MATHEMATICAL</a:t>
            </a:r>
            <a:r>
              <a:rPr spc="40" dirty="0"/>
              <a:t> </a:t>
            </a:r>
            <a:r>
              <a:rPr spc="-455" dirty="0"/>
              <a:t>MODELING</a:t>
            </a:r>
            <a:r>
              <a:rPr spc="45" dirty="0"/>
              <a:t> </a:t>
            </a:r>
            <a:r>
              <a:rPr spc="-805" dirty="0"/>
              <a:t>OF </a:t>
            </a:r>
            <a:r>
              <a:rPr spc="-2095" dirty="0"/>
              <a:t> </a:t>
            </a:r>
            <a:r>
              <a:rPr spc="-380" dirty="0"/>
              <a:t>IRREGULAR</a:t>
            </a:r>
            <a:r>
              <a:rPr spc="40" dirty="0"/>
              <a:t> </a:t>
            </a:r>
            <a:r>
              <a:rPr spc="-475" dirty="0"/>
              <a:t>WARFARE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1217" y="3991419"/>
            <a:ext cx="14310994" cy="4093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215" dirty="0">
                <a:solidFill>
                  <a:srgbClr val="C29973"/>
                </a:solidFill>
                <a:latin typeface="Tahoma"/>
                <a:cs typeface="Tahoma"/>
              </a:rPr>
              <a:t>We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start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C29973"/>
                </a:solidFill>
                <a:latin typeface="Tahoma"/>
                <a:cs typeface="Tahoma"/>
              </a:rPr>
              <a:t>with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identifying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variables.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Time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independent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variable.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300" spc="215" dirty="0">
                <a:solidFill>
                  <a:srgbClr val="C29973"/>
                </a:solidFill>
                <a:latin typeface="Tahoma"/>
                <a:cs typeface="Tahoma"/>
              </a:rPr>
              <a:t>We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have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considered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two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armies,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Blue(B)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65" dirty="0">
                <a:solidFill>
                  <a:srgbClr val="C29973"/>
                </a:solidFill>
                <a:latin typeface="Tahoma"/>
                <a:cs typeface="Tahoma"/>
              </a:rPr>
              <a:t>Red(R).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B(t)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60" dirty="0">
                <a:solidFill>
                  <a:srgbClr val="C29973"/>
                </a:solidFill>
                <a:latin typeface="Tahoma"/>
                <a:cs typeface="Tahoma"/>
              </a:rPr>
              <a:t>R(t)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represents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number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soldiers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alive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blue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red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3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respectively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at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time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70" dirty="0">
                <a:solidFill>
                  <a:srgbClr val="C29973"/>
                </a:solidFill>
                <a:latin typeface="Tahoma"/>
                <a:cs typeface="Tahoma"/>
              </a:rPr>
              <a:t>t.</a:t>
            </a:r>
            <a:endParaRPr sz="3300">
              <a:latin typeface="Tahoma"/>
              <a:cs typeface="Tahoma"/>
            </a:endParaRPr>
          </a:p>
          <a:p>
            <a:pPr marL="12700" marR="391795">
              <a:lnSpc>
                <a:spcPct val="125000"/>
              </a:lnSpc>
            </a:pP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(For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simplicity,</a:t>
            </a:r>
            <a:r>
              <a:rPr sz="3300" spc="35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we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will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be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C29973"/>
                </a:solidFill>
                <a:latin typeface="Tahoma"/>
                <a:cs typeface="Tahoma"/>
              </a:rPr>
              <a:t>using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0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instead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B(t)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60" dirty="0">
                <a:solidFill>
                  <a:srgbClr val="C29973"/>
                </a:solidFill>
                <a:latin typeface="Tahoma"/>
                <a:cs typeface="Tahoma"/>
              </a:rPr>
              <a:t>R(t)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throughout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3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C29973"/>
                </a:solidFill>
                <a:latin typeface="Tahoma"/>
                <a:cs typeface="Tahoma"/>
              </a:rPr>
              <a:t>model.)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9369" y="1050956"/>
            <a:ext cx="51123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ASSUMPTIONS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51" y="3404431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51" y="466173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51" y="529038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51" y="6547680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51" y="7176330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34432" y="3056945"/>
            <a:ext cx="13465810" cy="442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300" spc="215" dirty="0">
                <a:solidFill>
                  <a:srgbClr val="C29973"/>
                </a:solidFill>
                <a:latin typeface="Tahoma"/>
                <a:cs typeface="Tahoma"/>
              </a:rPr>
              <a:t>We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assumed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that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population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homogeneous,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that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every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soldier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equally</a:t>
            </a:r>
            <a:r>
              <a:rPr sz="3300" spc="-33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likely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be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killed.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Relaxed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visibility-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There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are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no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hidden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soldiers.</a:t>
            </a:r>
            <a:endParaRPr sz="3300">
              <a:latin typeface="Tahoma"/>
              <a:cs typeface="Tahoma"/>
            </a:endParaRPr>
          </a:p>
          <a:p>
            <a:pPr marL="12700" marR="544195">
              <a:lnSpc>
                <a:spcPct val="125000"/>
              </a:lnSpc>
            </a:pP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Injuries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don't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affect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effectiveness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armies,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that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soldier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4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10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0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q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Natural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deaths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are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negligible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compared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war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casualties.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9060" y="2264727"/>
            <a:ext cx="55479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6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3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q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060" y="5913869"/>
            <a:ext cx="14023340" cy="254000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993264" algn="l"/>
                <a:tab pos="3202940" algn="l"/>
              </a:tabLst>
            </a:pPr>
            <a:r>
              <a:rPr sz="3300" spc="434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	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	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killi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3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0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y</a:t>
            </a:r>
            <a:endParaRPr sz="3300">
              <a:latin typeface="Tahoma"/>
              <a:cs typeface="Tahoma"/>
            </a:endParaRPr>
          </a:p>
          <a:p>
            <a:pPr marL="12700" marR="156210">
              <a:lnSpc>
                <a:spcPct val="125000"/>
              </a:lnSpc>
            </a:pPr>
            <a:r>
              <a:rPr sz="3300" spc="-90" dirty="0">
                <a:solidFill>
                  <a:srgbClr val="C29973"/>
                </a:solidFill>
                <a:latin typeface="Tahoma"/>
                <a:cs typeface="Tahoma"/>
              </a:rPr>
              <a:t>In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this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model,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each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soldier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will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aim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kill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members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opposing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force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This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model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used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where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battle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comprises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one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on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one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combat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Here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C29973"/>
                </a:solidFill>
                <a:latin typeface="Tahoma"/>
                <a:cs typeface="Tahoma"/>
              </a:rPr>
              <a:t>attrition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fixed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size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opposing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doesn't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C29973"/>
                </a:solidFill>
                <a:latin typeface="Tahoma"/>
                <a:cs typeface="Tahoma"/>
              </a:rPr>
              <a:t>matter.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404" y="3128385"/>
            <a:ext cx="2809874" cy="2428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7700" y="5990058"/>
            <a:ext cx="419099" cy="581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5539" y="6088189"/>
            <a:ext cx="314324" cy="4762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28746" y="522319"/>
            <a:ext cx="70021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AIMED-</a:t>
            </a:r>
            <a:r>
              <a:rPr spc="25" dirty="0"/>
              <a:t> </a:t>
            </a:r>
            <a:r>
              <a:rPr spc="-420" dirty="0"/>
              <a:t>FIRE</a:t>
            </a:r>
            <a:r>
              <a:rPr spc="25" dirty="0"/>
              <a:t> </a:t>
            </a:r>
            <a:r>
              <a:rPr spc="-495" dirty="0"/>
              <a:t>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19960" cy="10287000"/>
          </a:xfrm>
          <a:custGeom>
            <a:avLst/>
            <a:gdLst/>
            <a:ahLst/>
            <a:cxnLst/>
            <a:rect l="l" t="t" r="r" b="b"/>
            <a:pathLst>
              <a:path w="2219960" h="10287000">
                <a:moveTo>
                  <a:pt x="0" y="10286999"/>
                </a:moveTo>
                <a:lnTo>
                  <a:pt x="0" y="0"/>
                </a:lnTo>
                <a:lnTo>
                  <a:pt x="2219726" y="0"/>
                </a:lnTo>
                <a:lnTo>
                  <a:pt x="221972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C2997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8966" y="522319"/>
            <a:ext cx="65900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AREA-</a:t>
            </a:r>
            <a:r>
              <a:rPr spc="25" dirty="0"/>
              <a:t> </a:t>
            </a:r>
            <a:r>
              <a:rPr spc="-420" dirty="0"/>
              <a:t>FIRE</a:t>
            </a:r>
            <a:r>
              <a:rPr spc="25" dirty="0"/>
              <a:t> </a:t>
            </a:r>
            <a:r>
              <a:rPr spc="-49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0732" y="2264727"/>
            <a:ext cx="55479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6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13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q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0732" y="5285219"/>
            <a:ext cx="14581505" cy="379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70">
              <a:lnSpc>
                <a:spcPct val="125000"/>
              </a:lnSpc>
              <a:spcBef>
                <a:spcPts val="95"/>
              </a:spcBef>
            </a:pPr>
            <a:r>
              <a:rPr sz="3300" spc="135" dirty="0">
                <a:solidFill>
                  <a:srgbClr val="C29973"/>
                </a:solidFill>
                <a:latin typeface="Tahoma"/>
                <a:cs typeface="Tahoma"/>
              </a:rPr>
              <a:t>Where</a:t>
            </a:r>
            <a:r>
              <a:rPr sz="3300" spc="34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65" dirty="0">
                <a:solidFill>
                  <a:srgbClr val="C29973"/>
                </a:solidFill>
                <a:latin typeface="Microsoft Sans Serif"/>
                <a:cs typeface="Microsoft Sans Serif"/>
              </a:rPr>
              <a:t>γ</a:t>
            </a:r>
            <a:r>
              <a:rPr sz="3300" spc="-165" dirty="0">
                <a:solidFill>
                  <a:srgbClr val="C29973"/>
                </a:solidFill>
                <a:latin typeface="Microsoft Sans Serif"/>
                <a:cs typeface="Microsoft Sans Serif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kill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rate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when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35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fires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area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containing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B's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Forces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vice-versa.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sz="3300" spc="130" dirty="0">
                <a:solidFill>
                  <a:srgbClr val="C29973"/>
                </a:solidFill>
                <a:latin typeface="Tahoma"/>
                <a:cs typeface="Tahoma"/>
              </a:rPr>
              <a:t>Here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killing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proportional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both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size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opposing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as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C29973"/>
                </a:solidFill>
                <a:latin typeface="Tahoma"/>
                <a:cs typeface="Tahoma"/>
              </a:rPr>
              <a:t>well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C29973"/>
                </a:solidFill>
                <a:latin typeface="Tahoma"/>
                <a:cs typeface="Tahoma"/>
              </a:rPr>
              <a:t>as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C29973"/>
                </a:solidFill>
                <a:latin typeface="Tahoma"/>
                <a:cs typeface="Tahoma"/>
              </a:rPr>
              <a:t>their</a:t>
            </a:r>
            <a:r>
              <a:rPr sz="3300" spc="-33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own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C29973"/>
                </a:solidFill>
                <a:latin typeface="Tahoma"/>
                <a:cs typeface="Tahoma"/>
              </a:rPr>
              <a:t>army.</a:t>
            </a:r>
            <a:endParaRPr sz="3300">
              <a:latin typeface="Tahoma"/>
              <a:cs typeface="Tahoma"/>
            </a:endParaRPr>
          </a:p>
          <a:p>
            <a:pPr marL="12700" marR="391795">
              <a:lnSpc>
                <a:spcPct val="125000"/>
              </a:lnSpc>
            </a:pP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This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type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model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applicable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when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army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fires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in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C29973"/>
                </a:solidFill>
                <a:latin typeface="Tahoma"/>
                <a:cs typeface="Tahoma"/>
              </a:rPr>
              <a:t>an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unaimed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manner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or </a:t>
            </a:r>
            <a:r>
              <a:rPr sz="3300" spc="-10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u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0" dirty="0">
                <a:solidFill>
                  <a:srgbClr val="C29973"/>
                </a:solidFill>
                <a:latin typeface="Tahoma"/>
                <a:cs typeface="Tahoma"/>
              </a:rPr>
              <a:t>w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li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639" y="2964983"/>
            <a:ext cx="4352924" cy="2390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0309" y="2954273"/>
            <a:ext cx="13720444" cy="191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300" spc="275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real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battle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C29973"/>
                </a:solidFill>
                <a:latin typeface="Tahoma"/>
                <a:cs typeface="Tahoma"/>
              </a:rPr>
              <a:t>is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C29973"/>
                </a:solidFill>
                <a:latin typeface="Tahoma"/>
                <a:cs typeface="Tahoma"/>
              </a:rPr>
              <a:t>likely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C29973"/>
                </a:solidFill>
                <a:latin typeface="Tahoma"/>
                <a:cs typeface="Tahoma"/>
              </a:rPr>
              <a:t>to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contain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aspects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both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C29973"/>
                </a:solidFill>
                <a:latin typeface="Tahoma"/>
                <a:cs typeface="Tahoma"/>
              </a:rPr>
              <a:t>above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stated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models. 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Since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C29973"/>
                </a:solidFill>
                <a:latin typeface="Tahoma"/>
                <a:cs typeface="Tahoma"/>
              </a:rPr>
              <a:t>the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force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C29973"/>
                </a:solidFill>
                <a:latin typeface="Tahoma"/>
                <a:cs typeface="Tahoma"/>
              </a:rPr>
              <a:t>will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be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depleted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20" dirty="0">
                <a:solidFill>
                  <a:srgbClr val="C29973"/>
                </a:solidFill>
                <a:latin typeface="Tahoma"/>
                <a:cs typeface="Tahoma"/>
              </a:rPr>
              <a:t>because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of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C29973"/>
                </a:solidFill>
                <a:latin typeface="Tahoma"/>
                <a:cs typeface="Tahoma"/>
              </a:rPr>
              <a:t>both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aimed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C29973"/>
                </a:solidFill>
                <a:latin typeface="Tahoma"/>
                <a:cs typeface="Tahoma"/>
              </a:rPr>
              <a:t>and</a:t>
            </a:r>
            <a:r>
              <a:rPr sz="3300" spc="-320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unaimed</a:t>
            </a:r>
            <a:r>
              <a:rPr sz="3300" spc="-31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C29973"/>
                </a:solidFill>
                <a:latin typeface="Tahoma"/>
                <a:cs typeface="Tahoma"/>
              </a:rPr>
              <a:t>firing </a:t>
            </a:r>
            <a:r>
              <a:rPr sz="3300" spc="-1019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p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00" dirty="0">
                <a:solidFill>
                  <a:srgbClr val="C29973"/>
                </a:solidFill>
                <a:latin typeface="Tahoma"/>
                <a:cs typeface="Tahoma"/>
              </a:rPr>
              <a:t>.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h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100" dirty="0">
                <a:solidFill>
                  <a:srgbClr val="C29973"/>
                </a:solidFill>
                <a:latin typeface="Tahoma"/>
                <a:cs typeface="Tahoma"/>
              </a:rPr>
              <a:t>g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85" dirty="0">
                <a:solidFill>
                  <a:srgbClr val="C29973"/>
                </a:solidFill>
                <a:latin typeface="Tahoma"/>
                <a:cs typeface="Tahoma"/>
              </a:rPr>
              <a:t>v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75" dirty="0">
                <a:solidFill>
                  <a:srgbClr val="C29973"/>
                </a:solidFill>
                <a:latin typeface="Tahoma"/>
                <a:cs typeface="Tahoma"/>
              </a:rPr>
              <a:t>r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-5" dirty="0">
                <a:solidFill>
                  <a:srgbClr val="C29973"/>
                </a:solidFill>
                <a:latin typeface="Tahoma"/>
                <a:cs typeface="Tahoma"/>
              </a:rPr>
              <a:t>s</a:t>
            </a:r>
            <a:r>
              <a:rPr sz="330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160" dirty="0">
                <a:solidFill>
                  <a:srgbClr val="C29973"/>
                </a:solidFill>
                <a:latin typeface="Tahoma"/>
                <a:cs typeface="Tahoma"/>
              </a:rPr>
              <a:t>t</a:t>
            </a:r>
            <a:r>
              <a:rPr sz="3300" spc="5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a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C29973"/>
                </a:solidFill>
                <a:latin typeface="Tahoma"/>
                <a:cs typeface="Tahoma"/>
              </a:rPr>
              <a:t>c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b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i</a:t>
            </a:r>
            <a:r>
              <a:rPr sz="3300" spc="35" dirty="0">
                <a:solidFill>
                  <a:srgbClr val="C29973"/>
                </a:solidFill>
                <a:latin typeface="Tahoma"/>
                <a:cs typeface="Tahoma"/>
              </a:rPr>
              <a:t>n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ed</a:t>
            </a:r>
            <a:r>
              <a:rPr sz="3300" spc="-325" dirty="0">
                <a:solidFill>
                  <a:srgbClr val="C29973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C29973"/>
                </a:solidFill>
                <a:latin typeface="Tahoma"/>
                <a:cs typeface="Tahoma"/>
              </a:rPr>
              <a:t>m</a:t>
            </a:r>
            <a:r>
              <a:rPr sz="3300" spc="80" dirty="0">
                <a:solidFill>
                  <a:srgbClr val="C29973"/>
                </a:solidFill>
                <a:latin typeface="Tahoma"/>
                <a:cs typeface="Tahoma"/>
              </a:rPr>
              <a:t>o</a:t>
            </a:r>
            <a:r>
              <a:rPr sz="3300" spc="60" dirty="0">
                <a:solidFill>
                  <a:srgbClr val="C29973"/>
                </a:solidFill>
                <a:latin typeface="Tahoma"/>
                <a:cs typeface="Tahoma"/>
              </a:rPr>
              <a:t>d</a:t>
            </a:r>
            <a:r>
              <a:rPr sz="3300" spc="30" dirty="0">
                <a:solidFill>
                  <a:srgbClr val="C29973"/>
                </a:solidFill>
                <a:latin typeface="Tahoma"/>
                <a:cs typeface="Tahoma"/>
              </a:rPr>
              <a:t>e</a:t>
            </a:r>
            <a:r>
              <a:rPr sz="3300" spc="125" dirty="0">
                <a:solidFill>
                  <a:srgbClr val="C29973"/>
                </a:solidFill>
                <a:latin typeface="Tahoma"/>
                <a:cs typeface="Tahoma"/>
              </a:rPr>
              <a:t>l</a:t>
            </a:r>
            <a:r>
              <a:rPr sz="3300" spc="-50" dirty="0">
                <a:solidFill>
                  <a:srgbClr val="C29973"/>
                </a:solidFill>
                <a:latin typeface="Tahoma"/>
                <a:cs typeface="Tahoma"/>
              </a:rPr>
              <a:t>-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9583" y="5549645"/>
            <a:ext cx="6105524" cy="3381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0309" y="791686"/>
            <a:ext cx="128460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50" dirty="0">
                <a:solidFill>
                  <a:srgbClr val="C29973"/>
                </a:solidFill>
                <a:latin typeface="Trebuchet MS"/>
                <a:cs typeface="Trebuchet MS"/>
              </a:rPr>
              <a:t>LANCHESTER</a:t>
            </a:r>
            <a:r>
              <a:rPr sz="7000" spc="45" dirty="0">
                <a:solidFill>
                  <a:srgbClr val="C29973"/>
                </a:solidFill>
                <a:latin typeface="Trebuchet MS"/>
                <a:cs typeface="Trebuchet MS"/>
              </a:rPr>
              <a:t> </a:t>
            </a:r>
            <a:r>
              <a:rPr sz="7000" spc="-345" dirty="0">
                <a:solidFill>
                  <a:srgbClr val="C29973"/>
                </a:solidFill>
                <a:latin typeface="Trebuchet MS"/>
                <a:cs typeface="Trebuchet MS"/>
              </a:rPr>
              <a:t>COMBINED</a:t>
            </a:r>
            <a:r>
              <a:rPr sz="7000" spc="50" dirty="0">
                <a:solidFill>
                  <a:srgbClr val="C29973"/>
                </a:solidFill>
                <a:latin typeface="Trebuchet MS"/>
                <a:cs typeface="Trebuchet MS"/>
              </a:rPr>
              <a:t> </a:t>
            </a:r>
            <a:r>
              <a:rPr sz="7000" spc="-470" dirty="0">
                <a:solidFill>
                  <a:srgbClr val="C29973"/>
                </a:solidFill>
                <a:latin typeface="Trebuchet MS"/>
                <a:cs typeface="Trebuchet MS"/>
              </a:rPr>
              <a:t>EQUATIONS</a:t>
            </a:r>
            <a:endParaRPr sz="7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2997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1163</Words>
  <Application>Microsoft Office PowerPoint</Application>
  <PresentationFormat>Custom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Microsoft Sans Serif</vt:lpstr>
      <vt:lpstr>Tahoma</vt:lpstr>
      <vt:lpstr>Trebuchet MS</vt:lpstr>
      <vt:lpstr>Office Theme</vt:lpstr>
      <vt:lpstr>MATHEMATICAL MODELING  (MATH F240)</vt:lpstr>
      <vt:lpstr>GROUP    MEMBERS</vt:lpstr>
      <vt:lpstr>CONTENTS</vt:lpstr>
      <vt:lpstr>INTRODUCTION</vt:lpstr>
      <vt:lpstr>MATHEMATICAL MODELING OF  IRREGULAR WARFARE</vt:lpstr>
      <vt:lpstr>ASSUMPTIONS</vt:lpstr>
      <vt:lpstr>AIMED- FIRE MODEL</vt:lpstr>
      <vt:lpstr>AREA- FIRE MODEL</vt:lpstr>
      <vt:lpstr>PowerPoint Presentation</vt:lpstr>
      <vt:lpstr>STABILITY ANALYSIS OF LANCHESTER  COMBINED EQUATIONS</vt:lpstr>
      <vt:lpstr>STABILITY ANALYSIS OF LANCHESTER  COMBINED EQUATIONS</vt:lpstr>
      <vt:lpstr>INTRODUCING REINFORCEMENTS</vt:lpstr>
      <vt:lpstr>INTRODUCING REINFORCEMENTS</vt:lpstr>
      <vt:lpstr>INTRODUCING REINFORCEMENTS</vt:lpstr>
      <vt:lpstr>STABILITY ANALYSIS</vt:lpstr>
      <vt:lpstr>STABILITY ANALYSIS</vt:lpstr>
      <vt:lpstr>STABILITY ANALYSIS</vt:lpstr>
      <vt:lpstr>GRAPHS FOR REINFORCEMENTS</vt:lpstr>
      <vt:lpstr>GRAPHS FOR REINFORCEMENTS</vt:lpstr>
      <vt:lpstr>GRAPHS FOR REINFORCEMENTS</vt:lpstr>
      <vt:lpstr>MULTILATERAL CONFLICTS</vt:lpstr>
      <vt:lpstr>MULTILATERAL CONFLICTS</vt:lpstr>
      <vt:lpstr>MODIFIED TRILATERAL CONFLICT</vt:lpstr>
      <vt:lpstr>MODIFIED TRILATERAL CONFLICT</vt:lpstr>
      <vt:lpstr>MODIFIED TRILATERAL CONFLICT</vt:lpstr>
      <vt:lpstr>AIMED FIRE MODEL WITH TECHNOLOGICAL ADVANCEMENTS</vt:lpstr>
      <vt:lpstr>AIMED FIRE MODEL WITH TECHNOLOGICAL ADVANCEMENTS</vt:lpstr>
      <vt:lpstr>AIMED FIRE MODEL WITH TECHNOLOGICAL ADVANCEMENTS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warfare model</dc:title>
  <dc:creator>Divyanshi Chouksey</dc:creator>
  <cp:keywords>DAE_Ahe5AFU,BAEdz6vCO5k</cp:keywords>
  <cp:lastModifiedBy>Arnav Gupta</cp:lastModifiedBy>
  <cp:revision>28</cp:revision>
  <dcterms:created xsi:type="dcterms:W3CDTF">2022-04-30T09:56:52Z</dcterms:created>
  <dcterms:modified xsi:type="dcterms:W3CDTF">2022-05-01T20:06:34Z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2022-04-30T00:00:00Z</vt:filetime>
  </property>
</Properties>
</file>