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6"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794"/>
  </p:normalViewPr>
  <p:slideViewPr>
    <p:cSldViewPr snapToGrid="0">
      <p:cViewPr varScale="1">
        <p:scale>
          <a:sx n="103" d="100"/>
          <a:sy n="103" d="100"/>
        </p:scale>
        <p:origin x="188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86433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8809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7128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3513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531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5486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941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875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5890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7976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933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92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635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776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782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9721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628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974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8599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525685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57526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530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173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93426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7759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337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1147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8672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8927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492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51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p:nvPr/>
        </p:nvSpPr>
        <p:spPr>
          <a:xfrm>
            <a:off x="0" y="789677"/>
            <a:ext cx="9144000" cy="7091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6CB255"/>
              </a:buClr>
              <a:buSzPts val="3500"/>
              <a:buFont typeface="Arial Black"/>
              <a:buNone/>
            </a:pPr>
            <a:r>
              <a:rPr lang="en-US" sz="3500" b="0" i="0" u="none" strike="noStrike" cap="none">
                <a:solidFill>
                  <a:srgbClr val="6CB255"/>
                </a:solidFill>
                <a:latin typeface="Arial Black"/>
                <a:ea typeface="Arial Black"/>
                <a:cs typeface="Arial Black"/>
                <a:sym typeface="Arial Black"/>
              </a:rPr>
              <a:t>COLLEGE PHYSICS</a:t>
            </a:r>
            <a:endParaRPr/>
          </a:p>
          <a:p>
            <a:pPr marL="0" marR="0" lvl="0" indent="0" algn="ctr" rtl="0">
              <a:spcBef>
                <a:spcPts val="0"/>
              </a:spcBef>
              <a:spcAft>
                <a:spcPts val="0"/>
              </a:spcAft>
              <a:buClr>
                <a:srgbClr val="6CB255"/>
              </a:buClr>
              <a:buSzPts val="1800"/>
              <a:buFont typeface="Arial Black"/>
              <a:buNone/>
            </a:pPr>
            <a:endParaRPr sz="1800" b="0" i="0" u="none" strike="noStrike" cap="none">
              <a:solidFill>
                <a:srgbClr val="EAF1DD"/>
              </a:solidFill>
              <a:latin typeface="Arial"/>
              <a:ea typeface="Arial"/>
              <a:cs typeface="Arial"/>
              <a:sym typeface="Arial"/>
            </a:endParaRPr>
          </a:p>
          <a:p>
            <a:pPr marL="0" marR="0" lvl="0" indent="0" algn="ctr" rtl="0">
              <a:spcBef>
                <a:spcPts val="0"/>
              </a:spcBef>
              <a:spcAft>
                <a:spcPts val="0"/>
              </a:spcAft>
              <a:buClr>
                <a:srgbClr val="212F62"/>
              </a:buClr>
              <a:buSzPts val="2000"/>
              <a:buFont typeface="Arial"/>
              <a:buNone/>
            </a:pPr>
            <a:r>
              <a:rPr lang="en-US" sz="2000" b="1" i="0" u="none" strike="noStrike" cap="none">
                <a:solidFill>
                  <a:srgbClr val="212F62"/>
                </a:solidFill>
                <a:latin typeface="Arial"/>
                <a:ea typeface="Arial"/>
                <a:cs typeface="Arial"/>
                <a:sym typeface="Arial"/>
              </a:rPr>
              <a:t>Chapter # Chapter Title</a:t>
            </a:r>
            <a:endParaRPr/>
          </a:p>
          <a:p>
            <a:pPr marL="0" marR="0" lvl="0" indent="0" algn="ctr"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PowerPoint Image Slideshow</a:t>
            </a:r>
            <a:endParaRPr sz="1600" b="0" i="0" u="none" strike="noStrike" cap="none">
              <a:solidFill>
                <a:schemeClr val="dk1"/>
              </a:solidFill>
              <a:latin typeface="Arial"/>
              <a:ea typeface="Arial"/>
              <a:cs typeface="Arial"/>
              <a:sym typeface="Arial"/>
            </a:endParaRPr>
          </a:p>
        </p:txBody>
      </p:sp>
      <p:pic>
        <p:nvPicPr>
          <p:cNvPr id="19" name="Google Shape;19;p2" descr="medium_covers_Page_2.png"/>
          <p:cNvPicPr preferRelativeResize="0"/>
          <p:nvPr/>
        </p:nvPicPr>
        <p:blipFill rotWithShape="1">
          <a:blip r:embed="rId2">
            <a:alphaModFix/>
          </a:blip>
          <a:srcRect/>
          <a:stretch/>
        </p:blipFill>
        <p:spPr>
          <a:xfrm>
            <a:off x="3562758" y="2517424"/>
            <a:ext cx="2010682" cy="2603836"/>
          </a:xfrm>
          <a:prstGeom prst="rect">
            <a:avLst/>
          </a:prstGeom>
          <a:noFill/>
          <a:ln>
            <a:noFill/>
          </a:ln>
          <a:effectLst>
            <a:reflection stA="52000" endA="300" endPos="35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20"/>
        <p:cNvGrpSpPr/>
        <p:nvPr/>
      </p:nvGrpSpPr>
      <p:grpSpPr>
        <a:xfrm>
          <a:off x="0" y="0"/>
          <a:ext cx="0" cy="0"/>
          <a:chOff x="0" y="0"/>
          <a:chExt cx="0" cy="0"/>
        </a:xfrm>
      </p:grpSpPr>
      <p:sp>
        <p:nvSpPr>
          <p:cNvPr id="21" name="Google Shape;21;p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a:spLocks noGrp="1"/>
          </p:cNvSpPr>
          <p:nvPr>
            <p:ph type="pic" idx="2"/>
          </p:nvPr>
        </p:nvSpPr>
        <p:spPr>
          <a:xfrm>
            <a:off x="457199" y="1122386"/>
            <a:ext cx="8062913" cy="350007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1"/>
          </p:nvPr>
        </p:nvSpPr>
        <p:spPr>
          <a:xfrm>
            <a:off x="457200" y="4843982"/>
            <a:ext cx="8062912" cy="1166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000000"/>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4"/>
          <p:cNvSpPr>
            <a:spLocks noGrp="1"/>
          </p:cNvSpPr>
          <p:nvPr>
            <p:ph type="pic" idx="2"/>
          </p:nvPr>
        </p:nvSpPr>
        <p:spPr>
          <a:xfrm>
            <a:off x="457199" y="1107618"/>
            <a:ext cx="4031619" cy="4607689"/>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4"/>
          <p:cNvSpPr txBox="1">
            <a:spLocks noGrp="1"/>
          </p:cNvSpPr>
          <p:nvPr>
            <p:ph type="body" idx="1"/>
          </p:nvPr>
        </p:nvSpPr>
        <p:spPr>
          <a:xfrm>
            <a:off x="4606925" y="1107618"/>
            <a:ext cx="3913188" cy="4607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212F62"/>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3575050" y="1600200"/>
            <a:ext cx="5111750" cy="4480560"/>
          </a:xfrm>
          <a:prstGeom prst="rect">
            <a:avLst/>
          </a:prstGeom>
          <a:noFill/>
          <a:ln>
            <a:noFill/>
          </a:ln>
        </p:spPr>
        <p:txBody>
          <a:bodyPr spcFirstLastPara="1" wrap="square" lIns="91425" tIns="45700" rIns="91425" bIns="45700" anchor="t" anchorCtr="0">
            <a:noAutofit/>
          </a:bodyPr>
          <a:lstStyle>
            <a:lvl1pPr marL="457200" lvl="0" indent="-228600" algn="l">
              <a:spcBef>
                <a:spcPts val="640"/>
              </a:spcBef>
              <a:spcAft>
                <a:spcPts val="0"/>
              </a:spcAft>
              <a:buSzPts val="3200"/>
              <a:buNone/>
              <a:defRPr sz="3200"/>
            </a:lvl1pPr>
            <a:lvl2pPr marL="914400" lvl="1" indent="-406400" algn="l">
              <a:spcBef>
                <a:spcPts val="600"/>
              </a:spcBef>
              <a:spcAft>
                <a:spcPts val="0"/>
              </a:spcAft>
              <a:buSzPts val="2800"/>
              <a:buFont typeface="Arial Black"/>
              <a:buAutoNum type="alphaLcParenR"/>
              <a:defRPr sz="2800"/>
            </a:lvl2pPr>
            <a:lvl3pPr marL="1371600" lvl="2" indent="-381000" algn="l">
              <a:spcBef>
                <a:spcPts val="480"/>
              </a:spcBef>
              <a:spcAft>
                <a:spcPts val="0"/>
              </a:spcAft>
              <a:buSzPts val="2400"/>
              <a:buFont typeface="Arial Black"/>
              <a:buAutoNum type="alphaLcParenR"/>
              <a:defRPr sz="2400"/>
            </a:lvl3pPr>
            <a:lvl4pPr marL="1828800" lvl="3" indent="-355600" algn="l">
              <a:spcBef>
                <a:spcPts val="400"/>
              </a:spcBef>
              <a:spcAft>
                <a:spcPts val="0"/>
              </a:spcAft>
              <a:buSzPts val="2000"/>
              <a:buFont typeface="Arial Black"/>
              <a:buAutoNum type="alphaLcParenR"/>
              <a:defRPr sz="2000"/>
            </a:lvl4pPr>
            <a:lvl5pPr marL="2286000" lvl="4" indent="-355600" algn="l">
              <a:spcBef>
                <a:spcPts val="400"/>
              </a:spcBef>
              <a:spcAft>
                <a:spcPts val="0"/>
              </a:spcAft>
              <a:buSzPts val="2000"/>
              <a:buFont typeface="Arial Black"/>
              <a:buAutoNum type="alphaLcParen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36" name="Google Shape;36;p5"/>
          <p:cNvSpPr txBox="1">
            <a:spLocks noGrp="1"/>
          </p:cNvSpPr>
          <p:nvPr>
            <p:ph type="body" idx="2"/>
          </p:nvPr>
        </p:nvSpPr>
        <p:spPr>
          <a:xfrm>
            <a:off x="457200" y="1600200"/>
            <a:ext cx="3008313" cy="448056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60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37" name="Google Shape;37;p5"/>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6CB255"/>
              </a:buClr>
              <a:buSzPts val="2400"/>
              <a:buFont typeface="Arial Black"/>
              <a:buNone/>
              <a:defRPr sz="2400" b="0" i="0" u="none" strike="noStrike" cap="none">
                <a:solidFill>
                  <a:srgbClr val="6CB255"/>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b="1" i="0" u="none" strike="noStrike" cap="none">
                <a:solidFill>
                  <a:srgbClr val="FFFFFF"/>
                </a:solidFill>
                <a:latin typeface="Arial"/>
                <a:ea typeface="Arial"/>
                <a:cs typeface="Arial"/>
                <a:sym typeface="Arial"/>
              </a:defRPr>
            </a:lvl1pPr>
            <a:lvl2pPr marL="0" marR="0" lvl="1" indent="0" algn="r" rtl="0">
              <a:spcBef>
                <a:spcPts val="0"/>
              </a:spcBef>
              <a:buNone/>
              <a:defRPr sz="2400" b="1" i="0" u="none" strike="noStrike" cap="none">
                <a:solidFill>
                  <a:srgbClr val="FFFFFF"/>
                </a:solidFill>
                <a:latin typeface="Arial"/>
                <a:ea typeface="Arial"/>
                <a:cs typeface="Arial"/>
                <a:sym typeface="Arial"/>
              </a:defRPr>
            </a:lvl2pPr>
            <a:lvl3pPr marL="0" marR="0" lvl="2" indent="0" algn="r" rtl="0">
              <a:spcBef>
                <a:spcPts val="0"/>
              </a:spcBef>
              <a:buNone/>
              <a:defRPr sz="2400" b="1" i="0" u="none" strike="noStrike" cap="none">
                <a:solidFill>
                  <a:srgbClr val="FFFFFF"/>
                </a:solidFill>
                <a:latin typeface="Arial"/>
                <a:ea typeface="Arial"/>
                <a:cs typeface="Arial"/>
                <a:sym typeface="Arial"/>
              </a:defRPr>
            </a:lvl3pPr>
            <a:lvl4pPr marL="0" marR="0" lvl="3" indent="0" algn="r" rtl="0">
              <a:spcBef>
                <a:spcPts val="0"/>
              </a:spcBef>
              <a:buNone/>
              <a:defRPr sz="2400" b="1" i="0" u="none" strike="noStrike" cap="none">
                <a:solidFill>
                  <a:srgbClr val="FFFFFF"/>
                </a:solidFill>
                <a:latin typeface="Arial"/>
                <a:ea typeface="Arial"/>
                <a:cs typeface="Arial"/>
                <a:sym typeface="Arial"/>
              </a:defRPr>
            </a:lvl4pPr>
            <a:lvl5pPr marL="0" marR="0" lvl="4" indent="0" algn="r" rtl="0">
              <a:spcBef>
                <a:spcPts val="0"/>
              </a:spcBef>
              <a:buNone/>
              <a:defRPr sz="2400" b="1" i="0" u="none" strike="noStrike" cap="none">
                <a:solidFill>
                  <a:srgbClr val="FFFFFF"/>
                </a:solidFill>
                <a:latin typeface="Arial"/>
                <a:ea typeface="Arial"/>
                <a:cs typeface="Arial"/>
                <a:sym typeface="Arial"/>
              </a:defRPr>
            </a:lvl5pPr>
            <a:lvl6pPr marL="0" marR="0" lvl="5" indent="0" algn="r" rtl="0">
              <a:spcBef>
                <a:spcPts val="0"/>
              </a:spcBef>
              <a:buNone/>
              <a:defRPr sz="2400" b="1" i="0" u="none" strike="noStrike" cap="none">
                <a:solidFill>
                  <a:srgbClr val="FFFFFF"/>
                </a:solidFill>
                <a:latin typeface="Arial"/>
                <a:ea typeface="Arial"/>
                <a:cs typeface="Arial"/>
                <a:sym typeface="Arial"/>
              </a:defRPr>
            </a:lvl6pPr>
            <a:lvl7pPr marL="0" marR="0" lvl="6" indent="0" algn="r" rtl="0">
              <a:spcBef>
                <a:spcPts val="0"/>
              </a:spcBef>
              <a:buNone/>
              <a:defRPr sz="2400" b="1" i="0" u="none" strike="noStrike" cap="none">
                <a:solidFill>
                  <a:srgbClr val="FFFFFF"/>
                </a:solidFill>
                <a:latin typeface="Arial"/>
                <a:ea typeface="Arial"/>
                <a:cs typeface="Arial"/>
                <a:sym typeface="Arial"/>
              </a:defRPr>
            </a:lvl7pPr>
            <a:lvl8pPr marL="0" marR="0" lvl="7" indent="0" algn="r" rtl="0">
              <a:spcBef>
                <a:spcPts val="0"/>
              </a:spcBef>
              <a:buNone/>
              <a:defRPr sz="2400" b="1" i="0" u="none" strike="noStrike" cap="none">
                <a:solidFill>
                  <a:srgbClr val="FFFFFF"/>
                </a:solidFill>
                <a:latin typeface="Arial"/>
                <a:ea typeface="Arial"/>
                <a:cs typeface="Arial"/>
                <a:sym typeface="Arial"/>
              </a:defRPr>
            </a:lvl8pPr>
            <a:lvl9pPr marL="0" marR="0" lvl="8" indent="0" algn="r" rtl="0">
              <a:spcBef>
                <a:spcPts val="0"/>
              </a:spcBef>
              <a:buNone/>
              <a:defRPr sz="2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6"/>
          <p:cNvSpPr txBox="1"/>
          <p:nvPr/>
        </p:nvSpPr>
        <p:spPr>
          <a:xfrm>
            <a:off x="0" y="789677"/>
            <a:ext cx="9144000" cy="7091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6CB255"/>
              </a:buClr>
              <a:buSzPts val="3600"/>
              <a:buFont typeface="Arial Black"/>
              <a:buNone/>
            </a:pPr>
            <a:r>
              <a:rPr lang="en-US" sz="3600" b="0" i="0" u="none" strike="noStrike" cap="none" dirty="0">
                <a:solidFill>
                  <a:srgbClr val="00B050"/>
                </a:solidFill>
                <a:latin typeface="Arial Black"/>
                <a:ea typeface="Arial Black"/>
                <a:cs typeface="Arial Black"/>
                <a:sym typeface="Arial Black"/>
              </a:rPr>
              <a:t>PSYCHOLOGY 2e</a:t>
            </a:r>
            <a:endParaRPr dirty="0">
              <a:solidFill>
                <a:srgbClr val="00B050"/>
              </a:solidFill>
            </a:endParaRPr>
          </a:p>
          <a:p>
            <a:pPr marL="0" marR="0" lvl="0" indent="0" algn="ctr" rtl="0">
              <a:spcBef>
                <a:spcPts val="0"/>
              </a:spcBef>
              <a:spcAft>
                <a:spcPts val="0"/>
              </a:spcAft>
              <a:buClr>
                <a:srgbClr val="6CB255"/>
              </a:buClr>
              <a:buSzPts val="1800"/>
              <a:buFont typeface="Arial Black"/>
              <a:buNone/>
            </a:pPr>
            <a:endParaRPr sz="1800" b="0" i="0" u="none" strike="noStrike" cap="none" dirty="0">
              <a:solidFill>
                <a:srgbClr val="EAF1DD"/>
              </a:solidFill>
              <a:latin typeface="Arial"/>
              <a:ea typeface="Arial"/>
              <a:cs typeface="Arial"/>
              <a:sym typeface="Arial"/>
            </a:endParaRPr>
          </a:p>
          <a:p>
            <a:pPr marL="0" marR="0" lvl="0" indent="0" algn="ctr" rtl="0">
              <a:spcBef>
                <a:spcPts val="0"/>
              </a:spcBef>
              <a:spcAft>
                <a:spcPts val="0"/>
              </a:spcAft>
              <a:buClr>
                <a:srgbClr val="212F62"/>
              </a:buClr>
              <a:buSzPts val="2000"/>
              <a:buFont typeface="Arial"/>
              <a:buNone/>
            </a:pPr>
            <a:r>
              <a:rPr lang="en-US" sz="2000" b="1" i="0" u="none" strike="noStrike" cap="none" dirty="0">
                <a:solidFill>
                  <a:srgbClr val="212F62"/>
                </a:solidFill>
                <a:latin typeface="Arial"/>
                <a:ea typeface="Arial"/>
                <a:cs typeface="Arial"/>
                <a:sym typeface="Arial"/>
              </a:rPr>
              <a:t>Chapter 6 LEARNING</a:t>
            </a:r>
            <a:endParaRPr dirty="0"/>
          </a:p>
          <a:p>
            <a:pPr marL="0" marR="0" lvl="0" indent="0" algn="ctr" rtl="0">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PowerPoint Image Slideshow</a:t>
            </a:r>
            <a:endParaRPr sz="1600" b="0" i="0" u="none" strike="noStrike" cap="none" dirty="0">
              <a:solidFill>
                <a:schemeClr val="dk1"/>
              </a:solidFill>
              <a:latin typeface="Arial"/>
              <a:ea typeface="Arial"/>
              <a:cs typeface="Arial"/>
              <a:sym typeface="Arial"/>
            </a:endParaRPr>
          </a:p>
        </p:txBody>
      </p:sp>
      <p:pic>
        <p:nvPicPr>
          <p:cNvPr id="3" name="Picture 2" descr="Psychology second edi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915" y="2507274"/>
            <a:ext cx="3050170" cy="3298825"/>
          </a:xfrm>
          <a:prstGeom prst="rect">
            <a:avLst/>
          </a:prstGeom>
        </p:spPr>
      </p:pic>
      <p:pic>
        <p:nvPicPr>
          <p:cNvPr id="4" name="Picture 3" descr="The OpenStax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575" y="5201877"/>
            <a:ext cx="1628774" cy="1208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457200" y="241326"/>
            <a:ext cx="8062912" cy="75170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160"/>
              <a:buFont typeface="Arial Black"/>
              <a:buNone/>
            </a:pPr>
            <a:r>
              <a:rPr lang="en-US" sz="2160"/>
              <a:t>CURVE OF ACQUISITION, EXTINCTION &amp;</a:t>
            </a:r>
            <a:br>
              <a:rPr lang="en-US" sz="2160"/>
            </a:br>
            <a:r>
              <a:rPr lang="en-US" sz="2160"/>
              <a:t>SPONTANEOUS RECOVERY</a:t>
            </a:r>
            <a:endParaRPr sz="2160"/>
          </a:p>
        </p:txBody>
      </p:sp>
      <p:sp>
        <p:nvSpPr>
          <p:cNvPr id="124" name="Google Shape;124;p15"/>
          <p:cNvSpPr txBox="1">
            <a:spLocks noGrp="1"/>
          </p:cNvSpPr>
          <p:nvPr>
            <p:ph type="body" idx="1"/>
          </p:nvPr>
        </p:nvSpPr>
        <p:spPr>
          <a:xfrm>
            <a:off x="457199" y="4362138"/>
            <a:ext cx="8367221" cy="22635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The rising curve shows the conditioned response quickly getting stronger through the repeated pairing of the conditioned stimulus and the unconditioned stimulus (acquisition). </a:t>
            </a:r>
            <a:endParaRPr sz="1700"/>
          </a:p>
          <a:p>
            <a:pPr marL="0" lvl="0" indent="0" algn="l" rtl="0">
              <a:spcBef>
                <a:spcPts val="1080"/>
              </a:spcBef>
              <a:spcAft>
                <a:spcPts val="0"/>
              </a:spcAft>
              <a:buSzPts val="1700"/>
              <a:buNone/>
            </a:pPr>
            <a:r>
              <a:rPr lang="en-US" sz="1700"/>
              <a:t>Then the curve decreases, which shows how the conditioned response weakens when only the conditioned stimulus is presented (extinction). </a:t>
            </a:r>
            <a:endParaRPr sz="1700"/>
          </a:p>
          <a:p>
            <a:pPr marL="0" lvl="0" indent="0" algn="l" rtl="0">
              <a:spcBef>
                <a:spcPts val="1080"/>
              </a:spcBef>
              <a:spcAft>
                <a:spcPts val="0"/>
              </a:spcAft>
              <a:buSzPts val="1700"/>
              <a:buNone/>
            </a:pPr>
            <a:r>
              <a:rPr lang="en-US" sz="1700"/>
              <a:t>After a break or pause from conditioning, the conditioned response reappears (spontaneous recovery).</a:t>
            </a:r>
            <a:endParaRPr/>
          </a:p>
        </p:txBody>
      </p:sp>
      <p:pic>
        <p:nvPicPr>
          <p:cNvPr id="3" name="Picture 2" descr="A chart has an x-axis labeled “time” and a y-axis labeled “strength of CR;” there are four columns of graphed data. The first column is labeled “acquisition (CS + UCS) and the line rises steeply from the bottom to the top. The second column is labeled “Extinction (CS alone)” and the line drops rapidly from the top to the bottom. The third column is labeled “Pause” and has no line. The fourth column has a line that begins midway and drops sharply to the bottom. At the point where the line begins, it is labeled “Spontaneous recovery of CR”; the halfway point on the line is labeled “Extinction (CS alone).”&quot;&gt;&#10;&lt;img src=&quot;/resources/f29b947cfc3a298595421b9e67bf0bdc40bc307c&quot; data-media-type=&quot;image/jpeg&quot; alt=&quot;A chart has an x-axis labeled “time” and a y-axis labeled “strength of CR;” there are four columns of graphed data. The first column is labeled “acquisition (CS + UCS) and the line rises steeply from the bottom to the top. The second column is labeled “Extinction (CS alone)” and the line drops rapidly from the top to the bottom. The third column is labeled “Pause” and has no line. The fourth column has a line that begins midway and drops sharply to the bottom. At the point where the line begins, it is labeled “Spontaneous recovery of CR”; the halfway point on the line is labeled “Extinction (CS alon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0" y="1167233"/>
            <a:ext cx="5759704" cy="31949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DISTINGUISHING BETWEEN STIMULI</a:t>
            </a:r>
            <a:endParaRPr/>
          </a:p>
        </p:txBody>
      </p:sp>
      <p:sp>
        <p:nvSpPr>
          <p:cNvPr id="133" name="Google Shape;133;p16"/>
          <p:cNvSpPr txBox="1">
            <a:spLocks noGrp="1"/>
          </p:cNvSpPr>
          <p:nvPr>
            <p:ph type="body" idx="1"/>
          </p:nvPr>
        </p:nvSpPr>
        <p:spPr>
          <a:xfrm>
            <a:off x="457199" y="1426225"/>
            <a:ext cx="8367221" cy="504952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700"/>
              <a:buNone/>
            </a:pPr>
            <a:r>
              <a:rPr lang="en-US" sz="1700"/>
              <a:t>Organisms need to be able to distinguish between different stimuli in order to respond appropriately.</a:t>
            </a:r>
            <a:endParaRPr/>
          </a:p>
          <a:p>
            <a:pPr marL="0" lvl="0" indent="0" algn="l" rtl="0">
              <a:lnSpc>
                <a:spcPct val="100000"/>
              </a:lnSpc>
              <a:spcBef>
                <a:spcPts val="1080"/>
              </a:spcBef>
              <a:spcAft>
                <a:spcPts val="0"/>
              </a:spcAft>
              <a:buSzPts val="1700"/>
              <a:buNone/>
            </a:pPr>
            <a:r>
              <a:rPr lang="en-US" sz="1700" b="1"/>
              <a:t>Stimulus discrimination </a:t>
            </a:r>
            <a:r>
              <a:rPr lang="en-US" sz="1700"/>
              <a:t>– when an organism learns to respond differently to various stimuli that are similar.</a:t>
            </a:r>
            <a:endParaRPr/>
          </a:p>
          <a:p>
            <a:pPr marL="285750" lvl="0" indent="-285750" algn="l" rtl="0">
              <a:lnSpc>
                <a:spcPct val="100000"/>
              </a:lnSpc>
              <a:spcBef>
                <a:spcPts val="1080"/>
              </a:spcBef>
              <a:spcAft>
                <a:spcPts val="0"/>
              </a:spcAft>
              <a:buSzPts val="1700"/>
              <a:buFont typeface="Arial"/>
              <a:buChar char="-"/>
            </a:pPr>
            <a:r>
              <a:rPr lang="en-US" sz="1700"/>
              <a:t>The dog can discriminate between the specific bell sound that signals food and a similar bell sound that does not signal food.</a:t>
            </a:r>
            <a:endParaRPr/>
          </a:p>
          <a:p>
            <a:pPr marL="0" lvl="0" indent="0" algn="l" rtl="0">
              <a:lnSpc>
                <a:spcPct val="100000"/>
              </a:lnSpc>
              <a:spcBef>
                <a:spcPts val="1080"/>
              </a:spcBef>
              <a:spcAft>
                <a:spcPts val="0"/>
              </a:spcAft>
              <a:buSzPts val="1700"/>
              <a:buNone/>
            </a:pPr>
            <a:r>
              <a:rPr lang="en-US" sz="1700" b="1"/>
              <a:t>Stimulus generalization </a:t>
            </a:r>
            <a:r>
              <a:rPr lang="en-US" sz="1700"/>
              <a:t>– when an organism demonstrates the conditioned response to stimuli that are similar to the conditioned stimulus.</a:t>
            </a:r>
            <a:endParaRPr/>
          </a:p>
          <a:p>
            <a:pPr marL="285750" lvl="0" indent="-285750" algn="l" rtl="0">
              <a:lnSpc>
                <a:spcPct val="100000"/>
              </a:lnSpc>
              <a:spcBef>
                <a:spcPts val="1080"/>
              </a:spcBef>
              <a:spcAft>
                <a:spcPts val="0"/>
              </a:spcAft>
              <a:buSzPts val="1700"/>
              <a:buFont typeface="Arial"/>
              <a:buChar char="-"/>
            </a:pPr>
            <a:r>
              <a:rPr lang="en-US" sz="1700"/>
              <a:t>If an individual learns to dislike a specific spider, they will usually then dislike all spiders.</a:t>
            </a:r>
            <a:endParaRPr/>
          </a:p>
          <a:p>
            <a:pPr marL="0" lvl="0" indent="0" algn="l" rtl="0">
              <a:lnSpc>
                <a:spcPct val="100000"/>
              </a:lnSpc>
              <a:spcBef>
                <a:spcPts val="1080"/>
              </a:spcBef>
              <a:spcAft>
                <a:spcPts val="0"/>
              </a:spcAft>
              <a:buSzPts val="1700"/>
              <a:buNone/>
            </a:pPr>
            <a:r>
              <a:rPr lang="en-US" sz="1700"/>
              <a:t>Classical conditioning can also lead to habituation.</a:t>
            </a:r>
            <a:endParaRPr/>
          </a:p>
          <a:p>
            <a:pPr marL="0" lvl="0" indent="0" algn="l" rtl="0">
              <a:lnSpc>
                <a:spcPct val="100000"/>
              </a:lnSpc>
              <a:spcBef>
                <a:spcPts val="1080"/>
              </a:spcBef>
              <a:spcAft>
                <a:spcPts val="0"/>
              </a:spcAft>
              <a:buSzPts val="1700"/>
              <a:buNone/>
            </a:pPr>
            <a:r>
              <a:rPr lang="en-US" sz="1700" b="1"/>
              <a:t>Habituation</a:t>
            </a:r>
            <a:r>
              <a:rPr lang="en-US" sz="1700"/>
              <a:t> – learning not to respond to a stimulus that is presented repeatedly without change.</a:t>
            </a:r>
            <a:endParaRPr/>
          </a:p>
          <a:p>
            <a:pPr marL="285750" lvl="0" indent="-285750" algn="l" rtl="0">
              <a:lnSpc>
                <a:spcPct val="100000"/>
              </a:lnSpc>
              <a:spcBef>
                <a:spcPts val="1080"/>
              </a:spcBef>
              <a:spcAft>
                <a:spcPts val="0"/>
              </a:spcAft>
              <a:buSzPts val="1700"/>
              <a:buFont typeface="Arial"/>
              <a:buChar char="-"/>
            </a:pPr>
            <a:r>
              <a:rPr lang="en-US" sz="1700"/>
              <a:t>As a stimulus is repeated, we learn not to focus our attention on it.</a:t>
            </a:r>
            <a:endParaRPr/>
          </a:p>
          <a:p>
            <a:pPr marL="0" lvl="0" indent="0" algn="l" rtl="0">
              <a:lnSpc>
                <a:spcPct val="100000"/>
              </a:lnSpc>
              <a:spcBef>
                <a:spcPts val="1080"/>
              </a:spcBef>
              <a:spcAft>
                <a:spcPts val="0"/>
              </a:spcAft>
              <a:buSzPts val="1700"/>
              <a:buNone/>
            </a:pP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sz="2400">
                <a:solidFill>
                  <a:srgbClr val="6CB255"/>
                </a:solidFill>
              </a:rPr>
              <a:t>BEHAVIORISM</a:t>
            </a:r>
            <a:endParaRPr sz="2400">
              <a:solidFill>
                <a:srgbClr val="6CB255"/>
              </a:solidFill>
            </a:endParaRPr>
          </a:p>
        </p:txBody>
      </p:sp>
      <p:sp>
        <p:nvSpPr>
          <p:cNvPr id="141" name="Google Shape;141;p17"/>
          <p:cNvSpPr txBox="1">
            <a:spLocks noGrp="1"/>
          </p:cNvSpPr>
          <p:nvPr>
            <p:ph type="body" idx="1"/>
          </p:nvPr>
        </p:nvSpPr>
        <p:spPr>
          <a:xfrm>
            <a:off x="4606925" y="1107617"/>
            <a:ext cx="3913188" cy="52569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solidFill>
                  <a:srgbClr val="000000"/>
                </a:solidFill>
              </a:rPr>
              <a:t>John B. Watson used the principles of classical conditioning in the study of human emotion.</a:t>
            </a:r>
            <a:endParaRPr/>
          </a:p>
          <a:p>
            <a:pPr marL="285750" lvl="0" indent="-285750" algn="l" rtl="0">
              <a:spcBef>
                <a:spcPts val="1080"/>
              </a:spcBef>
              <a:spcAft>
                <a:spcPts val="0"/>
              </a:spcAft>
              <a:buSzPts val="1700"/>
              <a:buFont typeface="Arial"/>
              <a:buChar char="-"/>
            </a:pPr>
            <a:r>
              <a:rPr lang="en-US" sz="1700">
                <a:solidFill>
                  <a:srgbClr val="000000"/>
                </a:solidFill>
              </a:rPr>
              <a:t>Believed that all behavior could be studied as a stimulus-response reaction.</a:t>
            </a:r>
            <a:endParaRPr sz="1700">
              <a:solidFill>
                <a:srgbClr val="000000"/>
              </a:solidFill>
            </a:endParaRPr>
          </a:p>
          <a:p>
            <a:pPr marL="285750" lvl="0" indent="-285750" algn="l" rtl="0">
              <a:spcBef>
                <a:spcPts val="1080"/>
              </a:spcBef>
              <a:spcAft>
                <a:spcPts val="0"/>
              </a:spcAft>
              <a:buSzPts val="1700"/>
              <a:buFont typeface="Arial"/>
              <a:buChar char="-"/>
            </a:pPr>
            <a:r>
              <a:rPr lang="en-US" sz="1700">
                <a:solidFill>
                  <a:srgbClr val="000000"/>
                </a:solidFill>
              </a:rPr>
              <a:t>Believed the principles of classical conditioning could be used to condition human emotions.</a:t>
            </a:r>
            <a:endParaRPr/>
          </a:p>
          <a:p>
            <a:pPr marL="285750" lvl="0" indent="-285750" algn="l" rtl="0">
              <a:spcBef>
                <a:spcPts val="1080"/>
              </a:spcBef>
              <a:spcAft>
                <a:spcPts val="0"/>
              </a:spcAft>
              <a:buSzPts val="1700"/>
              <a:buFont typeface="Arial"/>
              <a:buChar char="-"/>
            </a:pPr>
            <a:r>
              <a:rPr lang="en-US" sz="1700">
                <a:solidFill>
                  <a:srgbClr val="000000"/>
                </a:solidFill>
              </a:rPr>
              <a:t>Conducted a famous study with “Little Albert”.</a:t>
            </a:r>
            <a:endParaRPr/>
          </a:p>
        </p:txBody>
      </p:sp>
      <p:pic>
        <p:nvPicPr>
          <p:cNvPr id="8" name="Figure" descr="A photograph shows John B. Watson."/>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3920" r="-3920"/>
          <a:stretch>
            <a:fillRect/>
          </a:stretch>
        </p:blipFill>
        <p:spPr>
          <a:xfrm>
            <a:off x="457200" y="1108075"/>
            <a:ext cx="4032250" cy="52562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LITTLE ALBERT</a:t>
            </a:r>
            <a:endParaRPr/>
          </a:p>
        </p:txBody>
      </p:sp>
      <p:sp>
        <p:nvSpPr>
          <p:cNvPr id="149" name="Google Shape;149;p18"/>
          <p:cNvSpPr txBox="1">
            <a:spLocks noGrp="1"/>
          </p:cNvSpPr>
          <p:nvPr>
            <p:ph type="body" idx="1"/>
          </p:nvPr>
        </p:nvSpPr>
        <p:spPr>
          <a:xfrm>
            <a:off x="457200" y="3371395"/>
            <a:ext cx="3515194" cy="304949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Although initially conditioned to fear specific stimuli, they were all furry and therefore through stimulus generalization, Little Albert came to fear furry things, including Watson in a Santa Claus mask</a:t>
            </a:r>
            <a:r>
              <a:rPr lang="en-US" sz="1400"/>
              <a:t>.</a:t>
            </a:r>
            <a:endParaRPr/>
          </a:p>
          <a:p>
            <a:pPr marL="0" lvl="0" indent="0" algn="l" rtl="0">
              <a:spcBef>
                <a:spcPts val="1080"/>
              </a:spcBef>
              <a:spcAft>
                <a:spcPts val="0"/>
              </a:spcAft>
              <a:buSzPts val="1600"/>
              <a:buNone/>
            </a:pPr>
            <a:r>
              <a:rPr lang="en-US" sz="1600"/>
              <a:t>There is no evidence whether Little Albert’s fear was long-lasting or not.</a:t>
            </a:r>
            <a:endParaRPr sz="1600"/>
          </a:p>
        </p:txBody>
      </p:sp>
      <p:sp>
        <p:nvSpPr>
          <p:cNvPr id="153" name="Google Shape;153;p18"/>
          <p:cNvSpPr txBox="1"/>
          <p:nvPr/>
        </p:nvSpPr>
        <p:spPr>
          <a:xfrm>
            <a:off x="400089" y="1108844"/>
            <a:ext cx="8177134" cy="214674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Watson exposed Little Albert to certain stimuli and conditioned to fear them.</a:t>
            </a:r>
            <a:endParaRPr/>
          </a:p>
          <a:p>
            <a:pPr marL="342900" marR="0" lvl="0" indent="-342900" algn="l" rtl="0">
              <a:spcBef>
                <a:spcPts val="1080"/>
              </a:spcBef>
              <a:spcAft>
                <a:spcPts val="0"/>
              </a:spcAft>
              <a:buClr>
                <a:srgbClr val="6CB255"/>
              </a:buClr>
              <a:buSzPts val="1700"/>
              <a:buFont typeface="Arial"/>
              <a:buAutoNum type="arabicPeriod"/>
            </a:pPr>
            <a:r>
              <a:rPr lang="en-US" sz="1700">
                <a:solidFill>
                  <a:schemeClr val="dk1"/>
                </a:solidFill>
                <a:latin typeface="Arial"/>
                <a:ea typeface="Arial"/>
                <a:cs typeface="Arial"/>
                <a:sym typeface="Arial"/>
              </a:rPr>
              <a:t>Presented with neutral stimuli (rabbit, dog, cotton wool, a white rat etc).</a:t>
            </a:r>
            <a:endParaRPr/>
          </a:p>
          <a:p>
            <a:pPr marL="342900" marR="0" lvl="0" indent="-342900" algn="l" rtl="0">
              <a:spcBef>
                <a:spcPts val="1080"/>
              </a:spcBef>
              <a:spcAft>
                <a:spcPts val="0"/>
              </a:spcAft>
              <a:buClr>
                <a:srgbClr val="6CB255"/>
              </a:buClr>
              <a:buSzPts val="1800"/>
              <a:buFont typeface="Arial"/>
              <a:buAutoNum type="arabicPeriod"/>
            </a:pPr>
            <a:r>
              <a:rPr lang="en-US" sz="1800">
                <a:solidFill>
                  <a:schemeClr val="dk1"/>
                </a:solidFill>
                <a:latin typeface="Arial"/>
                <a:ea typeface="Arial"/>
                <a:cs typeface="Arial"/>
                <a:sym typeface="Arial"/>
              </a:rPr>
              <a:t>Watson then paired these with a loud sound every time Little Albert touched the stimulus that caused him to feel fear.</a:t>
            </a:r>
            <a:endParaRPr/>
          </a:p>
          <a:p>
            <a:pPr marL="342900" marR="0" lvl="0" indent="-342900" algn="l" rtl="0">
              <a:spcBef>
                <a:spcPts val="1080"/>
              </a:spcBef>
              <a:spcAft>
                <a:spcPts val="0"/>
              </a:spcAft>
              <a:buClr>
                <a:srgbClr val="6CB255"/>
              </a:buClr>
              <a:buSzPts val="1800"/>
              <a:buFont typeface="Arial"/>
              <a:buAutoNum type="arabicPeriod"/>
            </a:pPr>
            <a:r>
              <a:rPr lang="en-US" sz="1800">
                <a:solidFill>
                  <a:schemeClr val="dk1"/>
                </a:solidFill>
                <a:latin typeface="Arial"/>
                <a:ea typeface="Arial"/>
                <a:cs typeface="Arial"/>
                <a:sym typeface="Arial"/>
              </a:rPr>
              <a:t>After repeated pairings, Little Albert became fearful of the stimulus alone, such as the white rabbit.</a:t>
            </a:r>
            <a:endParaRPr sz="1800">
              <a:solidFill>
                <a:schemeClr val="dk1"/>
              </a:solidFill>
              <a:latin typeface="Arial"/>
              <a:ea typeface="Arial"/>
              <a:cs typeface="Arial"/>
              <a:sym typeface="Arial"/>
            </a:endParaRPr>
          </a:p>
        </p:txBody>
      </p:sp>
      <p:pic>
        <p:nvPicPr>
          <p:cNvPr id="9" name="Figure" descr="A photograph shows a man wearing a mask with a white beard; his face is close to a baby who is crawling away. A caption reads, &quot;Now he fears even Santa Claus.&quot;"/>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4425" r="-24425"/>
          <a:stretch>
            <a:fillRect/>
          </a:stretch>
        </p:blipFill>
        <p:spPr>
          <a:xfrm>
            <a:off x="3402976" y="3255586"/>
            <a:ext cx="6315934" cy="27417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8" name="Google Shape;158;p1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OPERANT CONDITIONING</a:t>
            </a:r>
            <a:endParaRPr/>
          </a:p>
        </p:txBody>
      </p:sp>
      <p:sp>
        <p:nvSpPr>
          <p:cNvPr id="159" name="Google Shape;159;p19"/>
          <p:cNvSpPr txBox="1">
            <a:spLocks noGrp="1"/>
          </p:cNvSpPr>
          <p:nvPr>
            <p:ph type="body" idx="1"/>
          </p:nvPr>
        </p:nvSpPr>
        <p:spPr>
          <a:xfrm>
            <a:off x="457200" y="993035"/>
            <a:ext cx="8367221" cy="569257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700"/>
              <a:buNone/>
            </a:pPr>
            <a:r>
              <a:rPr lang="en-US" sz="1700"/>
              <a:t>Operant conditioning is a theory proposed by B.F. Skinner.</a:t>
            </a:r>
            <a:endParaRPr/>
          </a:p>
          <a:p>
            <a:pPr marL="0" lvl="0" indent="0" algn="l" rtl="0">
              <a:lnSpc>
                <a:spcPct val="100000"/>
              </a:lnSpc>
              <a:spcBef>
                <a:spcPts val="1080"/>
              </a:spcBef>
              <a:spcAft>
                <a:spcPts val="0"/>
              </a:spcAft>
              <a:buSzPts val="1700"/>
              <a:buNone/>
            </a:pPr>
            <a:r>
              <a:rPr lang="en-US" sz="1700"/>
              <a:t>In operant conditioning, organisms learn to associate a behavior and its consequences (reinforcement or punishment).</a:t>
            </a:r>
            <a:endParaRPr/>
          </a:p>
          <a:p>
            <a:pPr marL="285750" lvl="0" indent="-285750" algn="l" rtl="0">
              <a:lnSpc>
                <a:spcPct val="100000"/>
              </a:lnSpc>
              <a:spcBef>
                <a:spcPts val="1080"/>
              </a:spcBef>
              <a:spcAft>
                <a:spcPts val="0"/>
              </a:spcAft>
              <a:buSzPts val="1700"/>
              <a:buFont typeface="Arial"/>
              <a:buChar char="-"/>
            </a:pPr>
            <a:r>
              <a:rPr lang="en-US" sz="1700"/>
              <a:t>Based on the law of effect.</a:t>
            </a:r>
            <a:endParaRPr/>
          </a:p>
          <a:p>
            <a:pPr marL="0" lvl="0" indent="0" algn="l" rtl="0">
              <a:lnSpc>
                <a:spcPct val="100000"/>
              </a:lnSpc>
              <a:spcBef>
                <a:spcPts val="1080"/>
              </a:spcBef>
              <a:spcAft>
                <a:spcPts val="0"/>
              </a:spcAft>
              <a:buSzPts val="1700"/>
              <a:buNone/>
            </a:pPr>
            <a:r>
              <a:rPr lang="en-US" sz="1700"/>
              <a:t>Pleasant consequence/desired result → behavior is more likely to occur again.</a:t>
            </a:r>
            <a:endParaRPr/>
          </a:p>
          <a:p>
            <a:pPr marL="0" lvl="0" indent="0" algn="l" rtl="0">
              <a:lnSpc>
                <a:spcPct val="100000"/>
              </a:lnSpc>
              <a:spcBef>
                <a:spcPts val="1080"/>
              </a:spcBef>
              <a:spcAft>
                <a:spcPts val="0"/>
              </a:spcAft>
              <a:buSzPts val="1700"/>
              <a:buNone/>
            </a:pPr>
            <a:r>
              <a:rPr lang="en-US" sz="1700"/>
              <a:t>Unpleasant consequence/undesired result → behavior is less likely to occur again.</a:t>
            </a:r>
            <a:endParaRPr/>
          </a:p>
          <a:p>
            <a:pPr marL="285750" lvl="0" indent="-285750" algn="l" rtl="0">
              <a:lnSpc>
                <a:spcPct val="100000"/>
              </a:lnSpc>
              <a:spcBef>
                <a:spcPts val="1080"/>
              </a:spcBef>
              <a:spcAft>
                <a:spcPts val="0"/>
              </a:spcAft>
              <a:buSzPts val="1700"/>
              <a:buFont typeface="Arial"/>
              <a:buChar char="-"/>
            </a:pPr>
            <a:r>
              <a:rPr lang="en-US" sz="1700"/>
              <a:t>E.g. When we show up to work (behavior), we get paid (pleasant consequence) so we continue to show up to work.</a:t>
            </a:r>
            <a:endParaRPr/>
          </a:p>
          <a:p>
            <a:pPr marL="0" lvl="0" indent="0" algn="l" rtl="0">
              <a:lnSpc>
                <a:spcPct val="100000"/>
              </a:lnSpc>
              <a:spcBef>
                <a:spcPts val="1080"/>
              </a:spcBef>
              <a:spcAft>
                <a:spcPts val="0"/>
              </a:spcAft>
              <a:buSzPts val="1700"/>
              <a:buNone/>
            </a:pPr>
            <a:r>
              <a:rPr lang="en-US" sz="1700"/>
              <a:t>Skinner conducted experiments (mainly with rats and pigeons) to determine how learning occurs through operant conditioning.</a:t>
            </a:r>
            <a:endParaRPr/>
          </a:p>
          <a:p>
            <a:pPr marL="0" lvl="0" indent="0" algn="l" rtl="0">
              <a:lnSpc>
                <a:spcPct val="100000"/>
              </a:lnSpc>
              <a:spcBef>
                <a:spcPts val="1080"/>
              </a:spcBef>
              <a:spcAft>
                <a:spcPts val="0"/>
              </a:spcAft>
              <a:buSzPts val="1700"/>
              <a:buNone/>
            </a:pPr>
            <a:r>
              <a:rPr lang="en-US" sz="1700" b="1" u="sng">
                <a:solidFill>
                  <a:srgbClr val="6CB255"/>
                </a:solidFill>
              </a:rPr>
              <a:t>Operant Conditioning Terminology</a:t>
            </a:r>
            <a:endParaRPr/>
          </a:p>
          <a:p>
            <a:pPr marL="0" lvl="0" indent="0" algn="l" rtl="0">
              <a:lnSpc>
                <a:spcPct val="100000"/>
              </a:lnSpc>
              <a:spcBef>
                <a:spcPts val="1080"/>
              </a:spcBef>
              <a:spcAft>
                <a:spcPts val="0"/>
              </a:spcAft>
              <a:buSzPts val="1700"/>
              <a:buNone/>
            </a:pPr>
            <a:r>
              <a:rPr lang="en-US" sz="1700" b="1"/>
              <a:t>Positive</a:t>
            </a:r>
            <a:r>
              <a:rPr lang="en-US" sz="1700"/>
              <a:t> – to add something.</a:t>
            </a:r>
            <a:endParaRPr/>
          </a:p>
          <a:p>
            <a:pPr marL="0" lvl="0" indent="0" algn="l" rtl="0">
              <a:lnSpc>
                <a:spcPct val="100000"/>
              </a:lnSpc>
              <a:spcBef>
                <a:spcPts val="1080"/>
              </a:spcBef>
              <a:spcAft>
                <a:spcPts val="0"/>
              </a:spcAft>
              <a:buSzPts val="1700"/>
              <a:buNone/>
            </a:pPr>
            <a:r>
              <a:rPr lang="en-US" sz="1700" b="1"/>
              <a:t>Negative</a:t>
            </a:r>
            <a:r>
              <a:rPr lang="en-US" sz="1700"/>
              <a:t>– to take something away.</a:t>
            </a:r>
            <a:endParaRPr/>
          </a:p>
          <a:p>
            <a:pPr marL="0" lvl="0" indent="0" algn="l" rtl="0">
              <a:lnSpc>
                <a:spcPct val="100000"/>
              </a:lnSpc>
              <a:spcBef>
                <a:spcPts val="1080"/>
              </a:spcBef>
              <a:spcAft>
                <a:spcPts val="0"/>
              </a:spcAft>
              <a:buSzPts val="1700"/>
              <a:buNone/>
            </a:pPr>
            <a:r>
              <a:rPr lang="en-US" sz="1700" b="1"/>
              <a:t>Reinforcement</a:t>
            </a:r>
            <a:r>
              <a:rPr lang="en-US" sz="1700"/>
              <a:t> – increasing a behavior.</a:t>
            </a:r>
            <a:endParaRPr/>
          </a:p>
          <a:p>
            <a:pPr marL="0" lvl="0" indent="0" algn="l" rtl="0">
              <a:lnSpc>
                <a:spcPct val="100000"/>
              </a:lnSpc>
              <a:spcBef>
                <a:spcPts val="1080"/>
              </a:spcBef>
              <a:spcAft>
                <a:spcPts val="0"/>
              </a:spcAft>
              <a:buSzPts val="1700"/>
              <a:buNone/>
            </a:pPr>
            <a:r>
              <a:rPr lang="en-US" sz="1700" b="1"/>
              <a:t>Punishment </a:t>
            </a:r>
            <a:r>
              <a:rPr lang="en-US" sz="1700"/>
              <a:t>– decreasing a behavior.</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VS OPERANT CONDITIONING </a:t>
            </a:r>
          </a:p>
        </p:txBody>
      </p:sp>
      <p:graphicFrame>
        <p:nvGraphicFramePr>
          <p:cNvPr id="5" name="Table 4"/>
          <p:cNvGraphicFramePr>
            <a:graphicFrameLocks noGrp="1"/>
          </p:cNvGraphicFramePr>
          <p:nvPr>
            <p:extLst>
              <p:ext uri="{D42A27DB-BD31-4B8C-83A1-F6EECF244321}">
                <p14:modId xmlns:p14="http://schemas.microsoft.com/office/powerpoint/2010/main" val="1569942581"/>
              </p:ext>
            </p:extLst>
          </p:nvPr>
        </p:nvGraphicFramePr>
        <p:xfrm>
          <a:off x="457200" y="1625600"/>
          <a:ext cx="7620000" cy="4958289"/>
        </p:xfrm>
        <a:graphic>
          <a:graphicData uri="http://schemas.openxmlformats.org/drawingml/2006/table">
            <a:tbl>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354471">
                <a:tc gridSpan="3">
                  <a:txBody>
                    <a:bodyPr/>
                    <a:lstStyle/>
                    <a:p>
                      <a:pPr algn="ctr" fontAlgn="b"/>
                      <a:r>
                        <a:rPr lang="en-US" sz="1600" b="1" dirty="0">
                          <a:effectLst/>
                        </a:rPr>
                        <a:t>Classical and Operant Conditioning Compared</a:t>
                      </a:r>
                    </a:p>
                    <a:p>
                      <a:pPr algn="ctr" fontAlgn="b"/>
                      <a:endParaRPr lang="en-US" sz="1600" b="1" dirty="0">
                        <a:effectLst/>
                      </a:endParaRPr>
                    </a:p>
                    <a:p>
                      <a:pPr algn="ctr" fontAlgn="b"/>
                      <a:endParaRPr lang="en-US" sz="1600" b="1" dirty="0">
                        <a:effectLst/>
                      </a:endParaRPr>
                    </a:p>
                  </a:txBody>
                  <a:tcPr marL="62807" marR="62807" marT="31404" marB="31404"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4471">
                <a:tc>
                  <a:txBody>
                    <a:bodyPr/>
                    <a:lstStyle/>
                    <a:p>
                      <a:pPr algn="l" fontAlgn="b"/>
                      <a:endParaRPr lang="en-US" sz="1600" b="1">
                        <a:effectLst/>
                      </a:endParaRPr>
                    </a:p>
                  </a:txBody>
                  <a:tcPr marL="62807" marR="62807" marT="31404" marB="314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a:effectLst/>
                        </a:rPr>
                        <a:t>Classical Conditioning</a:t>
                      </a:r>
                    </a:p>
                  </a:txBody>
                  <a:tcPr marL="62807" marR="62807" marT="31404" marB="314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dirty="0">
                          <a:effectLst/>
                        </a:rPr>
                        <a:t>Operant Conditioning</a:t>
                      </a:r>
                    </a:p>
                  </a:txBody>
                  <a:tcPr marL="62807" marR="62807" marT="31404" marB="314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09415">
                <a:tc>
                  <a:txBody>
                    <a:bodyPr/>
                    <a:lstStyle/>
                    <a:p>
                      <a:pPr fontAlgn="ctr"/>
                      <a:r>
                        <a:rPr lang="en-US" sz="1600">
                          <a:effectLst/>
                        </a:rPr>
                        <a:t>Conditioning approach</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dirty="0">
                          <a:effectLst/>
                        </a:rPr>
                        <a:t>An unconditioned stimulus (such as food) is paired with a neutral stimulus (such as a bell). The neutral stimulus eventually becomes the conditioned stimulus, which brings about the conditioned response (salivation).</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dirty="0">
                          <a:effectLst/>
                        </a:rPr>
                        <a:t>The target behavior is followed by reinforcement or punishment to either strengthen or weaken it, so that the learner is more likely to exhibit the desired behavior in the future.</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00075">
                <a:tc>
                  <a:txBody>
                    <a:bodyPr/>
                    <a:lstStyle/>
                    <a:p>
                      <a:pPr fontAlgn="ctr"/>
                      <a:r>
                        <a:rPr lang="en-US" sz="1600">
                          <a:effectLst/>
                        </a:rPr>
                        <a:t>Stimulus timing</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dirty="0">
                          <a:effectLst/>
                        </a:rPr>
                        <a:t>The stimulus occurs immediately before the response.</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dirty="0">
                          <a:effectLst/>
                        </a:rPr>
                        <a:t>The stimulus (either reinforcement or punishment) occurs soon after the response.</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13071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sp>
        <p:nvSpPr>
          <p:cNvPr id="165" name="Google Shape;165;p2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dirty="0"/>
              <a:t>THE SKINNER BOX</a:t>
            </a:r>
            <a:endParaRPr dirty="0"/>
          </a:p>
        </p:txBody>
      </p:sp>
      <p:sp>
        <p:nvSpPr>
          <p:cNvPr id="166" name="Google Shape;166;p20"/>
          <p:cNvSpPr txBox="1">
            <a:spLocks noGrp="1"/>
          </p:cNvSpPr>
          <p:nvPr>
            <p:ph type="body" idx="1"/>
          </p:nvPr>
        </p:nvSpPr>
        <p:spPr>
          <a:xfrm>
            <a:off x="457200" y="1199308"/>
            <a:ext cx="8062912" cy="155700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To study operant conditioning, Skinner placed animals inside an operant conditioning chamber (Skinner box) containing a lever that when pressed causes food to be dispensed as a reward.</a:t>
            </a:r>
            <a:endParaRPr/>
          </a:p>
        </p:txBody>
      </p:sp>
      <p:sp>
        <p:nvSpPr>
          <p:cNvPr id="169" name="Google Shape;169;p20"/>
          <p:cNvSpPr txBox="1"/>
          <p:nvPr/>
        </p:nvSpPr>
        <p:spPr>
          <a:xfrm>
            <a:off x="457200" y="5791690"/>
            <a:ext cx="9108335" cy="73866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6CB255"/>
              </a:buClr>
              <a:buSzPts val="1400"/>
              <a:buFont typeface="Arial"/>
              <a:buAutoNum type="alphaLcParenR"/>
            </a:pPr>
            <a:r>
              <a:rPr lang="en-US" sz="1400" dirty="0">
                <a:solidFill>
                  <a:schemeClr val="dk1"/>
                </a:solidFill>
                <a:latin typeface="Arial"/>
                <a:ea typeface="Arial"/>
                <a:cs typeface="Arial"/>
                <a:sym typeface="Arial"/>
              </a:rPr>
              <a:t>B.F. Skinner</a:t>
            </a:r>
            <a:endParaRPr dirty="0"/>
          </a:p>
          <a:p>
            <a:pPr marL="342900" marR="0" lvl="0" indent="-342900" algn="l" rtl="0">
              <a:spcBef>
                <a:spcPts val="0"/>
              </a:spcBef>
              <a:spcAft>
                <a:spcPts val="0"/>
              </a:spcAft>
              <a:buClr>
                <a:srgbClr val="6CB255"/>
              </a:buClr>
              <a:buSzPts val="1400"/>
              <a:buFont typeface="Arial"/>
              <a:buAutoNum type="alphaLcParenR"/>
            </a:pPr>
            <a:r>
              <a:rPr lang="en-US" sz="1400" dirty="0">
                <a:solidFill>
                  <a:schemeClr val="dk1"/>
                </a:solidFill>
                <a:latin typeface="Arial"/>
                <a:ea typeface="Arial"/>
                <a:cs typeface="Arial"/>
                <a:sym typeface="Arial"/>
              </a:rPr>
              <a:t>A Skinner box</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(credit a: modification of work by “Silly rabbit”/Wikimedia Commons)</a:t>
            </a:r>
            <a:endParaRPr sz="1400" dirty="0">
              <a:solidFill>
                <a:schemeClr val="dk1"/>
              </a:solidFill>
              <a:latin typeface="Arial"/>
              <a:ea typeface="Arial"/>
              <a:cs typeface="Arial"/>
              <a:sym typeface="Arial"/>
            </a:endParaRPr>
          </a:p>
        </p:txBody>
      </p:sp>
      <p:pic>
        <p:nvPicPr>
          <p:cNvPr id="8" name="Figure" descr="A photograph shows B.F. Skinner. An illustration shows a rat in a Skinner box: a chamber with a speaker, lights, a lever, and a food dispense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5241" b="-5241"/>
          <a:stretch>
            <a:fillRect/>
          </a:stretch>
        </p:blipFill>
        <p:spPr>
          <a:xfrm>
            <a:off x="761999" y="2186202"/>
            <a:ext cx="8062913" cy="35000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REINFORCEMENT</a:t>
            </a:r>
            <a:endParaRPr/>
          </a:p>
        </p:txBody>
      </p:sp>
      <p:sp>
        <p:nvSpPr>
          <p:cNvPr id="175" name="Google Shape;175;p21"/>
          <p:cNvSpPr txBox="1">
            <a:spLocks noGrp="1"/>
          </p:cNvSpPr>
          <p:nvPr>
            <p:ph type="body" idx="1"/>
          </p:nvPr>
        </p:nvSpPr>
        <p:spPr>
          <a:xfrm>
            <a:off x="4596525" y="4346748"/>
            <a:ext cx="4227896" cy="233886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Sticker charts are a form of positive reinforcement and a tool for behavior modification. Once this little girl earns a certain number of stickers for demonstrating a desired behavior, she will be rewarded with a trip to the ice cream parlor. </a:t>
            </a:r>
            <a:endParaRPr/>
          </a:p>
          <a:p>
            <a:pPr marL="0" lvl="0" indent="0" algn="l" rtl="0">
              <a:spcBef>
                <a:spcPts val="880"/>
              </a:spcBef>
              <a:spcAft>
                <a:spcPts val="0"/>
              </a:spcAft>
              <a:buClr>
                <a:srgbClr val="6CB255"/>
              </a:buClr>
              <a:buSzPts val="1400"/>
              <a:buNone/>
            </a:pPr>
            <a:r>
              <a:rPr lang="en-US" sz="1400"/>
              <a:t>Figure 6.11 (credit: Abigail Batchelder)</a:t>
            </a:r>
            <a:endParaRPr/>
          </a:p>
        </p:txBody>
      </p:sp>
      <p:sp>
        <p:nvSpPr>
          <p:cNvPr id="178" name="Google Shape;178;p21"/>
          <p:cNvSpPr txBox="1"/>
          <p:nvPr/>
        </p:nvSpPr>
        <p:spPr>
          <a:xfrm>
            <a:off x="457200" y="1275515"/>
            <a:ext cx="3949908" cy="514499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dirty="0">
                <a:solidFill>
                  <a:schemeClr val="dk1"/>
                </a:solidFill>
                <a:latin typeface="Arial"/>
                <a:ea typeface="Arial"/>
                <a:cs typeface="Arial"/>
                <a:sym typeface="Arial"/>
              </a:rPr>
              <a:t>Positive reinforcement </a:t>
            </a:r>
            <a:r>
              <a:rPr lang="en-US" sz="1700" dirty="0">
                <a:solidFill>
                  <a:schemeClr val="dk1"/>
                </a:solidFill>
                <a:latin typeface="Arial"/>
                <a:ea typeface="Arial"/>
                <a:cs typeface="Arial"/>
                <a:sym typeface="Arial"/>
              </a:rPr>
              <a:t>– something is </a:t>
            </a:r>
            <a:r>
              <a:rPr lang="en-US" sz="1700" i="1" u="sng" dirty="0">
                <a:solidFill>
                  <a:schemeClr val="dk1"/>
                </a:solidFill>
                <a:latin typeface="Arial"/>
                <a:ea typeface="Arial"/>
                <a:cs typeface="Arial"/>
                <a:sym typeface="Arial"/>
              </a:rPr>
              <a:t>added to increase </a:t>
            </a:r>
            <a:r>
              <a:rPr lang="en-US" sz="1700" dirty="0">
                <a:solidFill>
                  <a:schemeClr val="dk1"/>
                </a:solidFill>
                <a:latin typeface="Arial"/>
                <a:ea typeface="Arial"/>
                <a:cs typeface="Arial"/>
                <a:sym typeface="Arial"/>
              </a:rPr>
              <a:t>the likelihood of a behavior. </a:t>
            </a:r>
            <a:endParaRPr dirty="0"/>
          </a:p>
          <a:p>
            <a:pPr marL="0" marR="0" lvl="0" indent="0" algn="l" rtl="0">
              <a:spcBef>
                <a:spcPts val="1080"/>
              </a:spcBef>
              <a:spcAft>
                <a:spcPts val="0"/>
              </a:spcAft>
              <a:buNone/>
            </a:pPr>
            <a:r>
              <a:rPr lang="en-US" sz="1700" dirty="0">
                <a:solidFill>
                  <a:schemeClr val="dk1"/>
                </a:solidFill>
                <a:latin typeface="Arial"/>
                <a:ea typeface="Arial"/>
                <a:cs typeface="Arial"/>
                <a:sym typeface="Arial"/>
              </a:rPr>
              <a:t>Everyday examples:</a:t>
            </a:r>
            <a:endParaRPr dirty="0"/>
          </a:p>
          <a:p>
            <a:pPr marL="285750" marR="0" lvl="0" indent="-285750" algn="l" rtl="0">
              <a:spcBef>
                <a:spcPts val="1080"/>
              </a:spcBef>
              <a:spcAft>
                <a:spcPts val="0"/>
              </a:spcAft>
              <a:buClr>
                <a:srgbClr val="6CB255"/>
              </a:buClr>
              <a:buSzPts val="1700"/>
              <a:buFont typeface="Arial"/>
              <a:buChar char="-"/>
            </a:pPr>
            <a:r>
              <a:rPr lang="en-US" sz="1700" dirty="0">
                <a:solidFill>
                  <a:schemeClr val="dk1"/>
                </a:solidFill>
                <a:latin typeface="Arial"/>
                <a:ea typeface="Arial"/>
                <a:cs typeface="Arial"/>
                <a:sym typeface="Arial"/>
              </a:rPr>
              <a:t>High grades</a:t>
            </a:r>
            <a:endParaRPr dirty="0"/>
          </a:p>
          <a:p>
            <a:pPr marL="285750" marR="0" lvl="0" indent="-285750" algn="l" rtl="0">
              <a:spcBef>
                <a:spcPts val="1080"/>
              </a:spcBef>
              <a:spcAft>
                <a:spcPts val="0"/>
              </a:spcAft>
              <a:buClr>
                <a:srgbClr val="6CB255"/>
              </a:buClr>
              <a:buSzPts val="1700"/>
              <a:buFont typeface="Arial"/>
              <a:buChar char="-"/>
            </a:pPr>
            <a:r>
              <a:rPr lang="en-US" sz="1700" dirty="0">
                <a:solidFill>
                  <a:schemeClr val="dk1"/>
                </a:solidFill>
                <a:latin typeface="Arial"/>
                <a:ea typeface="Arial"/>
                <a:cs typeface="Arial"/>
                <a:sym typeface="Arial"/>
              </a:rPr>
              <a:t>Paychecks</a:t>
            </a:r>
            <a:endParaRPr dirty="0"/>
          </a:p>
          <a:p>
            <a:pPr marL="285750" marR="0" lvl="0" indent="-285750" algn="l" rtl="0">
              <a:spcBef>
                <a:spcPts val="1080"/>
              </a:spcBef>
              <a:spcAft>
                <a:spcPts val="0"/>
              </a:spcAft>
              <a:buClr>
                <a:srgbClr val="6CB255"/>
              </a:buClr>
              <a:buSzPts val="1700"/>
              <a:buFont typeface="Arial"/>
              <a:buChar char="-"/>
            </a:pPr>
            <a:r>
              <a:rPr lang="en-US" sz="1700" dirty="0">
                <a:solidFill>
                  <a:schemeClr val="dk1"/>
                </a:solidFill>
                <a:latin typeface="Arial"/>
                <a:ea typeface="Arial"/>
                <a:cs typeface="Arial"/>
                <a:sym typeface="Arial"/>
              </a:rPr>
              <a:t>Praise</a:t>
            </a:r>
            <a:endParaRPr dirty="0"/>
          </a:p>
          <a:p>
            <a:pPr marL="285750" marR="0" lvl="0" indent="-177800" algn="l" rtl="0">
              <a:spcBef>
                <a:spcPts val="1080"/>
              </a:spcBef>
              <a:spcAft>
                <a:spcPts val="0"/>
              </a:spcAft>
              <a:buClr>
                <a:srgbClr val="6CB255"/>
              </a:buClr>
              <a:buSzPts val="1700"/>
              <a:buFont typeface="Arial"/>
              <a:buNone/>
            </a:pPr>
            <a:endParaRPr sz="1700" b="1" dirty="0">
              <a:solidFill>
                <a:schemeClr val="dk1"/>
              </a:solidFill>
              <a:latin typeface="Arial"/>
              <a:ea typeface="Arial"/>
              <a:cs typeface="Arial"/>
              <a:sym typeface="Arial"/>
            </a:endParaRPr>
          </a:p>
          <a:p>
            <a:pPr marL="0" marR="0" lvl="0" indent="0" algn="l" rtl="0">
              <a:spcBef>
                <a:spcPts val="1080"/>
              </a:spcBef>
              <a:spcAft>
                <a:spcPts val="0"/>
              </a:spcAft>
              <a:buNone/>
            </a:pPr>
            <a:r>
              <a:rPr lang="en-US" sz="1700" b="1" dirty="0">
                <a:solidFill>
                  <a:schemeClr val="dk1"/>
                </a:solidFill>
                <a:latin typeface="Arial"/>
                <a:ea typeface="Arial"/>
                <a:cs typeface="Arial"/>
                <a:sym typeface="Arial"/>
              </a:rPr>
              <a:t>Negative reinforcement </a:t>
            </a:r>
            <a:r>
              <a:rPr lang="en-US" sz="1700" dirty="0">
                <a:solidFill>
                  <a:schemeClr val="dk1"/>
                </a:solidFill>
                <a:latin typeface="Arial"/>
                <a:ea typeface="Arial"/>
                <a:cs typeface="Arial"/>
                <a:sym typeface="Arial"/>
              </a:rPr>
              <a:t>– something is </a:t>
            </a:r>
            <a:r>
              <a:rPr lang="en-US" sz="1700" i="1" u="sng" dirty="0">
                <a:solidFill>
                  <a:schemeClr val="dk1"/>
                </a:solidFill>
                <a:latin typeface="Arial"/>
                <a:ea typeface="Arial"/>
                <a:cs typeface="Arial"/>
                <a:sym typeface="Arial"/>
              </a:rPr>
              <a:t>removed to increase </a:t>
            </a:r>
            <a:r>
              <a:rPr lang="en-US" sz="1700" dirty="0">
                <a:solidFill>
                  <a:schemeClr val="dk1"/>
                </a:solidFill>
                <a:latin typeface="Arial"/>
                <a:ea typeface="Arial"/>
                <a:cs typeface="Arial"/>
                <a:sym typeface="Arial"/>
              </a:rPr>
              <a:t>the likelihood of a behavior.</a:t>
            </a:r>
            <a:endParaRPr dirty="0"/>
          </a:p>
          <a:p>
            <a:pPr marL="0" marR="0" lvl="0" indent="0" algn="l" rtl="0">
              <a:spcBef>
                <a:spcPts val="1080"/>
              </a:spcBef>
              <a:spcAft>
                <a:spcPts val="0"/>
              </a:spcAft>
              <a:buNone/>
            </a:pPr>
            <a:r>
              <a:rPr lang="en-US" sz="1700" dirty="0">
                <a:solidFill>
                  <a:schemeClr val="dk1"/>
                </a:solidFill>
                <a:latin typeface="Arial"/>
                <a:ea typeface="Arial"/>
                <a:cs typeface="Arial"/>
                <a:sym typeface="Arial"/>
              </a:rPr>
              <a:t>Everyday examples:</a:t>
            </a:r>
            <a:endParaRPr dirty="0"/>
          </a:p>
          <a:p>
            <a:pPr marL="285750" marR="0" lvl="0" indent="-285750" algn="l" rtl="0">
              <a:spcBef>
                <a:spcPts val="1080"/>
              </a:spcBef>
              <a:spcAft>
                <a:spcPts val="0"/>
              </a:spcAft>
              <a:buClr>
                <a:srgbClr val="6CB255"/>
              </a:buClr>
              <a:buSzPts val="1700"/>
              <a:buFont typeface="Arial"/>
              <a:buChar char="-"/>
            </a:pPr>
            <a:r>
              <a:rPr lang="en-US" sz="1700" dirty="0">
                <a:solidFill>
                  <a:schemeClr val="dk1"/>
                </a:solidFill>
                <a:latin typeface="Arial"/>
                <a:ea typeface="Arial"/>
                <a:cs typeface="Arial"/>
                <a:sym typeface="Arial"/>
              </a:rPr>
              <a:t>The beeping sound that will only go away when you put your seatbelt on.</a:t>
            </a:r>
            <a:endParaRPr dirty="0"/>
          </a:p>
        </p:txBody>
      </p:sp>
      <p:pic>
        <p:nvPicPr>
          <p:cNvPr id="8" name="Figure" descr="A photograph shows a child placing stickers on a chart hanging on the wall."/>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6709" r="-26709"/>
          <a:stretch>
            <a:fillRect/>
          </a:stretch>
        </p:blipFill>
        <p:spPr>
          <a:xfrm>
            <a:off x="3588835" y="1173187"/>
            <a:ext cx="6074277" cy="263681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PUNISHMENT</a:t>
            </a:r>
            <a:endParaRPr/>
          </a:p>
        </p:txBody>
      </p:sp>
      <p:sp>
        <p:nvSpPr>
          <p:cNvPr id="184" name="Google Shape;184;p22"/>
          <p:cNvSpPr txBox="1">
            <a:spLocks noGrp="1"/>
          </p:cNvSpPr>
          <p:nvPr>
            <p:ph type="body" idx="1"/>
          </p:nvPr>
        </p:nvSpPr>
        <p:spPr>
          <a:xfrm>
            <a:off x="457197" y="6184900"/>
            <a:ext cx="8367221" cy="54568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80"/>
              </a:spcBef>
              <a:spcAft>
                <a:spcPts val="0"/>
              </a:spcAft>
              <a:buSzPts val="1190"/>
              <a:buNone/>
            </a:pPr>
            <a:r>
              <a:rPr lang="en-US" sz="1190"/>
              <a:t>credit </a:t>
            </a:r>
            <a:r>
              <a:rPr lang="en-US" sz="1190" dirty="0"/>
              <a:t>a: modification of work by Simone </a:t>
            </a:r>
            <a:r>
              <a:rPr lang="en-US" sz="1190" dirty="0" err="1"/>
              <a:t>Ramella</a:t>
            </a:r>
            <a:r>
              <a:rPr lang="en-US" sz="1190" dirty="0"/>
              <a:t>; credit b: modification of work by “Spring Dew”/Flickr) </a:t>
            </a:r>
            <a:endParaRPr sz="1360" dirty="0"/>
          </a:p>
        </p:txBody>
      </p:sp>
      <p:sp>
        <p:nvSpPr>
          <p:cNvPr id="187" name="Google Shape;187;p22"/>
          <p:cNvSpPr txBox="1"/>
          <p:nvPr/>
        </p:nvSpPr>
        <p:spPr>
          <a:xfrm>
            <a:off x="457198" y="1101348"/>
            <a:ext cx="8367221" cy="18235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Positive punishment </a:t>
            </a:r>
            <a:r>
              <a:rPr lang="en-US" sz="1700">
                <a:solidFill>
                  <a:schemeClr val="dk1"/>
                </a:solidFill>
                <a:latin typeface="Arial"/>
                <a:ea typeface="Arial"/>
                <a:cs typeface="Arial"/>
                <a:sym typeface="Arial"/>
              </a:rPr>
              <a:t>– something is </a:t>
            </a:r>
            <a:r>
              <a:rPr lang="en-US" sz="1700" i="1" u="sng">
                <a:solidFill>
                  <a:schemeClr val="dk1"/>
                </a:solidFill>
                <a:latin typeface="Arial"/>
                <a:ea typeface="Arial"/>
                <a:cs typeface="Arial"/>
                <a:sym typeface="Arial"/>
              </a:rPr>
              <a:t>added to decrease </a:t>
            </a:r>
            <a:r>
              <a:rPr lang="en-US" sz="1700">
                <a:solidFill>
                  <a:schemeClr val="dk1"/>
                </a:solidFill>
                <a:latin typeface="Arial"/>
                <a:ea typeface="Arial"/>
                <a:cs typeface="Arial"/>
                <a:sym typeface="Arial"/>
              </a:rPr>
              <a:t>the likelihood of a behavior. </a:t>
            </a:r>
            <a:endParaRPr/>
          </a:p>
          <a:p>
            <a:pPr marL="285750" marR="0" lvl="0" indent="-285750" algn="l" rtl="0">
              <a:spcBef>
                <a:spcPts val="1080"/>
              </a:spcBef>
              <a:spcAft>
                <a:spcPts val="0"/>
              </a:spcAft>
              <a:buClr>
                <a:schemeClr val="dk1"/>
              </a:buClr>
              <a:buSzPts val="1700"/>
              <a:buFont typeface="Arial"/>
              <a:buChar char="-"/>
            </a:pPr>
            <a:r>
              <a:rPr lang="en-US" sz="1700">
                <a:solidFill>
                  <a:schemeClr val="dk1"/>
                </a:solidFill>
                <a:latin typeface="Arial"/>
                <a:ea typeface="Arial"/>
                <a:cs typeface="Arial"/>
                <a:sym typeface="Arial"/>
              </a:rPr>
              <a:t>Scolding a student for texting in class.</a:t>
            </a:r>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Negative punishment </a:t>
            </a:r>
            <a:r>
              <a:rPr lang="en-US" sz="1700">
                <a:solidFill>
                  <a:schemeClr val="dk1"/>
                </a:solidFill>
                <a:latin typeface="Arial"/>
                <a:ea typeface="Arial"/>
                <a:cs typeface="Arial"/>
                <a:sym typeface="Arial"/>
              </a:rPr>
              <a:t>– something is </a:t>
            </a:r>
            <a:r>
              <a:rPr lang="en-US" sz="1700" i="1" u="sng">
                <a:solidFill>
                  <a:schemeClr val="dk1"/>
                </a:solidFill>
                <a:latin typeface="Arial"/>
                <a:ea typeface="Arial"/>
                <a:cs typeface="Arial"/>
                <a:sym typeface="Arial"/>
              </a:rPr>
              <a:t>removed to decrease </a:t>
            </a:r>
            <a:r>
              <a:rPr lang="en-US" sz="1700">
                <a:solidFill>
                  <a:schemeClr val="dk1"/>
                </a:solidFill>
                <a:latin typeface="Arial"/>
                <a:ea typeface="Arial"/>
                <a:cs typeface="Arial"/>
                <a:sym typeface="Arial"/>
              </a:rPr>
              <a:t>the likelihood of a behavior.</a:t>
            </a:r>
            <a:endParaRPr/>
          </a:p>
          <a:p>
            <a:pPr marL="285750" marR="0" lvl="0" indent="-285750" algn="l" rtl="0">
              <a:spcBef>
                <a:spcPts val="1080"/>
              </a:spcBef>
              <a:spcAft>
                <a:spcPts val="0"/>
              </a:spcAft>
              <a:buClr>
                <a:schemeClr val="dk1"/>
              </a:buClr>
              <a:buSzPts val="1700"/>
              <a:buFont typeface="Arial"/>
              <a:buChar char="-"/>
            </a:pPr>
            <a:r>
              <a:rPr lang="en-US" sz="1700">
                <a:solidFill>
                  <a:schemeClr val="dk1"/>
                </a:solidFill>
                <a:latin typeface="Arial"/>
                <a:ea typeface="Arial"/>
                <a:cs typeface="Arial"/>
                <a:sym typeface="Arial"/>
              </a:rPr>
              <a:t>Taking away a favorite toy when a child misbehaves.</a:t>
            </a:r>
            <a:endParaRPr/>
          </a:p>
        </p:txBody>
      </p:sp>
      <p:pic>
        <p:nvPicPr>
          <p:cNvPr id="3" name="Picture 2" descr="Photograph A shows several children climbing on playground equipment. Photograph B shows a child sitting alone at a table looking at the playgroun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504" y="3328611"/>
            <a:ext cx="5668904" cy="285628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SHAPING</a:t>
            </a:r>
            <a:endParaRPr/>
          </a:p>
        </p:txBody>
      </p:sp>
      <p:sp>
        <p:nvSpPr>
          <p:cNvPr id="193" name="Google Shape;193;p23"/>
          <p:cNvSpPr txBox="1">
            <a:spLocks noGrp="1"/>
          </p:cNvSpPr>
          <p:nvPr>
            <p:ph type="body" idx="1"/>
          </p:nvPr>
        </p:nvSpPr>
        <p:spPr>
          <a:xfrm>
            <a:off x="457200" y="1138985"/>
            <a:ext cx="8062912" cy="506694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Shaping is a tool used in operant conditioning.</a:t>
            </a:r>
            <a:endParaRPr/>
          </a:p>
          <a:p>
            <a:pPr marL="0" lvl="0" indent="0" algn="l" rtl="0">
              <a:spcBef>
                <a:spcPts val="1080"/>
              </a:spcBef>
              <a:spcAft>
                <a:spcPts val="0"/>
              </a:spcAft>
              <a:buSzPts val="1700"/>
              <a:buNone/>
            </a:pPr>
            <a:r>
              <a:rPr lang="en-US" sz="1700"/>
              <a:t>In shaping, instead of rewarding only the target behavior, we reward successive approximations of a target behavior.</a:t>
            </a:r>
            <a:endParaRPr/>
          </a:p>
          <a:p>
            <a:pPr marL="285750" lvl="0" indent="-285750" algn="l" rtl="0">
              <a:spcBef>
                <a:spcPts val="1080"/>
              </a:spcBef>
              <a:spcAft>
                <a:spcPts val="0"/>
              </a:spcAft>
              <a:buSzPts val="1700"/>
              <a:buFont typeface="Arial"/>
              <a:buChar char="-"/>
            </a:pPr>
            <a:r>
              <a:rPr lang="en-US" sz="1700"/>
              <a:t>Behaviors are broken down into many small, achievable steps.</a:t>
            </a:r>
            <a:endParaRPr/>
          </a:p>
          <a:p>
            <a:pPr marL="285750" lvl="0" indent="-285750" algn="l" rtl="0">
              <a:spcBef>
                <a:spcPts val="1080"/>
              </a:spcBef>
              <a:spcAft>
                <a:spcPts val="0"/>
              </a:spcAft>
              <a:buSzPts val="1700"/>
              <a:buFont typeface="Arial"/>
              <a:buChar char="-"/>
            </a:pPr>
            <a:r>
              <a:rPr lang="en-US" sz="1700"/>
              <a:t>Useful when teaching a complex chain of events.</a:t>
            </a:r>
            <a:endParaRPr/>
          </a:p>
          <a:p>
            <a:pPr marL="285750" lvl="0" indent="-285750" algn="l" rtl="0">
              <a:spcBef>
                <a:spcPts val="1080"/>
              </a:spcBef>
              <a:spcAft>
                <a:spcPts val="0"/>
              </a:spcAft>
              <a:buSzPts val="1700"/>
              <a:buFont typeface="Arial"/>
              <a:buChar char="-"/>
            </a:pPr>
            <a:r>
              <a:rPr lang="en-US" sz="1700"/>
              <a:t>Commonly used by animal trainers.</a:t>
            </a:r>
            <a:endParaRPr/>
          </a:p>
          <a:p>
            <a:pPr marL="0" lvl="0" indent="0" algn="l" rtl="0">
              <a:spcBef>
                <a:spcPts val="1080"/>
              </a:spcBef>
              <a:spcAft>
                <a:spcPts val="0"/>
              </a:spcAft>
              <a:buSzPts val="1700"/>
              <a:buNone/>
            </a:pPr>
            <a:endParaRPr sz="1700"/>
          </a:p>
          <a:p>
            <a:pPr marL="342900" lvl="0" indent="-342900" algn="l" rtl="0">
              <a:spcBef>
                <a:spcPts val="1080"/>
              </a:spcBef>
              <a:spcAft>
                <a:spcPts val="0"/>
              </a:spcAft>
              <a:buSzPts val="1700"/>
              <a:buAutoNum type="arabicPeriod"/>
            </a:pPr>
            <a:r>
              <a:rPr lang="en-US" sz="1700"/>
              <a:t>Reinforce any response that resembles the desired behavior.</a:t>
            </a:r>
            <a:endParaRPr/>
          </a:p>
          <a:p>
            <a:pPr marL="342900" lvl="0" indent="-342900" algn="l" rtl="0">
              <a:spcBef>
                <a:spcPts val="1080"/>
              </a:spcBef>
              <a:spcAft>
                <a:spcPts val="0"/>
              </a:spcAft>
              <a:buSzPts val="1700"/>
              <a:buAutoNum type="arabicPeriod"/>
            </a:pPr>
            <a:r>
              <a:rPr lang="en-US" sz="1700"/>
              <a:t>Then reinforce the response that more closely resembles the desired behavior (no longer reinforce previously reinforced response).</a:t>
            </a:r>
            <a:endParaRPr/>
          </a:p>
          <a:p>
            <a:pPr marL="342900" lvl="0" indent="-342900" algn="l" rtl="0">
              <a:spcBef>
                <a:spcPts val="1080"/>
              </a:spcBef>
              <a:spcAft>
                <a:spcPts val="0"/>
              </a:spcAft>
              <a:buSzPts val="1700"/>
              <a:buAutoNum type="arabicPeriod"/>
            </a:pPr>
            <a:r>
              <a:rPr lang="en-US" sz="1700"/>
              <a:t>Then begin to reinforce the response that even more closely resembles the desired behavior.</a:t>
            </a:r>
            <a:endParaRPr/>
          </a:p>
          <a:p>
            <a:pPr marL="342900" lvl="0" indent="-342900" algn="l" rtl="0">
              <a:spcBef>
                <a:spcPts val="1080"/>
              </a:spcBef>
              <a:spcAft>
                <a:spcPts val="0"/>
              </a:spcAft>
              <a:buSzPts val="1700"/>
              <a:buAutoNum type="arabicPeriod"/>
            </a:pPr>
            <a:r>
              <a:rPr lang="en-US" sz="1700"/>
              <a:t>Continue to do this until only the desired behavior is reinforced.</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LEARNING</a:t>
            </a:r>
            <a:endParaRPr/>
          </a:p>
        </p:txBody>
      </p:sp>
      <p:sp>
        <p:nvSpPr>
          <p:cNvPr id="53" name="Google Shape;53;p7"/>
          <p:cNvSpPr txBox="1">
            <a:spLocks noGrp="1"/>
          </p:cNvSpPr>
          <p:nvPr>
            <p:ph type="body" idx="1"/>
          </p:nvPr>
        </p:nvSpPr>
        <p:spPr>
          <a:xfrm>
            <a:off x="457200" y="6107376"/>
            <a:ext cx="8062912" cy="5239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400"/>
              <a:buNone/>
            </a:pPr>
            <a:r>
              <a:rPr lang="en-US" sz="1400" dirty="0"/>
              <a:t>(credit “turtle”: modification of work by Becky </a:t>
            </a:r>
            <a:r>
              <a:rPr lang="en-US" sz="1400" dirty="0" err="1"/>
              <a:t>Skiba</a:t>
            </a:r>
            <a:r>
              <a:rPr lang="en-US" sz="1400" dirty="0"/>
              <a:t>, USFWS; credit “surfer”: modification of work by Mike Baird)</a:t>
            </a:r>
            <a:endParaRPr dirty="0"/>
          </a:p>
        </p:txBody>
      </p:sp>
      <p:sp>
        <p:nvSpPr>
          <p:cNvPr id="56" name="Google Shape;56;p7"/>
          <p:cNvSpPr txBox="1"/>
          <p:nvPr/>
        </p:nvSpPr>
        <p:spPr>
          <a:xfrm>
            <a:off x="457200" y="1124946"/>
            <a:ext cx="8256494" cy="182357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Loggerhead sea turtle hatchlings are born knowing how to find the ocean and how to swim. </a:t>
            </a:r>
            <a:endParaRPr sz="1700" b="0" i="0" u="none" strike="noStrike" cap="none">
              <a:solidFill>
                <a:schemeClr val="dk1"/>
              </a:solidFill>
              <a:latin typeface="Arial"/>
              <a:ea typeface="Arial"/>
              <a:cs typeface="Arial"/>
              <a:sym typeface="Arial"/>
            </a:endParaRPr>
          </a:p>
          <a:p>
            <a:pPr marL="0" marR="0" lvl="0" indent="0" algn="l" rtl="0">
              <a:spcBef>
                <a:spcPts val="1080"/>
              </a:spcBef>
              <a:spcAft>
                <a:spcPts val="0"/>
              </a:spcAft>
              <a:buNone/>
            </a:pPr>
            <a:r>
              <a:rPr lang="en-US" sz="1700" b="0" i="0" u="none" strike="noStrike" cap="none">
                <a:solidFill>
                  <a:schemeClr val="dk1"/>
                </a:solidFill>
                <a:latin typeface="Arial"/>
                <a:ea typeface="Arial"/>
                <a:cs typeface="Arial"/>
                <a:sym typeface="Arial"/>
              </a:rPr>
              <a:t>Unlike the sea turtle, humans must learn how to swim (and surf). </a:t>
            </a:r>
            <a:endParaRPr sz="1700" b="0" i="0" u="none" strike="noStrike" cap="none">
              <a:solidFill>
                <a:schemeClr val="dk1"/>
              </a:solidFill>
              <a:latin typeface="Arial"/>
              <a:ea typeface="Arial"/>
              <a:cs typeface="Arial"/>
              <a:sym typeface="Arial"/>
            </a:endParaRPr>
          </a:p>
          <a:p>
            <a:pPr marL="0" marR="0" lvl="0" indent="0" algn="l" rtl="0">
              <a:spcBef>
                <a:spcPts val="1080"/>
              </a:spcBef>
              <a:spcAft>
                <a:spcPts val="0"/>
              </a:spcAft>
              <a:buNone/>
            </a:pPr>
            <a:r>
              <a:rPr lang="en-US" sz="1700" b="0" i="0" u="none" strike="noStrike" cap="none">
                <a:solidFill>
                  <a:schemeClr val="dk1"/>
                </a:solidFill>
                <a:latin typeface="Arial"/>
                <a:ea typeface="Arial"/>
                <a:cs typeface="Arial"/>
                <a:sym typeface="Arial"/>
              </a:rPr>
              <a:t>As humans, we pride ourselves on our ability to learn. </a:t>
            </a:r>
            <a:endParaRPr/>
          </a:p>
          <a:p>
            <a:pPr marL="0" marR="0" lvl="0" indent="0" algn="l" rtl="0">
              <a:spcBef>
                <a:spcPts val="1080"/>
              </a:spcBef>
              <a:spcAft>
                <a:spcPts val="0"/>
              </a:spcAft>
              <a:buNone/>
            </a:pPr>
            <a:r>
              <a:rPr lang="en-US" sz="1700" b="1" i="0" u="none" strike="noStrike" cap="none">
                <a:solidFill>
                  <a:schemeClr val="dk1"/>
                </a:solidFill>
                <a:latin typeface="Arial"/>
                <a:ea typeface="Arial"/>
                <a:cs typeface="Arial"/>
                <a:sym typeface="Arial"/>
              </a:rPr>
              <a:t>What processes are at work as we come to know what we know?</a:t>
            </a:r>
            <a:endParaRPr sz="1700" b="1" i="0" u="none" strike="noStrike" cap="none">
              <a:solidFill>
                <a:schemeClr val="dk1"/>
              </a:solidFill>
              <a:latin typeface="Arial"/>
              <a:ea typeface="Arial"/>
              <a:cs typeface="Arial"/>
              <a:sym typeface="Arial"/>
            </a:endParaRPr>
          </a:p>
        </p:txBody>
      </p:sp>
      <p:pic>
        <p:nvPicPr>
          <p:cNvPr id="8" name="Figure" descr="A photograph shows a baby turtle moving across sand toward the ocean. A photograph shows a young child standing on a surfboard in a small wave."/>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t="-7506" b="-7506"/>
          <a:stretch>
            <a:fillRect/>
          </a:stretch>
        </p:blipFill>
        <p:spPr>
          <a:xfrm>
            <a:off x="457199" y="2777914"/>
            <a:ext cx="8062913" cy="350007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PRIMARY &amp; SECONDARY REINFORCERS</a:t>
            </a:r>
            <a:endParaRPr/>
          </a:p>
        </p:txBody>
      </p:sp>
      <p:sp>
        <p:nvSpPr>
          <p:cNvPr id="200" name="Google Shape;200;p24"/>
          <p:cNvSpPr txBox="1">
            <a:spLocks noGrp="1"/>
          </p:cNvSpPr>
          <p:nvPr>
            <p:ph type="body" idx="1"/>
          </p:nvPr>
        </p:nvSpPr>
        <p:spPr>
          <a:xfrm>
            <a:off x="457200" y="1340251"/>
            <a:ext cx="8062912" cy="446094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Rewards to reinforce behavior can come in many forms (praise, stickers, money, toys etc).</a:t>
            </a:r>
            <a:endParaRPr/>
          </a:p>
          <a:p>
            <a:pPr marL="0" lvl="0" indent="0" algn="l" rtl="0">
              <a:spcBef>
                <a:spcPts val="1080"/>
              </a:spcBef>
              <a:spcAft>
                <a:spcPts val="0"/>
              </a:spcAft>
              <a:buSzPts val="1700"/>
              <a:buNone/>
            </a:pPr>
            <a:r>
              <a:rPr lang="en-US" sz="1700" b="1"/>
              <a:t>Primary reinforcers </a:t>
            </a:r>
            <a:r>
              <a:rPr lang="en-US" sz="1700"/>
              <a:t>- those that have innate reinforcing qualities (e.g. food, water, sleep, sex, pleasure). The value of these reinforcers does not need to be learned.</a:t>
            </a:r>
            <a:endParaRPr/>
          </a:p>
          <a:p>
            <a:pPr marL="0" lvl="0" indent="0" algn="l" rtl="0">
              <a:spcBef>
                <a:spcPts val="1080"/>
              </a:spcBef>
              <a:spcAft>
                <a:spcPts val="0"/>
              </a:spcAft>
              <a:buSzPts val="1700"/>
              <a:buNone/>
            </a:pPr>
            <a:r>
              <a:rPr lang="en-US" sz="1700" b="1"/>
              <a:t>Secondary reinforcers </a:t>
            </a:r>
            <a:r>
              <a:rPr lang="en-US" sz="1700"/>
              <a:t>– those that have no inherent value. There value is learnt and becomes reinforcing when linked with a primary reinforcer.</a:t>
            </a:r>
            <a:endParaRPr/>
          </a:p>
          <a:p>
            <a:pPr marL="285750" lvl="0" indent="-285750" algn="l" rtl="0">
              <a:spcBef>
                <a:spcPts val="1080"/>
              </a:spcBef>
              <a:spcAft>
                <a:spcPts val="0"/>
              </a:spcAft>
              <a:buSzPts val="1700"/>
              <a:buFont typeface="Arial"/>
              <a:buChar char="-"/>
            </a:pPr>
            <a:r>
              <a:rPr lang="en-US" sz="1700"/>
              <a:t>Praise, a secondary reinforcer is linked with affection, a primary reinforcer.</a:t>
            </a:r>
            <a:endParaRPr/>
          </a:p>
          <a:p>
            <a:pPr marL="285750" lvl="0" indent="-285750" algn="l" rtl="0">
              <a:spcBef>
                <a:spcPts val="1080"/>
              </a:spcBef>
              <a:spcAft>
                <a:spcPts val="0"/>
              </a:spcAft>
              <a:buSzPts val="1700"/>
              <a:buFont typeface="Arial"/>
              <a:buChar char="-"/>
            </a:pPr>
            <a:r>
              <a:rPr lang="en-US" sz="1700"/>
              <a:t>Money is only reinforcing when it can be used to buy other things such as things that satisfy basic needs (food) or other secondary reinforcers.</a:t>
            </a:r>
            <a:endParaRPr/>
          </a:p>
          <a:p>
            <a:pPr marL="285750" lvl="0" indent="-285750" algn="l" rtl="0">
              <a:spcBef>
                <a:spcPts val="1080"/>
              </a:spcBef>
              <a:spcAft>
                <a:spcPts val="0"/>
              </a:spcAft>
              <a:buSzPts val="1700"/>
              <a:buFont typeface="Arial"/>
              <a:buChar char="-"/>
            </a:pPr>
            <a:r>
              <a:rPr lang="en-US" sz="1700"/>
              <a:t>Tokens are a secondary reinforcer that can be exchanged for other things.</a:t>
            </a:r>
            <a:endParaRPr/>
          </a:p>
          <a:p>
            <a:pPr marL="1017270" lvl="1" indent="-285750" algn="l" rtl="0">
              <a:spcBef>
                <a:spcPts val="1080"/>
              </a:spcBef>
              <a:spcAft>
                <a:spcPts val="0"/>
              </a:spcAft>
              <a:buSzPts val="1700"/>
              <a:buFont typeface="Arial"/>
              <a:buChar char="-"/>
            </a:pPr>
            <a:r>
              <a:rPr lang="en-US" sz="1700"/>
              <a:t>Token economies are used in many settings to encourage correct behavior such as prisons, schools and mental institutions.</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REINFORCEMENT SCHEDULES</a:t>
            </a:r>
            <a:endParaRPr/>
          </a:p>
        </p:txBody>
      </p:sp>
      <p:sp>
        <p:nvSpPr>
          <p:cNvPr id="207" name="Google Shape;207;p25"/>
          <p:cNvSpPr txBox="1">
            <a:spLocks noGrp="1"/>
          </p:cNvSpPr>
          <p:nvPr>
            <p:ph type="body" idx="1"/>
          </p:nvPr>
        </p:nvSpPr>
        <p:spPr>
          <a:xfrm>
            <a:off x="457200" y="1176682"/>
            <a:ext cx="8062912" cy="495429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The best way to teach a behavior is with positive reinforcement. However, there are many ways that positive reinforcement can be administered.</a:t>
            </a:r>
            <a:endParaRPr/>
          </a:p>
          <a:p>
            <a:pPr marL="0" lvl="0" indent="0" algn="l" rtl="0">
              <a:spcBef>
                <a:spcPts val="940"/>
              </a:spcBef>
              <a:spcAft>
                <a:spcPts val="0"/>
              </a:spcAft>
              <a:buClr>
                <a:srgbClr val="6CB255"/>
              </a:buClr>
              <a:buSzPts val="1700"/>
              <a:buNone/>
            </a:pPr>
            <a:r>
              <a:rPr lang="en-US" sz="1700" b="1"/>
              <a:t>Continuous reinforcement </a:t>
            </a:r>
            <a:r>
              <a:rPr lang="en-US" sz="1700"/>
              <a:t>– when an organism receives a reinforcer </a:t>
            </a:r>
            <a:r>
              <a:rPr lang="en-US" sz="1700" u="sng"/>
              <a:t>each time </a:t>
            </a:r>
            <a:r>
              <a:rPr lang="en-US" sz="1700"/>
              <a:t>it displays a behavior.</a:t>
            </a:r>
            <a:endParaRPr/>
          </a:p>
          <a:p>
            <a:pPr marL="285750" lvl="0" indent="-285750" algn="l" rtl="0">
              <a:spcBef>
                <a:spcPts val="940"/>
              </a:spcBef>
              <a:spcAft>
                <a:spcPts val="0"/>
              </a:spcAft>
              <a:buSzPts val="1700"/>
              <a:buFont typeface="Arial"/>
              <a:buChar char="-"/>
            </a:pPr>
            <a:r>
              <a:rPr lang="en-US" sz="1700"/>
              <a:t>Quickest way to teach a behavior.</a:t>
            </a:r>
            <a:endParaRPr/>
          </a:p>
          <a:p>
            <a:pPr marL="285750" lvl="0" indent="-285750" algn="l" rtl="0">
              <a:spcBef>
                <a:spcPts val="940"/>
              </a:spcBef>
              <a:spcAft>
                <a:spcPts val="0"/>
              </a:spcAft>
              <a:buSzPts val="1700"/>
              <a:buFont typeface="Arial"/>
              <a:buChar char="-"/>
            </a:pPr>
            <a:r>
              <a:rPr lang="en-US" sz="1700"/>
              <a:t>E.g. a dog receives a treat every time it sits when told to.</a:t>
            </a:r>
            <a:endParaRPr/>
          </a:p>
          <a:p>
            <a:pPr marL="285750" lvl="0" indent="-285750" algn="l" rtl="0">
              <a:spcBef>
                <a:spcPts val="940"/>
              </a:spcBef>
              <a:spcAft>
                <a:spcPts val="0"/>
              </a:spcAft>
              <a:buSzPts val="1700"/>
              <a:buFont typeface="Arial"/>
              <a:buChar char="-"/>
            </a:pPr>
            <a:r>
              <a:rPr lang="en-US" sz="1700"/>
              <a:t>Timing is important - the treat must be presented immediately after sitting in order for the dog to associate the target behavior with the consequence.</a:t>
            </a:r>
            <a:endParaRPr/>
          </a:p>
          <a:p>
            <a:pPr marL="0" lvl="0" indent="0" algn="l" rtl="0">
              <a:spcBef>
                <a:spcPts val="940"/>
              </a:spcBef>
              <a:spcAft>
                <a:spcPts val="0"/>
              </a:spcAft>
              <a:buClr>
                <a:srgbClr val="6CB255"/>
              </a:buClr>
              <a:buSzPts val="1700"/>
              <a:buNone/>
            </a:pPr>
            <a:r>
              <a:rPr lang="en-US" sz="1700"/>
              <a:t>However, if the trainer suddenly stops providing treats, the dog will stop sitting so another type of reinforcement is then used once the behavior is learnt.</a:t>
            </a:r>
            <a:endParaRPr/>
          </a:p>
          <a:p>
            <a:pPr marL="0" lvl="0" indent="0" algn="l" rtl="0">
              <a:spcBef>
                <a:spcPts val="940"/>
              </a:spcBef>
              <a:spcAft>
                <a:spcPts val="0"/>
              </a:spcAft>
              <a:buClr>
                <a:srgbClr val="6CB255"/>
              </a:buClr>
              <a:buSzPts val="1700"/>
              <a:buNone/>
            </a:pPr>
            <a:r>
              <a:rPr lang="en-US" sz="1700" b="1"/>
              <a:t>Partial reinforcement </a:t>
            </a:r>
            <a:r>
              <a:rPr lang="en-US" sz="1700"/>
              <a:t>– the organism does not get reinforced everytime they display the desired behavior (they are reinforced intermittently).</a:t>
            </a:r>
            <a:endParaRPr/>
          </a:p>
          <a:p>
            <a:pPr marL="285750" lvl="0" indent="-285750" algn="l" rtl="0">
              <a:spcBef>
                <a:spcPts val="940"/>
              </a:spcBef>
              <a:spcAft>
                <a:spcPts val="0"/>
              </a:spcAft>
              <a:buSzPts val="1700"/>
              <a:buFont typeface="Arial"/>
              <a:buChar char="-"/>
            </a:pPr>
            <a:r>
              <a:rPr lang="en-US" sz="1700"/>
              <a:t>There are several types of partial reinforcement schedules.</a:t>
            </a:r>
            <a:endParaRPr/>
          </a:p>
          <a:p>
            <a:pPr marL="0" lvl="0" indent="0" algn="l" rtl="0">
              <a:spcBef>
                <a:spcPts val="1000"/>
              </a:spcBef>
              <a:spcAft>
                <a:spcPts val="0"/>
              </a:spcAft>
              <a:buClr>
                <a:srgbClr val="6CB255"/>
              </a:buClr>
              <a:buSzPts val="20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PARTIAL REINFORCEMENT SCALES</a:t>
            </a:r>
            <a:endParaRPr/>
          </a:p>
        </p:txBody>
      </p:sp>
      <p:sp>
        <p:nvSpPr>
          <p:cNvPr id="214" name="Google Shape;214;p26"/>
          <p:cNvSpPr txBox="1">
            <a:spLocks noGrp="1"/>
          </p:cNvSpPr>
          <p:nvPr>
            <p:ph type="body" idx="1"/>
          </p:nvPr>
        </p:nvSpPr>
        <p:spPr>
          <a:xfrm>
            <a:off x="457200" y="993035"/>
            <a:ext cx="8476938" cy="570756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665"/>
              <a:buNone/>
            </a:pPr>
            <a:r>
              <a:rPr lang="en-US" sz="1665" b="1" u="sng">
                <a:solidFill>
                  <a:srgbClr val="6CB255"/>
                </a:solidFill>
              </a:rPr>
              <a:t>Fixed vs Variable</a:t>
            </a:r>
            <a:endParaRPr/>
          </a:p>
          <a:p>
            <a:pPr marL="0" lvl="0" indent="0" algn="l" rtl="0">
              <a:lnSpc>
                <a:spcPct val="90000"/>
              </a:lnSpc>
              <a:spcBef>
                <a:spcPts val="1080"/>
              </a:spcBef>
              <a:spcAft>
                <a:spcPts val="0"/>
              </a:spcAft>
              <a:buSzPts val="1665"/>
              <a:buNone/>
            </a:pPr>
            <a:r>
              <a:rPr lang="en-US" sz="1665" b="1"/>
              <a:t>Fixed </a:t>
            </a:r>
            <a:r>
              <a:rPr lang="en-US" sz="1665"/>
              <a:t>– the number of responses between reinforcements or the amount of time between reinforcements is set and unchanging.</a:t>
            </a:r>
            <a:endParaRPr/>
          </a:p>
          <a:p>
            <a:pPr marL="0" lvl="0" indent="0" algn="l" rtl="0">
              <a:lnSpc>
                <a:spcPct val="90000"/>
              </a:lnSpc>
              <a:spcBef>
                <a:spcPts val="1080"/>
              </a:spcBef>
              <a:spcAft>
                <a:spcPts val="0"/>
              </a:spcAft>
              <a:buSzPts val="1665"/>
              <a:buNone/>
            </a:pPr>
            <a:r>
              <a:rPr lang="en-US" sz="1665" b="1"/>
              <a:t>Variable </a:t>
            </a:r>
            <a:r>
              <a:rPr lang="en-US" sz="1665"/>
              <a:t>– the number of responses between reinforcements or the amount of time between reinforcements varies or changes.</a:t>
            </a:r>
            <a:endParaRPr/>
          </a:p>
          <a:p>
            <a:pPr marL="0" lvl="0" indent="0" algn="l" rtl="0">
              <a:lnSpc>
                <a:spcPct val="90000"/>
              </a:lnSpc>
              <a:spcBef>
                <a:spcPts val="1080"/>
              </a:spcBef>
              <a:spcAft>
                <a:spcPts val="0"/>
              </a:spcAft>
              <a:buSzPts val="1665"/>
              <a:buNone/>
            </a:pPr>
            <a:r>
              <a:rPr lang="en-US" sz="1665" b="1" u="sng">
                <a:solidFill>
                  <a:srgbClr val="6CB255"/>
                </a:solidFill>
              </a:rPr>
              <a:t>Interval vs Ratio</a:t>
            </a:r>
            <a:endParaRPr/>
          </a:p>
          <a:p>
            <a:pPr marL="0" lvl="0" indent="0" algn="l" rtl="0">
              <a:lnSpc>
                <a:spcPct val="90000"/>
              </a:lnSpc>
              <a:spcBef>
                <a:spcPts val="1080"/>
              </a:spcBef>
              <a:spcAft>
                <a:spcPts val="0"/>
              </a:spcAft>
              <a:buSzPts val="1665"/>
              <a:buNone/>
            </a:pPr>
            <a:r>
              <a:rPr lang="en-US" sz="1665" b="1"/>
              <a:t>Interval</a:t>
            </a:r>
            <a:r>
              <a:rPr lang="en-US" sz="1665"/>
              <a:t> – the schedule is based on the time between reinforcements.</a:t>
            </a:r>
            <a:endParaRPr/>
          </a:p>
          <a:p>
            <a:pPr marL="0" lvl="0" indent="0" algn="l" rtl="0">
              <a:lnSpc>
                <a:spcPct val="90000"/>
              </a:lnSpc>
              <a:spcBef>
                <a:spcPts val="1080"/>
              </a:spcBef>
              <a:spcAft>
                <a:spcPts val="0"/>
              </a:spcAft>
              <a:buSzPts val="1665"/>
              <a:buNone/>
            </a:pPr>
            <a:r>
              <a:rPr lang="en-US" sz="1665" b="1"/>
              <a:t>Ratio </a:t>
            </a:r>
            <a:r>
              <a:rPr lang="en-US" sz="1665"/>
              <a:t>– the schedule is based on the number of responses between reinforcements.</a:t>
            </a:r>
            <a:endParaRPr/>
          </a:p>
          <a:p>
            <a:pPr marL="0" lvl="0" indent="0" algn="l" rtl="0">
              <a:lnSpc>
                <a:spcPct val="90000"/>
              </a:lnSpc>
              <a:spcBef>
                <a:spcPts val="1080"/>
              </a:spcBef>
              <a:spcAft>
                <a:spcPts val="0"/>
              </a:spcAft>
              <a:buSzPts val="1665"/>
              <a:buNone/>
            </a:pPr>
            <a:endParaRPr sz="1665"/>
          </a:p>
          <a:p>
            <a:pPr marL="285750" lvl="0" indent="-285750" algn="l" rtl="0">
              <a:lnSpc>
                <a:spcPct val="90000"/>
              </a:lnSpc>
              <a:spcBef>
                <a:spcPts val="1080"/>
              </a:spcBef>
              <a:spcAft>
                <a:spcPts val="0"/>
              </a:spcAft>
              <a:buSzPts val="1665"/>
              <a:buFont typeface="Arial"/>
              <a:buChar char="•"/>
            </a:pPr>
            <a:r>
              <a:rPr lang="en-US" sz="1665" b="1"/>
              <a:t>Fixed interval </a:t>
            </a:r>
            <a:r>
              <a:rPr lang="en-US" sz="1665"/>
              <a:t>– reinforcement is delivered at predictable time intervals (patients take pain relief medication at set times).</a:t>
            </a:r>
            <a:endParaRPr/>
          </a:p>
          <a:p>
            <a:pPr marL="285750" lvl="0" indent="-285750" algn="l" rtl="0">
              <a:lnSpc>
                <a:spcPct val="90000"/>
              </a:lnSpc>
              <a:spcBef>
                <a:spcPts val="1080"/>
              </a:spcBef>
              <a:spcAft>
                <a:spcPts val="0"/>
              </a:spcAft>
              <a:buSzPts val="1665"/>
              <a:buFont typeface="Arial"/>
              <a:buChar char="•"/>
            </a:pPr>
            <a:r>
              <a:rPr lang="en-US" sz="1665" b="1"/>
              <a:t>Variable interval </a:t>
            </a:r>
            <a:r>
              <a:rPr lang="en-US" sz="1665"/>
              <a:t>– reinforcement is delivered at unpredictable time intervals (checking facebook).</a:t>
            </a:r>
            <a:endParaRPr/>
          </a:p>
          <a:p>
            <a:pPr marL="285750" lvl="0" indent="-285750" algn="l" rtl="0">
              <a:lnSpc>
                <a:spcPct val="90000"/>
              </a:lnSpc>
              <a:spcBef>
                <a:spcPts val="1080"/>
              </a:spcBef>
              <a:spcAft>
                <a:spcPts val="0"/>
              </a:spcAft>
              <a:buSzPts val="1665"/>
              <a:buFont typeface="Arial"/>
              <a:buChar char="•"/>
            </a:pPr>
            <a:r>
              <a:rPr lang="en-US" sz="1665" b="1"/>
              <a:t>Fixed ratio </a:t>
            </a:r>
            <a:r>
              <a:rPr lang="en-US" sz="1665"/>
              <a:t>– reinforcement is delivered after a predictable number of responses (facotry workers being paid for every x number of items manufactured).</a:t>
            </a:r>
            <a:endParaRPr/>
          </a:p>
          <a:p>
            <a:pPr marL="285750" lvl="0" indent="-285750" algn="l" rtl="0">
              <a:lnSpc>
                <a:spcPct val="90000"/>
              </a:lnSpc>
              <a:spcBef>
                <a:spcPts val="1080"/>
              </a:spcBef>
              <a:spcAft>
                <a:spcPts val="0"/>
              </a:spcAft>
              <a:buSzPts val="1665"/>
              <a:buFont typeface="Arial"/>
              <a:buChar char="•"/>
            </a:pPr>
            <a:r>
              <a:rPr lang="en-US" sz="1665" b="1"/>
              <a:t>Variable ratio </a:t>
            </a:r>
            <a:r>
              <a:rPr lang="en-US" sz="1665"/>
              <a:t>– reinforcement is delivered after an unpredictable number of responses (gambling).</a:t>
            </a:r>
            <a:endParaRPr/>
          </a:p>
          <a:p>
            <a:pPr marL="0" lvl="0" indent="0" algn="l" rtl="0">
              <a:lnSpc>
                <a:spcPct val="90000"/>
              </a:lnSpc>
              <a:spcBef>
                <a:spcPts val="1080"/>
              </a:spcBef>
              <a:spcAft>
                <a:spcPts val="0"/>
              </a:spcAft>
              <a:buSzPts val="1850"/>
              <a:buNone/>
            </a:pPr>
            <a:endParaRPr sz="18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PARTIAL REINFORCEMENT SCHEDULES</a:t>
            </a:r>
            <a:endParaRPr/>
          </a:p>
        </p:txBody>
      </p:sp>
      <p:sp>
        <p:nvSpPr>
          <p:cNvPr id="221" name="Google Shape;221;p27"/>
          <p:cNvSpPr txBox="1">
            <a:spLocks noGrp="1"/>
          </p:cNvSpPr>
          <p:nvPr>
            <p:ph type="body" idx="1"/>
          </p:nvPr>
        </p:nvSpPr>
        <p:spPr>
          <a:xfrm>
            <a:off x="457200" y="2830345"/>
            <a:ext cx="3260361" cy="33579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b="1"/>
              <a:t>Variable interval schedule - </a:t>
            </a:r>
            <a:r>
              <a:rPr lang="en-US" sz="1700"/>
              <a:t>unpredictable and produces a moderate, steady response rate (e.g., restaurant manager). </a:t>
            </a:r>
            <a:endParaRPr sz="1700"/>
          </a:p>
          <a:p>
            <a:pPr marL="0" lvl="0" indent="0" algn="l" rtl="0">
              <a:spcBef>
                <a:spcPts val="940"/>
              </a:spcBef>
              <a:spcAft>
                <a:spcPts val="0"/>
              </a:spcAft>
              <a:buClr>
                <a:srgbClr val="6CB255"/>
              </a:buClr>
              <a:buSzPts val="1700"/>
              <a:buNone/>
            </a:pPr>
            <a:r>
              <a:rPr lang="en-US" sz="1700" b="1"/>
              <a:t>Fixed interval schedule </a:t>
            </a:r>
            <a:r>
              <a:rPr lang="en-US" sz="1700"/>
              <a:t>-  yields a scallop-shaped response pattern, reflecting a significant pause after reinforcement (e.g., surgery patient).</a:t>
            </a:r>
            <a:endParaRPr/>
          </a:p>
        </p:txBody>
      </p:sp>
      <p:sp>
        <p:nvSpPr>
          <p:cNvPr id="225" name="Google Shape;225;p27"/>
          <p:cNvSpPr txBox="1"/>
          <p:nvPr/>
        </p:nvSpPr>
        <p:spPr>
          <a:xfrm>
            <a:off x="457200" y="1076807"/>
            <a:ext cx="8367221" cy="16825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four reinforcement schedules yield different response patterns. </a:t>
            </a:r>
            <a:endParaRPr sz="1700">
              <a:solidFill>
                <a:schemeClr val="dk1"/>
              </a:solidFill>
              <a:latin typeface="Arial"/>
              <a:ea typeface="Arial"/>
              <a:cs typeface="Arial"/>
              <a:sym typeface="Arial"/>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Variable ratio schedule </a:t>
            </a:r>
            <a:r>
              <a:rPr lang="en-US" sz="1700">
                <a:solidFill>
                  <a:schemeClr val="dk1"/>
                </a:solidFill>
                <a:latin typeface="Arial"/>
                <a:ea typeface="Arial"/>
                <a:cs typeface="Arial"/>
                <a:sym typeface="Arial"/>
              </a:rPr>
              <a:t>- unpredictable and yields high and steady response rates, with little if any pause after reinforcement (e.g., gambler). </a:t>
            </a:r>
            <a:endParaRPr sz="1700">
              <a:solidFill>
                <a:schemeClr val="dk1"/>
              </a:solidFill>
              <a:latin typeface="Arial"/>
              <a:ea typeface="Arial"/>
              <a:cs typeface="Arial"/>
              <a:sym typeface="Arial"/>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Fixed ratio schedule </a:t>
            </a:r>
            <a:r>
              <a:rPr lang="en-US" sz="1700">
                <a:solidFill>
                  <a:schemeClr val="dk1"/>
                </a:solidFill>
                <a:latin typeface="Arial"/>
                <a:ea typeface="Arial"/>
                <a:cs typeface="Arial"/>
                <a:sym typeface="Arial"/>
              </a:rPr>
              <a:t>- predictable and produces a high response rate, with a short pause after reinforcement (e.g., eyeglass saleswoman).</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8100" y="3267265"/>
            <a:ext cx="5117004" cy="2921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GAMBLING AND THE BRAIN</a:t>
            </a:r>
            <a:endParaRPr/>
          </a:p>
        </p:txBody>
      </p:sp>
      <p:sp>
        <p:nvSpPr>
          <p:cNvPr id="231" name="Google Shape;231;p28"/>
          <p:cNvSpPr txBox="1">
            <a:spLocks noGrp="1"/>
          </p:cNvSpPr>
          <p:nvPr>
            <p:ph type="body" idx="1"/>
          </p:nvPr>
        </p:nvSpPr>
        <p:spPr>
          <a:xfrm>
            <a:off x="457200" y="4843982"/>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dirty="0"/>
              <a:t>Some research suggests that pathological gamblers use gambling to compensate for abnormally low levels of the hormone norepinephrine, which is associated with stress and is secreted in moments of arousal and thrill. </a:t>
            </a:r>
            <a:endParaRPr sz="1600" dirty="0"/>
          </a:p>
          <a:p>
            <a:pPr marL="0" lvl="0" indent="0" algn="l" rtl="0">
              <a:spcBef>
                <a:spcPts val="880"/>
              </a:spcBef>
              <a:spcAft>
                <a:spcPts val="0"/>
              </a:spcAft>
              <a:buClr>
                <a:srgbClr val="6CB255"/>
              </a:buClr>
              <a:buSzPts val="1400"/>
              <a:buNone/>
            </a:pPr>
            <a:r>
              <a:rPr lang="en-US" sz="1400" dirty="0"/>
              <a:t>(credit: Ted Murphy)</a:t>
            </a:r>
            <a:endParaRPr dirty="0"/>
          </a:p>
        </p:txBody>
      </p:sp>
      <p:pic>
        <p:nvPicPr>
          <p:cNvPr id="7" name="Figure" descr="A photograph shows four digital gaming machines."/>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6709" r="-26709"/>
          <a:stretch>
            <a:fillRect/>
          </a:stretch>
        </p:blipFill>
        <p:spPr>
          <a:xfrm>
            <a:off x="457199" y="1122386"/>
            <a:ext cx="8062913" cy="350007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COGNITION &amp; LATENT LEARNING</a:t>
            </a:r>
            <a:endParaRPr/>
          </a:p>
        </p:txBody>
      </p:sp>
      <p:sp>
        <p:nvSpPr>
          <p:cNvPr id="239" name="Google Shape;239;p29"/>
          <p:cNvSpPr txBox="1">
            <a:spLocks noGrp="1"/>
          </p:cNvSpPr>
          <p:nvPr>
            <p:ph type="body" idx="1"/>
          </p:nvPr>
        </p:nvSpPr>
        <p:spPr>
          <a:xfrm>
            <a:off x="457199" y="1291312"/>
            <a:ext cx="8367221" cy="527438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Research conducted by Edward C. Tolman found that learning could still occur without reinforcement. This introduced the idea that there is a cognitive aspect to learning.</a:t>
            </a:r>
            <a:endParaRPr/>
          </a:p>
          <a:p>
            <a:pPr marL="0" lvl="0" indent="0" algn="l" rtl="0">
              <a:spcBef>
                <a:spcPts val="940"/>
              </a:spcBef>
              <a:spcAft>
                <a:spcPts val="0"/>
              </a:spcAft>
              <a:buClr>
                <a:srgbClr val="6CB255"/>
              </a:buClr>
              <a:buSzPts val="1700"/>
              <a:buNone/>
            </a:pPr>
            <a:r>
              <a:rPr lang="en-US" sz="1700"/>
              <a:t>While studying rats he found that if he put them in a maze to learn their way through it, they would eventually form a cognitive map of it.</a:t>
            </a:r>
            <a:endParaRPr/>
          </a:p>
          <a:p>
            <a:pPr marL="0" lvl="0" indent="0" algn="l" rtl="0">
              <a:spcBef>
                <a:spcPts val="940"/>
              </a:spcBef>
              <a:spcAft>
                <a:spcPts val="0"/>
              </a:spcAft>
              <a:buClr>
                <a:srgbClr val="6CB255"/>
              </a:buClr>
              <a:buSzPts val="1700"/>
              <a:buNone/>
            </a:pPr>
            <a:r>
              <a:rPr lang="en-US" sz="1700" b="1"/>
              <a:t>Cognitive map </a:t>
            </a:r>
            <a:r>
              <a:rPr lang="en-US" sz="1700"/>
              <a:t>– a mental picture of the layout an environment.</a:t>
            </a:r>
            <a:endParaRPr/>
          </a:p>
          <a:p>
            <a:pPr marL="0" lvl="0" indent="0" algn="l" rtl="0">
              <a:spcBef>
                <a:spcPts val="940"/>
              </a:spcBef>
              <a:spcAft>
                <a:spcPts val="0"/>
              </a:spcAft>
              <a:buClr>
                <a:srgbClr val="6CB255"/>
              </a:buClr>
              <a:buSzPts val="1700"/>
              <a:buNone/>
            </a:pPr>
            <a:r>
              <a:rPr lang="en-US" sz="1700"/>
              <a:t>After 10 sessions in the maze without food as reinforcement, food was placed at the exit and the rats were able to very quickly exit the maze showing that they had learned the way out. This is called latent learning.</a:t>
            </a:r>
            <a:endParaRPr/>
          </a:p>
          <a:p>
            <a:pPr marL="0" lvl="0" indent="0" algn="l" rtl="0">
              <a:spcBef>
                <a:spcPts val="940"/>
              </a:spcBef>
              <a:spcAft>
                <a:spcPts val="0"/>
              </a:spcAft>
              <a:buClr>
                <a:srgbClr val="6CB255"/>
              </a:buClr>
              <a:buSzPts val="1700"/>
              <a:buNone/>
            </a:pPr>
            <a:r>
              <a:rPr lang="en-US" sz="1700" b="1"/>
              <a:t>Latent learning </a:t>
            </a:r>
            <a:r>
              <a:rPr lang="en-US" sz="1700"/>
              <a:t>– learning that occurs but is not observable in behavior until there is a reason to demonstrate it.</a:t>
            </a:r>
            <a:endParaRPr/>
          </a:p>
          <a:p>
            <a:pPr marL="285750" lvl="0" indent="-285750" algn="l" rtl="0">
              <a:spcBef>
                <a:spcPts val="940"/>
              </a:spcBef>
              <a:spcAft>
                <a:spcPts val="0"/>
              </a:spcAft>
              <a:buSzPts val="1700"/>
              <a:buFont typeface="Arial"/>
              <a:buChar char="-"/>
            </a:pPr>
            <a:r>
              <a:rPr lang="en-US" sz="1700"/>
              <a:t>Children may learn behaviors from their parents that they do not demonstrate until they are older.</a:t>
            </a:r>
            <a:endParaRPr/>
          </a:p>
          <a:p>
            <a:pPr marL="285750" lvl="0" indent="-285750" algn="l" rtl="0">
              <a:spcBef>
                <a:spcPts val="940"/>
              </a:spcBef>
              <a:spcAft>
                <a:spcPts val="0"/>
              </a:spcAft>
              <a:buSzPts val="1700"/>
              <a:buFont typeface="Arial"/>
              <a:buChar char="-"/>
            </a:pPr>
            <a:r>
              <a:rPr lang="en-US" sz="1700"/>
              <a:t>A child may learn the route to school from watching his parent drive there but will not demonstrate this until they can drive themselves or have to get there by bike, walking etc.</a:t>
            </a:r>
            <a:endParaRPr/>
          </a:p>
          <a:p>
            <a:pPr marL="0" lvl="0" indent="0" algn="l" rtl="0">
              <a:spcBef>
                <a:spcPts val="1000"/>
              </a:spcBef>
              <a:spcAft>
                <a:spcPts val="0"/>
              </a:spcAft>
              <a:buClr>
                <a:srgbClr val="6CB255"/>
              </a:buClr>
              <a:buSzPts val="2000"/>
              <a:buNone/>
            </a:pPr>
            <a:endParaRPr/>
          </a:p>
          <a:p>
            <a:pPr marL="0" lvl="0" indent="0" algn="l" rtl="0">
              <a:spcBef>
                <a:spcPts val="1000"/>
              </a:spcBef>
              <a:spcAft>
                <a:spcPts val="0"/>
              </a:spcAft>
              <a:buClr>
                <a:srgbClr val="6CB255"/>
              </a:buClr>
              <a:buSzPts val="20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COGNITIVE MAPS</a:t>
            </a:r>
            <a:endParaRPr/>
          </a:p>
        </p:txBody>
      </p:sp>
      <p:sp>
        <p:nvSpPr>
          <p:cNvPr id="246" name="Google Shape;246;p30"/>
          <p:cNvSpPr txBox="1">
            <a:spLocks noGrp="1"/>
          </p:cNvSpPr>
          <p:nvPr>
            <p:ph type="body" idx="1"/>
          </p:nvPr>
        </p:nvSpPr>
        <p:spPr>
          <a:xfrm>
            <a:off x="457199" y="4843981"/>
            <a:ext cx="8367221" cy="17966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dirty="0"/>
              <a:t>Psychologist Edward </a:t>
            </a:r>
            <a:r>
              <a:rPr lang="en-US" sz="1700" dirty="0" err="1"/>
              <a:t>Tolman</a:t>
            </a:r>
            <a:r>
              <a:rPr lang="en-US" sz="1700" dirty="0"/>
              <a:t> found that rats use cognitive maps to navigate through a maze. Have you ever worked your way through various levels on a video game? You learned when to turn left or right, move up or down. In that case you were relying on a cognitive map, just like the rats in a maze. </a:t>
            </a:r>
            <a:endParaRPr sz="1700" dirty="0"/>
          </a:p>
          <a:p>
            <a:pPr marL="0" lvl="0" indent="0" algn="l" rtl="0">
              <a:spcBef>
                <a:spcPts val="880"/>
              </a:spcBef>
              <a:spcAft>
                <a:spcPts val="0"/>
              </a:spcAft>
              <a:buClr>
                <a:srgbClr val="6CB255"/>
              </a:buClr>
              <a:buSzPts val="1400"/>
              <a:buNone/>
            </a:pPr>
            <a:r>
              <a:rPr lang="en-US" sz="1400" dirty="0"/>
              <a:t>(credit: modification of work by “</a:t>
            </a:r>
            <a:r>
              <a:rPr lang="en-US" sz="1400" dirty="0" err="1"/>
              <a:t>FutUndBeidl</a:t>
            </a:r>
            <a:r>
              <a:rPr lang="en-US" sz="1400" dirty="0"/>
              <a:t>”/Flickr)</a:t>
            </a:r>
            <a:endParaRPr sz="1400" dirty="0"/>
          </a:p>
        </p:txBody>
      </p:sp>
      <p:pic>
        <p:nvPicPr>
          <p:cNvPr id="7" name="Figure" descr="An illustration shows three rats in a maze, with a starting point and food at the end."/>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32695" r="-32695"/>
          <a:stretch>
            <a:fillRect/>
          </a:stretch>
        </p:blipFill>
        <p:spPr>
          <a:xfrm>
            <a:off x="457199" y="1122386"/>
            <a:ext cx="8062913" cy="350007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OBSERVATIONAL LEARNING (MODELING)</a:t>
            </a:r>
            <a:endParaRPr/>
          </a:p>
        </p:txBody>
      </p:sp>
      <p:sp>
        <p:nvSpPr>
          <p:cNvPr id="255" name="Google Shape;255;p31"/>
          <p:cNvSpPr txBox="1">
            <a:spLocks noGrp="1"/>
          </p:cNvSpPr>
          <p:nvPr>
            <p:ph type="body" idx="1"/>
          </p:nvPr>
        </p:nvSpPr>
        <p:spPr>
          <a:xfrm>
            <a:off x="457199" y="5591331"/>
            <a:ext cx="8062912" cy="10186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This spider monkey learned to drink water from a plastic bottle by seeing the behavior modeled by a human. </a:t>
            </a:r>
            <a:endParaRPr sz="1600"/>
          </a:p>
          <a:p>
            <a:pPr marL="0" lvl="0" indent="0" algn="l" rtl="0">
              <a:spcBef>
                <a:spcPts val="880"/>
              </a:spcBef>
              <a:spcAft>
                <a:spcPts val="0"/>
              </a:spcAft>
              <a:buClr>
                <a:srgbClr val="6CB255"/>
              </a:buClr>
              <a:buSzPts val="1400"/>
              <a:buNone/>
            </a:pPr>
            <a:r>
              <a:rPr lang="en-US" sz="1400"/>
              <a:t>Figure 6.16 (credit: U.S. Air Force, Senior Airman Kasey Close)</a:t>
            </a:r>
            <a:endParaRPr/>
          </a:p>
        </p:txBody>
      </p:sp>
      <p:sp>
        <p:nvSpPr>
          <p:cNvPr id="258" name="Google Shape;258;p31"/>
          <p:cNvSpPr txBox="1"/>
          <p:nvPr/>
        </p:nvSpPr>
        <p:spPr>
          <a:xfrm>
            <a:off x="457197" y="1134043"/>
            <a:ext cx="8367223" cy="7566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Observational learning </a:t>
            </a:r>
            <a:r>
              <a:rPr lang="en-US" sz="1700">
                <a:solidFill>
                  <a:schemeClr val="dk1"/>
                </a:solidFill>
                <a:latin typeface="Arial"/>
                <a:ea typeface="Arial"/>
                <a:cs typeface="Arial"/>
                <a:sym typeface="Arial"/>
              </a:rPr>
              <a:t>– learning by watching others and then imitating.</a:t>
            </a:r>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Model</a:t>
            </a:r>
            <a:r>
              <a:rPr lang="en-US" sz="1700">
                <a:solidFill>
                  <a:schemeClr val="dk1"/>
                </a:solidFill>
                <a:latin typeface="Arial"/>
                <a:ea typeface="Arial"/>
                <a:cs typeface="Arial"/>
                <a:sym typeface="Arial"/>
              </a:rPr>
              <a:t> - the individual performing the imitated behavior.</a:t>
            </a:r>
            <a:endParaRPr sz="1700">
              <a:solidFill>
                <a:schemeClr val="dk1"/>
              </a:solidFill>
              <a:latin typeface="Arial"/>
              <a:ea typeface="Arial"/>
              <a:cs typeface="Arial"/>
              <a:sym typeface="Arial"/>
            </a:endParaRPr>
          </a:p>
        </p:txBody>
      </p:sp>
      <p:pic>
        <p:nvPicPr>
          <p:cNvPr id="8" name="Figure" descr="A photograph shows a person drinking from a water bottle, and a monkey next to the person drinking water from a bottle in the same manne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12784" r="-12784"/>
          <a:stretch>
            <a:fillRect/>
          </a:stretch>
        </p:blipFill>
        <p:spPr>
          <a:xfrm>
            <a:off x="457199" y="1122386"/>
            <a:ext cx="8062913" cy="350007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OBSERVATIONAL LEARNING</a:t>
            </a:r>
            <a:endParaRPr/>
          </a:p>
        </p:txBody>
      </p:sp>
      <p:sp>
        <p:nvSpPr>
          <p:cNvPr id="265" name="Google Shape;265;p32"/>
          <p:cNvSpPr txBox="1">
            <a:spLocks noGrp="1"/>
          </p:cNvSpPr>
          <p:nvPr>
            <p:ph type="body" idx="1"/>
          </p:nvPr>
        </p:nvSpPr>
        <p:spPr>
          <a:xfrm>
            <a:off x="457200" y="4843981"/>
            <a:ext cx="8062912" cy="166174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480"/>
              <a:buAutoNum type="alphaLcParenBoth"/>
            </a:pPr>
            <a:r>
              <a:rPr lang="en-US" sz="1480"/>
              <a:t>Yoga students learn by observation as their yoga instructor demonstrates the correct stance and movement for her students (live model).</a:t>
            </a:r>
            <a:endParaRPr/>
          </a:p>
          <a:p>
            <a:pPr marL="342900" lvl="0" indent="-342900" algn="l" rtl="0">
              <a:lnSpc>
                <a:spcPct val="90000"/>
              </a:lnSpc>
              <a:spcBef>
                <a:spcPts val="896"/>
              </a:spcBef>
              <a:spcAft>
                <a:spcPts val="0"/>
              </a:spcAft>
              <a:buSzPts val="1480"/>
              <a:buAutoNum type="alphaLcParenBoth"/>
            </a:pPr>
            <a:r>
              <a:rPr lang="en-US" sz="1480"/>
              <a:t>Models don’t have to be present for learning to occur: through symbolic modeling, this child can learn a behavior by watching someone demonstrate it on television. </a:t>
            </a:r>
            <a:endParaRPr sz="1480"/>
          </a:p>
          <a:p>
            <a:pPr marL="342900" lvl="0" indent="-342900" algn="l" rtl="0">
              <a:lnSpc>
                <a:spcPct val="90000"/>
              </a:lnSpc>
              <a:spcBef>
                <a:spcPts val="896"/>
              </a:spcBef>
              <a:spcAft>
                <a:spcPts val="0"/>
              </a:spcAft>
              <a:buSzPts val="1480"/>
              <a:buAutoNum type="alphaLcParenBoth"/>
            </a:pPr>
            <a:r>
              <a:rPr lang="en-US" sz="1480"/>
              <a:t>(credit a: modification of work by Tony Cecala; credit b: modification of work by Andrew Hyde)</a:t>
            </a:r>
            <a:endParaRPr/>
          </a:p>
        </p:txBody>
      </p:sp>
      <p:sp>
        <p:nvSpPr>
          <p:cNvPr id="268" name="Google Shape;268;p32"/>
          <p:cNvSpPr txBox="1"/>
          <p:nvPr/>
        </p:nvSpPr>
        <p:spPr>
          <a:xfrm>
            <a:off x="7282982" y="4405478"/>
            <a:ext cx="1237130"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Figure 6.17</a:t>
            </a:r>
            <a:endParaRPr/>
          </a:p>
        </p:txBody>
      </p:sp>
      <p:pic>
        <p:nvPicPr>
          <p:cNvPr id="8" name="Figure" descr="Photograph A shows a yoga instructor demonstrating a yoga pose while a group of students observes her and copies the pose. Photo B shows a child watching television."/>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7414" r="-7414"/>
          <a:stretch>
            <a:fillRect/>
          </a:stretch>
        </p:blipFill>
        <p:spPr>
          <a:xfrm>
            <a:off x="457199" y="1122386"/>
            <a:ext cx="8062913" cy="350007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72"/>
        <p:cNvGrpSpPr/>
        <p:nvPr/>
      </p:nvGrpSpPr>
      <p:grpSpPr>
        <a:xfrm>
          <a:off x="0" y="0"/>
          <a:ext cx="0" cy="0"/>
          <a:chOff x="0" y="0"/>
          <a:chExt cx="0" cy="0"/>
        </a:xfrm>
      </p:grpSpPr>
      <p:sp>
        <p:nvSpPr>
          <p:cNvPr id="273" name="Google Shape;273;p3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SOCIAL LEARNING THEORY</a:t>
            </a:r>
            <a:endParaRPr/>
          </a:p>
        </p:txBody>
      </p:sp>
      <p:sp>
        <p:nvSpPr>
          <p:cNvPr id="274" name="Google Shape;274;p33"/>
          <p:cNvSpPr txBox="1">
            <a:spLocks noGrp="1"/>
          </p:cNvSpPr>
          <p:nvPr>
            <p:ph type="body" idx="1"/>
          </p:nvPr>
        </p:nvSpPr>
        <p:spPr>
          <a:xfrm>
            <a:off x="457199" y="1231352"/>
            <a:ext cx="8367221" cy="533434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In order to explain how learning occurred without external reinforcement, Albert Bandura proposed social learning theory.</a:t>
            </a:r>
            <a:endParaRPr/>
          </a:p>
          <a:p>
            <a:pPr marL="0" lvl="0" indent="0" algn="l" rtl="0">
              <a:spcBef>
                <a:spcPts val="1080"/>
              </a:spcBef>
              <a:spcAft>
                <a:spcPts val="0"/>
              </a:spcAft>
              <a:buSzPts val="1700"/>
              <a:buNone/>
            </a:pPr>
            <a:r>
              <a:rPr lang="en-US" sz="1700"/>
              <a:t>He believed that observational learning involved more than just imitation and that internal mental states must be involved.</a:t>
            </a:r>
            <a:endParaRPr sz="1700"/>
          </a:p>
        </p:txBody>
      </p:sp>
      <p:sp>
        <p:nvSpPr>
          <p:cNvPr id="276" name="Google Shape;276;p33"/>
          <p:cNvSpPr txBox="1"/>
          <p:nvPr/>
        </p:nvSpPr>
        <p:spPr>
          <a:xfrm>
            <a:off x="457199" y="2715378"/>
            <a:ext cx="8367221" cy="37303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6CB255"/>
              </a:buClr>
              <a:buSzPts val="1700"/>
              <a:buFont typeface="Arial"/>
              <a:buNone/>
            </a:pPr>
            <a:r>
              <a:rPr lang="en-US" sz="1700" b="1">
                <a:solidFill>
                  <a:srgbClr val="6CB255"/>
                </a:solidFill>
                <a:latin typeface="Arial"/>
                <a:ea typeface="Arial"/>
                <a:cs typeface="Arial"/>
                <a:sym typeface="Arial"/>
              </a:rPr>
              <a:t>Steps in the Modeling Process</a:t>
            </a:r>
            <a:endParaRPr/>
          </a:p>
          <a:p>
            <a:pPr marL="342900" marR="0" lvl="0" indent="-342900" algn="l" rtl="0">
              <a:spcBef>
                <a:spcPts val="940"/>
              </a:spcBef>
              <a:spcAft>
                <a:spcPts val="0"/>
              </a:spcAft>
              <a:buClr>
                <a:srgbClr val="6CB255"/>
              </a:buClr>
              <a:buSzPts val="1700"/>
              <a:buFont typeface="Arial"/>
              <a:buAutoNum type="arabicPeriod"/>
            </a:pPr>
            <a:r>
              <a:rPr lang="en-US" sz="1700" b="1">
                <a:solidFill>
                  <a:srgbClr val="000000"/>
                </a:solidFill>
                <a:latin typeface="Arial"/>
                <a:ea typeface="Arial"/>
                <a:cs typeface="Arial"/>
                <a:sym typeface="Arial"/>
              </a:rPr>
              <a:t>Attention</a:t>
            </a:r>
            <a:r>
              <a:rPr lang="en-US" sz="1700" b="0">
                <a:solidFill>
                  <a:srgbClr val="000000"/>
                </a:solidFill>
                <a:latin typeface="Arial"/>
                <a:ea typeface="Arial"/>
                <a:cs typeface="Arial"/>
                <a:sym typeface="Arial"/>
              </a:rPr>
              <a:t> – focus on the behavior.</a:t>
            </a:r>
            <a:endParaRPr/>
          </a:p>
          <a:p>
            <a:pPr marL="342900" marR="0" lvl="0" indent="-342900" algn="l" rtl="0">
              <a:spcBef>
                <a:spcPts val="940"/>
              </a:spcBef>
              <a:spcAft>
                <a:spcPts val="0"/>
              </a:spcAft>
              <a:buClr>
                <a:srgbClr val="6CB255"/>
              </a:buClr>
              <a:buSzPts val="1700"/>
              <a:buFont typeface="Arial"/>
              <a:buAutoNum type="arabicPeriod"/>
            </a:pPr>
            <a:r>
              <a:rPr lang="en-US" sz="1700" b="1">
                <a:solidFill>
                  <a:srgbClr val="000000"/>
                </a:solidFill>
                <a:latin typeface="Arial"/>
                <a:ea typeface="Arial"/>
                <a:cs typeface="Arial"/>
                <a:sym typeface="Arial"/>
              </a:rPr>
              <a:t>Retention</a:t>
            </a:r>
            <a:r>
              <a:rPr lang="en-US" sz="1700" b="0">
                <a:solidFill>
                  <a:srgbClr val="000000"/>
                </a:solidFill>
                <a:latin typeface="Arial"/>
                <a:ea typeface="Arial"/>
                <a:cs typeface="Arial"/>
                <a:sym typeface="Arial"/>
              </a:rPr>
              <a:t> – remember what you observed.</a:t>
            </a:r>
            <a:endParaRPr/>
          </a:p>
          <a:p>
            <a:pPr marL="342900" marR="0" lvl="0" indent="-342900" algn="l" rtl="0">
              <a:spcBef>
                <a:spcPts val="940"/>
              </a:spcBef>
              <a:spcAft>
                <a:spcPts val="0"/>
              </a:spcAft>
              <a:buClr>
                <a:srgbClr val="6CB255"/>
              </a:buClr>
              <a:buSzPts val="1700"/>
              <a:buFont typeface="Arial"/>
              <a:buAutoNum type="arabicPeriod"/>
            </a:pPr>
            <a:r>
              <a:rPr lang="en-US" sz="1700" b="1">
                <a:solidFill>
                  <a:srgbClr val="000000"/>
                </a:solidFill>
                <a:latin typeface="Arial"/>
                <a:ea typeface="Arial"/>
                <a:cs typeface="Arial"/>
                <a:sym typeface="Arial"/>
              </a:rPr>
              <a:t>Reproduction</a:t>
            </a:r>
            <a:r>
              <a:rPr lang="en-US" sz="1700" b="0">
                <a:solidFill>
                  <a:srgbClr val="000000"/>
                </a:solidFill>
                <a:latin typeface="Arial"/>
                <a:ea typeface="Arial"/>
                <a:cs typeface="Arial"/>
                <a:sym typeface="Arial"/>
              </a:rPr>
              <a:t> – be able to perform the behavior.</a:t>
            </a:r>
            <a:endParaRPr/>
          </a:p>
          <a:p>
            <a:pPr marL="342900" marR="0" lvl="0" indent="-342900" algn="l" rtl="0">
              <a:spcBef>
                <a:spcPts val="940"/>
              </a:spcBef>
              <a:spcAft>
                <a:spcPts val="0"/>
              </a:spcAft>
              <a:buClr>
                <a:srgbClr val="6CB255"/>
              </a:buClr>
              <a:buSzPts val="1700"/>
              <a:buFont typeface="Arial"/>
              <a:buAutoNum type="arabicPeriod"/>
            </a:pPr>
            <a:r>
              <a:rPr lang="en-US" sz="1700" b="1">
                <a:solidFill>
                  <a:srgbClr val="000000"/>
                </a:solidFill>
                <a:latin typeface="Arial"/>
                <a:ea typeface="Arial"/>
                <a:cs typeface="Arial"/>
                <a:sym typeface="Arial"/>
              </a:rPr>
              <a:t>Motivation</a:t>
            </a:r>
            <a:r>
              <a:rPr lang="en-US" sz="1700" b="0">
                <a:solidFill>
                  <a:srgbClr val="000000"/>
                </a:solidFill>
                <a:latin typeface="Arial"/>
                <a:ea typeface="Arial"/>
                <a:cs typeface="Arial"/>
                <a:sym typeface="Arial"/>
              </a:rPr>
              <a:t> – must want to copy the behavior.</a:t>
            </a:r>
            <a:endParaRPr/>
          </a:p>
          <a:p>
            <a:pPr marL="0" marR="0" lvl="0" indent="0" algn="l" rtl="0">
              <a:spcBef>
                <a:spcPts val="940"/>
              </a:spcBef>
              <a:spcAft>
                <a:spcPts val="0"/>
              </a:spcAft>
              <a:buClr>
                <a:srgbClr val="6CB255"/>
              </a:buClr>
              <a:buSzPts val="1700"/>
              <a:buFont typeface="Arial"/>
              <a:buNone/>
            </a:pPr>
            <a:r>
              <a:rPr lang="en-US" sz="1700" b="0">
                <a:solidFill>
                  <a:srgbClr val="000000"/>
                </a:solidFill>
                <a:latin typeface="Arial"/>
                <a:ea typeface="Arial"/>
                <a:cs typeface="Arial"/>
                <a:sym typeface="Arial"/>
              </a:rPr>
              <a:t>Motivation depends on what happened to the model.</a:t>
            </a:r>
            <a:endParaRPr/>
          </a:p>
          <a:p>
            <a:pPr marL="0" marR="0" lvl="0" indent="0" algn="l" rtl="0">
              <a:spcBef>
                <a:spcPts val="940"/>
              </a:spcBef>
              <a:spcAft>
                <a:spcPts val="0"/>
              </a:spcAft>
              <a:buClr>
                <a:srgbClr val="6CB255"/>
              </a:buClr>
              <a:buSzPts val="1700"/>
              <a:buFont typeface="Arial"/>
              <a:buNone/>
            </a:pPr>
            <a:r>
              <a:rPr lang="en-US" sz="1700" b="1">
                <a:solidFill>
                  <a:srgbClr val="000000"/>
                </a:solidFill>
                <a:latin typeface="Arial"/>
                <a:ea typeface="Arial"/>
                <a:cs typeface="Arial"/>
                <a:sym typeface="Arial"/>
              </a:rPr>
              <a:t>Vicarious reinforcement </a:t>
            </a:r>
            <a:r>
              <a:rPr lang="en-US" sz="1700" b="0">
                <a:solidFill>
                  <a:srgbClr val="000000"/>
                </a:solidFill>
                <a:latin typeface="Arial"/>
                <a:ea typeface="Arial"/>
                <a:cs typeface="Arial"/>
                <a:sym typeface="Arial"/>
              </a:rPr>
              <a:t>– process where the observer sees the model rewarded, making the observer more likely to imitate the model’s behavior.</a:t>
            </a:r>
            <a:endParaRPr/>
          </a:p>
          <a:p>
            <a:pPr marL="0" marR="0" lvl="0" indent="0" algn="l" rtl="0">
              <a:spcBef>
                <a:spcPts val="940"/>
              </a:spcBef>
              <a:spcAft>
                <a:spcPts val="0"/>
              </a:spcAft>
              <a:buClr>
                <a:srgbClr val="6CB255"/>
              </a:buClr>
              <a:buSzPts val="1700"/>
              <a:buFont typeface="Arial"/>
              <a:buNone/>
            </a:pPr>
            <a:r>
              <a:rPr lang="en-US" sz="1700" b="1">
                <a:solidFill>
                  <a:srgbClr val="000000"/>
                </a:solidFill>
                <a:latin typeface="Arial"/>
                <a:ea typeface="Arial"/>
                <a:cs typeface="Arial"/>
                <a:sym typeface="Arial"/>
              </a:rPr>
              <a:t>Vicarious punishment </a:t>
            </a:r>
            <a:r>
              <a:rPr lang="en-US" sz="1700" b="0">
                <a:solidFill>
                  <a:srgbClr val="000000"/>
                </a:solidFill>
                <a:latin typeface="Arial"/>
                <a:ea typeface="Arial"/>
                <a:cs typeface="Arial"/>
                <a:sym typeface="Arial"/>
              </a:rPr>
              <a:t>– process where the observer sees the model punished, making the observer less likely to imitate the model’s behavior.</a:t>
            </a:r>
            <a:endParaRPr/>
          </a:p>
          <a:p>
            <a:pPr marL="0" marR="0" lvl="0" indent="0" algn="l" rtl="0">
              <a:spcBef>
                <a:spcPts val="1000"/>
              </a:spcBef>
              <a:spcAft>
                <a:spcPts val="0"/>
              </a:spcAft>
              <a:buClr>
                <a:srgbClr val="6CB255"/>
              </a:buClr>
              <a:buSzPts val="2000"/>
              <a:buFont typeface="Arial"/>
              <a:buNone/>
            </a:pPr>
            <a:endParaRPr sz="2000" b="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UNLEARNED BEHAVIORS</a:t>
            </a:r>
            <a:endParaRPr/>
          </a:p>
        </p:txBody>
      </p:sp>
      <p:sp>
        <p:nvSpPr>
          <p:cNvPr id="62" name="Google Shape;62;p8"/>
          <p:cNvSpPr txBox="1">
            <a:spLocks noGrp="1"/>
          </p:cNvSpPr>
          <p:nvPr>
            <p:ph type="body" idx="1"/>
          </p:nvPr>
        </p:nvSpPr>
        <p:spPr>
          <a:xfrm>
            <a:off x="457199" y="1232102"/>
            <a:ext cx="8367221" cy="53935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704"/>
              <a:buNone/>
            </a:pPr>
            <a:r>
              <a:rPr lang="en-US" sz="1704" b="1" u="sng">
                <a:solidFill>
                  <a:srgbClr val="6CB255"/>
                </a:solidFill>
              </a:rPr>
              <a:t>Instincts and Reflexes</a:t>
            </a:r>
            <a:endParaRPr/>
          </a:p>
          <a:p>
            <a:pPr marL="0" lvl="0" indent="0" algn="l" rtl="0">
              <a:lnSpc>
                <a:spcPct val="100000"/>
              </a:lnSpc>
              <a:spcBef>
                <a:spcPts val="1080"/>
              </a:spcBef>
              <a:spcAft>
                <a:spcPts val="0"/>
              </a:spcAft>
              <a:buSzPts val="1704"/>
              <a:buNone/>
            </a:pPr>
            <a:r>
              <a:rPr lang="en-US" sz="1704"/>
              <a:t>Instincts and reflexes are innate behaviors that organisms are born with.</a:t>
            </a:r>
            <a:endParaRPr/>
          </a:p>
          <a:p>
            <a:pPr marL="342900" lvl="0" indent="-342900" algn="l" rtl="0">
              <a:lnSpc>
                <a:spcPct val="100000"/>
              </a:lnSpc>
              <a:spcBef>
                <a:spcPts val="1080"/>
              </a:spcBef>
              <a:spcAft>
                <a:spcPts val="0"/>
              </a:spcAft>
              <a:buSzPts val="1704"/>
              <a:buFont typeface="Arial"/>
              <a:buChar char="-"/>
            </a:pPr>
            <a:r>
              <a:rPr lang="en-US" sz="1704"/>
              <a:t>Help organisms adapt to their environment.</a:t>
            </a:r>
            <a:endParaRPr sz="1704"/>
          </a:p>
          <a:p>
            <a:pPr marL="0" lvl="0" indent="0" algn="l" rtl="0">
              <a:lnSpc>
                <a:spcPct val="100000"/>
              </a:lnSpc>
              <a:spcBef>
                <a:spcPts val="1080"/>
              </a:spcBef>
              <a:spcAft>
                <a:spcPts val="0"/>
              </a:spcAft>
              <a:buSzPts val="1704"/>
              <a:buNone/>
            </a:pPr>
            <a:r>
              <a:rPr lang="en-US" sz="1704" b="1"/>
              <a:t>Reflexes</a:t>
            </a:r>
            <a:r>
              <a:rPr lang="en-US" sz="1704"/>
              <a:t> – motor/neural reactions to a specific stimulus.</a:t>
            </a:r>
            <a:endParaRPr/>
          </a:p>
          <a:p>
            <a:pPr marL="285750" lvl="0" indent="-285750" algn="l" rtl="0">
              <a:lnSpc>
                <a:spcPct val="100000"/>
              </a:lnSpc>
              <a:spcBef>
                <a:spcPts val="1080"/>
              </a:spcBef>
              <a:spcAft>
                <a:spcPts val="0"/>
              </a:spcAft>
              <a:buSzPts val="1704"/>
              <a:buFont typeface="Arial"/>
              <a:buChar char="-"/>
            </a:pPr>
            <a:r>
              <a:rPr lang="en-US" sz="1704"/>
              <a:t>Simpler than instincts.</a:t>
            </a:r>
            <a:endParaRPr/>
          </a:p>
          <a:p>
            <a:pPr marL="285750" lvl="0" indent="-285750" algn="l" rtl="0">
              <a:lnSpc>
                <a:spcPct val="100000"/>
              </a:lnSpc>
              <a:spcBef>
                <a:spcPts val="1080"/>
              </a:spcBef>
              <a:spcAft>
                <a:spcPts val="0"/>
              </a:spcAft>
              <a:buSzPts val="1704"/>
              <a:buFont typeface="Arial"/>
              <a:buChar char="-"/>
            </a:pPr>
            <a:r>
              <a:rPr lang="en-US" sz="1704"/>
              <a:t>Involve activity of specific body parts.</a:t>
            </a:r>
            <a:endParaRPr/>
          </a:p>
          <a:p>
            <a:pPr marL="285750" lvl="0" indent="-285750" algn="l" rtl="0">
              <a:lnSpc>
                <a:spcPct val="100000"/>
              </a:lnSpc>
              <a:spcBef>
                <a:spcPts val="1080"/>
              </a:spcBef>
              <a:spcAft>
                <a:spcPts val="0"/>
              </a:spcAft>
              <a:buSzPts val="1704"/>
              <a:buFont typeface="Arial"/>
              <a:buChar char="-"/>
            </a:pPr>
            <a:r>
              <a:rPr lang="en-US" sz="1704"/>
              <a:t>Involve primitive centers of the CNS (e.g., spinal cord and medulla).</a:t>
            </a:r>
            <a:endParaRPr/>
          </a:p>
          <a:p>
            <a:pPr marL="285750" lvl="0" indent="-285750" algn="l" rtl="0">
              <a:lnSpc>
                <a:spcPct val="100000"/>
              </a:lnSpc>
              <a:spcBef>
                <a:spcPts val="1080"/>
              </a:spcBef>
              <a:spcAft>
                <a:spcPts val="0"/>
              </a:spcAft>
              <a:buSzPts val="1704"/>
              <a:buFont typeface="Arial"/>
              <a:buChar char="-"/>
            </a:pPr>
            <a:r>
              <a:rPr lang="en-US" sz="1704"/>
              <a:t>E.g. Human babies are born with a sucking reflex.</a:t>
            </a:r>
            <a:endParaRPr sz="1704"/>
          </a:p>
          <a:p>
            <a:pPr marL="0" lvl="0" indent="0" algn="l" rtl="0">
              <a:lnSpc>
                <a:spcPct val="100000"/>
              </a:lnSpc>
              <a:spcBef>
                <a:spcPts val="1080"/>
              </a:spcBef>
              <a:spcAft>
                <a:spcPts val="0"/>
              </a:spcAft>
              <a:buSzPts val="1704"/>
              <a:buNone/>
            </a:pPr>
            <a:r>
              <a:rPr lang="en-US" sz="1704" b="1"/>
              <a:t>Instincts</a:t>
            </a:r>
            <a:r>
              <a:rPr lang="en-US" sz="1704"/>
              <a:t> – behaviors triggered by a broader range of events (e.g., aging, change of seasons).</a:t>
            </a:r>
            <a:endParaRPr/>
          </a:p>
          <a:p>
            <a:pPr marL="285750" lvl="0" indent="-285750" algn="l" rtl="0">
              <a:lnSpc>
                <a:spcPct val="100000"/>
              </a:lnSpc>
              <a:spcBef>
                <a:spcPts val="1080"/>
              </a:spcBef>
              <a:spcAft>
                <a:spcPts val="0"/>
              </a:spcAft>
              <a:buSzPts val="1704"/>
              <a:buFont typeface="Arial"/>
              <a:buChar char="-"/>
            </a:pPr>
            <a:r>
              <a:rPr lang="en-US" sz="1704"/>
              <a:t>More complex.</a:t>
            </a:r>
            <a:endParaRPr/>
          </a:p>
          <a:p>
            <a:pPr marL="285750" lvl="0" indent="-285750" algn="l" rtl="0">
              <a:lnSpc>
                <a:spcPct val="100000"/>
              </a:lnSpc>
              <a:spcBef>
                <a:spcPts val="1080"/>
              </a:spcBef>
              <a:spcAft>
                <a:spcPts val="0"/>
              </a:spcAft>
              <a:buSzPts val="1704"/>
              <a:buFont typeface="Arial"/>
              <a:buChar char="-"/>
            </a:pPr>
            <a:r>
              <a:rPr lang="en-US" sz="1704"/>
              <a:t>Involve movement of the organism as a whole (e.g., sexual activity, migration).</a:t>
            </a:r>
            <a:endParaRPr/>
          </a:p>
          <a:p>
            <a:pPr marL="285750" lvl="0" indent="-285750" algn="l" rtl="0">
              <a:lnSpc>
                <a:spcPct val="100000"/>
              </a:lnSpc>
              <a:spcBef>
                <a:spcPts val="1080"/>
              </a:spcBef>
              <a:spcAft>
                <a:spcPts val="0"/>
              </a:spcAft>
              <a:buSzPts val="1704"/>
              <a:buFont typeface="Arial"/>
              <a:buChar char="-"/>
            </a:pPr>
            <a:r>
              <a:rPr lang="en-US" sz="1704"/>
              <a:t>Involve higher brain centers.</a:t>
            </a:r>
            <a:endParaRPr sz="1704"/>
          </a:p>
          <a:p>
            <a:pPr marL="0" lvl="0" indent="0" algn="l" rtl="0">
              <a:lnSpc>
                <a:spcPct val="100000"/>
              </a:lnSpc>
              <a:spcBef>
                <a:spcPts val="910"/>
              </a:spcBef>
              <a:spcAft>
                <a:spcPts val="0"/>
              </a:spcAft>
              <a:buSzPts val="1550"/>
              <a:buNone/>
            </a:pPr>
            <a:endParaRPr sz="155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3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BANDURA’S BOBO DOLL EXPERIMENT</a:t>
            </a:r>
            <a:endParaRPr/>
          </a:p>
        </p:txBody>
      </p:sp>
      <p:sp>
        <p:nvSpPr>
          <p:cNvPr id="282" name="Google Shape;282;p34"/>
          <p:cNvSpPr txBox="1">
            <a:spLocks noGrp="1"/>
          </p:cNvSpPr>
          <p:nvPr>
            <p:ph type="body" idx="1"/>
          </p:nvPr>
        </p:nvSpPr>
        <p:spPr>
          <a:xfrm>
            <a:off x="457200" y="993035"/>
            <a:ext cx="8367221" cy="476471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In a famous study known as the Bobo doll experiment, Bandura studied modeling of aggressive and violent behaviors.</a:t>
            </a:r>
            <a:endParaRPr/>
          </a:p>
          <a:p>
            <a:pPr marL="285750" lvl="0" indent="-285750" algn="l" rtl="0">
              <a:spcBef>
                <a:spcPts val="1080"/>
              </a:spcBef>
              <a:spcAft>
                <a:spcPts val="0"/>
              </a:spcAft>
              <a:buSzPts val="1700"/>
              <a:buFont typeface="Arial"/>
              <a:buChar char="-"/>
            </a:pPr>
            <a:r>
              <a:rPr lang="en-US" sz="1700"/>
              <a:t>Children observed adults act aggressively towards a 5 foot Bobo doll.</a:t>
            </a:r>
            <a:endParaRPr/>
          </a:p>
          <a:p>
            <a:pPr marL="285750" lvl="0" indent="-285750" algn="l" rtl="0">
              <a:spcBef>
                <a:spcPts val="1080"/>
              </a:spcBef>
              <a:spcAft>
                <a:spcPts val="0"/>
              </a:spcAft>
              <a:buSzPts val="1700"/>
              <a:buFont typeface="Arial"/>
              <a:buChar char="-"/>
            </a:pPr>
            <a:r>
              <a:rPr lang="en-US" sz="1700"/>
              <a:t>The adult was then either punished, praised or ignored for their behavior.</a:t>
            </a:r>
            <a:endParaRPr/>
          </a:p>
          <a:p>
            <a:pPr marL="285750" lvl="0" indent="-285750" algn="l" rtl="0">
              <a:spcBef>
                <a:spcPts val="1080"/>
              </a:spcBef>
              <a:spcAft>
                <a:spcPts val="0"/>
              </a:spcAft>
              <a:buSzPts val="1700"/>
              <a:buFont typeface="Arial"/>
              <a:buChar char="-"/>
            </a:pPr>
            <a:r>
              <a:rPr lang="en-US" sz="1700"/>
              <a:t>The children were then given the opportunity to play with the Bobo doll.</a:t>
            </a:r>
            <a:endParaRPr/>
          </a:p>
          <a:p>
            <a:pPr marL="285750" lvl="0" indent="-285750" algn="l" rtl="0">
              <a:spcBef>
                <a:spcPts val="1080"/>
              </a:spcBef>
              <a:spcAft>
                <a:spcPts val="0"/>
              </a:spcAft>
              <a:buSzPts val="1700"/>
              <a:buFont typeface="Arial"/>
              <a:buChar char="-"/>
            </a:pPr>
            <a:r>
              <a:rPr lang="en-US" sz="1700"/>
              <a:t>If the child had seen the adult punished, they were less likely to act aggressively towards the doll.</a:t>
            </a:r>
            <a:endParaRPr/>
          </a:p>
          <a:p>
            <a:pPr marL="285750" lvl="0" indent="-285750" algn="l" rtl="0">
              <a:spcBef>
                <a:spcPts val="1080"/>
              </a:spcBef>
              <a:spcAft>
                <a:spcPts val="0"/>
              </a:spcAft>
              <a:buSzPts val="1700"/>
              <a:buFont typeface="Arial"/>
              <a:buChar char="-"/>
            </a:pPr>
            <a:r>
              <a:rPr lang="en-US" sz="1700"/>
              <a:t>If the child had seen the adult praised or ignored, they were more likely to imitate the adult.</a:t>
            </a:r>
            <a:endParaRPr sz="1700"/>
          </a:p>
        </p:txBody>
      </p:sp>
      <p:pic>
        <p:nvPicPr>
          <p:cNvPr id="284" name="Google Shape;284;p34"/>
          <p:cNvPicPr preferRelativeResize="0"/>
          <p:nvPr/>
        </p:nvPicPr>
        <p:blipFill rotWithShape="1">
          <a:blip r:embed="rId3">
            <a:alphaModFix/>
          </a:blip>
          <a:srcRect/>
          <a:stretch/>
        </p:blipFill>
        <p:spPr>
          <a:xfrm>
            <a:off x="4010714" y="3852472"/>
            <a:ext cx="4813707" cy="2825646"/>
          </a:xfrm>
          <a:prstGeom prst="rect">
            <a:avLst/>
          </a:prstGeom>
          <a:noFill/>
          <a:ln>
            <a:noFill/>
          </a:ln>
        </p:spPr>
      </p:pic>
      <p:sp>
        <p:nvSpPr>
          <p:cNvPr id="285" name="Google Shape;285;p34"/>
          <p:cNvSpPr txBox="1"/>
          <p:nvPr/>
        </p:nvSpPr>
        <p:spPr>
          <a:xfrm>
            <a:off x="2136099" y="6355568"/>
            <a:ext cx="2001187"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(Credit: gunesdiyaliz)</a:t>
            </a:r>
            <a:endParaRPr sz="1400">
              <a:solidFill>
                <a:schemeClr val="dk1"/>
              </a:solidFill>
              <a:latin typeface="Arial"/>
              <a:ea typeface="Arial"/>
              <a:cs typeface="Arial"/>
              <a:sym typeface="Arial"/>
            </a:endParaRPr>
          </a:p>
        </p:txBody>
      </p:sp>
      <p:sp>
        <p:nvSpPr>
          <p:cNvPr id="286" name="Google Shape;286;p34"/>
          <p:cNvSpPr txBox="1"/>
          <p:nvPr/>
        </p:nvSpPr>
        <p:spPr>
          <a:xfrm>
            <a:off x="457200" y="4227227"/>
            <a:ext cx="3553514" cy="140038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Bandura concluded that children watch and learn from the adults around them which can have both prosocial and antisocial consequences.</a:t>
            </a:r>
            <a:endParaRPr sz="17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90"/>
        <p:cNvGrpSpPr/>
        <p:nvPr/>
      </p:nvGrpSpPr>
      <p:grpSpPr>
        <a:xfrm>
          <a:off x="0" y="0"/>
          <a:ext cx="0" cy="0"/>
          <a:chOff x="0" y="0"/>
          <a:chExt cx="0" cy="0"/>
        </a:xfrm>
      </p:grpSpPr>
      <p:sp>
        <p:nvSpPr>
          <p:cNvPr id="291" name="Google Shape;291;p3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CAN VIDEO GAMES MAKE US VIOLENT?</a:t>
            </a:r>
            <a:endParaRPr/>
          </a:p>
        </p:txBody>
      </p:sp>
      <p:sp>
        <p:nvSpPr>
          <p:cNvPr id="292" name="Google Shape;292;p35"/>
          <p:cNvSpPr txBox="1">
            <a:spLocks noGrp="1"/>
          </p:cNvSpPr>
          <p:nvPr>
            <p:ph type="body" idx="1"/>
          </p:nvPr>
        </p:nvSpPr>
        <p:spPr>
          <a:xfrm>
            <a:off x="457200" y="4843981"/>
            <a:ext cx="8062912" cy="169172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dirty="0"/>
              <a:t>Psychological researchers study this topic and suggest that there is a correlation between watching violence and aggression in children. </a:t>
            </a:r>
            <a:endParaRPr dirty="0"/>
          </a:p>
          <a:p>
            <a:pPr marL="0" lvl="0" indent="0" algn="l" rtl="0">
              <a:spcBef>
                <a:spcPts val="1080"/>
              </a:spcBef>
              <a:spcAft>
                <a:spcPts val="0"/>
              </a:spcAft>
              <a:buSzPts val="1400"/>
              <a:buNone/>
            </a:pPr>
            <a:r>
              <a:rPr lang="en-US" sz="1400" dirty="0"/>
              <a:t>(credit: “</a:t>
            </a:r>
            <a:r>
              <a:rPr lang="en-US" sz="1400" dirty="0" err="1"/>
              <a:t>woodleywonderworks</a:t>
            </a:r>
            <a:r>
              <a:rPr lang="en-US" sz="1400" dirty="0"/>
              <a:t>”/Flickr)</a:t>
            </a:r>
            <a:endParaRPr sz="1400" dirty="0"/>
          </a:p>
        </p:txBody>
      </p:sp>
      <p:pic>
        <p:nvPicPr>
          <p:cNvPr id="7" name="Figure" descr="A photograph shows two children playing a video game and pointing a gun-like object toward a screen."/>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6906" r="-26906"/>
          <a:stretch>
            <a:fillRect/>
          </a:stretch>
        </p:blipFill>
        <p:spPr>
          <a:xfrm>
            <a:off x="457199" y="1122386"/>
            <a:ext cx="8062913" cy="3500071"/>
          </a:xfrm>
          <a:prstGeom prst="rect">
            <a:avLst/>
          </a:prstGeom>
        </p:spPr>
      </p:pic>
      <p:sp>
        <p:nvSpPr>
          <p:cNvPr id="5" name="Footer Placeholder 1">
            <a:extLst>
              <a:ext uri="{FF2B5EF4-FFF2-40B4-BE49-F238E27FC236}">
                <a16:creationId xmlns:a16="http://schemas.microsoft.com/office/drawing/2014/main" id="{313DD322-26AE-2B4C-9E00-D00EBF64F55A}"/>
              </a:ext>
            </a:extLst>
          </p:cNvPr>
          <p:cNvSpPr>
            <a:spLocks noGrp="1"/>
          </p:cNvSpPr>
          <p:nvPr>
            <p:ph type="ftr" sz="quarter" idx="11"/>
          </p:nvPr>
        </p:nvSpPr>
        <p:spPr>
          <a:xfrm>
            <a:off x="220749" y="6409731"/>
            <a:ext cx="8702501" cy="357764"/>
          </a:xfrm>
        </p:spPr>
        <p:txBody>
          <a:bodyPr/>
          <a:lstStyle/>
          <a:p>
            <a:r>
              <a:rPr lang="en-US" sz="900" dirty="0"/>
              <a:t>This OpenStax ancillary resource is © Rice University under a CC-BY 4.0 International license; it may be reproduced or modified but must be attributed to OpenStax, Rice University and any changes must be noted. Any images credited to other sources are similarly available for reproduction, but must be attributed to their 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333500"/>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WHAT IS LEARNING?</a:t>
            </a:r>
            <a:endParaRPr/>
          </a:p>
        </p:txBody>
      </p:sp>
      <p:sp>
        <p:nvSpPr>
          <p:cNvPr id="69" name="Google Shape;69;p9"/>
          <p:cNvSpPr txBox="1">
            <a:spLocks noGrp="1"/>
          </p:cNvSpPr>
          <p:nvPr>
            <p:ph type="body" idx="1"/>
          </p:nvPr>
        </p:nvSpPr>
        <p:spPr>
          <a:xfrm>
            <a:off x="5561351" y="4304842"/>
            <a:ext cx="3263069" cy="17212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t>In operant conditioning, a response is associated with a consequence. This dog has learned that certain behaviors result in receiving a treat. </a:t>
            </a:r>
            <a:endParaRPr sz="1600" dirty="0"/>
          </a:p>
          <a:p>
            <a:pPr marL="0" lvl="0" indent="0" algn="l" rtl="0">
              <a:spcBef>
                <a:spcPts val="1080"/>
              </a:spcBef>
              <a:spcAft>
                <a:spcPts val="0"/>
              </a:spcAft>
              <a:buSzPts val="1400"/>
              <a:buNone/>
            </a:pPr>
            <a:r>
              <a:rPr lang="en-US" sz="1400" dirty="0"/>
              <a:t>(credit: Crystal Rolfe)</a:t>
            </a:r>
            <a:endParaRPr dirty="0"/>
          </a:p>
        </p:txBody>
      </p:sp>
      <p:sp>
        <p:nvSpPr>
          <p:cNvPr id="72" name="Google Shape;72;p9"/>
          <p:cNvSpPr txBox="1"/>
          <p:nvPr/>
        </p:nvSpPr>
        <p:spPr>
          <a:xfrm>
            <a:off x="435795" y="1652570"/>
            <a:ext cx="5125556" cy="4742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i="0" u="none" strike="noStrike" cap="none">
                <a:solidFill>
                  <a:schemeClr val="dk1"/>
                </a:solidFill>
                <a:latin typeface="Arial"/>
                <a:ea typeface="Arial"/>
                <a:cs typeface="Arial"/>
                <a:sym typeface="Arial"/>
              </a:rPr>
              <a:t>Learning</a:t>
            </a:r>
            <a:r>
              <a:rPr lang="en-US" sz="1700" b="0" i="0" u="none" strike="noStrike" cap="none">
                <a:solidFill>
                  <a:schemeClr val="dk1"/>
                </a:solidFill>
                <a:latin typeface="Arial"/>
                <a:ea typeface="Arial"/>
                <a:cs typeface="Arial"/>
                <a:sym typeface="Arial"/>
              </a:rPr>
              <a:t> – a relatively permanent change in behavior or knowledge that results from experience.</a:t>
            </a:r>
            <a:endParaRPr/>
          </a:p>
          <a:p>
            <a:pPr marL="285750" marR="0" lvl="0" indent="-285750" algn="l" rtl="0">
              <a:spcBef>
                <a:spcPts val="1080"/>
              </a:spcBef>
              <a:spcAft>
                <a:spcPts val="0"/>
              </a:spcAft>
              <a:buClr>
                <a:srgbClr val="6CB255"/>
              </a:buClr>
              <a:buSzPts val="1700"/>
              <a:buFont typeface="Arial"/>
              <a:buChar char="-"/>
            </a:pPr>
            <a:r>
              <a:rPr lang="en-US" sz="1700" b="0" i="0" u="none" strike="noStrike" cap="none">
                <a:solidFill>
                  <a:schemeClr val="dk1"/>
                </a:solidFill>
                <a:latin typeface="Arial"/>
                <a:ea typeface="Arial"/>
                <a:cs typeface="Arial"/>
                <a:sym typeface="Arial"/>
              </a:rPr>
              <a:t>Involves acquiring skills/knowledge through experience.</a:t>
            </a:r>
            <a:endParaRPr/>
          </a:p>
          <a:p>
            <a:pPr marL="285750" marR="0" lvl="0" indent="-285750" algn="l" rtl="0">
              <a:spcBef>
                <a:spcPts val="1080"/>
              </a:spcBef>
              <a:spcAft>
                <a:spcPts val="0"/>
              </a:spcAft>
              <a:buClr>
                <a:srgbClr val="6CB255"/>
              </a:buClr>
              <a:buSzPts val="1700"/>
              <a:buFont typeface="Arial"/>
              <a:buChar char="-"/>
            </a:pPr>
            <a:r>
              <a:rPr lang="en-US" sz="1700" b="0" i="0" u="none" strike="noStrike" cap="none">
                <a:solidFill>
                  <a:schemeClr val="dk1"/>
                </a:solidFill>
                <a:latin typeface="Arial"/>
                <a:ea typeface="Arial"/>
                <a:cs typeface="Arial"/>
                <a:sym typeface="Arial"/>
              </a:rPr>
              <a:t>Involves conscious and unconscious processes.</a:t>
            </a:r>
            <a:endParaRPr/>
          </a:p>
          <a:p>
            <a:pPr marL="0" marR="0" lvl="0" indent="0" algn="l" rtl="0">
              <a:spcBef>
                <a:spcPts val="1080"/>
              </a:spcBef>
              <a:spcAft>
                <a:spcPts val="0"/>
              </a:spcAft>
              <a:buNone/>
            </a:pPr>
            <a:r>
              <a:rPr lang="en-US" sz="1700" b="1" i="0" u="none" strike="noStrike" cap="none">
                <a:solidFill>
                  <a:schemeClr val="dk1"/>
                </a:solidFill>
                <a:latin typeface="Arial"/>
                <a:ea typeface="Arial"/>
                <a:cs typeface="Arial"/>
                <a:sym typeface="Arial"/>
              </a:rPr>
              <a:t>Associative learning </a:t>
            </a:r>
            <a:r>
              <a:rPr lang="en-US" sz="1700" b="0" i="0" u="none" strike="noStrike" cap="none">
                <a:solidFill>
                  <a:schemeClr val="dk1"/>
                </a:solidFill>
                <a:latin typeface="Arial"/>
                <a:ea typeface="Arial"/>
                <a:cs typeface="Arial"/>
                <a:sym typeface="Arial"/>
              </a:rPr>
              <a:t>– when an organism makes connections between stimuli or events that occur together in the environment.</a:t>
            </a:r>
            <a:endParaRPr/>
          </a:p>
          <a:p>
            <a:pPr marL="0" marR="0" lvl="0" indent="0" algn="l" rtl="0">
              <a:spcBef>
                <a:spcPts val="1080"/>
              </a:spcBef>
              <a:spcAft>
                <a:spcPts val="0"/>
              </a:spcAft>
              <a:buNone/>
            </a:pPr>
            <a:r>
              <a:rPr lang="en-US" sz="1700" b="0" i="0" u="none" strike="noStrike" cap="none">
                <a:solidFill>
                  <a:schemeClr val="dk1"/>
                </a:solidFill>
                <a:latin typeface="Arial"/>
                <a:ea typeface="Arial"/>
                <a:cs typeface="Arial"/>
                <a:sym typeface="Arial"/>
              </a:rPr>
              <a:t>There are many approaches to learning. We will look at approaches that are part of behaviorism:</a:t>
            </a:r>
            <a:endParaRPr/>
          </a:p>
          <a:p>
            <a:pPr marL="342900" marR="0" lvl="0" indent="-342900" algn="l" rtl="0">
              <a:spcBef>
                <a:spcPts val="1080"/>
              </a:spcBef>
              <a:spcAft>
                <a:spcPts val="0"/>
              </a:spcAft>
              <a:buClr>
                <a:srgbClr val="6CB255"/>
              </a:buClr>
              <a:buSzPts val="1700"/>
              <a:buFont typeface="Arial"/>
              <a:buAutoNum type="arabicPeriod"/>
            </a:pPr>
            <a:r>
              <a:rPr lang="en-US" sz="1700" b="0" i="0" u="none" strike="noStrike" cap="none">
                <a:solidFill>
                  <a:schemeClr val="dk1"/>
                </a:solidFill>
                <a:latin typeface="Arial"/>
                <a:ea typeface="Arial"/>
                <a:cs typeface="Arial"/>
                <a:sym typeface="Arial"/>
              </a:rPr>
              <a:t>Classical conditioning </a:t>
            </a:r>
            <a:endParaRPr/>
          </a:p>
          <a:p>
            <a:pPr marL="342900" marR="0" lvl="0" indent="-342900" algn="l" rtl="0">
              <a:spcBef>
                <a:spcPts val="1080"/>
              </a:spcBef>
              <a:spcAft>
                <a:spcPts val="0"/>
              </a:spcAft>
              <a:buClr>
                <a:srgbClr val="6CB255"/>
              </a:buClr>
              <a:buSzPts val="1700"/>
              <a:buFont typeface="Arial"/>
              <a:buAutoNum type="arabicPeriod"/>
            </a:pPr>
            <a:r>
              <a:rPr lang="en-US" sz="1700" b="0" i="0" u="none" strike="noStrike" cap="none">
                <a:solidFill>
                  <a:schemeClr val="dk1"/>
                </a:solidFill>
                <a:latin typeface="Arial"/>
                <a:ea typeface="Arial"/>
                <a:cs typeface="Arial"/>
                <a:sym typeface="Arial"/>
              </a:rPr>
              <a:t>Operant conditioning </a:t>
            </a:r>
            <a:endParaRPr/>
          </a:p>
          <a:p>
            <a:pPr marL="342900" marR="0" lvl="0" indent="-342900" algn="l" rtl="0">
              <a:spcBef>
                <a:spcPts val="1080"/>
              </a:spcBef>
              <a:spcAft>
                <a:spcPts val="0"/>
              </a:spcAft>
              <a:buClr>
                <a:srgbClr val="6CB255"/>
              </a:buClr>
              <a:buSzPts val="1700"/>
              <a:buFont typeface="Arial"/>
              <a:buAutoNum type="arabicPeriod"/>
            </a:pPr>
            <a:r>
              <a:rPr lang="en-US" sz="1700" b="0" i="0" u="none" strike="noStrike" cap="none">
                <a:solidFill>
                  <a:schemeClr val="dk1"/>
                </a:solidFill>
                <a:latin typeface="Arial"/>
                <a:ea typeface="Arial"/>
                <a:cs typeface="Arial"/>
                <a:sym typeface="Arial"/>
              </a:rPr>
              <a:t>Observational learning </a:t>
            </a:r>
            <a:endParaRPr sz="1700" b="0" i="0" u="none" strike="noStrike" cap="none">
              <a:solidFill>
                <a:schemeClr val="dk1"/>
              </a:solidFill>
              <a:latin typeface="Arial"/>
              <a:ea typeface="Arial"/>
              <a:cs typeface="Arial"/>
              <a:sym typeface="Arial"/>
            </a:endParaRPr>
          </a:p>
        </p:txBody>
      </p:sp>
      <p:sp>
        <p:nvSpPr>
          <p:cNvPr id="73" name="Google Shape;73;p9"/>
          <p:cNvSpPr txBox="1"/>
          <p:nvPr/>
        </p:nvSpPr>
        <p:spPr>
          <a:xfrm>
            <a:off x="435796" y="993035"/>
            <a:ext cx="8388624" cy="10336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Learning also helps organisms adapt to their environment but learned behaviors involve change and experience.</a:t>
            </a:r>
            <a:endParaRPr/>
          </a:p>
          <a:p>
            <a:pPr marL="0" marR="0" lvl="0" indent="0" algn="l" rtl="0">
              <a:spcBef>
                <a:spcPts val="1080"/>
              </a:spcBef>
              <a:spcAft>
                <a:spcPts val="0"/>
              </a:spcAft>
              <a:buNone/>
            </a:pPr>
            <a:endParaRPr sz="1800" b="0" i="0" u="none" strike="noStrike" cap="none">
              <a:solidFill>
                <a:schemeClr val="dk1"/>
              </a:solidFill>
              <a:latin typeface="Arial"/>
              <a:ea typeface="Arial"/>
              <a:cs typeface="Arial"/>
              <a:sym typeface="Arial"/>
            </a:endParaRPr>
          </a:p>
        </p:txBody>
      </p:sp>
      <p:pic>
        <p:nvPicPr>
          <p:cNvPr id="9" name="Figure" descr="A photograph shows a dog standing at attention and smelling a treat in a person's hand."/>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32307" r="-32307"/>
          <a:stretch>
            <a:fillRect/>
          </a:stretch>
        </p:blipFill>
        <p:spPr>
          <a:xfrm>
            <a:off x="4590759" y="1809223"/>
            <a:ext cx="4943518" cy="21459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78" name="Google Shape;78;p1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sz="2400">
                <a:solidFill>
                  <a:srgbClr val="6CB255"/>
                </a:solidFill>
              </a:rPr>
              <a:t>CLASSICAL CONDITIONING</a:t>
            </a:r>
            <a:endParaRPr sz="2400">
              <a:solidFill>
                <a:srgbClr val="6CB255"/>
              </a:solidFill>
            </a:endParaRPr>
          </a:p>
        </p:txBody>
      </p:sp>
      <p:sp>
        <p:nvSpPr>
          <p:cNvPr id="80" name="Google Shape;80;p10"/>
          <p:cNvSpPr txBox="1">
            <a:spLocks noGrp="1"/>
          </p:cNvSpPr>
          <p:nvPr>
            <p:ph type="body" idx="1"/>
          </p:nvPr>
        </p:nvSpPr>
        <p:spPr>
          <a:xfrm>
            <a:off x="3991226" y="1838746"/>
            <a:ext cx="4728264" cy="470116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a:solidFill>
                  <a:schemeClr val="dk1"/>
                </a:solidFill>
              </a:rPr>
              <a:t>Classical conditioning </a:t>
            </a:r>
            <a:r>
              <a:rPr lang="en-US" sz="1700">
                <a:solidFill>
                  <a:schemeClr val="dk1"/>
                </a:solidFill>
              </a:rPr>
              <a:t>– process by which we learn to associate stimuli and, consequently, to anticipate events.</a:t>
            </a:r>
            <a:endParaRPr/>
          </a:p>
          <a:p>
            <a:pPr marL="0" lvl="0" indent="0" algn="l" rtl="0">
              <a:spcBef>
                <a:spcPts val="1080"/>
              </a:spcBef>
              <a:spcAft>
                <a:spcPts val="0"/>
              </a:spcAft>
              <a:buSzPts val="1700"/>
              <a:buNone/>
            </a:pPr>
            <a:r>
              <a:rPr lang="en-US" sz="1700">
                <a:solidFill>
                  <a:schemeClr val="dk1"/>
                </a:solidFill>
              </a:rPr>
              <a:t>Pavlov noticed that dogs salivated not only at the taste of food, but also at the footsteps of the lab assistants’ footsteps.</a:t>
            </a:r>
            <a:endParaRPr/>
          </a:p>
          <a:p>
            <a:pPr marL="0" lvl="0" indent="0" algn="l" rtl="0">
              <a:spcBef>
                <a:spcPts val="1080"/>
              </a:spcBef>
              <a:spcAft>
                <a:spcPts val="0"/>
              </a:spcAft>
              <a:buSzPts val="1700"/>
              <a:buNone/>
            </a:pPr>
            <a:r>
              <a:rPr lang="en-US" sz="1700">
                <a:solidFill>
                  <a:schemeClr val="dk1"/>
                </a:solidFill>
              </a:rPr>
              <a:t>He realized that organisms have 2 types of responses to its environment; </a:t>
            </a:r>
            <a:r>
              <a:rPr lang="en-US" sz="1700" b="1" i="1">
                <a:solidFill>
                  <a:schemeClr val="dk1"/>
                </a:solidFill>
              </a:rPr>
              <a:t>unconditioned</a:t>
            </a:r>
            <a:r>
              <a:rPr lang="en-US" sz="1700">
                <a:solidFill>
                  <a:schemeClr val="dk1"/>
                </a:solidFill>
              </a:rPr>
              <a:t> (unlearned) responses and </a:t>
            </a:r>
            <a:r>
              <a:rPr lang="en-US" sz="1700" b="1" i="1">
                <a:solidFill>
                  <a:schemeClr val="dk1"/>
                </a:solidFill>
              </a:rPr>
              <a:t>conditioned</a:t>
            </a:r>
            <a:r>
              <a:rPr lang="en-US" sz="1700">
                <a:solidFill>
                  <a:schemeClr val="dk1"/>
                </a:solidFill>
              </a:rPr>
              <a:t> (learned) responses.</a:t>
            </a:r>
            <a:endParaRPr/>
          </a:p>
          <a:p>
            <a:pPr marL="0" lvl="0" indent="0" algn="l" rtl="0">
              <a:spcBef>
                <a:spcPts val="1080"/>
              </a:spcBef>
              <a:spcAft>
                <a:spcPts val="0"/>
              </a:spcAft>
              <a:buSzPts val="1700"/>
              <a:buNone/>
            </a:pPr>
            <a:r>
              <a:rPr lang="en-US" sz="1700">
                <a:solidFill>
                  <a:schemeClr val="dk1"/>
                </a:solidFill>
              </a:rPr>
              <a:t>In the most famous example, dogs were conditioned to associate the sound of a bell with food. When the dogs heard the bell they anticipated food and began to salivate.</a:t>
            </a:r>
            <a:endParaRPr/>
          </a:p>
          <a:p>
            <a:pPr marL="0" lvl="0" indent="0" algn="l" rtl="0">
              <a:spcBef>
                <a:spcPts val="1080"/>
              </a:spcBef>
              <a:spcAft>
                <a:spcPts val="0"/>
              </a:spcAft>
              <a:buSzPts val="1700"/>
              <a:buNone/>
            </a:pPr>
            <a:r>
              <a:rPr lang="en-US" sz="1700">
                <a:solidFill>
                  <a:schemeClr val="dk1"/>
                </a:solidFill>
              </a:rPr>
              <a:t>So how does classical conditioning occur?</a:t>
            </a:r>
            <a:endParaRPr/>
          </a:p>
          <a:p>
            <a:pPr marL="0" lvl="0" indent="0" algn="l" rtl="0">
              <a:spcBef>
                <a:spcPts val="1080"/>
              </a:spcBef>
              <a:spcAft>
                <a:spcPts val="0"/>
              </a:spcAft>
              <a:buSzPts val="1700"/>
              <a:buNone/>
            </a:pPr>
            <a:endParaRPr sz="1700">
              <a:solidFill>
                <a:schemeClr val="dk1"/>
              </a:solidFill>
            </a:endParaRPr>
          </a:p>
        </p:txBody>
      </p:sp>
      <p:sp>
        <p:nvSpPr>
          <p:cNvPr id="83" name="Google Shape;83;p10"/>
          <p:cNvSpPr txBox="1"/>
          <p:nvPr/>
        </p:nvSpPr>
        <p:spPr>
          <a:xfrm>
            <a:off x="457200" y="993035"/>
            <a:ext cx="8262290" cy="10336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rgbClr val="000000"/>
                </a:solidFill>
                <a:latin typeface="Arial"/>
                <a:ea typeface="Arial"/>
                <a:cs typeface="Arial"/>
                <a:sym typeface="Arial"/>
              </a:rPr>
              <a:t>Ivan Pavlov’s research on the digestive system of dogs unexpectedly led to his discovery of the learning process now known as classical conditioning</a:t>
            </a:r>
            <a:r>
              <a:rPr lang="en-US" sz="1700">
                <a:solidFill>
                  <a:schemeClr val="dk1"/>
                </a:solidFill>
                <a:latin typeface="Arial"/>
                <a:ea typeface="Arial"/>
                <a:cs typeface="Arial"/>
                <a:sym typeface="Arial"/>
              </a:rPr>
              <a:t>.</a:t>
            </a:r>
            <a:endParaRPr/>
          </a:p>
          <a:p>
            <a:pPr marL="0" marR="0" lvl="0" indent="0" algn="l" rtl="0">
              <a:spcBef>
                <a:spcPts val="1080"/>
              </a:spcBef>
              <a:spcAft>
                <a:spcPts val="0"/>
              </a:spcAft>
              <a:buNone/>
            </a:pPr>
            <a:endParaRPr sz="1800">
              <a:solidFill>
                <a:schemeClr val="dk1"/>
              </a:solidFill>
              <a:latin typeface="Arial"/>
              <a:ea typeface="Arial"/>
              <a:cs typeface="Arial"/>
              <a:sym typeface="Arial"/>
            </a:endParaRPr>
          </a:p>
        </p:txBody>
      </p:sp>
      <p:pic>
        <p:nvPicPr>
          <p:cNvPr id="9" name="Figure" descr="A portrait shows Ivan Pavlov."/>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a:stretch>
            <a:fillRect/>
          </a:stretch>
        </p:blipFill>
        <p:spPr>
          <a:xfrm>
            <a:off x="457200" y="2115885"/>
            <a:ext cx="2865714" cy="404018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CLASSICAL CONDITIONING</a:t>
            </a:r>
            <a:endParaRPr/>
          </a:p>
        </p:txBody>
      </p:sp>
      <p:sp>
        <p:nvSpPr>
          <p:cNvPr id="89" name="Google Shape;89;p11"/>
          <p:cNvSpPr txBox="1">
            <a:spLocks noGrp="1"/>
          </p:cNvSpPr>
          <p:nvPr>
            <p:ph type="body" idx="1"/>
          </p:nvPr>
        </p:nvSpPr>
        <p:spPr>
          <a:xfrm>
            <a:off x="457200" y="993035"/>
            <a:ext cx="8367221" cy="566259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b="1" u="sng">
                <a:solidFill>
                  <a:srgbClr val="6CB255"/>
                </a:solidFill>
              </a:rPr>
              <a:t>Before Conditioning</a:t>
            </a:r>
            <a:endParaRPr/>
          </a:p>
          <a:p>
            <a:pPr marL="0" lvl="0" indent="0" algn="l" rtl="0">
              <a:spcBef>
                <a:spcPts val="940"/>
              </a:spcBef>
              <a:spcAft>
                <a:spcPts val="0"/>
              </a:spcAft>
              <a:buClr>
                <a:srgbClr val="6CB255"/>
              </a:buClr>
              <a:buSzPts val="1700"/>
              <a:buNone/>
            </a:pPr>
            <a:r>
              <a:rPr lang="en-US" sz="1700" b="1"/>
              <a:t>Unconditioned stimulus (UCS) </a:t>
            </a:r>
            <a:r>
              <a:rPr lang="en-US" sz="1700"/>
              <a:t>– stimulus that elicits a reflexive response (food). </a:t>
            </a:r>
            <a:endParaRPr/>
          </a:p>
          <a:p>
            <a:pPr marL="0" lvl="0" indent="0" algn="l" rtl="0">
              <a:spcBef>
                <a:spcPts val="940"/>
              </a:spcBef>
              <a:spcAft>
                <a:spcPts val="0"/>
              </a:spcAft>
              <a:buClr>
                <a:srgbClr val="6CB255"/>
              </a:buClr>
              <a:buSzPts val="1700"/>
              <a:buNone/>
            </a:pPr>
            <a:r>
              <a:rPr lang="en-US" sz="1700" b="1"/>
              <a:t>Unconditioned response –UCR) </a:t>
            </a:r>
            <a:r>
              <a:rPr lang="en-US" sz="1700"/>
              <a:t>– a natural unlearned reaction to a stimulus (salivation in response to food).</a:t>
            </a:r>
            <a:endParaRPr/>
          </a:p>
          <a:p>
            <a:pPr marL="0" lvl="0" indent="0" algn="ctr" rtl="0">
              <a:spcBef>
                <a:spcPts val="940"/>
              </a:spcBef>
              <a:spcAft>
                <a:spcPts val="0"/>
              </a:spcAft>
              <a:buSzPts val="1700"/>
              <a:buNone/>
            </a:pPr>
            <a:r>
              <a:rPr lang="en-US" sz="1700" b="1">
                <a:solidFill>
                  <a:srgbClr val="6CB255"/>
                </a:solidFill>
              </a:rPr>
              <a:t>Food (UCS) → Salivation (UCR)</a:t>
            </a:r>
            <a:endParaRPr sz="1700" b="1">
              <a:solidFill>
                <a:srgbClr val="6CB255"/>
              </a:solidFill>
            </a:endParaRPr>
          </a:p>
          <a:p>
            <a:pPr marL="0" lvl="0" indent="0" algn="l" rtl="0">
              <a:spcBef>
                <a:spcPts val="940"/>
              </a:spcBef>
              <a:spcAft>
                <a:spcPts val="0"/>
              </a:spcAft>
              <a:buClr>
                <a:srgbClr val="6CB255"/>
              </a:buClr>
              <a:buSzPts val="1700"/>
              <a:buNone/>
            </a:pPr>
            <a:r>
              <a:rPr lang="en-US" sz="1700" b="1" u="sng">
                <a:solidFill>
                  <a:srgbClr val="6CB255"/>
                </a:solidFill>
              </a:rPr>
              <a:t>During Conditioning</a:t>
            </a:r>
            <a:endParaRPr/>
          </a:p>
          <a:p>
            <a:pPr marL="0" lvl="0" indent="0" algn="l" rtl="0">
              <a:spcBef>
                <a:spcPts val="940"/>
              </a:spcBef>
              <a:spcAft>
                <a:spcPts val="0"/>
              </a:spcAft>
              <a:buClr>
                <a:srgbClr val="6CB255"/>
              </a:buClr>
              <a:buSzPts val="1700"/>
              <a:buNone/>
            </a:pPr>
            <a:r>
              <a:rPr lang="en-US" sz="1700" b="1"/>
              <a:t>Neutral stimulus (NS) </a:t>
            </a:r>
            <a:r>
              <a:rPr lang="en-US" sz="1700"/>
              <a:t>– stimulus that does not naturally elicit a response (ringing a bell – does not cause salivation by itself prior to conditioning).</a:t>
            </a:r>
            <a:endParaRPr/>
          </a:p>
          <a:p>
            <a:pPr marL="285750" lvl="0" indent="-285750" algn="l" rtl="0">
              <a:spcBef>
                <a:spcPts val="940"/>
              </a:spcBef>
              <a:spcAft>
                <a:spcPts val="0"/>
              </a:spcAft>
              <a:buSzPts val="1700"/>
              <a:buFont typeface="Arial"/>
              <a:buChar char="-"/>
            </a:pPr>
            <a:r>
              <a:rPr lang="en-US" sz="1700"/>
              <a:t>The NS and UCS are paired repeatedly.</a:t>
            </a:r>
            <a:endParaRPr/>
          </a:p>
          <a:p>
            <a:pPr marL="0" lvl="0" indent="0" algn="ctr" rtl="0">
              <a:spcBef>
                <a:spcPts val="940"/>
              </a:spcBef>
              <a:spcAft>
                <a:spcPts val="0"/>
              </a:spcAft>
              <a:buSzPts val="1700"/>
              <a:buNone/>
            </a:pPr>
            <a:r>
              <a:rPr lang="en-US" sz="1700" b="1">
                <a:solidFill>
                  <a:srgbClr val="6CB255"/>
                </a:solidFill>
              </a:rPr>
              <a:t>Bell (NS) + Food (UCS) → Salivation (UCR)</a:t>
            </a:r>
            <a:endParaRPr sz="1700" b="1">
              <a:solidFill>
                <a:srgbClr val="6CB255"/>
              </a:solidFill>
            </a:endParaRPr>
          </a:p>
          <a:p>
            <a:pPr marL="0" lvl="0" indent="0" algn="l" rtl="0">
              <a:spcBef>
                <a:spcPts val="940"/>
              </a:spcBef>
              <a:spcAft>
                <a:spcPts val="0"/>
              </a:spcAft>
              <a:buClr>
                <a:srgbClr val="6CB255"/>
              </a:buClr>
              <a:buSzPts val="1700"/>
              <a:buNone/>
            </a:pPr>
            <a:r>
              <a:rPr lang="en-US" sz="1700" b="1" u="sng">
                <a:solidFill>
                  <a:srgbClr val="6CB255"/>
                </a:solidFill>
              </a:rPr>
              <a:t>After Conditioning</a:t>
            </a:r>
            <a:endParaRPr/>
          </a:p>
          <a:p>
            <a:pPr marL="0" lvl="0" indent="0" algn="l" rtl="0">
              <a:spcBef>
                <a:spcPts val="940"/>
              </a:spcBef>
              <a:spcAft>
                <a:spcPts val="0"/>
              </a:spcAft>
              <a:buClr>
                <a:srgbClr val="6CB255"/>
              </a:buClr>
              <a:buSzPts val="1700"/>
              <a:buNone/>
            </a:pPr>
            <a:r>
              <a:rPr lang="en-US" sz="1700" b="1"/>
              <a:t>Conditioned stimulus (CS) </a:t>
            </a:r>
            <a:r>
              <a:rPr lang="en-US" sz="1700"/>
              <a:t>– stimulus that elicits a response after repeatedly being paired with an unconditioned stimulus.</a:t>
            </a:r>
            <a:endParaRPr/>
          </a:p>
          <a:p>
            <a:pPr marL="0" lvl="0" indent="0" algn="l" rtl="0">
              <a:spcBef>
                <a:spcPts val="940"/>
              </a:spcBef>
              <a:spcAft>
                <a:spcPts val="0"/>
              </a:spcAft>
              <a:buClr>
                <a:srgbClr val="6CB255"/>
              </a:buClr>
              <a:buSzPts val="1700"/>
              <a:buNone/>
            </a:pPr>
            <a:r>
              <a:rPr lang="en-US" sz="1700" b="1"/>
              <a:t>Conditioned response (CR) </a:t>
            </a:r>
            <a:r>
              <a:rPr lang="en-US" sz="1700"/>
              <a:t>– the behavior caused by the conditioned stimulus.</a:t>
            </a:r>
            <a:endParaRPr/>
          </a:p>
          <a:p>
            <a:pPr marL="0" lvl="0" indent="0" algn="ctr" rtl="0">
              <a:spcBef>
                <a:spcPts val="940"/>
              </a:spcBef>
              <a:spcAft>
                <a:spcPts val="0"/>
              </a:spcAft>
              <a:buSzPts val="1700"/>
              <a:buNone/>
            </a:pPr>
            <a:r>
              <a:rPr lang="en-US" sz="1700" b="1">
                <a:solidFill>
                  <a:srgbClr val="6CB255"/>
                </a:solidFill>
              </a:rPr>
              <a:t>Bell (CS) → Salivation (CR)</a:t>
            </a:r>
            <a:endParaRPr sz="1700" b="1">
              <a:solidFill>
                <a:srgbClr val="6CB255"/>
              </a:solidFill>
            </a:endParaRPr>
          </a:p>
          <a:p>
            <a:pPr marL="0" lvl="0" indent="0" algn="l" rtl="0">
              <a:spcBef>
                <a:spcPts val="1000"/>
              </a:spcBef>
              <a:spcAft>
                <a:spcPts val="0"/>
              </a:spcAft>
              <a:buClr>
                <a:srgbClr val="6CB255"/>
              </a:buClr>
              <a:buSzPts val="2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CLASSICAL CONDITIONING</a:t>
            </a:r>
            <a:endParaRPr/>
          </a:p>
        </p:txBody>
      </p:sp>
      <p:sp>
        <p:nvSpPr>
          <p:cNvPr id="99" name="Google Shape;99;p12"/>
          <p:cNvSpPr txBox="1"/>
          <p:nvPr/>
        </p:nvSpPr>
        <p:spPr>
          <a:xfrm>
            <a:off x="457200" y="1753849"/>
            <a:ext cx="1446551" cy="140038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Dog salivates (UCR) in response to food (UCS).</a:t>
            </a:r>
            <a:endParaRPr sz="1700">
              <a:solidFill>
                <a:schemeClr val="dk1"/>
              </a:solidFill>
              <a:latin typeface="Arial"/>
              <a:ea typeface="Arial"/>
              <a:cs typeface="Arial"/>
              <a:sym typeface="Arial"/>
            </a:endParaRPr>
          </a:p>
        </p:txBody>
      </p:sp>
      <p:sp>
        <p:nvSpPr>
          <p:cNvPr id="100" name="Google Shape;100;p12"/>
          <p:cNvSpPr txBox="1"/>
          <p:nvPr/>
        </p:nvSpPr>
        <p:spPr>
          <a:xfrm>
            <a:off x="7078786" y="1560853"/>
            <a:ext cx="1387801" cy="140038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Dog does not salivate in response to the bell (NS).</a:t>
            </a:r>
            <a:endParaRPr sz="1700">
              <a:solidFill>
                <a:schemeClr val="dk1"/>
              </a:solidFill>
              <a:latin typeface="Arial"/>
              <a:ea typeface="Arial"/>
              <a:cs typeface="Arial"/>
              <a:sym typeface="Arial"/>
            </a:endParaRPr>
          </a:p>
        </p:txBody>
      </p:sp>
      <p:sp>
        <p:nvSpPr>
          <p:cNvPr id="101" name="Google Shape;101;p12"/>
          <p:cNvSpPr txBox="1"/>
          <p:nvPr/>
        </p:nvSpPr>
        <p:spPr>
          <a:xfrm>
            <a:off x="457200" y="3801849"/>
            <a:ext cx="1446551" cy="11387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bell (NS) and food (UCS) are paired.</a:t>
            </a:r>
            <a:endParaRPr sz="1700">
              <a:solidFill>
                <a:schemeClr val="dk1"/>
              </a:solidFill>
              <a:latin typeface="Arial"/>
              <a:ea typeface="Arial"/>
              <a:cs typeface="Arial"/>
              <a:sym typeface="Arial"/>
            </a:endParaRPr>
          </a:p>
        </p:txBody>
      </p:sp>
      <p:sp>
        <p:nvSpPr>
          <p:cNvPr id="102" name="Google Shape;102;p12"/>
          <p:cNvSpPr txBox="1"/>
          <p:nvPr/>
        </p:nvSpPr>
        <p:spPr>
          <a:xfrm>
            <a:off x="7132312" y="3710981"/>
            <a:ext cx="1387800" cy="11387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bell (CS) causes salivation (CS).</a:t>
            </a:r>
            <a:endParaRPr sz="1700">
              <a:solidFill>
                <a:schemeClr val="dk1"/>
              </a:solidFill>
              <a:latin typeface="Arial"/>
              <a:ea typeface="Arial"/>
              <a:cs typeface="Arial"/>
              <a:sym typeface="Arial"/>
            </a:endParaRPr>
          </a:p>
        </p:txBody>
      </p:sp>
      <p:pic>
        <p:nvPicPr>
          <p:cNvPr id="11" name="Figure" descr="Two illustrations are labeled &quot;before conditioning&quot; and show a dog salivating over a dish of food, and a dog not salivating while a bell is rung. An illustration labeled &quot;during conditioning&quot; shows a dog salivating over a bowl of food while a bell is rung. An illustration labeled &quot;after conditioning&quot; shows a dog salivating while a bell is rung."/>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36190" r="-36190"/>
          <a:stretch>
            <a:fillRect/>
          </a:stretch>
        </p:blipFill>
        <p:spPr>
          <a:xfrm>
            <a:off x="457199" y="1535000"/>
            <a:ext cx="8062913" cy="35000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1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6CB255"/>
              </a:buClr>
              <a:buSzPts val="2400"/>
              <a:buFont typeface="Arial Black"/>
              <a:buNone/>
            </a:pPr>
            <a:r>
              <a:rPr lang="en-US" sz="2400">
                <a:solidFill>
                  <a:srgbClr val="6CB255"/>
                </a:solidFill>
              </a:rPr>
              <a:t>HIGHER-ORDER CONDITIONING</a:t>
            </a:r>
            <a:endParaRPr sz="2400">
              <a:solidFill>
                <a:srgbClr val="6CB255"/>
              </a:solidFill>
            </a:endParaRPr>
          </a:p>
        </p:txBody>
      </p:sp>
      <p:sp>
        <p:nvSpPr>
          <p:cNvPr id="109" name="Google Shape;109;p13"/>
          <p:cNvSpPr txBox="1">
            <a:spLocks noGrp="1"/>
          </p:cNvSpPr>
          <p:nvPr>
            <p:ph type="body" idx="1"/>
          </p:nvPr>
        </p:nvSpPr>
        <p:spPr>
          <a:xfrm>
            <a:off x="457199" y="1242228"/>
            <a:ext cx="4400721" cy="548835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a:solidFill>
                  <a:srgbClr val="000000"/>
                </a:solidFill>
              </a:rPr>
              <a:t>Higher-order conditioning </a:t>
            </a:r>
            <a:r>
              <a:rPr lang="en-US" sz="1700">
                <a:solidFill>
                  <a:srgbClr val="000000"/>
                </a:solidFill>
              </a:rPr>
              <a:t>- an established conditioned stimulus is paired with a new neutral stimulus (the second-order stimulus), so that eventually the new stimulus also elicits the conditioned response, without the initial conditioned stimulus being presented.</a:t>
            </a:r>
            <a:endParaRPr/>
          </a:p>
          <a:p>
            <a:pPr marL="0" lvl="0" indent="0" algn="l" rtl="0">
              <a:spcBef>
                <a:spcPts val="1080"/>
              </a:spcBef>
              <a:spcAft>
                <a:spcPts val="0"/>
              </a:spcAft>
              <a:buSzPts val="1700"/>
              <a:buNone/>
            </a:pPr>
            <a:r>
              <a:rPr lang="en-US" sz="1700">
                <a:solidFill>
                  <a:srgbClr val="000000"/>
                </a:solidFill>
              </a:rPr>
              <a:t>Example:</a:t>
            </a:r>
            <a:endParaRPr/>
          </a:p>
          <a:p>
            <a:pPr marL="342900" lvl="0" indent="-342900" algn="l" rtl="0">
              <a:spcBef>
                <a:spcPts val="1080"/>
              </a:spcBef>
              <a:spcAft>
                <a:spcPts val="0"/>
              </a:spcAft>
              <a:buSzPts val="1700"/>
              <a:buAutoNum type="arabicPeriod"/>
            </a:pPr>
            <a:r>
              <a:rPr lang="en-US" sz="1700">
                <a:solidFill>
                  <a:srgbClr val="000000"/>
                </a:solidFill>
              </a:rPr>
              <a:t>The cat is conditioned to salivate when it hears the electric can opener.</a:t>
            </a:r>
            <a:endParaRPr/>
          </a:p>
          <a:p>
            <a:pPr marL="342900" lvl="0" indent="-342900" algn="l" rtl="0">
              <a:spcBef>
                <a:spcPts val="1080"/>
              </a:spcBef>
              <a:spcAft>
                <a:spcPts val="0"/>
              </a:spcAft>
              <a:buSzPts val="1700"/>
              <a:buAutoNum type="arabicPeriod"/>
            </a:pPr>
            <a:r>
              <a:rPr lang="en-US" sz="1700">
                <a:solidFill>
                  <a:srgbClr val="000000"/>
                </a:solidFill>
              </a:rPr>
              <a:t>The squeaky cabinet door (second-order stimulus) is paired with the can opener (CS).</a:t>
            </a:r>
            <a:endParaRPr/>
          </a:p>
          <a:p>
            <a:pPr marL="342900" lvl="0" indent="-342900" algn="l" rtl="0">
              <a:spcBef>
                <a:spcPts val="1080"/>
              </a:spcBef>
              <a:spcAft>
                <a:spcPts val="0"/>
              </a:spcAft>
              <a:buSzPts val="1700"/>
              <a:buAutoNum type="arabicPeriod"/>
            </a:pPr>
            <a:r>
              <a:rPr lang="en-US" sz="1700">
                <a:solidFill>
                  <a:srgbClr val="000000"/>
                </a:solidFill>
              </a:rPr>
              <a:t>The cat salivates (CR) when it hears the squeaky cabinet door (CS)</a:t>
            </a:r>
            <a:endParaRPr/>
          </a:p>
          <a:p>
            <a:pPr marL="0" lvl="0" indent="0" algn="l" rtl="0">
              <a:spcBef>
                <a:spcPts val="1080"/>
              </a:spcBef>
              <a:spcAft>
                <a:spcPts val="0"/>
              </a:spcAft>
              <a:buSzPts val="1700"/>
              <a:buNone/>
            </a:pPr>
            <a:r>
              <a:rPr lang="en-US" sz="1700">
                <a:solidFill>
                  <a:srgbClr val="000000"/>
                </a:solidFill>
              </a:rPr>
              <a:t>The cat learns to associate the cabinet door with the electric can opener and therefore with food. </a:t>
            </a:r>
            <a:endParaRPr/>
          </a:p>
          <a:p>
            <a:pPr marL="0" lvl="0" indent="0" algn="l" rtl="0">
              <a:spcBef>
                <a:spcPts val="1080"/>
              </a:spcBef>
              <a:spcAft>
                <a:spcPts val="0"/>
              </a:spcAft>
              <a:buSzPts val="1700"/>
              <a:buNone/>
            </a:pPr>
            <a:endParaRPr sz="1700">
              <a:solidFill>
                <a:srgbClr val="000000"/>
              </a:solidFill>
            </a:endParaRPr>
          </a:p>
        </p:txBody>
      </p:sp>
      <p:pic>
        <p:nvPicPr>
          <p:cNvPr id="8" name="Figure" descr="A diagram is labeled &quot;Higher-Order / Second-Order Conditioning&quot; and has three rows. The first row shows an electric can opener labeled &quot;conditioned stimulus&quot; followed by a plus sign and then a dish of food labeled &quot;unconditioned stimulus,&quot; followed by an equal sign and a picture of a salivating cat labeled &quot;unconditioned response.&quot; The second row shows a squeaky cabinet door labeled &quot;second-order stimulus&quot; followed by a plus sign and then an electric can opener labeled &quot;conditioned stimulus,&quot; followed by an equal sign and a picture of a salivating cat labeled &quot;conditioned response.&quot; The third row shows a squeaky cabinet door labeled &quot;second-order stimulus&quot; followed by an equal sign and a picture of a salivating cat labeled &quot;conditioned response.&quot;"/>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t="-11029" b="-11029"/>
          <a:stretch>
            <a:fillRect/>
          </a:stretch>
        </p:blipFill>
        <p:spPr>
          <a:xfrm>
            <a:off x="5051867" y="1016000"/>
            <a:ext cx="3749454" cy="4889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457200" y="241326"/>
            <a:ext cx="8062912" cy="8810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GENERAL PROCESSES IN </a:t>
            </a:r>
            <a:br>
              <a:rPr lang="en-US"/>
            </a:br>
            <a:r>
              <a:rPr lang="en-US"/>
              <a:t>CLASSICAL CONDITIONING</a:t>
            </a:r>
            <a:endParaRPr/>
          </a:p>
        </p:txBody>
      </p:sp>
      <p:sp>
        <p:nvSpPr>
          <p:cNvPr id="117" name="Google Shape;117;p14"/>
          <p:cNvSpPr txBox="1">
            <a:spLocks noGrp="1"/>
          </p:cNvSpPr>
          <p:nvPr>
            <p:ph type="body" idx="1"/>
          </p:nvPr>
        </p:nvSpPr>
        <p:spPr>
          <a:xfrm>
            <a:off x="457200" y="1361192"/>
            <a:ext cx="8062912" cy="526445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a:t>Acquisition</a:t>
            </a:r>
            <a:r>
              <a:rPr lang="en-US" sz="1700"/>
              <a:t> – The initial period of learning when an organism learns to connect a neutral stimulus and an unconditioned stimulus.</a:t>
            </a:r>
            <a:endParaRPr/>
          </a:p>
          <a:p>
            <a:pPr marL="285750" lvl="0" indent="-285750" algn="l" rtl="0">
              <a:spcBef>
                <a:spcPts val="1080"/>
              </a:spcBef>
              <a:spcAft>
                <a:spcPts val="0"/>
              </a:spcAft>
              <a:buSzPts val="1700"/>
              <a:buFont typeface="Arial"/>
              <a:buChar char="-"/>
            </a:pPr>
            <a:r>
              <a:rPr lang="en-US" sz="1700"/>
              <a:t>Usually this requires there to be a very short time interval between the NS and the UCS and for the pairing to repeated multiple times.</a:t>
            </a:r>
            <a:endParaRPr/>
          </a:p>
          <a:p>
            <a:pPr marL="285750" lvl="0" indent="-285750" algn="l" rtl="0">
              <a:spcBef>
                <a:spcPts val="1080"/>
              </a:spcBef>
              <a:spcAft>
                <a:spcPts val="0"/>
              </a:spcAft>
              <a:buSzPts val="1700"/>
              <a:buFont typeface="Arial"/>
              <a:buChar char="-"/>
            </a:pPr>
            <a:r>
              <a:rPr lang="en-US" sz="1700"/>
              <a:t>Sometimes conditioning can occur when the interval is up to several hours and the pairing occurs only once (e.g. taste aversion).</a:t>
            </a:r>
            <a:endParaRPr/>
          </a:p>
          <a:p>
            <a:pPr marL="0" lvl="0" indent="0" algn="l" rtl="0">
              <a:spcBef>
                <a:spcPts val="1080"/>
              </a:spcBef>
              <a:spcAft>
                <a:spcPts val="0"/>
              </a:spcAft>
              <a:buSzPts val="1700"/>
              <a:buNone/>
            </a:pPr>
            <a:r>
              <a:rPr lang="en-US" sz="1700" b="1"/>
              <a:t>Extinction</a:t>
            </a:r>
            <a:r>
              <a:rPr lang="en-US" sz="1700"/>
              <a:t> – decrease in the conditioned response when the UCS is no longer presented with the CS.</a:t>
            </a:r>
            <a:endParaRPr/>
          </a:p>
          <a:p>
            <a:pPr marL="285750" lvl="0" indent="-285750" algn="l" rtl="0">
              <a:spcBef>
                <a:spcPts val="1080"/>
              </a:spcBef>
              <a:spcAft>
                <a:spcPts val="0"/>
              </a:spcAft>
              <a:buSzPts val="1700"/>
              <a:buFont typeface="Arial"/>
              <a:buChar char="-"/>
            </a:pPr>
            <a:r>
              <a:rPr lang="en-US" sz="1700"/>
              <a:t>If food stops being presented with the sound of the bell then eventually the dog will stop responding to the bell.</a:t>
            </a:r>
            <a:endParaRPr/>
          </a:p>
          <a:p>
            <a:pPr marL="0" lvl="0" indent="0" algn="l" rtl="0">
              <a:spcBef>
                <a:spcPts val="1080"/>
              </a:spcBef>
              <a:spcAft>
                <a:spcPts val="0"/>
              </a:spcAft>
              <a:buSzPts val="1700"/>
              <a:buNone/>
            </a:pPr>
            <a:r>
              <a:rPr lang="en-US" sz="1700" b="1"/>
              <a:t>Spontaneous recovery </a:t>
            </a:r>
            <a:r>
              <a:rPr lang="en-US" sz="1700"/>
              <a:t>– the return of a previously extinguished conditioned response following a rest period.</a:t>
            </a:r>
            <a:endParaRPr/>
          </a:p>
        </p:txBody>
      </p:sp>
    </p:spTree>
  </p:cSld>
  <p:clrMapOvr>
    <a:masterClrMapping/>
  </p:clrMapOvr>
</p:sld>
</file>

<file path=ppt/theme/theme1.xml><?xml version="1.0" encoding="utf-8"?>
<a:theme xmlns:a="http://schemas.openxmlformats.org/drawingml/2006/main" name="Essenti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3263</Words>
  <Application>Microsoft Macintosh PowerPoint</Application>
  <PresentationFormat>On-screen Show (4:3)</PresentationFormat>
  <Paragraphs>241</Paragraphs>
  <Slides>31</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Black</vt:lpstr>
      <vt:lpstr>Calibri</vt:lpstr>
      <vt:lpstr>Essential</vt:lpstr>
      <vt:lpstr>PowerPoint Presentation</vt:lpstr>
      <vt:lpstr>LEARNING</vt:lpstr>
      <vt:lpstr>UNLEARNED BEHAVIORS</vt:lpstr>
      <vt:lpstr>WHAT IS LEARNING?</vt:lpstr>
      <vt:lpstr>CLASSICAL CONDITIONING</vt:lpstr>
      <vt:lpstr>CLASSICAL CONDITIONING</vt:lpstr>
      <vt:lpstr>CLASSICAL CONDITIONING</vt:lpstr>
      <vt:lpstr>HIGHER-ORDER CONDITIONING</vt:lpstr>
      <vt:lpstr>GENERAL PROCESSES IN  CLASSICAL CONDITIONING</vt:lpstr>
      <vt:lpstr>CURVE OF ACQUISITION, EXTINCTION &amp; SPONTANEOUS RECOVERY</vt:lpstr>
      <vt:lpstr>DISTINGUISHING BETWEEN STIMULI</vt:lpstr>
      <vt:lpstr>BEHAVIORISM</vt:lpstr>
      <vt:lpstr>LITTLE ALBERT</vt:lpstr>
      <vt:lpstr>OPERANT CONDITIONING</vt:lpstr>
      <vt:lpstr>CLASSICAL VS OPERANT CONDITIONING </vt:lpstr>
      <vt:lpstr>THE SKINNER BOX</vt:lpstr>
      <vt:lpstr>REINFORCEMENT</vt:lpstr>
      <vt:lpstr>PUNISHMENT</vt:lpstr>
      <vt:lpstr>SHAPING</vt:lpstr>
      <vt:lpstr>PRIMARY &amp; SECONDARY REINFORCERS</vt:lpstr>
      <vt:lpstr>REINFORCEMENT SCHEDULES</vt:lpstr>
      <vt:lpstr>PARTIAL REINFORCEMENT SCALES</vt:lpstr>
      <vt:lpstr>PARTIAL REINFORCEMENT SCHEDULES</vt:lpstr>
      <vt:lpstr>GAMBLING AND THE BRAIN</vt:lpstr>
      <vt:lpstr>COGNITION &amp; LATENT LEARNING</vt:lpstr>
      <vt:lpstr>COGNITIVE MAPS</vt:lpstr>
      <vt:lpstr>OBSERVATIONAL LEARNING (MODELING)</vt:lpstr>
      <vt:lpstr>OBSERVATIONAL LEARNING</vt:lpstr>
      <vt:lpstr>SOCIAL LEARNING THEORY</vt:lpstr>
      <vt:lpstr>BANDURA’S BOBO DOLL EXPERIMENT</vt:lpstr>
      <vt:lpstr>CAN VIDEO GAMES MAKE US VIOLENT?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7</cp:revision>
  <dcterms:modified xsi:type="dcterms:W3CDTF">2020-07-20T15:43:18Z</dcterms:modified>
</cp:coreProperties>
</file>