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84" r:id="rId11"/>
    <p:sldId id="265" r:id="rId12"/>
    <p:sldId id="28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1" r:id="rId28"/>
    <p:sldId id="282" r:id="rId29"/>
    <p:sldId id="283" r:id="rId30"/>
    <p:sldId id="286" r:id="rId3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868"/>
    <p:restoredTop sz="93328"/>
  </p:normalViewPr>
  <p:slideViewPr>
    <p:cSldViewPr snapToGrid="0">
      <p:cViewPr varScale="1">
        <p:scale>
          <a:sx n="105" d="100"/>
          <a:sy n="105" d="100"/>
        </p:scale>
        <p:origin x="792" y="1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24178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9355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431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1021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483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976200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521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738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6048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7450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26675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0813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0532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94869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1418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0470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40293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446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91116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568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7322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9300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 name="Google Shape;6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7713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7230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994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2230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2051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41132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p:nvPr/>
        </p:nvSpPr>
        <p:spPr>
          <a:xfrm>
            <a:off x="0" y="789677"/>
            <a:ext cx="9144000" cy="7091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6CB255"/>
              </a:buClr>
              <a:buSzPts val="3500"/>
              <a:buFont typeface="Arial Black"/>
              <a:buNone/>
            </a:pPr>
            <a:r>
              <a:rPr lang="en-US" sz="3500" b="0" i="0" u="none" strike="noStrike" cap="none">
                <a:solidFill>
                  <a:srgbClr val="6CB255"/>
                </a:solidFill>
                <a:latin typeface="Arial Black"/>
                <a:ea typeface="Arial Black"/>
                <a:cs typeface="Arial Black"/>
                <a:sym typeface="Arial Black"/>
              </a:rPr>
              <a:t>COLLEGE PHYSICS</a:t>
            </a:r>
            <a:endParaRPr/>
          </a:p>
          <a:p>
            <a:pPr marL="0" marR="0" lvl="0" indent="0" algn="ctr" rtl="0">
              <a:spcBef>
                <a:spcPts val="0"/>
              </a:spcBef>
              <a:spcAft>
                <a:spcPts val="0"/>
              </a:spcAft>
              <a:buClr>
                <a:srgbClr val="6CB255"/>
              </a:buClr>
              <a:buSzPts val="1800"/>
              <a:buFont typeface="Arial Black"/>
              <a:buNone/>
            </a:pPr>
            <a:endParaRPr sz="1800" b="0" i="0" u="none" strike="noStrike" cap="none">
              <a:solidFill>
                <a:srgbClr val="EAF1DD"/>
              </a:solidFill>
              <a:latin typeface="Arial"/>
              <a:ea typeface="Arial"/>
              <a:cs typeface="Arial"/>
              <a:sym typeface="Arial"/>
            </a:endParaRPr>
          </a:p>
          <a:p>
            <a:pPr marL="0" marR="0" lvl="0" indent="0" algn="ctr" rtl="0">
              <a:spcBef>
                <a:spcPts val="0"/>
              </a:spcBef>
              <a:spcAft>
                <a:spcPts val="0"/>
              </a:spcAft>
              <a:buClr>
                <a:srgbClr val="212F62"/>
              </a:buClr>
              <a:buSzPts val="2000"/>
              <a:buFont typeface="Arial"/>
              <a:buNone/>
            </a:pPr>
            <a:r>
              <a:rPr lang="en-US" sz="2000" b="1" i="0" u="none" strike="noStrike" cap="none">
                <a:solidFill>
                  <a:srgbClr val="212F62"/>
                </a:solidFill>
                <a:latin typeface="Arial"/>
                <a:ea typeface="Arial"/>
                <a:cs typeface="Arial"/>
                <a:sym typeface="Arial"/>
              </a:rPr>
              <a:t>Chapter # Chapter Title</a:t>
            </a:r>
            <a:endParaRPr/>
          </a:p>
          <a:p>
            <a:pPr marL="0" marR="0" lvl="0" indent="0" algn="ctr" rtl="0">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PowerPoint Image Slideshow</a:t>
            </a:r>
            <a:endParaRPr sz="1600" b="0" i="0" u="none" strike="noStrike" cap="none">
              <a:solidFill>
                <a:schemeClr val="dk1"/>
              </a:solidFill>
              <a:latin typeface="Arial"/>
              <a:ea typeface="Arial"/>
              <a:cs typeface="Arial"/>
              <a:sym typeface="Arial"/>
            </a:endParaRPr>
          </a:p>
        </p:txBody>
      </p:sp>
      <p:pic>
        <p:nvPicPr>
          <p:cNvPr id="19" name="Google Shape;19;p2" descr="medium_covers_Page_2.png"/>
          <p:cNvPicPr preferRelativeResize="0"/>
          <p:nvPr/>
        </p:nvPicPr>
        <p:blipFill rotWithShape="1">
          <a:blip r:embed="rId2">
            <a:alphaModFix/>
          </a:blip>
          <a:srcRect/>
          <a:stretch/>
        </p:blipFill>
        <p:spPr>
          <a:xfrm>
            <a:off x="3562758" y="2517424"/>
            <a:ext cx="2010682" cy="2603836"/>
          </a:xfrm>
          <a:prstGeom prst="rect">
            <a:avLst/>
          </a:prstGeom>
          <a:noFill/>
          <a:ln>
            <a:noFill/>
          </a:ln>
          <a:effectLst>
            <a:reflection stA="52000" endA="300" endPos="35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20"/>
        <p:cNvGrpSpPr/>
        <p:nvPr/>
      </p:nvGrpSpPr>
      <p:grpSpPr>
        <a:xfrm>
          <a:off x="0" y="0"/>
          <a:ext cx="0" cy="0"/>
          <a:chOff x="0" y="0"/>
          <a:chExt cx="0" cy="0"/>
        </a:xfrm>
      </p:grpSpPr>
      <p:sp>
        <p:nvSpPr>
          <p:cNvPr id="21" name="Google Shape;21;p3"/>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6CB2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
          <p:cNvSpPr>
            <a:spLocks noGrp="1"/>
          </p:cNvSpPr>
          <p:nvPr>
            <p:ph type="pic" idx="2"/>
          </p:nvPr>
        </p:nvSpPr>
        <p:spPr>
          <a:xfrm>
            <a:off x="457199" y="1122386"/>
            <a:ext cx="8062913" cy="3500071"/>
          </a:xfrm>
          <a:prstGeom prst="rect">
            <a:avLst/>
          </a:prstGeom>
          <a:noFill/>
          <a:ln>
            <a:noFill/>
          </a:ln>
        </p:spPr>
        <p:txBody>
          <a:bodyPr spcFirstLastPara="1" wrap="square" lIns="91425" tIns="45700" rIns="91425" bIns="45700" anchor="t" anchorCtr="0">
            <a:noAutofit/>
          </a:bodyPr>
          <a:lstStyle>
            <a:lvl1pPr marR="0" lvl="0" algn="l" rtl="0">
              <a:spcBef>
                <a:spcPts val="400"/>
              </a:spcBef>
              <a:spcAft>
                <a:spcPts val="0"/>
              </a:spcAft>
              <a:buClr>
                <a:srgbClr val="6CB255"/>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600"/>
              </a:spcBef>
              <a:spcAft>
                <a:spcPts val="0"/>
              </a:spcAft>
              <a:buClr>
                <a:srgbClr val="6CB255"/>
              </a:buClr>
              <a:buSzPts val="2000"/>
              <a:buFont typeface="Arial"/>
              <a:buChar char="•"/>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3pPr>
            <a:lvl4pPr marR="0" lvl="3"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4pPr>
            <a:lvl5pPr marR="0" lvl="4"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5pPr>
            <a:lvl6pPr marR="0" lvl="5"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body" idx="1"/>
          </p:nvPr>
        </p:nvSpPr>
        <p:spPr>
          <a:xfrm>
            <a:off x="457200" y="4843982"/>
            <a:ext cx="8062912" cy="1166382"/>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6CB255"/>
              </a:buClr>
              <a:buSzPts val="2000"/>
              <a:buNone/>
              <a:defRPr>
                <a:solidFill>
                  <a:srgbClr val="000000"/>
                </a:solidFill>
              </a:defRPr>
            </a:lvl1pPr>
            <a:lvl2pPr marL="914400" lvl="1" indent="-355600" algn="l">
              <a:spcBef>
                <a:spcPts val="600"/>
              </a:spcBef>
              <a:spcAft>
                <a:spcPts val="0"/>
              </a:spcAft>
              <a:buClr>
                <a:srgbClr val="6CB255"/>
              </a:buClr>
              <a:buSzPts val="2000"/>
              <a:buFont typeface="Arial Black"/>
              <a:buAutoNum type="alphaLcParenR"/>
              <a:defRPr>
                <a:solidFill>
                  <a:schemeClr val="dk1"/>
                </a:solidFill>
              </a:defRPr>
            </a:lvl2pPr>
            <a:lvl3pPr marL="1371600" lvl="2" indent="-342900" algn="l">
              <a:spcBef>
                <a:spcPts val="360"/>
              </a:spcBef>
              <a:spcAft>
                <a:spcPts val="0"/>
              </a:spcAft>
              <a:buClr>
                <a:srgbClr val="6CB255"/>
              </a:buClr>
              <a:buSzPts val="1800"/>
              <a:buFont typeface="Arial Black"/>
              <a:buAutoNum type="alphaLcParenR"/>
              <a:defRPr>
                <a:solidFill>
                  <a:schemeClr val="dk1"/>
                </a:solidFill>
              </a:defRPr>
            </a:lvl3pPr>
            <a:lvl4pPr marL="1828800" lvl="3" indent="-342900" algn="l">
              <a:spcBef>
                <a:spcPts val="360"/>
              </a:spcBef>
              <a:spcAft>
                <a:spcPts val="0"/>
              </a:spcAft>
              <a:buClr>
                <a:srgbClr val="6CB255"/>
              </a:buClr>
              <a:buSzPts val="1800"/>
              <a:buFont typeface="Arial Black"/>
              <a:buAutoNum type="alphaLcParenR"/>
              <a:defRPr>
                <a:solidFill>
                  <a:schemeClr val="dk1"/>
                </a:solidFill>
              </a:defRPr>
            </a:lvl4pPr>
            <a:lvl5pPr marL="2286000" lvl="4" indent="-342900" algn="l">
              <a:spcBef>
                <a:spcPts val="360"/>
              </a:spcBef>
              <a:spcAft>
                <a:spcPts val="0"/>
              </a:spcAft>
              <a:buClr>
                <a:srgbClr val="6CB255"/>
              </a:buClr>
              <a:buSzPts val="1800"/>
              <a:buFont typeface="Arial Black"/>
              <a:buAutoNum type="alphaLcParenR"/>
              <a:defRPr>
                <a:solidFill>
                  <a:schemeClr val="dk1"/>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6CB2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4"/>
          <p:cNvSpPr>
            <a:spLocks noGrp="1"/>
          </p:cNvSpPr>
          <p:nvPr>
            <p:ph type="pic" idx="2"/>
          </p:nvPr>
        </p:nvSpPr>
        <p:spPr>
          <a:xfrm>
            <a:off x="457199" y="1107618"/>
            <a:ext cx="4031619" cy="4607689"/>
          </a:xfrm>
          <a:prstGeom prst="rect">
            <a:avLst/>
          </a:prstGeom>
          <a:noFill/>
          <a:ln>
            <a:noFill/>
          </a:ln>
        </p:spPr>
        <p:txBody>
          <a:bodyPr spcFirstLastPara="1" wrap="square" lIns="91425" tIns="45700" rIns="91425" bIns="45700" anchor="t" anchorCtr="0">
            <a:noAutofit/>
          </a:bodyPr>
          <a:lstStyle>
            <a:lvl1pPr marR="0" lvl="0" algn="l" rtl="0">
              <a:spcBef>
                <a:spcPts val="400"/>
              </a:spcBef>
              <a:spcAft>
                <a:spcPts val="0"/>
              </a:spcAft>
              <a:buClr>
                <a:srgbClr val="6CB255"/>
              </a:buClr>
              <a:buSzPts val="2000"/>
              <a:buFont typeface="Arial"/>
              <a:buNone/>
              <a:defRPr sz="2000" b="0" i="0" u="none" strike="noStrike" cap="none">
                <a:solidFill>
                  <a:schemeClr val="dk1"/>
                </a:solidFill>
                <a:latin typeface="Arial"/>
                <a:ea typeface="Arial"/>
                <a:cs typeface="Arial"/>
                <a:sym typeface="Arial"/>
              </a:defRPr>
            </a:lvl1pPr>
            <a:lvl2pPr marR="0" lvl="1" algn="l" rtl="0">
              <a:spcBef>
                <a:spcPts val="600"/>
              </a:spcBef>
              <a:spcAft>
                <a:spcPts val="0"/>
              </a:spcAft>
              <a:buClr>
                <a:srgbClr val="6CB255"/>
              </a:buClr>
              <a:buSzPts val="2000"/>
              <a:buFont typeface="Arial"/>
              <a:buChar char="•"/>
              <a:defRPr sz="2000" b="0" i="0" u="none" strike="noStrike" cap="none">
                <a:solidFill>
                  <a:srgbClr val="000000"/>
                </a:solidFill>
                <a:latin typeface="Arial"/>
                <a:ea typeface="Arial"/>
                <a:cs typeface="Arial"/>
                <a:sym typeface="Arial"/>
              </a:defRPr>
            </a:lvl2pPr>
            <a:lvl3pPr marR="0" lvl="2"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3pPr>
            <a:lvl4pPr marR="0" lvl="3"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4pPr>
            <a:lvl5pPr marR="0" lvl="4"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5pPr>
            <a:lvl6pPr marR="0" lvl="5"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R="0" lvl="8"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3" name="Google Shape;33;p4"/>
          <p:cNvSpPr txBox="1">
            <a:spLocks noGrp="1"/>
          </p:cNvSpPr>
          <p:nvPr>
            <p:ph type="body" idx="1"/>
          </p:nvPr>
        </p:nvSpPr>
        <p:spPr>
          <a:xfrm>
            <a:off x="4606925" y="1107618"/>
            <a:ext cx="3913188" cy="4607382"/>
          </a:xfrm>
          <a:prstGeom prst="rect">
            <a:avLst/>
          </a:prstGeom>
          <a:noFill/>
          <a:ln>
            <a:noFill/>
          </a:ln>
        </p:spPr>
        <p:txBody>
          <a:bodyPr spcFirstLastPara="1" wrap="square" lIns="91425" tIns="45700" rIns="91425" bIns="45700" anchor="t" anchorCtr="0">
            <a:noAutofit/>
          </a:bodyPr>
          <a:lstStyle>
            <a:lvl1pPr marL="457200" lvl="0" indent="-228600" algn="l">
              <a:spcBef>
                <a:spcPts val="400"/>
              </a:spcBef>
              <a:spcAft>
                <a:spcPts val="0"/>
              </a:spcAft>
              <a:buClr>
                <a:srgbClr val="6CB255"/>
              </a:buClr>
              <a:buSzPts val="2000"/>
              <a:buNone/>
              <a:defRPr>
                <a:solidFill>
                  <a:srgbClr val="212F62"/>
                </a:solidFill>
              </a:defRPr>
            </a:lvl1pPr>
            <a:lvl2pPr marL="914400" lvl="1" indent="-355600" algn="l">
              <a:spcBef>
                <a:spcPts val="600"/>
              </a:spcBef>
              <a:spcAft>
                <a:spcPts val="0"/>
              </a:spcAft>
              <a:buClr>
                <a:srgbClr val="6CB255"/>
              </a:buClr>
              <a:buSzPts val="2000"/>
              <a:buFont typeface="Arial Black"/>
              <a:buAutoNum type="alphaLcParenR"/>
              <a:defRPr>
                <a:solidFill>
                  <a:schemeClr val="dk1"/>
                </a:solidFill>
              </a:defRPr>
            </a:lvl2pPr>
            <a:lvl3pPr marL="1371600" lvl="2" indent="-342900" algn="l">
              <a:spcBef>
                <a:spcPts val="360"/>
              </a:spcBef>
              <a:spcAft>
                <a:spcPts val="0"/>
              </a:spcAft>
              <a:buClr>
                <a:srgbClr val="6CB255"/>
              </a:buClr>
              <a:buSzPts val="1800"/>
              <a:buFont typeface="Arial Black"/>
              <a:buAutoNum type="alphaLcParenR"/>
              <a:defRPr>
                <a:solidFill>
                  <a:schemeClr val="dk1"/>
                </a:solidFill>
              </a:defRPr>
            </a:lvl3pPr>
            <a:lvl4pPr marL="1828800" lvl="3" indent="-342900" algn="l">
              <a:spcBef>
                <a:spcPts val="360"/>
              </a:spcBef>
              <a:spcAft>
                <a:spcPts val="0"/>
              </a:spcAft>
              <a:buClr>
                <a:srgbClr val="6CB255"/>
              </a:buClr>
              <a:buSzPts val="1800"/>
              <a:buFont typeface="Arial Black"/>
              <a:buAutoNum type="alphaLcParenR"/>
              <a:defRPr>
                <a:solidFill>
                  <a:schemeClr val="dk1"/>
                </a:solidFill>
              </a:defRPr>
            </a:lvl4pPr>
            <a:lvl5pPr marL="2286000" lvl="4" indent="-342900" algn="l">
              <a:spcBef>
                <a:spcPts val="360"/>
              </a:spcBef>
              <a:spcAft>
                <a:spcPts val="0"/>
              </a:spcAft>
              <a:buClr>
                <a:srgbClr val="6CB255"/>
              </a:buClr>
              <a:buSzPts val="1800"/>
              <a:buFont typeface="Arial Black"/>
              <a:buAutoNum type="alphaLcParenR"/>
              <a:defRPr>
                <a:solidFill>
                  <a:schemeClr val="dk1"/>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p:cSld name="Content with Caption">
    <p:spTree>
      <p:nvGrpSpPr>
        <p:cNvPr id="1" name="Shape 34"/>
        <p:cNvGrpSpPr/>
        <p:nvPr/>
      </p:nvGrpSpPr>
      <p:grpSpPr>
        <a:xfrm>
          <a:off x="0" y="0"/>
          <a:ext cx="0" cy="0"/>
          <a:chOff x="0" y="0"/>
          <a:chExt cx="0" cy="0"/>
        </a:xfrm>
      </p:grpSpPr>
      <p:sp>
        <p:nvSpPr>
          <p:cNvPr id="35" name="Google Shape;35;p5"/>
          <p:cNvSpPr txBox="1">
            <a:spLocks noGrp="1"/>
          </p:cNvSpPr>
          <p:nvPr>
            <p:ph type="body" idx="1"/>
          </p:nvPr>
        </p:nvSpPr>
        <p:spPr>
          <a:xfrm>
            <a:off x="3575050" y="1600200"/>
            <a:ext cx="5111750" cy="4480560"/>
          </a:xfrm>
          <a:prstGeom prst="rect">
            <a:avLst/>
          </a:prstGeom>
          <a:noFill/>
          <a:ln>
            <a:noFill/>
          </a:ln>
        </p:spPr>
        <p:txBody>
          <a:bodyPr spcFirstLastPara="1" wrap="square" lIns="91425" tIns="45700" rIns="91425" bIns="45700" anchor="t" anchorCtr="0">
            <a:noAutofit/>
          </a:bodyPr>
          <a:lstStyle>
            <a:lvl1pPr marL="457200" lvl="0" indent="-228600" algn="l">
              <a:spcBef>
                <a:spcPts val="640"/>
              </a:spcBef>
              <a:spcAft>
                <a:spcPts val="0"/>
              </a:spcAft>
              <a:buSzPts val="3200"/>
              <a:buNone/>
              <a:defRPr sz="3200"/>
            </a:lvl1pPr>
            <a:lvl2pPr marL="914400" lvl="1" indent="-406400" algn="l">
              <a:spcBef>
                <a:spcPts val="600"/>
              </a:spcBef>
              <a:spcAft>
                <a:spcPts val="0"/>
              </a:spcAft>
              <a:buSzPts val="2800"/>
              <a:buFont typeface="Arial Black"/>
              <a:buAutoNum type="alphaLcParenR"/>
              <a:defRPr sz="2800"/>
            </a:lvl2pPr>
            <a:lvl3pPr marL="1371600" lvl="2" indent="-381000" algn="l">
              <a:spcBef>
                <a:spcPts val="480"/>
              </a:spcBef>
              <a:spcAft>
                <a:spcPts val="0"/>
              </a:spcAft>
              <a:buSzPts val="2400"/>
              <a:buFont typeface="Arial Black"/>
              <a:buAutoNum type="alphaLcParenR"/>
              <a:defRPr sz="2400"/>
            </a:lvl3pPr>
            <a:lvl4pPr marL="1828800" lvl="3" indent="-355600" algn="l">
              <a:spcBef>
                <a:spcPts val="400"/>
              </a:spcBef>
              <a:spcAft>
                <a:spcPts val="0"/>
              </a:spcAft>
              <a:buSzPts val="2000"/>
              <a:buFont typeface="Arial Black"/>
              <a:buAutoNum type="alphaLcParenR"/>
              <a:defRPr sz="2000"/>
            </a:lvl4pPr>
            <a:lvl5pPr marL="2286000" lvl="4" indent="-355600" algn="l">
              <a:spcBef>
                <a:spcPts val="400"/>
              </a:spcBef>
              <a:spcAft>
                <a:spcPts val="0"/>
              </a:spcAft>
              <a:buSzPts val="2000"/>
              <a:buFont typeface="Arial Black"/>
              <a:buAutoNum type="alphaLcParen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36" name="Google Shape;36;p5"/>
          <p:cNvSpPr txBox="1">
            <a:spLocks noGrp="1"/>
          </p:cNvSpPr>
          <p:nvPr>
            <p:ph type="body" idx="2"/>
          </p:nvPr>
        </p:nvSpPr>
        <p:spPr>
          <a:xfrm>
            <a:off x="457200" y="1600200"/>
            <a:ext cx="3008313" cy="4480560"/>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600"/>
              <a:buNone/>
              <a:defRPr sz="1600"/>
            </a:lvl1pPr>
            <a:lvl2pPr marL="914400" lvl="1" indent="-228600" algn="l">
              <a:spcBef>
                <a:spcPts val="60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37" name="Google Shape;37;p5"/>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0" name="Google Shape;40;p5"/>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6CB255"/>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rgbClr val="6CB255"/>
              </a:buClr>
              <a:buSzPts val="2400"/>
              <a:buFont typeface="Arial Black"/>
              <a:buNone/>
              <a:defRPr sz="2400" b="0" i="0" u="none" strike="noStrike" cap="none">
                <a:solidFill>
                  <a:srgbClr val="6CB255"/>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752600"/>
            <a:ext cx="7620000" cy="43735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00"/>
              </a:spcBef>
              <a:spcAft>
                <a:spcPts val="0"/>
              </a:spcAft>
              <a:buClr>
                <a:srgbClr val="6CB255"/>
              </a:buClr>
              <a:buSzPts val="2000"/>
              <a:buFont typeface="Arial"/>
              <a:buNone/>
              <a:defRPr sz="2000" b="0" i="0" u="none" strike="noStrike" cap="none">
                <a:solidFill>
                  <a:schemeClr val="dk1"/>
                </a:solidFill>
                <a:latin typeface="Arial"/>
                <a:ea typeface="Arial"/>
                <a:cs typeface="Arial"/>
                <a:sym typeface="Arial"/>
              </a:defRPr>
            </a:lvl1pPr>
            <a:lvl2pPr marL="914400" marR="0" lvl="1" indent="-355600" algn="l" rtl="0">
              <a:spcBef>
                <a:spcPts val="600"/>
              </a:spcBef>
              <a:spcAft>
                <a:spcPts val="0"/>
              </a:spcAft>
              <a:buClr>
                <a:srgbClr val="6CB255"/>
              </a:buClr>
              <a:buSzPts val="2000"/>
              <a:buFont typeface="Arial"/>
              <a:buChar char="•"/>
              <a:defRPr sz="2000" b="0" i="0" u="none" strike="noStrike" cap="none">
                <a:solidFill>
                  <a:srgbClr val="000000"/>
                </a:solidFill>
                <a:latin typeface="Arial"/>
                <a:ea typeface="Arial"/>
                <a:cs typeface="Arial"/>
                <a:sym typeface="Arial"/>
              </a:defRPr>
            </a:lvl2pPr>
            <a:lvl3pPr marL="1371600" marR="0" lvl="2" indent="-342900"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3pPr>
            <a:lvl4pPr marL="1828800" marR="0" lvl="3" indent="-342900"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4pPr>
            <a:lvl5pPr marL="2286000" marR="0" lvl="4" indent="-342900" algn="l" rtl="0">
              <a:spcBef>
                <a:spcPts val="360"/>
              </a:spcBef>
              <a:spcAft>
                <a:spcPts val="0"/>
              </a:spcAft>
              <a:buClr>
                <a:srgbClr val="6CB255"/>
              </a:buClr>
              <a:buSzPts val="1800"/>
              <a:buFont typeface="Arial"/>
              <a:buChar char="•"/>
              <a:defRPr sz="1800" b="0" i="0" u="none" strike="noStrike" cap="none">
                <a:solidFill>
                  <a:srgbClr val="000000"/>
                </a:solidFill>
                <a:latin typeface="Arial"/>
                <a:ea typeface="Arial"/>
                <a:cs typeface="Arial"/>
                <a:sym typeface="Arial"/>
              </a:defRPr>
            </a:lvl5pPr>
            <a:lvl6pPr marL="2743200" marR="0" lvl="5"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rot="-5400000">
            <a:off x="8044814" y="683895"/>
            <a:ext cx="1315721"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400" b="1" i="0" u="none" strike="noStrike" cap="none">
                <a:solidFill>
                  <a:srgbClr val="FFFFFF"/>
                </a:solidFill>
                <a:latin typeface="Arial"/>
                <a:ea typeface="Arial"/>
                <a:cs typeface="Arial"/>
                <a:sym typeface="Arial"/>
              </a:defRPr>
            </a:lvl1pPr>
            <a:lvl2pPr marL="0" marR="0" lvl="1" indent="0" algn="r" rtl="0">
              <a:spcBef>
                <a:spcPts val="0"/>
              </a:spcBef>
              <a:buNone/>
              <a:defRPr sz="2400" b="1" i="0" u="none" strike="noStrike" cap="none">
                <a:solidFill>
                  <a:srgbClr val="FFFFFF"/>
                </a:solidFill>
                <a:latin typeface="Arial"/>
                <a:ea typeface="Arial"/>
                <a:cs typeface="Arial"/>
                <a:sym typeface="Arial"/>
              </a:defRPr>
            </a:lvl2pPr>
            <a:lvl3pPr marL="0" marR="0" lvl="2" indent="0" algn="r" rtl="0">
              <a:spcBef>
                <a:spcPts val="0"/>
              </a:spcBef>
              <a:buNone/>
              <a:defRPr sz="2400" b="1" i="0" u="none" strike="noStrike" cap="none">
                <a:solidFill>
                  <a:srgbClr val="FFFFFF"/>
                </a:solidFill>
                <a:latin typeface="Arial"/>
                <a:ea typeface="Arial"/>
                <a:cs typeface="Arial"/>
                <a:sym typeface="Arial"/>
              </a:defRPr>
            </a:lvl3pPr>
            <a:lvl4pPr marL="0" marR="0" lvl="3" indent="0" algn="r" rtl="0">
              <a:spcBef>
                <a:spcPts val="0"/>
              </a:spcBef>
              <a:buNone/>
              <a:defRPr sz="2400" b="1" i="0" u="none" strike="noStrike" cap="none">
                <a:solidFill>
                  <a:srgbClr val="FFFFFF"/>
                </a:solidFill>
                <a:latin typeface="Arial"/>
                <a:ea typeface="Arial"/>
                <a:cs typeface="Arial"/>
                <a:sym typeface="Arial"/>
              </a:defRPr>
            </a:lvl4pPr>
            <a:lvl5pPr marL="0" marR="0" lvl="4" indent="0" algn="r" rtl="0">
              <a:spcBef>
                <a:spcPts val="0"/>
              </a:spcBef>
              <a:buNone/>
              <a:defRPr sz="2400" b="1" i="0" u="none" strike="noStrike" cap="none">
                <a:solidFill>
                  <a:srgbClr val="FFFFFF"/>
                </a:solidFill>
                <a:latin typeface="Arial"/>
                <a:ea typeface="Arial"/>
                <a:cs typeface="Arial"/>
                <a:sym typeface="Arial"/>
              </a:defRPr>
            </a:lvl5pPr>
            <a:lvl6pPr marL="0" marR="0" lvl="5" indent="0" algn="r" rtl="0">
              <a:spcBef>
                <a:spcPts val="0"/>
              </a:spcBef>
              <a:buNone/>
              <a:defRPr sz="2400" b="1" i="0" u="none" strike="noStrike" cap="none">
                <a:solidFill>
                  <a:srgbClr val="FFFFFF"/>
                </a:solidFill>
                <a:latin typeface="Arial"/>
                <a:ea typeface="Arial"/>
                <a:cs typeface="Arial"/>
                <a:sym typeface="Arial"/>
              </a:defRPr>
            </a:lvl6pPr>
            <a:lvl7pPr marL="0" marR="0" lvl="6" indent="0" algn="r" rtl="0">
              <a:spcBef>
                <a:spcPts val="0"/>
              </a:spcBef>
              <a:buNone/>
              <a:defRPr sz="2400" b="1" i="0" u="none" strike="noStrike" cap="none">
                <a:solidFill>
                  <a:srgbClr val="FFFFFF"/>
                </a:solidFill>
                <a:latin typeface="Arial"/>
                <a:ea typeface="Arial"/>
                <a:cs typeface="Arial"/>
                <a:sym typeface="Arial"/>
              </a:defRPr>
            </a:lvl7pPr>
            <a:lvl8pPr marL="0" marR="0" lvl="7" indent="0" algn="r" rtl="0">
              <a:spcBef>
                <a:spcPts val="0"/>
              </a:spcBef>
              <a:buNone/>
              <a:defRPr sz="2400" b="1" i="0" u="none" strike="noStrike" cap="none">
                <a:solidFill>
                  <a:srgbClr val="FFFFFF"/>
                </a:solidFill>
                <a:latin typeface="Arial"/>
                <a:ea typeface="Arial"/>
                <a:cs typeface="Arial"/>
                <a:sym typeface="Arial"/>
              </a:defRPr>
            </a:lvl8pPr>
            <a:lvl9pPr marL="0" marR="0" lvl="8" indent="0" algn="r" rtl="0">
              <a:spcBef>
                <a:spcPts val="0"/>
              </a:spcBef>
              <a:buNone/>
              <a:defRPr sz="2400" b="1"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4"/>
        <p:cNvGrpSpPr/>
        <p:nvPr/>
      </p:nvGrpSpPr>
      <p:grpSpPr>
        <a:xfrm>
          <a:off x="0" y="0"/>
          <a:ext cx="0" cy="0"/>
          <a:chOff x="0" y="0"/>
          <a:chExt cx="0" cy="0"/>
        </a:xfrm>
      </p:grpSpPr>
      <p:sp>
        <p:nvSpPr>
          <p:cNvPr id="45" name="Google Shape;45;p6"/>
          <p:cNvSpPr txBox="1"/>
          <p:nvPr/>
        </p:nvSpPr>
        <p:spPr>
          <a:xfrm>
            <a:off x="0" y="789677"/>
            <a:ext cx="9144000" cy="709154"/>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6CB255"/>
              </a:buClr>
              <a:buSzPts val="3600"/>
              <a:buFont typeface="Arial Black"/>
              <a:buNone/>
            </a:pPr>
            <a:r>
              <a:rPr lang="en-US" sz="3600" b="0" i="0" u="none" strike="noStrike" cap="none" dirty="0">
                <a:solidFill>
                  <a:srgbClr val="00B050"/>
                </a:solidFill>
                <a:latin typeface="Arial Black"/>
                <a:ea typeface="Arial Black"/>
                <a:cs typeface="Arial Black"/>
                <a:sym typeface="Arial Black"/>
              </a:rPr>
              <a:t>PSYCHOLOGY 2e</a:t>
            </a:r>
            <a:endParaRPr dirty="0">
              <a:solidFill>
                <a:srgbClr val="00B050"/>
              </a:solidFill>
            </a:endParaRPr>
          </a:p>
          <a:p>
            <a:pPr marL="0" marR="0" lvl="0" indent="0" algn="ctr" rtl="0">
              <a:spcBef>
                <a:spcPts val="0"/>
              </a:spcBef>
              <a:spcAft>
                <a:spcPts val="0"/>
              </a:spcAft>
              <a:buClr>
                <a:srgbClr val="6CB255"/>
              </a:buClr>
              <a:buSzPts val="1800"/>
              <a:buFont typeface="Arial Black"/>
              <a:buNone/>
            </a:pPr>
            <a:endParaRPr sz="1800" b="0" i="0" u="none" strike="noStrike" cap="none" dirty="0">
              <a:solidFill>
                <a:srgbClr val="EAF1DD"/>
              </a:solidFill>
              <a:latin typeface="Arial"/>
              <a:ea typeface="Arial"/>
              <a:cs typeface="Arial"/>
              <a:sym typeface="Arial"/>
            </a:endParaRPr>
          </a:p>
          <a:p>
            <a:pPr marL="0" marR="0" lvl="0" indent="0" algn="ctr" rtl="0">
              <a:spcBef>
                <a:spcPts val="0"/>
              </a:spcBef>
              <a:spcAft>
                <a:spcPts val="0"/>
              </a:spcAft>
              <a:buClr>
                <a:srgbClr val="212F62"/>
              </a:buClr>
              <a:buSzPts val="2000"/>
              <a:buFont typeface="Arial"/>
              <a:buNone/>
            </a:pPr>
            <a:r>
              <a:rPr lang="en-US" sz="2000" b="1" i="0" u="none" strike="noStrike" cap="none" dirty="0">
                <a:solidFill>
                  <a:srgbClr val="212F62"/>
                </a:solidFill>
                <a:latin typeface="Arial"/>
                <a:ea typeface="Arial"/>
                <a:cs typeface="Arial"/>
                <a:sym typeface="Arial"/>
              </a:rPr>
              <a:t>Chapter 7 THINKING AND INTELLIGENCE</a:t>
            </a:r>
            <a:endParaRPr dirty="0"/>
          </a:p>
          <a:p>
            <a:pPr marL="0" marR="0" lvl="0" indent="0" algn="ctr" rtl="0">
              <a:spcBef>
                <a:spcPts val="0"/>
              </a:spcBef>
              <a:spcAft>
                <a:spcPts val="0"/>
              </a:spcAft>
              <a:buClr>
                <a:schemeClr val="dk1"/>
              </a:buClr>
              <a:buSzPts val="1600"/>
              <a:buFont typeface="Arial"/>
              <a:buNone/>
            </a:pPr>
            <a:r>
              <a:rPr lang="en-US" sz="1600" b="0" i="0" u="none" strike="noStrike" cap="none" dirty="0">
                <a:solidFill>
                  <a:schemeClr val="dk1"/>
                </a:solidFill>
                <a:latin typeface="Arial"/>
                <a:ea typeface="Arial"/>
                <a:cs typeface="Arial"/>
                <a:sym typeface="Arial"/>
              </a:rPr>
              <a:t>PowerPoint Image Slideshow</a:t>
            </a:r>
            <a:endParaRPr sz="1600" b="0" i="0" u="none" strike="noStrike" cap="none" dirty="0">
              <a:solidFill>
                <a:schemeClr val="dk1"/>
              </a:solidFill>
              <a:latin typeface="Arial"/>
              <a:ea typeface="Arial"/>
              <a:cs typeface="Arial"/>
              <a:sym typeface="Arial"/>
            </a:endParaRPr>
          </a:p>
        </p:txBody>
      </p:sp>
      <p:pic>
        <p:nvPicPr>
          <p:cNvPr id="3" name="Picture 2" descr="Psychology second edi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6915" y="2507274"/>
            <a:ext cx="3050170" cy="3298825"/>
          </a:xfrm>
          <a:prstGeom prst="rect">
            <a:avLst/>
          </a:prstGeom>
        </p:spPr>
      </p:pic>
      <p:pic>
        <p:nvPicPr>
          <p:cNvPr id="4" name="Picture 3" descr="The OpenStax Logo"/>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6575" y="5201877"/>
            <a:ext cx="1628774" cy="12084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DEVELOPMENT</a:t>
            </a:r>
          </a:p>
        </p:txBody>
      </p:sp>
      <p:graphicFrame>
        <p:nvGraphicFramePr>
          <p:cNvPr id="5" name="Table 4"/>
          <p:cNvGraphicFramePr>
            <a:graphicFrameLocks noGrp="1"/>
          </p:cNvGraphicFramePr>
          <p:nvPr>
            <p:extLst>
              <p:ext uri="{D42A27DB-BD31-4B8C-83A1-F6EECF244321}">
                <p14:modId xmlns:p14="http://schemas.microsoft.com/office/powerpoint/2010/main" val="139658310"/>
              </p:ext>
            </p:extLst>
          </p:nvPr>
        </p:nvGraphicFramePr>
        <p:xfrm>
          <a:off x="457200" y="1716068"/>
          <a:ext cx="8062911" cy="4033575"/>
        </p:xfrm>
        <a:graphic>
          <a:graphicData uri="http://schemas.openxmlformats.org/drawingml/2006/table">
            <a:tbl>
              <a:tblPr/>
              <a:tblGrid>
                <a:gridCol w="1396652">
                  <a:extLst>
                    <a:ext uri="{9D8B030D-6E8A-4147-A177-3AD203B41FA5}">
                      <a16:colId xmlns:a16="http://schemas.microsoft.com/office/drawing/2014/main" val="20000"/>
                    </a:ext>
                  </a:extLst>
                </a:gridCol>
                <a:gridCol w="2893512">
                  <a:extLst>
                    <a:ext uri="{9D8B030D-6E8A-4147-A177-3AD203B41FA5}">
                      <a16:colId xmlns:a16="http://schemas.microsoft.com/office/drawing/2014/main" val="20001"/>
                    </a:ext>
                  </a:extLst>
                </a:gridCol>
                <a:gridCol w="3772747">
                  <a:extLst>
                    <a:ext uri="{9D8B030D-6E8A-4147-A177-3AD203B41FA5}">
                      <a16:colId xmlns:a16="http://schemas.microsoft.com/office/drawing/2014/main" val="20002"/>
                    </a:ext>
                  </a:extLst>
                </a:gridCol>
              </a:tblGrid>
              <a:tr h="399980">
                <a:tc gridSpan="3">
                  <a:txBody>
                    <a:bodyPr/>
                    <a:lstStyle/>
                    <a:p>
                      <a:pPr algn="ctr" fontAlgn="b"/>
                      <a:r>
                        <a:rPr lang="en-US" sz="2000" b="1" dirty="0">
                          <a:effectLst/>
                        </a:rPr>
                        <a:t>Stages of Language and Communication Development</a:t>
                      </a:r>
                    </a:p>
                  </a:txBody>
                  <a:tcPr marL="62807" marR="62807" marT="31404" marB="31404"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83227">
                <a:tc>
                  <a:txBody>
                    <a:bodyPr/>
                    <a:lstStyle/>
                    <a:p>
                      <a:pPr algn="l" fontAlgn="b"/>
                      <a:r>
                        <a:rPr lang="en-US" sz="1600" b="1">
                          <a:effectLst/>
                        </a:rPr>
                        <a:t>Stage</a:t>
                      </a:r>
                    </a:p>
                  </a:txBody>
                  <a:tcPr marL="62807" marR="62807" marT="31404" marB="314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dirty="0">
                          <a:effectLst/>
                        </a:rPr>
                        <a:t>Age</a:t>
                      </a:r>
                    </a:p>
                  </a:txBody>
                  <a:tcPr marL="62807" marR="62807" marT="31404" marB="314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600" b="1" dirty="0">
                          <a:effectLst/>
                        </a:rPr>
                        <a:t>Developmental Language and Communication</a:t>
                      </a:r>
                    </a:p>
                  </a:txBody>
                  <a:tcPr marL="62807" marR="62807" marT="31404" marB="314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99980">
                <a:tc>
                  <a:txBody>
                    <a:bodyPr/>
                    <a:lstStyle/>
                    <a:p>
                      <a:pPr fontAlgn="ctr"/>
                      <a:r>
                        <a:rPr lang="en-US" sz="1600">
                          <a:effectLst/>
                        </a:rPr>
                        <a:t>1</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600">
                          <a:effectLst/>
                        </a:rPr>
                        <a:t>0–3 months</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600">
                          <a:effectLst/>
                        </a:rPr>
                        <a:t>Reflexive communication</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99980">
                <a:tc>
                  <a:txBody>
                    <a:bodyPr/>
                    <a:lstStyle/>
                    <a:p>
                      <a:pPr fontAlgn="ctr"/>
                      <a:r>
                        <a:rPr lang="is-IS" sz="1600">
                          <a:effectLst/>
                        </a:rPr>
                        <a:t>2</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600">
                          <a:effectLst/>
                        </a:rPr>
                        <a:t>3–8 months</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600">
                          <a:effectLst/>
                        </a:rPr>
                        <a:t>Reflexive communication; interest in others</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99980">
                <a:tc>
                  <a:txBody>
                    <a:bodyPr/>
                    <a:lstStyle/>
                    <a:p>
                      <a:pPr fontAlgn="ctr"/>
                      <a:r>
                        <a:rPr lang="en-US" sz="1600">
                          <a:effectLst/>
                        </a:rPr>
                        <a:t>3</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600">
                          <a:effectLst/>
                        </a:rPr>
                        <a:t>8–13 months</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600">
                          <a:effectLst/>
                        </a:rPr>
                        <a:t>Intentional communication; sociability</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9980">
                <a:tc>
                  <a:txBody>
                    <a:bodyPr/>
                    <a:lstStyle/>
                    <a:p>
                      <a:pPr fontAlgn="ctr"/>
                      <a:r>
                        <a:rPr lang="en-US" sz="1600">
                          <a:effectLst/>
                        </a:rPr>
                        <a:t>4</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600">
                          <a:effectLst/>
                        </a:rPr>
                        <a:t>12–18 months</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600">
                          <a:effectLst/>
                        </a:rPr>
                        <a:t>First words</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99980">
                <a:tc>
                  <a:txBody>
                    <a:bodyPr/>
                    <a:lstStyle/>
                    <a:p>
                      <a:pPr fontAlgn="ctr"/>
                      <a:r>
                        <a:rPr lang="en-US" sz="1600">
                          <a:effectLst/>
                        </a:rPr>
                        <a:t>5</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600">
                          <a:effectLst/>
                        </a:rPr>
                        <a:t>18–24 months</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600">
                          <a:effectLst/>
                        </a:rPr>
                        <a:t>Simple sentences of two words</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99980">
                <a:tc>
                  <a:txBody>
                    <a:bodyPr/>
                    <a:lstStyle/>
                    <a:p>
                      <a:pPr fontAlgn="ctr"/>
                      <a:r>
                        <a:rPr lang="en-US" sz="1600">
                          <a:effectLst/>
                        </a:rPr>
                        <a:t>6</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600">
                          <a:effectLst/>
                        </a:rPr>
                        <a:t>2–3 years</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600">
                          <a:effectLst/>
                        </a:rPr>
                        <a:t>Sentences of three or more words</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99980">
                <a:tc>
                  <a:txBody>
                    <a:bodyPr/>
                    <a:lstStyle/>
                    <a:p>
                      <a:pPr fontAlgn="ctr"/>
                      <a:r>
                        <a:rPr lang="en-US" sz="1600">
                          <a:effectLst/>
                        </a:rPr>
                        <a:t>7</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600">
                          <a:effectLst/>
                        </a:rPr>
                        <a:t>3–5 years</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600" dirty="0">
                          <a:effectLst/>
                        </a:rPr>
                        <a:t>Complex sentences; has conversations</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6" name="Rectangle 1"/>
          <p:cNvSpPr>
            <a:spLocks noChangeArrowheads="1"/>
          </p:cNvSpPr>
          <p:nvPr/>
        </p:nvSpPr>
        <p:spPr bwMode="auto">
          <a:xfrm>
            <a:off x="457200" y="2894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charset="0"/>
              </a:rPr>
            </a:br>
            <a:endParaRPr kumimoji="0" lang="en-US" alt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01193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PROBLEM SOLVING STRATEGIES</a:t>
            </a:r>
            <a:endParaRPr/>
          </a:p>
        </p:txBody>
      </p:sp>
      <p:sp>
        <p:nvSpPr>
          <p:cNvPr id="124" name="Google Shape;124;p15"/>
          <p:cNvSpPr txBox="1">
            <a:spLocks noGrp="1"/>
          </p:cNvSpPr>
          <p:nvPr>
            <p:ph type="body" idx="1"/>
          </p:nvPr>
        </p:nvSpPr>
        <p:spPr>
          <a:xfrm>
            <a:off x="457200" y="1162725"/>
            <a:ext cx="8062912" cy="537298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700"/>
              <a:buNone/>
            </a:pPr>
            <a:r>
              <a:rPr lang="en-US" sz="1700" b="1">
                <a:solidFill>
                  <a:schemeClr val="dk1"/>
                </a:solidFill>
              </a:rPr>
              <a:t>Trial and error </a:t>
            </a:r>
            <a:r>
              <a:rPr lang="en-US" sz="1700">
                <a:solidFill>
                  <a:schemeClr val="dk1"/>
                </a:solidFill>
              </a:rPr>
              <a:t>– continue trying different solutions until problem is solved.</a:t>
            </a:r>
            <a:endParaRPr/>
          </a:p>
          <a:p>
            <a:pPr marL="0" lvl="0" indent="0" algn="l" rtl="0">
              <a:lnSpc>
                <a:spcPct val="90000"/>
              </a:lnSpc>
              <a:spcBef>
                <a:spcPts val="1080"/>
              </a:spcBef>
              <a:spcAft>
                <a:spcPts val="0"/>
              </a:spcAft>
              <a:buSzPts val="1700"/>
              <a:buNone/>
            </a:pPr>
            <a:r>
              <a:rPr lang="en-US" sz="1700" b="1">
                <a:solidFill>
                  <a:schemeClr val="dk1"/>
                </a:solidFill>
              </a:rPr>
              <a:t>Algorithm</a:t>
            </a:r>
            <a:r>
              <a:rPr lang="en-US" sz="1700">
                <a:solidFill>
                  <a:schemeClr val="dk1"/>
                </a:solidFill>
              </a:rPr>
              <a:t> – step-by-step problem-solving formula.</a:t>
            </a:r>
            <a:endParaRPr/>
          </a:p>
          <a:p>
            <a:pPr marL="0" lvl="0" indent="0" algn="l" rtl="0">
              <a:lnSpc>
                <a:spcPct val="90000"/>
              </a:lnSpc>
              <a:spcBef>
                <a:spcPts val="1080"/>
              </a:spcBef>
              <a:spcAft>
                <a:spcPts val="0"/>
              </a:spcAft>
              <a:buSzPts val="1700"/>
              <a:buNone/>
            </a:pPr>
            <a:r>
              <a:rPr lang="en-US" sz="1700" b="1">
                <a:solidFill>
                  <a:schemeClr val="dk1"/>
                </a:solidFill>
              </a:rPr>
              <a:t>Heuristic</a:t>
            </a:r>
            <a:r>
              <a:rPr lang="en-US" sz="1700">
                <a:solidFill>
                  <a:schemeClr val="dk1"/>
                </a:solidFill>
              </a:rPr>
              <a:t> – general problem-solving framework.</a:t>
            </a:r>
            <a:endParaRPr/>
          </a:p>
          <a:p>
            <a:pPr marL="285750" lvl="0" indent="-285750" algn="l" rtl="0">
              <a:lnSpc>
                <a:spcPct val="90000"/>
              </a:lnSpc>
              <a:spcBef>
                <a:spcPts val="1080"/>
              </a:spcBef>
              <a:spcAft>
                <a:spcPts val="0"/>
              </a:spcAft>
              <a:buSzPts val="1700"/>
              <a:buFont typeface="Arial"/>
              <a:buChar char="-"/>
            </a:pPr>
            <a:r>
              <a:rPr lang="en-US" sz="1700">
                <a:solidFill>
                  <a:schemeClr val="dk1"/>
                </a:solidFill>
              </a:rPr>
              <a:t>Short-cuts.</a:t>
            </a:r>
            <a:endParaRPr/>
          </a:p>
          <a:p>
            <a:pPr marL="285750" lvl="0" indent="-285750" algn="l" rtl="0">
              <a:lnSpc>
                <a:spcPct val="90000"/>
              </a:lnSpc>
              <a:spcBef>
                <a:spcPts val="1080"/>
              </a:spcBef>
              <a:spcAft>
                <a:spcPts val="0"/>
              </a:spcAft>
              <a:buSzPts val="1700"/>
              <a:buFont typeface="Arial"/>
              <a:buChar char="-"/>
            </a:pPr>
            <a:r>
              <a:rPr lang="en-US" sz="1700">
                <a:solidFill>
                  <a:schemeClr val="dk1"/>
                </a:solidFill>
              </a:rPr>
              <a:t>A “rule of thumb”.</a:t>
            </a:r>
            <a:endParaRPr/>
          </a:p>
          <a:p>
            <a:pPr marL="285750" lvl="0" indent="-285750" algn="l" rtl="0">
              <a:lnSpc>
                <a:spcPct val="90000"/>
              </a:lnSpc>
              <a:spcBef>
                <a:spcPts val="1080"/>
              </a:spcBef>
              <a:spcAft>
                <a:spcPts val="0"/>
              </a:spcAft>
              <a:buSzPts val="1700"/>
              <a:buFont typeface="Arial"/>
              <a:buChar char="-"/>
            </a:pPr>
            <a:r>
              <a:rPr lang="en-US" sz="1700" b="1">
                <a:solidFill>
                  <a:schemeClr val="dk1"/>
                </a:solidFill>
              </a:rPr>
              <a:t>Working-backwards </a:t>
            </a:r>
            <a:r>
              <a:rPr lang="en-US" sz="1700">
                <a:solidFill>
                  <a:schemeClr val="dk1"/>
                </a:solidFill>
              </a:rPr>
              <a:t>– begin solving the problem by focusing on the end result.</a:t>
            </a:r>
            <a:endParaRPr/>
          </a:p>
          <a:p>
            <a:pPr marL="285750" lvl="0" indent="-285750" algn="l" rtl="0">
              <a:lnSpc>
                <a:spcPct val="90000"/>
              </a:lnSpc>
              <a:spcBef>
                <a:spcPts val="1080"/>
              </a:spcBef>
              <a:spcAft>
                <a:spcPts val="0"/>
              </a:spcAft>
              <a:buSzPts val="1700"/>
              <a:buFont typeface="Arial"/>
              <a:buChar char="-"/>
            </a:pPr>
            <a:r>
              <a:rPr lang="en-US" sz="1700">
                <a:solidFill>
                  <a:schemeClr val="dk1"/>
                </a:solidFill>
              </a:rPr>
              <a:t>Breaking large tasks into a series of smaller steps.</a:t>
            </a:r>
            <a:endParaRPr/>
          </a:p>
          <a:p>
            <a:pPr marL="0" lvl="0" indent="0" algn="l" rtl="0">
              <a:lnSpc>
                <a:spcPct val="90000"/>
              </a:lnSpc>
              <a:spcBef>
                <a:spcPts val="1080"/>
              </a:spcBef>
              <a:spcAft>
                <a:spcPts val="0"/>
              </a:spcAft>
              <a:buSzPts val="1700"/>
              <a:buNone/>
            </a:pPr>
            <a:r>
              <a:rPr lang="en-US" sz="1700" b="1">
                <a:solidFill>
                  <a:srgbClr val="6CB255"/>
                </a:solidFill>
              </a:rPr>
              <a:t>When do people use heuristics?</a:t>
            </a:r>
            <a:endParaRPr/>
          </a:p>
          <a:p>
            <a:pPr marL="285750" lvl="0" indent="-285750" algn="l" rtl="0">
              <a:lnSpc>
                <a:spcPct val="90000"/>
              </a:lnSpc>
              <a:spcBef>
                <a:spcPts val="1080"/>
              </a:spcBef>
              <a:spcAft>
                <a:spcPts val="0"/>
              </a:spcAft>
              <a:buSzPts val="1700"/>
              <a:buFont typeface="Arial"/>
              <a:buChar char="-"/>
            </a:pPr>
            <a:r>
              <a:rPr lang="en-US" sz="1700">
                <a:solidFill>
                  <a:schemeClr val="dk1"/>
                </a:solidFill>
              </a:rPr>
              <a:t>When one is faced with too much information.</a:t>
            </a:r>
            <a:endParaRPr/>
          </a:p>
          <a:p>
            <a:pPr marL="285750" lvl="0" indent="-285750" algn="l" rtl="0">
              <a:lnSpc>
                <a:spcPct val="90000"/>
              </a:lnSpc>
              <a:spcBef>
                <a:spcPts val="1080"/>
              </a:spcBef>
              <a:spcAft>
                <a:spcPts val="0"/>
              </a:spcAft>
              <a:buSzPts val="1700"/>
              <a:buFont typeface="Arial"/>
              <a:buChar char="-"/>
            </a:pPr>
            <a:r>
              <a:rPr lang="en-US" sz="1700">
                <a:solidFill>
                  <a:schemeClr val="dk1"/>
                </a:solidFill>
              </a:rPr>
              <a:t>When the time to make a decision is limited.</a:t>
            </a:r>
            <a:endParaRPr/>
          </a:p>
          <a:p>
            <a:pPr marL="285750" lvl="0" indent="-285750" algn="l" rtl="0">
              <a:lnSpc>
                <a:spcPct val="90000"/>
              </a:lnSpc>
              <a:spcBef>
                <a:spcPts val="1080"/>
              </a:spcBef>
              <a:spcAft>
                <a:spcPts val="0"/>
              </a:spcAft>
              <a:buSzPts val="1700"/>
              <a:buFont typeface="Arial"/>
              <a:buChar char="-"/>
            </a:pPr>
            <a:r>
              <a:rPr lang="en-US" sz="1700">
                <a:solidFill>
                  <a:schemeClr val="dk1"/>
                </a:solidFill>
              </a:rPr>
              <a:t>When the decision to be made is unimportant.</a:t>
            </a:r>
            <a:endParaRPr/>
          </a:p>
          <a:p>
            <a:pPr marL="285750" lvl="0" indent="-285750" algn="l" rtl="0">
              <a:lnSpc>
                <a:spcPct val="90000"/>
              </a:lnSpc>
              <a:spcBef>
                <a:spcPts val="1080"/>
              </a:spcBef>
              <a:spcAft>
                <a:spcPts val="0"/>
              </a:spcAft>
              <a:buSzPts val="1700"/>
              <a:buFont typeface="Arial"/>
              <a:buChar char="-"/>
            </a:pPr>
            <a:r>
              <a:rPr lang="en-US" sz="1700">
                <a:solidFill>
                  <a:schemeClr val="dk1"/>
                </a:solidFill>
              </a:rPr>
              <a:t>When there is access to very little information to use in making the decision.</a:t>
            </a:r>
            <a:endParaRPr/>
          </a:p>
          <a:p>
            <a:pPr marL="285750" lvl="0" indent="-285750" algn="l" rtl="0">
              <a:lnSpc>
                <a:spcPct val="90000"/>
              </a:lnSpc>
              <a:spcBef>
                <a:spcPts val="1080"/>
              </a:spcBef>
              <a:spcAft>
                <a:spcPts val="0"/>
              </a:spcAft>
              <a:buSzPts val="1700"/>
              <a:buFont typeface="Arial"/>
              <a:buChar char="-"/>
            </a:pPr>
            <a:r>
              <a:rPr lang="en-US" sz="1700">
                <a:solidFill>
                  <a:schemeClr val="dk1"/>
                </a:solidFill>
              </a:rPr>
              <a:t>When an appropriate heuristic happens to come to mind in the same moment.</a:t>
            </a:r>
            <a:endParaRPr sz="17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PROBLEM-SOLVING STRATEGIES</a:t>
            </a:r>
          </a:p>
        </p:txBody>
      </p:sp>
      <p:graphicFrame>
        <p:nvGraphicFramePr>
          <p:cNvPr id="5" name="Table 4"/>
          <p:cNvGraphicFramePr>
            <a:graphicFrameLocks noGrp="1"/>
          </p:cNvGraphicFramePr>
          <p:nvPr>
            <p:extLst>
              <p:ext uri="{D42A27DB-BD31-4B8C-83A1-F6EECF244321}">
                <p14:modId xmlns:p14="http://schemas.microsoft.com/office/powerpoint/2010/main" val="1648590201"/>
              </p:ext>
            </p:extLst>
          </p:nvPr>
        </p:nvGraphicFramePr>
        <p:xfrm>
          <a:off x="457199" y="1568385"/>
          <a:ext cx="8210811" cy="4970200"/>
        </p:xfrm>
        <a:graphic>
          <a:graphicData uri="http://schemas.openxmlformats.org/drawingml/2006/table">
            <a:tbl>
              <a:tblPr/>
              <a:tblGrid>
                <a:gridCol w="2223371">
                  <a:extLst>
                    <a:ext uri="{9D8B030D-6E8A-4147-A177-3AD203B41FA5}">
                      <a16:colId xmlns:a16="http://schemas.microsoft.com/office/drawing/2014/main" val="20000"/>
                    </a:ext>
                  </a:extLst>
                </a:gridCol>
                <a:gridCol w="2993720">
                  <a:extLst>
                    <a:ext uri="{9D8B030D-6E8A-4147-A177-3AD203B41FA5}">
                      <a16:colId xmlns:a16="http://schemas.microsoft.com/office/drawing/2014/main" val="20001"/>
                    </a:ext>
                  </a:extLst>
                </a:gridCol>
                <a:gridCol w="2993720">
                  <a:extLst>
                    <a:ext uri="{9D8B030D-6E8A-4147-A177-3AD203B41FA5}">
                      <a16:colId xmlns:a16="http://schemas.microsoft.com/office/drawing/2014/main" val="20002"/>
                    </a:ext>
                  </a:extLst>
                </a:gridCol>
              </a:tblGrid>
              <a:tr h="509318">
                <a:tc gridSpan="3">
                  <a:txBody>
                    <a:bodyPr/>
                    <a:lstStyle/>
                    <a:p>
                      <a:pPr algn="ctr" fontAlgn="b"/>
                      <a:endParaRPr lang="en-US" sz="1800" b="1" dirty="0">
                        <a:effectLst/>
                      </a:endParaRPr>
                    </a:p>
                  </a:txBody>
                  <a:tcPr marL="62807" marR="62807" marT="31404" marB="31404"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9318">
                <a:tc>
                  <a:txBody>
                    <a:bodyPr/>
                    <a:lstStyle/>
                    <a:p>
                      <a:pPr algn="l" fontAlgn="b"/>
                      <a:r>
                        <a:rPr lang="en-US" sz="1800" b="1">
                          <a:effectLst/>
                        </a:rPr>
                        <a:t>Method</a:t>
                      </a:r>
                    </a:p>
                  </a:txBody>
                  <a:tcPr marL="62807" marR="62807" marT="31404" marB="314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a:effectLst/>
                        </a:rPr>
                        <a:t>Description</a:t>
                      </a:r>
                    </a:p>
                  </a:txBody>
                  <a:tcPr marL="62807" marR="62807" marT="31404" marB="314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800" b="1">
                          <a:effectLst/>
                        </a:rPr>
                        <a:t>Example</a:t>
                      </a:r>
                    </a:p>
                  </a:txBody>
                  <a:tcPr marL="62807" marR="62807" marT="31404" marB="3140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905127">
                <a:tc>
                  <a:txBody>
                    <a:bodyPr/>
                    <a:lstStyle/>
                    <a:p>
                      <a:pPr fontAlgn="ctr"/>
                      <a:r>
                        <a:rPr lang="en-US" sz="1800">
                          <a:effectLst/>
                        </a:rPr>
                        <a:t>Trial and error</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800">
                          <a:effectLst/>
                        </a:rPr>
                        <a:t>Continue trying different solutions until problem is solved</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800" dirty="0">
                          <a:effectLst/>
                        </a:rPr>
                        <a:t>Restarting phone, turning off </a:t>
                      </a:r>
                      <a:r>
                        <a:rPr lang="en-US" sz="1800" dirty="0" err="1">
                          <a:effectLst/>
                        </a:rPr>
                        <a:t>WiFi</a:t>
                      </a:r>
                      <a:r>
                        <a:rPr lang="en-US" sz="1800" dirty="0">
                          <a:effectLst/>
                        </a:rPr>
                        <a:t>, turning off </a:t>
                      </a:r>
                      <a:r>
                        <a:rPr lang="en-US" sz="1800" dirty="0" err="1">
                          <a:effectLst/>
                        </a:rPr>
                        <a:t>bluetooth</a:t>
                      </a:r>
                      <a:r>
                        <a:rPr lang="en-US" sz="1800" dirty="0">
                          <a:effectLst/>
                        </a:rPr>
                        <a:t> in order to determine why your phone is malfunctioning</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176444">
                <a:tc>
                  <a:txBody>
                    <a:bodyPr/>
                    <a:lstStyle/>
                    <a:p>
                      <a:pPr fontAlgn="ctr"/>
                      <a:r>
                        <a:rPr lang="en-US" sz="1800">
                          <a:effectLst/>
                        </a:rPr>
                        <a:t>Algorithm</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800">
                          <a:effectLst/>
                        </a:rPr>
                        <a:t>Step-by-step problem-solving formula</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800">
                          <a:effectLst/>
                        </a:rPr>
                        <a:t>Instruction manual for installing new software on your computer</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869993">
                <a:tc>
                  <a:txBody>
                    <a:bodyPr/>
                    <a:lstStyle/>
                    <a:p>
                      <a:pPr fontAlgn="ctr"/>
                      <a:r>
                        <a:rPr lang="en-US" sz="1800">
                          <a:effectLst/>
                        </a:rPr>
                        <a:t>Heuristic</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800">
                          <a:effectLst/>
                        </a:rPr>
                        <a:t>General problem-solving framework </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ctr"/>
                      <a:r>
                        <a:rPr lang="en-US" sz="1800" dirty="0">
                          <a:effectLst/>
                        </a:rPr>
                        <a:t>Working backwards; breaking a task into steps</a:t>
                      </a:r>
                    </a:p>
                  </a:txBody>
                  <a:tcPr marL="62807" marR="62807" marT="31404" marB="314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4920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PUZZLE 1: SUDOKU</a:t>
            </a:r>
            <a:endParaRPr/>
          </a:p>
        </p:txBody>
      </p:sp>
      <p:sp>
        <p:nvSpPr>
          <p:cNvPr id="131" name="Google Shape;131;p16"/>
          <p:cNvSpPr txBox="1">
            <a:spLocks noGrp="1"/>
          </p:cNvSpPr>
          <p:nvPr>
            <p:ph type="body" idx="1"/>
          </p:nvPr>
        </p:nvSpPr>
        <p:spPr>
          <a:xfrm>
            <a:off x="457200" y="1263599"/>
            <a:ext cx="8062912" cy="11663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Problem solving abilities can improve with practice. Many people practice everyday with puzzles such as sudoku.</a:t>
            </a:r>
            <a:endParaRPr sz="1600"/>
          </a:p>
        </p:txBody>
      </p:sp>
      <p:pic>
        <p:nvPicPr>
          <p:cNvPr id="8" name="Figure" descr="A four column by four row Sudoku puzzle is shown. The top left cell contains the number 3. The top right cell contains the number 2. The bottom right cell contains the number 1. The bottom left cell contains the number 4. The cell at the intersection of the second row and the second column contains the number 4. The cell to the right of that contains the number 1. The cell below the cell containing the number 1 contains the number 2. The cell to the left of the cell containing the number 2 contains the number 3."/>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l="-65182" r="-65182"/>
          <a:stretch>
            <a:fillRect/>
          </a:stretch>
        </p:blipFill>
        <p:spPr>
          <a:xfrm>
            <a:off x="582459" y="2162046"/>
            <a:ext cx="8062913" cy="350007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17"/>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PUZZLE 2: SPATIAL REASONING</a:t>
            </a:r>
            <a:endParaRPr/>
          </a:p>
        </p:txBody>
      </p:sp>
      <p:sp>
        <p:nvSpPr>
          <p:cNvPr id="140" name="Google Shape;140;p17"/>
          <p:cNvSpPr txBox="1">
            <a:spLocks noGrp="1"/>
          </p:cNvSpPr>
          <p:nvPr>
            <p:ph type="body" idx="1"/>
          </p:nvPr>
        </p:nvSpPr>
        <p:spPr>
          <a:xfrm>
            <a:off x="457200" y="1217469"/>
            <a:ext cx="8062912" cy="11663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Connect all nine dots with four connecting straight lines without lifting your pencil from the paper.</a:t>
            </a:r>
            <a:endParaRPr sz="1600"/>
          </a:p>
        </p:txBody>
      </p:sp>
      <p:pic>
        <p:nvPicPr>
          <p:cNvPr id="8" name="Figure" descr="A square shaped outline contains three rows and three columns of dots with equal space between them."/>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l="-65893" r="-65893"/>
          <a:stretch>
            <a:fillRect/>
          </a:stretch>
        </p:blipFill>
        <p:spPr>
          <a:xfrm>
            <a:off x="319412" y="1999208"/>
            <a:ext cx="8062913" cy="350007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18"/>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ANSWERS</a:t>
            </a:r>
            <a:endParaRPr/>
          </a:p>
        </p:txBody>
      </p:sp>
      <p:sp>
        <p:nvSpPr>
          <p:cNvPr id="152" name="Google Shape;152;p18"/>
          <p:cNvSpPr txBox="1"/>
          <p:nvPr/>
        </p:nvSpPr>
        <p:spPr>
          <a:xfrm>
            <a:off x="7075357" y="5066675"/>
            <a:ext cx="1749064"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Figure 7.11</a:t>
            </a:r>
            <a:endParaRPr/>
          </a:p>
        </p:txBody>
      </p:sp>
      <p:pic>
        <p:nvPicPr>
          <p:cNvPr id="7" name="Figure" descr="The first puzzle is a Sudoku grid of 16 squares (4 rows of 4 squares) is shown. Half of the numbers were supplied to start the puzzle and are colored blue, and half have been filled in as the puzzle's solution and are colored red. The numbers in each row of the grid, left to right, are as follows. Row 1:  blue 3, red 1, red 4, blue 2. Row 2: red 2, blue 4, blue 1, red 3. Row 3: red 1, blue 3, blue 2, red 4. Row 4: blue 4, red 2, red 3, blue 1.The second puzzle consists of 9 dots arranged in 3 rows of 3 inside of a square. The solution, four straight lines made without lifting the pencil, is shown in a red line with arrows indicating the direction of movement. In order to solve the puzzle, the lines must extend beyond the borders of the box. The four connecting lines are drawn as follows. Line 1 begins at the top left dot, proceeds through the middle and right dots of the top row, and extends to the right beyond the border of the square. Line 2 extends from the end of line 1, through the right dot of the horizontally centered row, through the middle dot of the bottom row, and beyond the square's border ending in the space beneath the left dot of the bottom row. Line 3 extends from the end of line 2 upwards through the left dots of the bottom, middle, and top rows. Line 4 extends from the end of line 3 through the middle dot in the middle row and ends at the right dot of the bottom row."/>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l="-10979" r="-10979"/>
          <a:stretch>
            <a:fillRect/>
          </a:stretch>
        </p:blipFill>
        <p:spPr>
          <a:xfrm>
            <a:off x="457199" y="2510293"/>
            <a:ext cx="8062913" cy="350007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sp>
        <p:nvSpPr>
          <p:cNvPr id="157" name="Google Shape;157;p19"/>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PITFALLS TO PROBLEM SOLVING</a:t>
            </a:r>
            <a:endParaRPr/>
          </a:p>
        </p:txBody>
      </p:sp>
      <p:sp>
        <p:nvSpPr>
          <p:cNvPr id="158" name="Google Shape;158;p19"/>
          <p:cNvSpPr txBox="1">
            <a:spLocks noGrp="1"/>
          </p:cNvSpPr>
          <p:nvPr>
            <p:ph type="body" idx="1"/>
          </p:nvPr>
        </p:nvSpPr>
        <p:spPr>
          <a:xfrm>
            <a:off x="457201" y="3609041"/>
            <a:ext cx="5278615" cy="287811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b="1" dirty="0"/>
              <a:t>Functional fixedness </a:t>
            </a:r>
            <a:r>
              <a:rPr lang="en-US" sz="1700" dirty="0"/>
              <a:t>– inability to perceive an object being used for something other than what it was designed for.</a:t>
            </a:r>
            <a:endParaRPr dirty="0"/>
          </a:p>
          <a:p>
            <a:pPr marL="0" lvl="0" indent="0" algn="l" rtl="0">
              <a:spcBef>
                <a:spcPts val="940"/>
              </a:spcBef>
              <a:spcAft>
                <a:spcPts val="0"/>
              </a:spcAft>
              <a:buClr>
                <a:srgbClr val="6CB255"/>
              </a:buClr>
              <a:buSzPts val="1700"/>
              <a:buNone/>
            </a:pPr>
            <a:r>
              <a:rPr lang="en-US" sz="1700" dirty="0"/>
              <a:t>Imagine you have a candle, thumbtacks and a box of matches. You need to mount the candle on the wall and light it. What do you do?</a:t>
            </a:r>
            <a:endParaRPr dirty="0"/>
          </a:p>
          <a:p>
            <a:pPr marL="285750" lvl="0" indent="-285750" algn="l" rtl="0">
              <a:spcBef>
                <a:spcPts val="940"/>
              </a:spcBef>
              <a:spcAft>
                <a:spcPts val="0"/>
              </a:spcAft>
              <a:buSzPts val="1700"/>
              <a:buFont typeface="Arial"/>
              <a:buChar char="-"/>
            </a:pPr>
            <a:r>
              <a:rPr lang="en-US" sz="1700" dirty="0"/>
              <a:t>Very few people think to use the box as a holder for the candle which can be tacked to the wall because they are fixated on its normal function.</a:t>
            </a:r>
            <a:endParaRPr dirty="0"/>
          </a:p>
        </p:txBody>
      </p:sp>
      <p:sp>
        <p:nvSpPr>
          <p:cNvPr id="160" name="Google Shape;160;p19"/>
          <p:cNvSpPr txBox="1"/>
          <p:nvPr/>
        </p:nvSpPr>
        <p:spPr>
          <a:xfrm>
            <a:off x="457200" y="1195834"/>
            <a:ext cx="8229601" cy="923330"/>
          </a:xfrm>
          <a:prstGeom prst="rect">
            <a:avLst/>
          </a:prstGeom>
          <a:noFill/>
          <a:ln w="9525" cap="flat" cmpd="sng">
            <a:solidFill>
              <a:srgbClr val="6CB25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a:solidFill>
                  <a:schemeClr val="dk1"/>
                </a:solidFill>
                <a:latin typeface="Arial"/>
                <a:ea typeface="Arial"/>
                <a:cs typeface="Arial"/>
                <a:sym typeface="Arial"/>
              </a:rPr>
              <a:t>“Insanity is doing the same thing over and over again and expecting a different result” </a:t>
            </a:r>
            <a:r>
              <a:rPr lang="en-US" sz="1800">
                <a:solidFill>
                  <a:schemeClr val="dk1"/>
                </a:solidFill>
                <a:latin typeface="Arial"/>
                <a:ea typeface="Arial"/>
                <a:cs typeface="Arial"/>
                <a:sym typeface="Arial"/>
              </a:rPr>
              <a:t>– Albert Einstein.</a:t>
            </a:r>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2" name="Google Shape;162;p19"/>
          <p:cNvSpPr txBox="1"/>
          <p:nvPr/>
        </p:nvSpPr>
        <p:spPr>
          <a:xfrm>
            <a:off x="426862" y="2203724"/>
            <a:ext cx="8397559" cy="18389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u="sng">
                <a:solidFill>
                  <a:srgbClr val="6CB255"/>
                </a:solidFill>
                <a:latin typeface="Arial"/>
                <a:ea typeface="Arial"/>
                <a:cs typeface="Arial"/>
                <a:sym typeface="Arial"/>
              </a:rPr>
              <a:t>Mental sets</a:t>
            </a:r>
            <a:endParaRPr/>
          </a:p>
          <a:p>
            <a:pPr marL="0" marR="0" lvl="0" indent="0" algn="l" rtl="0">
              <a:spcBef>
                <a:spcPts val="1080"/>
              </a:spcBef>
              <a:spcAft>
                <a:spcPts val="0"/>
              </a:spcAft>
              <a:buNone/>
            </a:pPr>
            <a:r>
              <a:rPr lang="en-US" sz="1700">
                <a:solidFill>
                  <a:schemeClr val="dk1"/>
                </a:solidFill>
                <a:latin typeface="Arial"/>
                <a:ea typeface="Arial"/>
                <a:cs typeface="Arial"/>
                <a:sym typeface="Arial"/>
              </a:rPr>
              <a:t>Persistence in approaching a problem in a way that has worked in the past. (A set way of looking at a problem).</a:t>
            </a:r>
            <a:endParaRPr/>
          </a:p>
          <a:p>
            <a:pPr marL="285750" marR="0" lvl="0" indent="-285750" algn="l" rtl="0">
              <a:spcBef>
                <a:spcPts val="1080"/>
              </a:spcBef>
              <a:spcAft>
                <a:spcPts val="0"/>
              </a:spcAft>
              <a:buClr>
                <a:srgbClr val="6CB255"/>
              </a:buClr>
              <a:buSzPts val="1700"/>
              <a:buFont typeface="Arial"/>
              <a:buChar char="-"/>
            </a:pPr>
            <a:r>
              <a:rPr lang="en-US" sz="1700">
                <a:solidFill>
                  <a:schemeClr val="dk1"/>
                </a:solidFill>
                <a:latin typeface="Arial"/>
                <a:ea typeface="Arial"/>
                <a:cs typeface="Arial"/>
                <a:sym typeface="Arial"/>
              </a:rPr>
              <a:t>Becomes a problem when that way is no longer working.</a:t>
            </a:r>
            <a:endParaRPr sz="1700">
              <a:solidFill>
                <a:schemeClr val="dk1"/>
              </a:solidFill>
              <a:latin typeface="Arial"/>
              <a:ea typeface="Arial"/>
              <a:cs typeface="Arial"/>
              <a:sym typeface="Arial"/>
            </a:endParaRPr>
          </a:p>
          <a:p>
            <a:pPr marL="0" marR="0" lvl="0" indent="0" algn="l" rtl="0">
              <a:spcBef>
                <a:spcPts val="1080"/>
              </a:spcBef>
              <a:spcAft>
                <a:spcPts val="0"/>
              </a:spcAft>
              <a:buNone/>
            </a:pPr>
            <a:endParaRPr sz="1800">
              <a:solidFill>
                <a:schemeClr val="dk1"/>
              </a:solidFill>
              <a:latin typeface="Arial"/>
              <a:ea typeface="Arial"/>
              <a:cs typeface="Arial"/>
              <a:sym typeface="Arial"/>
            </a:endParaRPr>
          </a:p>
        </p:txBody>
      </p:sp>
      <p:sp>
        <p:nvSpPr>
          <p:cNvPr id="163" name="Google Shape;163;p19"/>
          <p:cNvSpPr txBox="1"/>
          <p:nvPr/>
        </p:nvSpPr>
        <p:spPr>
          <a:xfrm>
            <a:off x="6026044" y="6348653"/>
            <a:ext cx="1933731" cy="2769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(Credit: wikepedia)</a:t>
            </a:r>
            <a:endParaRPr sz="1200">
              <a:solidFill>
                <a:schemeClr val="dk1"/>
              </a:solidFill>
              <a:latin typeface="Arial"/>
              <a:ea typeface="Arial"/>
              <a:cs typeface="Arial"/>
              <a:sym typeface="Arial"/>
            </a:endParaRPr>
          </a:p>
        </p:txBody>
      </p:sp>
      <p:pic>
        <p:nvPicPr>
          <p:cNvPr id="2" name="Picture 1" descr="Figure a shows a book of matches, a box of thumbtacks, and a candle. Figure b shows the candle standing in the box that held the thumbtacks. A thumbtack attaches the box holding the candle to the wal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8243" y="3206825"/>
            <a:ext cx="2061869" cy="279704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67"/>
        <p:cNvGrpSpPr/>
        <p:nvPr/>
      </p:nvGrpSpPr>
      <p:grpSpPr>
        <a:xfrm>
          <a:off x="0" y="0"/>
          <a:ext cx="0" cy="0"/>
          <a:chOff x="0" y="0"/>
          <a:chExt cx="0" cy="0"/>
        </a:xfrm>
      </p:grpSpPr>
      <p:sp>
        <p:nvSpPr>
          <p:cNvPr id="168" name="Google Shape;168;p20"/>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BIASES</a:t>
            </a:r>
            <a:endParaRPr/>
          </a:p>
        </p:txBody>
      </p:sp>
      <p:sp>
        <p:nvSpPr>
          <p:cNvPr id="169" name="Google Shape;169;p20"/>
          <p:cNvSpPr txBox="1">
            <a:spLocks noGrp="1"/>
          </p:cNvSpPr>
          <p:nvPr>
            <p:ph type="body" idx="1"/>
          </p:nvPr>
        </p:nvSpPr>
        <p:spPr>
          <a:xfrm>
            <a:off x="457199" y="1186382"/>
            <a:ext cx="8367221" cy="45429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a:t>Knowledge and reasoning are used to make decisions. However, sometimes our ability to reason can be swayed by biases.</a:t>
            </a:r>
            <a:endParaRPr/>
          </a:p>
          <a:p>
            <a:pPr marL="0" lvl="0" indent="0" algn="l" rtl="0">
              <a:spcBef>
                <a:spcPts val="940"/>
              </a:spcBef>
              <a:spcAft>
                <a:spcPts val="0"/>
              </a:spcAft>
              <a:buClr>
                <a:srgbClr val="6CB255"/>
              </a:buClr>
              <a:buSzPts val="1700"/>
              <a:buNone/>
            </a:pPr>
            <a:r>
              <a:rPr lang="en-US" sz="1700" b="1"/>
              <a:t>Anchoring bias </a:t>
            </a:r>
            <a:r>
              <a:rPr lang="en-US" sz="1700"/>
              <a:t>– tendency to focus on one piece of information when making a decision or solving a problem.</a:t>
            </a:r>
            <a:endParaRPr/>
          </a:p>
          <a:p>
            <a:pPr marL="0" lvl="0" indent="0" algn="l" rtl="0">
              <a:spcBef>
                <a:spcPts val="940"/>
              </a:spcBef>
              <a:spcAft>
                <a:spcPts val="0"/>
              </a:spcAft>
              <a:buClr>
                <a:srgbClr val="6CB255"/>
              </a:buClr>
              <a:buSzPts val="1700"/>
              <a:buNone/>
            </a:pPr>
            <a:r>
              <a:rPr lang="en-US" sz="1700" b="1"/>
              <a:t>Confirmation bias </a:t>
            </a:r>
            <a:r>
              <a:rPr lang="en-US" sz="1700"/>
              <a:t>– tendency to focus on information that confirms your existing beliefs.</a:t>
            </a:r>
            <a:endParaRPr/>
          </a:p>
          <a:p>
            <a:pPr marL="0" lvl="0" indent="0" algn="l" rtl="0">
              <a:spcBef>
                <a:spcPts val="940"/>
              </a:spcBef>
              <a:spcAft>
                <a:spcPts val="0"/>
              </a:spcAft>
              <a:buClr>
                <a:srgbClr val="6CB255"/>
              </a:buClr>
              <a:buSzPts val="1700"/>
              <a:buNone/>
            </a:pPr>
            <a:r>
              <a:rPr lang="en-US" sz="1700" b="1"/>
              <a:t>Hindsight bias </a:t>
            </a:r>
            <a:r>
              <a:rPr lang="en-US" sz="1700"/>
              <a:t>– leads you to believe that the event you just experienced was predictable, even though it wasn’t.</a:t>
            </a:r>
            <a:endParaRPr/>
          </a:p>
          <a:p>
            <a:pPr marL="0" lvl="0" indent="0" algn="l" rtl="0">
              <a:spcBef>
                <a:spcPts val="940"/>
              </a:spcBef>
              <a:spcAft>
                <a:spcPts val="0"/>
              </a:spcAft>
              <a:buClr>
                <a:srgbClr val="6CB255"/>
              </a:buClr>
              <a:buSzPts val="1700"/>
              <a:buNone/>
            </a:pPr>
            <a:r>
              <a:rPr lang="en-US" sz="1700" b="1"/>
              <a:t>Representative bias </a:t>
            </a:r>
            <a:r>
              <a:rPr lang="en-US" sz="1700"/>
              <a:t>– tendency to unintentionally stereotype someone or something.</a:t>
            </a:r>
            <a:endParaRPr/>
          </a:p>
          <a:p>
            <a:pPr marL="0" lvl="0" indent="0" algn="l" rtl="0">
              <a:spcBef>
                <a:spcPts val="940"/>
              </a:spcBef>
              <a:spcAft>
                <a:spcPts val="0"/>
              </a:spcAft>
              <a:buClr>
                <a:srgbClr val="6CB255"/>
              </a:buClr>
              <a:buSzPts val="1700"/>
              <a:buNone/>
            </a:pPr>
            <a:r>
              <a:rPr lang="en-US" sz="1700" b="1"/>
              <a:t>Availability heuristic </a:t>
            </a:r>
            <a:r>
              <a:rPr lang="en-US" sz="1700"/>
              <a:t>– tendency to make a decision based on an example, information, or recent experience that is readily available to you, even though it may not be the best example to inform your decision.</a:t>
            </a:r>
            <a:endParaRPr/>
          </a:p>
          <a:p>
            <a:pPr marL="0" lvl="0" indent="0" algn="l" rtl="0">
              <a:spcBef>
                <a:spcPts val="1000"/>
              </a:spcBef>
              <a:spcAft>
                <a:spcPts val="0"/>
              </a:spcAft>
              <a:buClr>
                <a:srgbClr val="6CB255"/>
              </a:buClr>
              <a:buSzPts val="20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CLASSIFYING INTELLIGENCE</a:t>
            </a:r>
            <a:endParaRPr/>
          </a:p>
        </p:txBody>
      </p:sp>
      <p:sp>
        <p:nvSpPr>
          <p:cNvPr id="176" name="Google Shape;176;p21"/>
          <p:cNvSpPr txBox="1">
            <a:spLocks noGrp="1"/>
          </p:cNvSpPr>
          <p:nvPr>
            <p:ph type="body" idx="1"/>
          </p:nvPr>
        </p:nvSpPr>
        <p:spPr>
          <a:xfrm>
            <a:off x="457200" y="1126420"/>
            <a:ext cx="8367221" cy="474222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i="1">
                <a:solidFill>
                  <a:schemeClr val="dk1"/>
                </a:solidFill>
              </a:rPr>
              <a:t>What is intelligence?</a:t>
            </a:r>
            <a:endParaRPr/>
          </a:p>
          <a:p>
            <a:pPr marL="0" lvl="0" indent="0" algn="l" rtl="0">
              <a:spcBef>
                <a:spcPts val="940"/>
              </a:spcBef>
              <a:spcAft>
                <a:spcPts val="0"/>
              </a:spcAft>
              <a:buClr>
                <a:srgbClr val="6CB255"/>
              </a:buClr>
              <a:buSzPts val="1700"/>
              <a:buNone/>
            </a:pPr>
            <a:r>
              <a:rPr lang="en-US" sz="1700">
                <a:solidFill>
                  <a:schemeClr val="dk1"/>
                </a:solidFill>
              </a:rPr>
              <a:t>Psychologists have come up with many different ways to define intelligence.</a:t>
            </a:r>
            <a:endParaRPr/>
          </a:p>
          <a:p>
            <a:pPr marL="0" lvl="0" indent="0" algn="l" rtl="0">
              <a:spcBef>
                <a:spcPts val="940"/>
              </a:spcBef>
              <a:spcAft>
                <a:spcPts val="0"/>
              </a:spcAft>
              <a:buClr>
                <a:srgbClr val="6CB255"/>
              </a:buClr>
              <a:buSzPts val="1700"/>
              <a:buNone/>
            </a:pPr>
            <a:r>
              <a:rPr lang="en-US" sz="1700" b="1" u="sng">
                <a:solidFill>
                  <a:srgbClr val="6CB255"/>
                </a:solidFill>
              </a:rPr>
              <a:t>Charles Spearman</a:t>
            </a:r>
            <a:endParaRPr/>
          </a:p>
          <a:p>
            <a:pPr marL="0" lvl="0" indent="0" algn="l" rtl="0">
              <a:spcBef>
                <a:spcPts val="940"/>
              </a:spcBef>
              <a:spcAft>
                <a:spcPts val="0"/>
              </a:spcAft>
              <a:buClr>
                <a:srgbClr val="6CB255"/>
              </a:buClr>
              <a:buSzPts val="1700"/>
              <a:buNone/>
            </a:pPr>
            <a:r>
              <a:rPr lang="en-US" sz="1700">
                <a:solidFill>
                  <a:schemeClr val="dk1"/>
                </a:solidFill>
              </a:rPr>
              <a:t>Believed intelligence consisted of one general factor, called </a:t>
            </a:r>
            <a:r>
              <a:rPr lang="en-US" sz="1700" i="1">
                <a:solidFill>
                  <a:schemeClr val="dk1"/>
                </a:solidFill>
              </a:rPr>
              <a:t>g.</a:t>
            </a:r>
            <a:endParaRPr/>
          </a:p>
          <a:p>
            <a:pPr marL="285750" lvl="0" indent="-285750" algn="l" rtl="0">
              <a:spcBef>
                <a:spcPts val="940"/>
              </a:spcBef>
              <a:spcAft>
                <a:spcPts val="0"/>
              </a:spcAft>
              <a:buSzPts val="1700"/>
              <a:buFont typeface="Arial"/>
              <a:buChar char="-"/>
            </a:pPr>
            <a:r>
              <a:rPr lang="en-US" sz="1700">
                <a:solidFill>
                  <a:schemeClr val="dk1"/>
                </a:solidFill>
              </a:rPr>
              <a:t>Focused on commonalities amongst various intellectual abilities.</a:t>
            </a:r>
            <a:endParaRPr/>
          </a:p>
          <a:p>
            <a:pPr marL="0" lvl="0" indent="0" algn="l" rtl="0">
              <a:spcBef>
                <a:spcPts val="940"/>
              </a:spcBef>
              <a:spcAft>
                <a:spcPts val="0"/>
              </a:spcAft>
              <a:buClr>
                <a:srgbClr val="6CB255"/>
              </a:buClr>
              <a:buSzPts val="1700"/>
              <a:buNone/>
            </a:pPr>
            <a:r>
              <a:rPr lang="en-US" sz="1700" b="1" u="sng">
                <a:solidFill>
                  <a:srgbClr val="6CB255"/>
                </a:solidFill>
              </a:rPr>
              <a:t>Raymond Cattell</a:t>
            </a:r>
            <a:endParaRPr/>
          </a:p>
          <a:p>
            <a:pPr marL="0" lvl="0" indent="0" algn="l" rtl="0">
              <a:spcBef>
                <a:spcPts val="940"/>
              </a:spcBef>
              <a:spcAft>
                <a:spcPts val="0"/>
              </a:spcAft>
              <a:buClr>
                <a:srgbClr val="6CB255"/>
              </a:buClr>
              <a:buSzPts val="1700"/>
              <a:buNone/>
            </a:pPr>
            <a:r>
              <a:rPr lang="en-US" sz="1700">
                <a:solidFill>
                  <a:schemeClr val="dk1"/>
                </a:solidFill>
              </a:rPr>
              <a:t>Divided intelligence into two components.</a:t>
            </a:r>
            <a:endParaRPr/>
          </a:p>
          <a:p>
            <a:pPr marL="0" lvl="0" indent="0" algn="l" rtl="0">
              <a:spcBef>
                <a:spcPts val="940"/>
              </a:spcBef>
              <a:spcAft>
                <a:spcPts val="0"/>
              </a:spcAft>
              <a:buClr>
                <a:srgbClr val="6CB255"/>
              </a:buClr>
              <a:buSzPts val="1700"/>
              <a:buNone/>
            </a:pPr>
            <a:r>
              <a:rPr lang="en-US" sz="1700" b="1">
                <a:solidFill>
                  <a:schemeClr val="dk1"/>
                </a:solidFill>
              </a:rPr>
              <a:t>Crystalized intelligence </a:t>
            </a:r>
            <a:r>
              <a:rPr lang="en-US" sz="1700">
                <a:solidFill>
                  <a:schemeClr val="dk1"/>
                </a:solidFill>
              </a:rPr>
              <a:t>– acquired knowledge and the ability to retrieve it. </a:t>
            </a:r>
            <a:endParaRPr/>
          </a:p>
          <a:p>
            <a:pPr marL="285750" lvl="0" indent="-285750" algn="l" rtl="0">
              <a:spcBef>
                <a:spcPts val="940"/>
              </a:spcBef>
              <a:spcAft>
                <a:spcPts val="0"/>
              </a:spcAft>
              <a:buSzPts val="1700"/>
              <a:buFont typeface="Arial"/>
              <a:buChar char="-"/>
            </a:pPr>
            <a:r>
              <a:rPr lang="en-US" sz="1700">
                <a:solidFill>
                  <a:schemeClr val="dk1"/>
                </a:solidFill>
              </a:rPr>
              <a:t>Knowing facts.</a:t>
            </a:r>
            <a:endParaRPr/>
          </a:p>
          <a:p>
            <a:pPr marL="0" lvl="0" indent="0" algn="l" rtl="0">
              <a:spcBef>
                <a:spcPts val="940"/>
              </a:spcBef>
              <a:spcAft>
                <a:spcPts val="0"/>
              </a:spcAft>
              <a:buClr>
                <a:srgbClr val="6CB255"/>
              </a:buClr>
              <a:buSzPts val="1700"/>
              <a:buNone/>
            </a:pPr>
            <a:r>
              <a:rPr lang="en-US" sz="1700" b="1">
                <a:solidFill>
                  <a:schemeClr val="dk1"/>
                </a:solidFill>
              </a:rPr>
              <a:t>Fluid intelligence </a:t>
            </a:r>
            <a:r>
              <a:rPr lang="en-US" sz="1700">
                <a:solidFill>
                  <a:schemeClr val="dk1"/>
                </a:solidFill>
              </a:rPr>
              <a:t>– the ability to see complex relationships and solve problems.</a:t>
            </a:r>
            <a:endParaRPr/>
          </a:p>
          <a:p>
            <a:pPr marL="285750" lvl="0" indent="-285750" algn="l" rtl="0">
              <a:spcBef>
                <a:spcPts val="940"/>
              </a:spcBef>
              <a:spcAft>
                <a:spcPts val="0"/>
              </a:spcAft>
              <a:buSzPts val="1700"/>
              <a:buFont typeface="Arial"/>
              <a:buChar char="-"/>
            </a:pPr>
            <a:r>
              <a:rPr lang="en-US" sz="1700">
                <a:solidFill>
                  <a:schemeClr val="dk1"/>
                </a:solidFill>
              </a:rPr>
              <a:t>Knowing how to do something.</a:t>
            </a:r>
            <a:endParaRPr/>
          </a:p>
          <a:p>
            <a:pPr marL="0" lvl="0" indent="0" algn="l" rtl="0">
              <a:spcBef>
                <a:spcPts val="940"/>
              </a:spcBef>
              <a:spcAft>
                <a:spcPts val="0"/>
              </a:spcAft>
              <a:buClr>
                <a:srgbClr val="6CB255"/>
              </a:buClr>
              <a:buSzPts val="1700"/>
              <a:buNone/>
            </a:pPr>
            <a:endParaRPr sz="17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TRIARCHIC THEORY OF INTELLIGENCE</a:t>
            </a:r>
            <a:endParaRPr/>
          </a:p>
        </p:txBody>
      </p:sp>
      <p:sp>
        <p:nvSpPr>
          <p:cNvPr id="184" name="Google Shape;184;p22"/>
          <p:cNvSpPr txBox="1">
            <a:spLocks noGrp="1"/>
          </p:cNvSpPr>
          <p:nvPr>
            <p:ph type="body" idx="1"/>
          </p:nvPr>
        </p:nvSpPr>
        <p:spPr>
          <a:xfrm>
            <a:off x="457200" y="1281792"/>
            <a:ext cx="8062912" cy="11663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a:t>Robert Sternberg’s theory identifies three types of intelligence: practical, creative, and analytical.</a:t>
            </a:r>
            <a:endParaRPr/>
          </a:p>
        </p:txBody>
      </p:sp>
      <p:pic>
        <p:nvPicPr>
          <p:cNvPr id="8" name="Figure" descr="Three boxes are arranged in a triangle. The top box contains &quot;Analytical intelligence; academic problem solving and computation.&quot; There is a line with arrows on both ends connecting this box to another box containing &quot;Practical intelligence; street smarts and common sense.&quot; Another line with arrows on both ends connects this box to another box containing &quot;Creative intelligence; imaginative and innovative problem solving.&quot; Another line with arrows on both ends connects this box to the first box described, completing the triangle."/>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5728" r="-5728"/>
          <a:stretch>
            <a:fillRect/>
          </a:stretch>
        </p:blipFill>
        <p:spPr>
          <a:xfrm>
            <a:off x="1488667" y="2272761"/>
            <a:ext cx="6603630" cy="286660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COGNITIVE PSYCHOLOGY</a:t>
            </a:r>
            <a:endParaRPr/>
          </a:p>
        </p:txBody>
      </p:sp>
      <p:sp>
        <p:nvSpPr>
          <p:cNvPr id="53" name="Google Shape;53;p7"/>
          <p:cNvSpPr txBox="1">
            <a:spLocks noGrp="1"/>
          </p:cNvSpPr>
          <p:nvPr>
            <p:ph type="body" idx="1"/>
          </p:nvPr>
        </p:nvSpPr>
        <p:spPr>
          <a:xfrm>
            <a:off x="457199" y="5921114"/>
            <a:ext cx="8367222" cy="74950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200"/>
              <a:buNone/>
            </a:pPr>
            <a:r>
              <a:rPr lang="en-US" sz="1200" dirty="0"/>
              <a:t>The 19th-century </a:t>
            </a:r>
            <a:r>
              <a:rPr lang="en-US" sz="1200" i="1" dirty="0"/>
              <a:t>Girl with a Book </a:t>
            </a:r>
            <a:r>
              <a:rPr lang="en-US" sz="1200" dirty="0"/>
              <a:t>by José </a:t>
            </a:r>
            <a:r>
              <a:rPr lang="en-US" sz="1200" dirty="0" err="1"/>
              <a:t>Ferraz</a:t>
            </a:r>
            <a:r>
              <a:rPr lang="en-US" sz="1200" dirty="0"/>
              <a:t> de Almeida </a:t>
            </a:r>
            <a:r>
              <a:rPr lang="en-US" sz="1200" dirty="0" err="1"/>
              <a:t>Júnior</a:t>
            </a:r>
            <a:r>
              <a:rPr lang="en-US" sz="1200" dirty="0"/>
              <a:t>, the 20th-century sculpture </a:t>
            </a:r>
            <a:r>
              <a:rPr lang="en-US" sz="1200" i="1" dirty="0"/>
              <a:t>The Thinker </a:t>
            </a:r>
            <a:r>
              <a:rPr lang="en-US" sz="1200" dirty="0"/>
              <a:t>by August Rodin, and Shi </a:t>
            </a:r>
            <a:r>
              <a:rPr lang="en-US" sz="1200" dirty="0" err="1"/>
              <a:t>Ke’s</a:t>
            </a:r>
            <a:r>
              <a:rPr lang="en-US" sz="1200" dirty="0"/>
              <a:t> 10th-century painting </a:t>
            </a:r>
            <a:r>
              <a:rPr lang="en-US" sz="1200" i="1" dirty="0" err="1"/>
              <a:t>Huike</a:t>
            </a:r>
            <a:r>
              <a:rPr lang="en-US" sz="1200" i="1" dirty="0"/>
              <a:t> Thinking </a:t>
            </a:r>
            <a:r>
              <a:rPr lang="en-US" sz="1200" dirty="0"/>
              <a:t>all reflect the fascination with the process of human thought. (credit “middle”: modification of work by Jason Rogers; credit “right”: modification of work by Tang </a:t>
            </a:r>
            <a:r>
              <a:rPr lang="en-US" sz="1200" dirty="0" err="1"/>
              <a:t>Zu</a:t>
            </a:r>
            <a:r>
              <a:rPr lang="en-US" sz="1200" dirty="0"/>
              <a:t>-Ming)</a:t>
            </a:r>
            <a:endParaRPr dirty="0"/>
          </a:p>
        </p:txBody>
      </p:sp>
      <p:sp>
        <p:nvSpPr>
          <p:cNvPr id="56" name="Google Shape;56;p7"/>
          <p:cNvSpPr txBox="1"/>
          <p:nvPr/>
        </p:nvSpPr>
        <p:spPr>
          <a:xfrm>
            <a:off x="457199" y="1124262"/>
            <a:ext cx="8367222" cy="230832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Arial"/>
                <a:ea typeface="Arial"/>
                <a:cs typeface="Arial"/>
                <a:sym typeface="Arial"/>
              </a:rPr>
              <a:t>Cognition, most simply, is thinking. It encompasses the processes associated with:</a:t>
            </a:r>
            <a:endParaRPr/>
          </a:p>
          <a:p>
            <a:pPr marL="285750" marR="0" lvl="0" indent="-285750" algn="l" rtl="0">
              <a:spcBef>
                <a:spcPts val="480"/>
              </a:spcBef>
              <a:spcAft>
                <a:spcPts val="0"/>
              </a:spcAft>
              <a:buClr>
                <a:srgbClr val="6CB255"/>
              </a:buClr>
              <a:buSzPts val="1700"/>
              <a:buFont typeface="Arial"/>
              <a:buChar char="-"/>
            </a:pPr>
            <a:r>
              <a:rPr lang="en-US" sz="1700" b="0" i="0" u="none" strike="noStrike" cap="none">
                <a:solidFill>
                  <a:schemeClr val="dk1"/>
                </a:solidFill>
                <a:latin typeface="Arial"/>
                <a:ea typeface="Arial"/>
                <a:cs typeface="Arial"/>
                <a:sym typeface="Arial"/>
              </a:rPr>
              <a:t>Perception</a:t>
            </a:r>
            <a:endParaRPr/>
          </a:p>
          <a:p>
            <a:pPr marL="285750" marR="0" lvl="0" indent="-285750" algn="l" rtl="0">
              <a:spcBef>
                <a:spcPts val="480"/>
              </a:spcBef>
              <a:spcAft>
                <a:spcPts val="0"/>
              </a:spcAft>
              <a:buClr>
                <a:srgbClr val="6CB255"/>
              </a:buClr>
              <a:buSzPts val="1700"/>
              <a:buFont typeface="Arial"/>
              <a:buChar char="-"/>
            </a:pPr>
            <a:r>
              <a:rPr lang="en-US" sz="1700" b="0" i="0" u="none" strike="noStrike" cap="none">
                <a:solidFill>
                  <a:schemeClr val="dk1"/>
                </a:solidFill>
                <a:latin typeface="Arial"/>
                <a:ea typeface="Arial"/>
                <a:cs typeface="Arial"/>
                <a:sym typeface="Arial"/>
              </a:rPr>
              <a:t>Knowledge</a:t>
            </a:r>
            <a:endParaRPr/>
          </a:p>
          <a:p>
            <a:pPr marL="285750" marR="0" lvl="0" indent="-285750" algn="l" rtl="0">
              <a:spcBef>
                <a:spcPts val="480"/>
              </a:spcBef>
              <a:spcAft>
                <a:spcPts val="0"/>
              </a:spcAft>
              <a:buClr>
                <a:srgbClr val="6CB255"/>
              </a:buClr>
              <a:buSzPts val="1700"/>
              <a:buFont typeface="Arial"/>
              <a:buChar char="-"/>
            </a:pPr>
            <a:r>
              <a:rPr lang="en-US" sz="1700" b="0" i="0" u="none" strike="noStrike" cap="none">
                <a:solidFill>
                  <a:schemeClr val="dk1"/>
                </a:solidFill>
                <a:latin typeface="Arial"/>
                <a:ea typeface="Arial"/>
                <a:cs typeface="Arial"/>
                <a:sym typeface="Arial"/>
              </a:rPr>
              <a:t>Problem-solving</a:t>
            </a:r>
            <a:endParaRPr/>
          </a:p>
          <a:p>
            <a:pPr marL="285750" marR="0" lvl="0" indent="-285750" algn="l" rtl="0">
              <a:spcBef>
                <a:spcPts val="480"/>
              </a:spcBef>
              <a:spcAft>
                <a:spcPts val="0"/>
              </a:spcAft>
              <a:buClr>
                <a:srgbClr val="6CB255"/>
              </a:buClr>
              <a:buSzPts val="1700"/>
              <a:buFont typeface="Arial"/>
              <a:buChar char="-"/>
            </a:pPr>
            <a:r>
              <a:rPr lang="en-US" sz="1700" b="0" i="0" u="none" strike="noStrike" cap="none">
                <a:solidFill>
                  <a:schemeClr val="dk1"/>
                </a:solidFill>
                <a:latin typeface="Arial"/>
                <a:ea typeface="Arial"/>
                <a:cs typeface="Arial"/>
                <a:sym typeface="Arial"/>
              </a:rPr>
              <a:t>Judgement</a:t>
            </a:r>
            <a:endParaRPr/>
          </a:p>
          <a:p>
            <a:pPr marL="285750" marR="0" lvl="0" indent="-285750" algn="l" rtl="0">
              <a:spcBef>
                <a:spcPts val="480"/>
              </a:spcBef>
              <a:spcAft>
                <a:spcPts val="0"/>
              </a:spcAft>
              <a:buClr>
                <a:srgbClr val="6CB255"/>
              </a:buClr>
              <a:buSzPts val="1700"/>
              <a:buFont typeface="Arial"/>
              <a:buChar char="-"/>
            </a:pPr>
            <a:r>
              <a:rPr lang="en-US" sz="1700" b="0" i="0" u="none" strike="noStrike" cap="none">
                <a:solidFill>
                  <a:schemeClr val="dk1"/>
                </a:solidFill>
                <a:latin typeface="Arial"/>
                <a:ea typeface="Arial"/>
                <a:cs typeface="Arial"/>
                <a:sym typeface="Arial"/>
              </a:rPr>
              <a:t>Language</a:t>
            </a:r>
            <a:endParaRPr/>
          </a:p>
          <a:p>
            <a:pPr marL="285750" marR="0" lvl="0" indent="-285750" algn="l" rtl="0">
              <a:spcBef>
                <a:spcPts val="480"/>
              </a:spcBef>
              <a:spcAft>
                <a:spcPts val="0"/>
              </a:spcAft>
              <a:buClr>
                <a:srgbClr val="6CB255"/>
              </a:buClr>
              <a:buSzPts val="1700"/>
              <a:buFont typeface="Arial"/>
              <a:buChar char="-"/>
            </a:pPr>
            <a:r>
              <a:rPr lang="en-US" sz="1700" b="0" i="0" u="none" strike="noStrike" cap="none">
                <a:solidFill>
                  <a:schemeClr val="dk1"/>
                </a:solidFill>
                <a:latin typeface="Arial"/>
                <a:ea typeface="Arial"/>
                <a:cs typeface="Arial"/>
                <a:sym typeface="Arial"/>
              </a:rPr>
              <a:t>Memory</a:t>
            </a:r>
            <a:endParaRPr/>
          </a:p>
        </p:txBody>
      </p:sp>
      <p:pic>
        <p:nvPicPr>
          <p:cNvPr id="7" name="Figure" descr="Three side by side images are shown. On the left is a person lying in the grass with a book, looking off into the distance. In the middle is a sculpture of a person sitting on rock, with chin rested on hand, and the elbow of that hand rested on knee. The third is a drawing of a person sitting cross-legged with his head resting on his hand, elbow on knee."/>
          <p:cNvPicPr>
            <a:picLocks noChangeAspect="1"/>
          </p:cNvPicPr>
          <p:nvPr/>
        </p:nvPicPr>
        <p:blipFill>
          <a:blip r:embed="rId3" cstate="email">
            <a:extLst>
              <a:ext uri="{28A0092B-C50C-407E-A947-70E740481C1C}">
                <a14:useLocalDpi xmlns:a14="http://schemas.microsoft.com/office/drawing/2010/main" val="0"/>
              </a:ext>
            </a:extLst>
          </a:blip>
          <a:srcRect t="-21980" b="-21980"/>
          <a:stretch>
            <a:fillRect/>
          </a:stretch>
        </p:blipFill>
        <p:spPr>
          <a:xfrm>
            <a:off x="1332732" y="3432586"/>
            <a:ext cx="6616156" cy="287204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23"/>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MULTIPLE INTELLIGENCES THEORY</a:t>
            </a:r>
            <a:endParaRPr/>
          </a:p>
        </p:txBody>
      </p:sp>
      <p:sp>
        <p:nvSpPr>
          <p:cNvPr id="192" name="Google Shape;192;p23"/>
          <p:cNvSpPr txBox="1">
            <a:spLocks noGrp="1"/>
          </p:cNvSpPr>
          <p:nvPr>
            <p:ph type="body" idx="1"/>
          </p:nvPr>
        </p:nvSpPr>
        <p:spPr>
          <a:xfrm>
            <a:off x="457199" y="1111429"/>
            <a:ext cx="8367221" cy="5589174"/>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700"/>
              <a:buNone/>
            </a:pPr>
            <a:r>
              <a:rPr lang="en-US" sz="1700"/>
              <a:t>Howard Gardner proposed that each person possesses at least 8 intelligences.</a:t>
            </a:r>
            <a:endParaRPr/>
          </a:p>
          <a:p>
            <a:pPr marL="457200" lvl="0" indent="-457200" algn="l" rtl="0">
              <a:lnSpc>
                <a:spcPct val="110000"/>
              </a:lnSpc>
              <a:spcBef>
                <a:spcPts val="1080"/>
              </a:spcBef>
              <a:spcAft>
                <a:spcPts val="0"/>
              </a:spcAft>
              <a:buSzPts val="1700"/>
              <a:buAutoNum type="arabicPeriod"/>
            </a:pPr>
            <a:r>
              <a:rPr lang="en-US" sz="1700"/>
              <a:t>Linguistic </a:t>
            </a:r>
            <a:endParaRPr/>
          </a:p>
          <a:p>
            <a:pPr marL="457200" lvl="0" indent="-457200" algn="l" rtl="0">
              <a:lnSpc>
                <a:spcPct val="110000"/>
              </a:lnSpc>
              <a:spcBef>
                <a:spcPts val="1080"/>
              </a:spcBef>
              <a:spcAft>
                <a:spcPts val="0"/>
              </a:spcAft>
              <a:buSzPts val="1700"/>
              <a:buAutoNum type="arabicPeriod"/>
            </a:pPr>
            <a:r>
              <a:rPr lang="en-US" sz="1700"/>
              <a:t>Logical-mathematical </a:t>
            </a:r>
            <a:endParaRPr/>
          </a:p>
          <a:p>
            <a:pPr marL="457200" lvl="0" indent="-457200" algn="l" rtl="0">
              <a:lnSpc>
                <a:spcPct val="110000"/>
              </a:lnSpc>
              <a:spcBef>
                <a:spcPts val="1080"/>
              </a:spcBef>
              <a:spcAft>
                <a:spcPts val="0"/>
              </a:spcAft>
              <a:buSzPts val="1700"/>
              <a:buAutoNum type="arabicPeriod"/>
            </a:pPr>
            <a:r>
              <a:rPr lang="en-US" sz="1700"/>
              <a:t>Musical</a:t>
            </a:r>
            <a:endParaRPr/>
          </a:p>
          <a:p>
            <a:pPr marL="457200" lvl="0" indent="-457200" algn="l" rtl="0">
              <a:lnSpc>
                <a:spcPct val="110000"/>
              </a:lnSpc>
              <a:spcBef>
                <a:spcPts val="1080"/>
              </a:spcBef>
              <a:spcAft>
                <a:spcPts val="0"/>
              </a:spcAft>
              <a:buSzPts val="1700"/>
              <a:buAutoNum type="arabicPeriod"/>
            </a:pPr>
            <a:r>
              <a:rPr lang="en-US" sz="1700"/>
              <a:t>Bodily kinesthetic</a:t>
            </a:r>
            <a:endParaRPr/>
          </a:p>
          <a:p>
            <a:pPr marL="457200" lvl="0" indent="-457200" algn="l" rtl="0">
              <a:lnSpc>
                <a:spcPct val="110000"/>
              </a:lnSpc>
              <a:spcBef>
                <a:spcPts val="1080"/>
              </a:spcBef>
              <a:spcAft>
                <a:spcPts val="0"/>
              </a:spcAft>
              <a:buSzPts val="1700"/>
              <a:buAutoNum type="arabicPeriod"/>
            </a:pPr>
            <a:r>
              <a:rPr lang="en-US" sz="1700"/>
              <a:t>Spatial</a:t>
            </a:r>
            <a:endParaRPr/>
          </a:p>
          <a:p>
            <a:pPr marL="457200" lvl="0" indent="-457200" algn="l" rtl="0">
              <a:lnSpc>
                <a:spcPct val="110000"/>
              </a:lnSpc>
              <a:spcBef>
                <a:spcPts val="1080"/>
              </a:spcBef>
              <a:spcAft>
                <a:spcPts val="0"/>
              </a:spcAft>
              <a:buSzPts val="1700"/>
              <a:buAutoNum type="arabicPeriod"/>
            </a:pPr>
            <a:r>
              <a:rPr lang="en-US" sz="1700"/>
              <a:t>Interpersonal</a:t>
            </a:r>
            <a:endParaRPr/>
          </a:p>
          <a:p>
            <a:pPr marL="457200" lvl="0" indent="-457200" algn="l" rtl="0">
              <a:lnSpc>
                <a:spcPct val="110000"/>
              </a:lnSpc>
              <a:spcBef>
                <a:spcPts val="1080"/>
              </a:spcBef>
              <a:spcAft>
                <a:spcPts val="0"/>
              </a:spcAft>
              <a:buSzPts val="1700"/>
              <a:buAutoNum type="arabicPeriod"/>
            </a:pPr>
            <a:r>
              <a:rPr lang="en-US" sz="1700"/>
              <a:t>Intrapersonal</a:t>
            </a:r>
            <a:endParaRPr/>
          </a:p>
          <a:p>
            <a:pPr marL="457200" lvl="0" indent="-457200" algn="l" rtl="0">
              <a:lnSpc>
                <a:spcPct val="110000"/>
              </a:lnSpc>
              <a:spcBef>
                <a:spcPts val="1080"/>
              </a:spcBef>
              <a:spcAft>
                <a:spcPts val="0"/>
              </a:spcAft>
              <a:buSzPts val="1700"/>
              <a:buAutoNum type="arabicPeriod"/>
            </a:pPr>
            <a:r>
              <a:rPr lang="en-US" sz="1700"/>
              <a:t>Naturalist</a:t>
            </a:r>
            <a:endParaRPr/>
          </a:p>
          <a:p>
            <a:pPr marL="0" lvl="0" indent="0" algn="l" rtl="0">
              <a:lnSpc>
                <a:spcPct val="110000"/>
              </a:lnSpc>
              <a:spcBef>
                <a:spcPts val="1080"/>
              </a:spcBef>
              <a:spcAft>
                <a:spcPts val="0"/>
              </a:spcAft>
              <a:buSzPts val="1700"/>
              <a:buNone/>
            </a:pPr>
            <a:r>
              <a:rPr lang="en-US" sz="1700"/>
              <a:t>Inter and intrapersonal intelligences are often combined and called emotional intelligence.</a:t>
            </a:r>
            <a:endParaRPr/>
          </a:p>
          <a:p>
            <a:pPr marL="0" lvl="0" indent="0" algn="l" rtl="0">
              <a:lnSpc>
                <a:spcPct val="110000"/>
              </a:lnSpc>
              <a:spcBef>
                <a:spcPts val="1080"/>
              </a:spcBef>
              <a:spcAft>
                <a:spcPts val="0"/>
              </a:spcAft>
              <a:buSzPts val="1700"/>
              <a:buNone/>
            </a:pPr>
            <a:r>
              <a:rPr lang="en-US" sz="1700" b="1"/>
              <a:t>Emotional intelligence </a:t>
            </a:r>
            <a:r>
              <a:rPr lang="en-US" sz="1700"/>
              <a:t>– the ability to understand the emotions of yourself and others, show empathy, understand social relationships and cues, and regulate your own emotions and respond in culturally appropriate ways.</a:t>
            </a:r>
            <a:endParaRPr/>
          </a:p>
          <a:p>
            <a:pPr marL="457200" lvl="0" indent="-330200" algn="l" rtl="0">
              <a:lnSpc>
                <a:spcPct val="110000"/>
              </a:lnSpc>
              <a:spcBef>
                <a:spcPts val="1080"/>
              </a:spcBef>
              <a:spcAft>
                <a:spcPts val="0"/>
              </a:spcAft>
              <a:buSzPts val="20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CREATIVITY</a:t>
            </a:r>
            <a:endParaRPr/>
          </a:p>
        </p:txBody>
      </p:sp>
      <p:sp>
        <p:nvSpPr>
          <p:cNvPr id="199" name="Google Shape;199;p24"/>
          <p:cNvSpPr txBox="1">
            <a:spLocks noGrp="1"/>
          </p:cNvSpPr>
          <p:nvPr>
            <p:ph type="body" idx="1"/>
          </p:nvPr>
        </p:nvSpPr>
        <p:spPr>
          <a:xfrm>
            <a:off x="457200" y="1111431"/>
            <a:ext cx="8062912" cy="49558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b="1"/>
              <a:t>Creativity</a:t>
            </a:r>
            <a:r>
              <a:rPr lang="en-US" sz="1700"/>
              <a:t> – the ability to generate, create, or discover new ideas, solutions, and possibilities.</a:t>
            </a:r>
            <a:endParaRPr/>
          </a:p>
          <a:p>
            <a:pPr marL="0" lvl="0" indent="0" algn="l" rtl="0">
              <a:spcBef>
                <a:spcPts val="940"/>
              </a:spcBef>
              <a:spcAft>
                <a:spcPts val="0"/>
              </a:spcAft>
              <a:buClr>
                <a:srgbClr val="6CB255"/>
              </a:buClr>
              <a:buSzPts val="1700"/>
              <a:buNone/>
            </a:pPr>
            <a:r>
              <a:rPr lang="en-US" sz="1700"/>
              <a:t>Creative people usually:</a:t>
            </a:r>
            <a:endParaRPr/>
          </a:p>
          <a:p>
            <a:pPr marL="285750" lvl="0" indent="-285750" algn="l" rtl="0">
              <a:spcBef>
                <a:spcPts val="940"/>
              </a:spcBef>
              <a:spcAft>
                <a:spcPts val="0"/>
              </a:spcAft>
              <a:buSzPts val="1700"/>
              <a:buFont typeface="Arial"/>
              <a:buChar char="-"/>
            </a:pPr>
            <a:r>
              <a:rPr lang="en-US" sz="1700"/>
              <a:t>Have intense knowledge about something.</a:t>
            </a:r>
            <a:endParaRPr/>
          </a:p>
          <a:p>
            <a:pPr marL="285750" lvl="0" indent="-285750" algn="l" rtl="0">
              <a:spcBef>
                <a:spcPts val="940"/>
              </a:spcBef>
              <a:spcAft>
                <a:spcPts val="0"/>
              </a:spcAft>
              <a:buSzPts val="1700"/>
              <a:buFont typeface="Arial"/>
              <a:buChar char="-"/>
            </a:pPr>
            <a:r>
              <a:rPr lang="en-US" sz="1700"/>
              <a:t>Work on it for years.</a:t>
            </a:r>
            <a:endParaRPr/>
          </a:p>
          <a:p>
            <a:pPr marL="285750" lvl="0" indent="-285750" algn="l" rtl="0">
              <a:spcBef>
                <a:spcPts val="940"/>
              </a:spcBef>
              <a:spcAft>
                <a:spcPts val="0"/>
              </a:spcAft>
              <a:buSzPts val="1700"/>
              <a:buFont typeface="Arial"/>
              <a:buChar char="-"/>
            </a:pPr>
            <a:r>
              <a:rPr lang="en-US" sz="1700"/>
              <a:t>Look at novel solutions.</a:t>
            </a:r>
            <a:endParaRPr/>
          </a:p>
          <a:p>
            <a:pPr marL="285750" lvl="0" indent="-285750" algn="l" rtl="0">
              <a:spcBef>
                <a:spcPts val="940"/>
              </a:spcBef>
              <a:spcAft>
                <a:spcPts val="0"/>
              </a:spcAft>
              <a:buSzPts val="1700"/>
              <a:buFont typeface="Arial"/>
              <a:buChar char="-"/>
            </a:pPr>
            <a:r>
              <a:rPr lang="en-US" sz="1700"/>
              <a:t>Seek out the advice and help of other experts.</a:t>
            </a:r>
            <a:endParaRPr/>
          </a:p>
          <a:p>
            <a:pPr marL="285750" lvl="0" indent="-285750" algn="l" rtl="0">
              <a:spcBef>
                <a:spcPts val="940"/>
              </a:spcBef>
              <a:spcAft>
                <a:spcPts val="0"/>
              </a:spcAft>
              <a:buSzPts val="1700"/>
              <a:buFont typeface="Arial"/>
              <a:buChar char="-"/>
            </a:pPr>
            <a:r>
              <a:rPr lang="en-US" sz="1700"/>
              <a:t>Take risks.</a:t>
            </a:r>
            <a:endParaRPr/>
          </a:p>
          <a:p>
            <a:pPr marL="0" lvl="0" indent="0" algn="l" rtl="0">
              <a:spcBef>
                <a:spcPts val="940"/>
              </a:spcBef>
              <a:spcAft>
                <a:spcPts val="0"/>
              </a:spcAft>
              <a:buClr>
                <a:srgbClr val="6CB255"/>
              </a:buClr>
              <a:buSzPts val="1700"/>
              <a:buNone/>
            </a:pPr>
            <a:r>
              <a:rPr lang="en-US" sz="1700"/>
              <a:t>Creativity is often thought of as ones ability to engage in divergent thinking.</a:t>
            </a:r>
            <a:endParaRPr/>
          </a:p>
          <a:p>
            <a:pPr marL="0" lvl="0" indent="0" algn="l" rtl="0">
              <a:spcBef>
                <a:spcPts val="940"/>
              </a:spcBef>
              <a:spcAft>
                <a:spcPts val="0"/>
              </a:spcAft>
              <a:buClr>
                <a:srgbClr val="6CB255"/>
              </a:buClr>
              <a:buSzPts val="1700"/>
              <a:buNone/>
            </a:pPr>
            <a:r>
              <a:rPr lang="en-US" sz="1700" b="1"/>
              <a:t>Divergent thinking </a:t>
            </a:r>
            <a:r>
              <a:rPr lang="en-US" sz="1700"/>
              <a:t>– thinking “outside the box”.</a:t>
            </a:r>
            <a:endParaRPr/>
          </a:p>
          <a:p>
            <a:pPr marL="0" lvl="0" indent="0" algn="l" rtl="0">
              <a:spcBef>
                <a:spcPts val="940"/>
              </a:spcBef>
              <a:spcAft>
                <a:spcPts val="0"/>
              </a:spcAft>
              <a:buClr>
                <a:srgbClr val="6CB255"/>
              </a:buClr>
              <a:buSzPts val="1700"/>
              <a:buNone/>
            </a:pPr>
            <a:r>
              <a:rPr lang="en-US" sz="1700"/>
              <a:t>- Used when more than one possibility exists on a situation.</a:t>
            </a:r>
            <a:endParaRPr/>
          </a:p>
          <a:p>
            <a:pPr marL="0" lvl="0" indent="0" algn="l" rtl="0">
              <a:spcBef>
                <a:spcPts val="940"/>
              </a:spcBef>
              <a:spcAft>
                <a:spcPts val="0"/>
              </a:spcAft>
              <a:buClr>
                <a:srgbClr val="6CB255"/>
              </a:buClr>
              <a:buSzPts val="1700"/>
              <a:buNone/>
            </a:pPr>
            <a:r>
              <a:rPr lang="en-US" sz="1700" b="1"/>
              <a:t>Convergent thinking </a:t>
            </a:r>
            <a:r>
              <a:rPr lang="en-US" sz="1700"/>
              <a:t>– ability to provide a correct or well-established answer or solution to a problem.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04"/>
        <p:cNvGrpSpPr/>
        <p:nvPr/>
      </p:nvGrpSpPr>
      <p:grpSpPr>
        <a:xfrm>
          <a:off x="0" y="0"/>
          <a:ext cx="0" cy="0"/>
          <a:chOff x="0" y="0"/>
          <a:chExt cx="0" cy="0"/>
        </a:xfrm>
      </p:grpSpPr>
      <p:sp>
        <p:nvSpPr>
          <p:cNvPr id="205" name="Google Shape;205;p25"/>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MEASURES OF INTELLIGENCE</a:t>
            </a:r>
            <a:endParaRPr/>
          </a:p>
        </p:txBody>
      </p:sp>
      <p:sp>
        <p:nvSpPr>
          <p:cNvPr id="206" name="Google Shape;206;p25"/>
          <p:cNvSpPr txBox="1">
            <a:spLocks noGrp="1"/>
          </p:cNvSpPr>
          <p:nvPr>
            <p:ph type="body" idx="1"/>
          </p:nvPr>
        </p:nvSpPr>
        <p:spPr>
          <a:xfrm>
            <a:off x="457200" y="1121968"/>
            <a:ext cx="8367221" cy="542170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a:t>Measuring intelligence can come in many forms.</a:t>
            </a:r>
            <a:endParaRPr/>
          </a:p>
          <a:p>
            <a:pPr marL="0" lvl="0" indent="0" algn="l" rtl="0">
              <a:spcBef>
                <a:spcPts val="1080"/>
              </a:spcBef>
              <a:spcAft>
                <a:spcPts val="0"/>
              </a:spcAft>
              <a:buSzPts val="1700"/>
              <a:buNone/>
            </a:pPr>
            <a:r>
              <a:rPr lang="en-US" sz="1700"/>
              <a:t>A person’s Intelligence quotient </a:t>
            </a:r>
            <a:r>
              <a:rPr lang="en-US" sz="1700" b="1"/>
              <a:t>(IQ) </a:t>
            </a:r>
            <a:r>
              <a:rPr lang="en-US" sz="1700"/>
              <a:t>is a score earned on a test designed to measure intelligence.</a:t>
            </a:r>
            <a:endParaRPr/>
          </a:p>
          <a:p>
            <a:pPr marL="0" lvl="0" indent="0" algn="l" rtl="0">
              <a:spcBef>
                <a:spcPts val="1080"/>
              </a:spcBef>
              <a:spcAft>
                <a:spcPts val="0"/>
              </a:spcAft>
              <a:buSzPts val="1700"/>
              <a:buNone/>
            </a:pPr>
            <a:r>
              <a:rPr lang="en-US" sz="1700" i="1"/>
              <a:t>How do psychologists ensure that tests function as valid measures of intelligence?</a:t>
            </a:r>
            <a:endParaRPr/>
          </a:p>
          <a:p>
            <a:pPr marL="0" lvl="0" indent="0" algn="l" rtl="0">
              <a:spcBef>
                <a:spcPts val="1080"/>
              </a:spcBef>
              <a:spcAft>
                <a:spcPts val="0"/>
              </a:spcAft>
              <a:buSzPts val="1700"/>
              <a:buNone/>
            </a:pPr>
            <a:r>
              <a:rPr lang="en-US" sz="1700" b="1" u="sng">
                <a:solidFill>
                  <a:srgbClr val="6CB255"/>
                </a:solidFill>
              </a:rPr>
              <a:t>The Stanford-Binet Intelligence Scale</a:t>
            </a:r>
            <a:endParaRPr/>
          </a:p>
          <a:p>
            <a:pPr marL="0" lvl="0" indent="0" algn="l" rtl="0">
              <a:spcBef>
                <a:spcPts val="1080"/>
              </a:spcBef>
              <a:spcAft>
                <a:spcPts val="0"/>
              </a:spcAft>
              <a:buSzPts val="1700"/>
              <a:buNone/>
            </a:pPr>
            <a:r>
              <a:rPr lang="en-US" sz="1700"/>
              <a:t>Early 1900’s – Alfred Binet developed an intelligence test to use on children to determine which ones might have difficulty in school. </a:t>
            </a:r>
            <a:endParaRPr/>
          </a:p>
          <a:p>
            <a:pPr marL="0" lvl="0" indent="0" algn="l" rtl="0">
              <a:spcBef>
                <a:spcPts val="1080"/>
              </a:spcBef>
              <a:spcAft>
                <a:spcPts val="0"/>
              </a:spcAft>
              <a:buSzPts val="1700"/>
              <a:buNone/>
            </a:pPr>
            <a:r>
              <a:rPr lang="en-US" sz="1700"/>
              <a:t>Louis Terman (a Stanford psychologist) modified Binet’s work by standardizing the administration of the test and testing thousands of children to establish a norm.</a:t>
            </a:r>
            <a:endParaRPr/>
          </a:p>
          <a:p>
            <a:pPr marL="0" lvl="0" indent="0" algn="l" rtl="0">
              <a:spcBef>
                <a:spcPts val="1080"/>
              </a:spcBef>
              <a:spcAft>
                <a:spcPts val="0"/>
              </a:spcAft>
              <a:buSzPts val="1700"/>
              <a:buNone/>
            </a:pPr>
            <a:r>
              <a:rPr lang="en-US" sz="1700" b="1"/>
              <a:t>Standardization</a:t>
            </a:r>
            <a:r>
              <a:rPr lang="en-US" sz="1700"/>
              <a:t> – the manner of administration, scoring, and interpretation of results is consistent.</a:t>
            </a:r>
            <a:endParaRPr/>
          </a:p>
          <a:p>
            <a:pPr marL="0" lvl="0" indent="0" algn="l" rtl="0">
              <a:spcBef>
                <a:spcPts val="1080"/>
              </a:spcBef>
              <a:spcAft>
                <a:spcPts val="0"/>
              </a:spcAft>
              <a:buSzPts val="1700"/>
              <a:buNone/>
            </a:pPr>
            <a:r>
              <a:rPr lang="en-US" sz="1700" b="1"/>
              <a:t>Norming</a:t>
            </a:r>
            <a:r>
              <a:rPr lang="en-US" sz="1700"/>
              <a:t> – giving a test to a large population so data can be collected comparing groups, such as age groups.</a:t>
            </a:r>
            <a:endParaRPr/>
          </a:p>
          <a:p>
            <a:pPr marL="285750" lvl="0" indent="-285750" algn="l" rtl="0">
              <a:spcBef>
                <a:spcPts val="1080"/>
              </a:spcBef>
              <a:spcAft>
                <a:spcPts val="0"/>
              </a:spcAft>
              <a:buSzPts val="1700"/>
              <a:buFont typeface="Arial"/>
              <a:buChar char="-"/>
            </a:pPr>
            <a:r>
              <a:rPr lang="en-US" sz="1700"/>
              <a:t>The resulting data provide norms/referential scores used to interpret future scores.</a:t>
            </a:r>
            <a:endParaRPr/>
          </a:p>
          <a:p>
            <a:pPr marL="0" lvl="0" indent="0" algn="l" rtl="0">
              <a:spcBef>
                <a:spcPts val="1080"/>
              </a:spcBef>
              <a:spcAft>
                <a:spcPts val="0"/>
              </a:spcAft>
              <a:buSzPts val="1700"/>
              <a:buNone/>
            </a:pPr>
            <a:r>
              <a:rPr lang="en-US" sz="1700"/>
              <a:t>Standardization and norming ensure that new scores are reliable.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11"/>
        <p:cNvGrpSpPr/>
        <p:nvPr/>
      </p:nvGrpSpPr>
      <p:grpSpPr>
        <a:xfrm>
          <a:off x="0" y="0"/>
          <a:ext cx="0" cy="0"/>
          <a:chOff x="0" y="0"/>
          <a:chExt cx="0" cy="0"/>
        </a:xfrm>
      </p:grpSpPr>
      <p:sp>
        <p:nvSpPr>
          <p:cNvPr id="212" name="Google Shape;212;p26"/>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ALFRED BINET</a:t>
            </a:r>
            <a:endParaRPr/>
          </a:p>
        </p:txBody>
      </p:sp>
      <p:sp>
        <p:nvSpPr>
          <p:cNvPr id="213" name="Google Shape;213;p26"/>
          <p:cNvSpPr txBox="1">
            <a:spLocks noGrp="1"/>
          </p:cNvSpPr>
          <p:nvPr>
            <p:ph type="body" idx="1"/>
          </p:nvPr>
        </p:nvSpPr>
        <p:spPr>
          <a:xfrm>
            <a:off x="457200" y="4843982"/>
            <a:ext cx="8062912" cy="11663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a:t>French psychologist Alfred Binet helped to develop intelligence testing. </a:t>
            </a:r>
            <a:r>
              <a:rPr lang="en-US" sz="1700">
                <a:solidFill>
                  <a:srgbClr val="6CB255"/>
                </a:solidFill>
              </a:rPr>
              <a:t>(b) </a:t>
            </a:r>
            <a:r>
              <a:rPr lang="en-US" sz="1700"/>
              <a:t>This page is from a 1908 version of the Binet-Simon Intelligence Scale. Children being tested were asked which face, of each pair, was prettier.</a:t>
            </a:r>
            <a:endParaRPr/>
          </a:p>
        </p:txBody>
      </p:sp>
      <p:sp>
        <p:nvSpPr>
          <p:cNvPr id="216" name="Google Shape;216;p26"/>
          <p:cNvSpPr txBox="1"/>
          <p:nvPr/>
        </p:nvSpPr>
        <p:spPr>
          <a:xfrm>
            <a:off x="6295869" y="4425442"/>
            <a:ext cx="1224408"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dk1"/>
                </a:solidFill>
                <a:latin typeface="Arial"/>
                <a:ea typeface="Arial"/>
                <a:cs typeface="Arial"/>
                <a:sym typeface="Arial"/>
              </a:rPr>
              <a:t>Figure 7.13</a:t>
            </a:r>
            <a:endParaRPr/>
          </a:p>
        </p:txBody>
      </p:sp>
      <p:pic>
        <p:nvPicPr>
          <p:cNvPr id="9" name="Figure" descr="Photograph A shows a portrait of Alfred Binet. Photograph B shows six sketches of human faces. Above these faces is the label &quot;Guide for Binet-Simon Scale. 223&quot; The faces are arranged in three rows of two, and these rows are labeled &quot;1, 2, and 3.&quot; At the bottom it reads: &quot;The psychological clinic is indebted for the loan of these cuts and those on p. 225 to the courtesy of Dr. Oliver P. Cornman, Associate Superintendent of Schools of Philadelphia, and Chairman of Committee on Backward Children Investigation. See Report of Committee, Dec. 31, 1910, appendix.&quot;"/>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l="-30990" r="-30990"/>
          <a:stretch>
            <a:fillRect/>
          </a:stretch>
        </p:blipFill>
        <p:spPr>
          <a:xfrm>
            <a:off x="457200" y="1122386"/>
            <a:ext cx="8062913" cy="350007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MEASURES OF INTELLIGENCE</a:t>
            </a:r>
            <a:endParaRPr/>
          </a:p>
        </p:txBody>
      </p:sp>
      <p:sp>
        <p:nvSpPr>
          <p:cNvPr id="222" name="Google Shape;222;p27"/>
          <p:cNvSpPr txBox="1">
            <a:spLocks noGrp="1"/>
          </p:cNvSpPr>
          <p:nvPr>
            <p:ph type="body" idx="1"/>
          </p:nvPr>
        </p:nvSpPr>
        <p:spPr>
          <a:xfrm>
            <a:off x="457200" y="1106512"/>
            <a:ext cx="8367221" cy="547417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00"/>
              <a:buNone/>
            </a:pPr>
            <a:r>
              <a:rPr lang="en-US" sz="1700" b="1" u="sng">
                <a:solidFill>
                  <a:srgbClr val="6CB255"/>
                </a:solidFill>
              </a:rPr>
              <a:t>Wechsler Adult Intelligence Scale (WAIS)</a:t>
            </a:r>
            <a:endParaRPr/>
          </a:p>
          <a:p>
            <a:pPr marL="0" lvl="0" indent="0" algn="l" rtl="0">
              <a:spcBef>
                <a:spcPts val="1080"/>
              </a:spcBef>
              <a:spcAft>
                <a:spcPts val="0"/>
              </a:spcAft>
              <a:buSzPts val="1700"/>
              <a:buNone/>
            </a:pPr>
            <a:r>
              <a:rPr lang="en-US" sz="1700" b="1">
                <a:solidFill>
                  <a:schemeClr val="dk1"/>
                </a:solidFill>
              </a:rPr>
              <a:t>David Wechsler’s definition of intelligence </a:t>
            </a:r>
            <a:r>
              <a:rPr lang="en-US" sz="1700">
                <a:solidFill>
                  <a:schemeClr val="dk1"/>
                </a:solidFill>
              </a:rPr>
              <a:t>- ”</a:t>
            </a:r>
            <a:r>
              <a:rPr lang="en-US" sz="1700" i="1">
                <a:solidFill>
                  <a:schemeClr val="dk1"/>
                </a:solidFill>
              </a:rPr>
              <a:t>the global capacity of a person to act purposefully, to think rationally, and to deal effectively with his environment.”</a:t>
            </a:r>
            <a:endParaRPr/>
          </a:p>
          <a:p>
            <a:pPr marL="0" lvl="0" indent="0" algn="l" rtl="0">
              <a:spcBef>
                <a:spcPts val="1080"/>
              </a:spcBef>
              <a:spcAft>
                <a:spcPts val="0"/>
              </a:spcAft>
              <a:buSzPts val="1700"/>
              <a:buNone/>
            </a:pPr>
            <a:r>
              <a:rPr lang="en-US" sz="1700">
                <a:solidFill>
                  <a:schemeClr val="dk1"/>
                </a:solidFill>
              </a:rPr>
              <a:t>In 1939, Wechsler developed a new IQ test by combining several subtests from other intelligence tests.</a:t>
            </a:r>
            <a:endParaRPr/>
          </a:p>
          <a:p>
            <a:pPr marL="285750" lvl="0" indent="-285750" algn="l" rtl="0">
              <a:spcBef>
                <a:spcPts val="1080"/>
              </a:spcBef>
              <a:spcAft>
                <a:spcPts val="0"/>
              </a:spcAft>
              <a:buSzPts val="1700"/>
              <a:buFont typeface="Arial"/>
              <a:buChar char="-"/>
            </a:pPr>
            <a:r>
              <a:rPr lang="en-US" sz="1700">
                <a:solidFill>
                  <a:schemeClr val="dk1"/>
                </a:solidFill>
              </a:rPr>
              <a:t>Tapped into a variety of verbal and nonverbal skills.</a:t>
            </a:r>
            <a:endParaRPr/>
          </a:p>
          <a:p>
            <a:pPr marL="285750" lvl="0" indent="-285750" algn="l" rtl="0">
              <a:spcBef>
                <a:spcPts val="1080"/>
              </a:spcBef>
              <a:spcAft>
                <a:spcPts val="0"/>
              </a:spcAft>
              <a:buSzPts val="1700"/>
              <a:buFont typeface="Arial"/>
              <a:buChar char="-"/>
            </a:pPr>
            <a:r>
              <a:rPr lang="en-US" sz="1700">
                <a:solidFill>
                  <a:schemeClr val="dk1"/>
                </a:solidFill>
              </a:rPr>
              <a:t>One of the most extensively used intelligence tests.</a:t>
            </a:r>
            <a:endParaRPr/>
          </a:p>
          <a:p>
            <a:pPr marL="0" lvl="0" indent="0" algn="l" rtl="0">
              <a:spcBef>
                <a:spcPts val="1080"/>
              </a:spcBef>
              <a:spcAft>
                <a:spcPts val="0"/>
              </a:spcAft>
              <a:buSzPts val="1700"/>
              <a:buNone/>
            </a:pPr>
            <a:r>
              <a:rPr lang="en-US" sz="1700">
                <a:solidFill>
                  <a:schemeClr val="dk1"/>
                </a:solidFill>
              </a:rPr>
              <a:t>Wechsler Intelligence Scale for Children (WISC-V) is one of many versions used today that tests 1) verbal comprehension, 2) visual spatial, 3) fluid reasoning, 4) working memory and 5) processing Speed.</a:t>
            </a:r>
            <a:endParaRPr/>
          </a:p>
          <a:p>
            <a:pPr marL="0" lvl="0" indent="0" algn="l" rtl="0">
              <a:spcBef>
                <a:spcPts val="1080"/>
              </a:spcBef>
              <a:spcAft>
                <a:spcPts val="0"/>
              </a:spcAft>
              <a:buSzPts val="1700"/>
              <a:buNone/>
            </a:pPr>
            <a:r>
              <a:rPr lang="en-US" sz="1700" b="1" u="sng">
                <a:solidFill>
                  <a:srgbClr val="6CB255"/>
                </a:solidFill>
              </a:rPr>
              <a:t>Flynn Effect</a:t>
            </a:r>
            <a:endParaRPr/>
          </a:p>
          <a:p>
            <a:pPr marL="0" lvl="0" indent="0" algn="l" rtl="0">
              <a:spcBef>
                <a:spcPts val="1080"/>
              </a:spcBef>
              <a:spcAft>
                <a:spcPts val="0"/>
              </a:spcAft>
              <a:buSzPts val="1700"/>
              <a:buNone/>
            </a:pPr>
            <a:r>
              <a:rPr lang="en-US" sz="1700">
                <a:solidFill>
                  <a:schemeClr val="dk1"/>
                </a:solidFill>
              </a:rPr>
              <a:t>After years of use within schools and communities, periodic recalibration of WAIS lead to an observation known as the Flynn effect.</a:t>
            </a:r>
            <a:endParaRPr/>
          </a:p>
          <a:p>
            <a:pPr marL="285750" lvl="0" indent="-285750" algn="l" rtl="0">
              <a:spcBef>
                <a:spcPts val="1080"/>
              </a:spcBef>
              <a:spcAft>
                <a:spcPts val="0"/>
              </a:spcAft>
              <a:buSzPts val="1700"/>
              <a:buFont typeface="Arial"/>
              <a:buChar char="-"/>
            </a:pPr>
            <a:r>
              <a:rPr lang="en-US" sz="1700">
                <a:solidFill>
                  <a:schemeClr val="dk1"/>
                </a:solidFill>
              </a:rPr>
              <a:t>The observation that each generation has a significantly higher IQ than the last.</a:t>
            </a:r>
            <a:endParaRPr/>
          </a:p>
          <a:p>
            <a:pPr marL="285750" lvl="0" indent="-177800" algn="l" rtl="0">
              <a:spcBef>
                <a:spcPts val="1080"/>
              </a:spcBef>
              <a:spcAft>
                <a:spcPts val="0"/>
              </a:spcAft>
              <a:buSzPts val="1700"/>
              <a:buFont typeface="Arial"/>
              <a:buNone/>
            </a:pPr>
            <a:endParaRPr sz="1700">
              <a:solidFill>
                <a:schemeClr val="dk1"/>
              </a:solidFill>
            </a:endParaRPr>
          </a:p>
          <a:p>
            <a:pPr marL="0" lvl="0" indent="0" algn="l" rtl="0">
              <a:spcBef>
                <a:spcPts val="1080"/>
              </a:spcBef>
              <a:spcAft>
                <a:spcPts val="0"/>
              </a:spcAft>
              <a:buSzPts val="1700"/>
              <a:buNone/>
            </a:pPr>
            <a:endParaRPr sz="17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28"/>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THE BELL CURVE</a:t>
            </a:r>
            <a:endParaRPr/>
          </a:p>
        </p:txBody>
      </p:sp>
      <p:sp>
        <p:nvSpPr>
          <p:cNvPr id="230" name="Google Shape;230;p28"/>
          <p:cNvSpPr txBox="1">
            <a:spLocks noGrp="1"/>
          </p:cNvSpPr>
          <p:nvPr>
            <p:ph type="body" idx="1"/>
          </p:nvPr>
        </p:nvSpPr>
        <p:spPr>
          <a:xfrm>
            <a:off x="1404425" y="6354130"/>
            <a:ext cx="6168453" cy="37247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400"/>
              <a:buNone/>
            </a:pPr>
            <a:r>
              <a:rPr lang="en-US" sz="1400" dirty="0"/>
              <a:t>Are you of below-average, average, or above-average height?</a:t>
            </a:r>
            <a:endParaRPr dirty="0"/>
          </a:p>
        </p:txBody>
      </p:sp>
      <p:sp>
        <p:nvSpPr>
          <p:cNvPr id="232" name="Google Shape;232;p28"/>
          <p:cNvSpPr txBox="1"/>
          <p:nvPr/>
        </p:nvSpPr>
        <p:spPr>
          <a:xfrm>
            <a:off x="457197" y="1066728"/>
            <a:ext cx="8367224" cy="28905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Results of intelligence tests follow the bell curve. </a:t>
            </a:r>
            <a:endParaRPr/>
          </a:p>
          <a:p>
            <a:pPr marL="0" marR="0" lvl="0" indent="0" algn="l" rtl="0">
              <a:spcBef>
                <a:spcPts val="1080"/>
              </a:spcBef>
              <a:spcAft>
                <a:spcPts val="0"/>
              </a:spcAft>
              <a:buNone/>
            </a:pPr>
            <a:r>
              <a:rPr lang="en-US" sz="1700">
                <a:solidFill>
                  <a:schemeClr val="dk1"/>
                </a:solidFill>
                <a:latin typeface="Arial"/>
                <a:ea typeface="Arial"/>
                <a:cs typeface="Arial"/>
                <a:sym typeface="Arial"/>
              </a:rPr>
              <a:t>In psychological testing, this graph demonstrates a representative sample/normal distribution of a trait in the human population.</a:t>
            </a:r>
            <a:endParaRPr/>
          </a:p>
          <a:p>
            <a:pPr marL="0" marR="0" lvl="0" indent="0" algn="l" rtl="0">
              <a:spcBef>
                <a:spcPts val="1080"/>
              </a:spcBef>
              <a:spcAft>
                <a:spcPts val="0"/>
              </a:spcAft>
              <a:buNone/>
            </a:pPr>
            <a:r>
              <a:rPr lang="en-US" sz="1700" b="1">
                <a:solidFill>
                  <a:schemeClr val="dk1"/>
                </a:solidFill>
                <a:latin typeface="Arial"/>
                <a:ea typeface="Arial"/>
                <a:cs typeface="Arial"/>
                <a:sym typeface="Arial"/>
              </a:rPr>
              <a:t>Representative sample </a:t>
            </a:r>
            <a:r>
              <a:rPr lang="en-US" sz="1700">
                <a:solidFill>
                  <a:schemeClr val="dk1"/>
                </a:solidFill>
                <a:latin typeface="Arial"/>
                <a:ea typeface="Arial"/>
                <a:cs typeface="Arial"/>
                <a:sym typeface="Arial"/>
              </a:rPr>
              <a:t>– a subset of the population that accurately represents the general population.</a:t>
            </a:r>
            <a:endParaRPr/>
          </a:p>
          <a:p>
            <a:pPr marL="285750" marR="0" lvl="0" indent="-285750" algn="l" rtl="0">
              <a:spcBef>
                <a:spcPts val="1080"/>
              </a:spcBef>
              <a:spcAft>
                <a:spcPts val="0"/>
              </a:spcAft>
              <a:buClr>
                <a:srgbClr val="6CB255"/>
              </a:buClr>
              <a:buSzPts val="1700"/>
              <a:buFont typeface="Arial"/>
              <a:buChar char="-"/>
            </a:pPr>
            <a:r>
              <a:rPr lang="en-US" sz="1700">
                <a:solidFill>
                  <a:schemeClr val="dk1"/>
                </a:solidFill>
                <a:latin typeface="Arial"/>
                <a:ea typeface="Arial"/>
                <a:cs typeface="Arial"/>
                <a:sym typeface="Arial"/>
              </a:rPr>
              <a:t>Usually requires a large sample size.</a:t>
            </a:r>
            <a:endParaRPr/>
          </a:p>
          <a:p>
            <a:pPr marL="0" marR="0" lvl="0" indent="0" algn="l" rtl="0">
              <a:spcBef>
                <a:spcPts val="1080"/>
              </a:spcBef>
              <a:spcAft>
                <a:spcPts val="0"/>
              </a:spcAft>
              <a:buNone/>
            </a:pPr>
            <a:endParaRPr sz="1700">
              <a:solidFill>
                <a:schemeClr val="dk1"/>
              </a:solidFill>
              <a:latin typeface="Arial"/>
              <a:ea typeface="Arial"/>
              <a:cs typeface="Arial"/>
              <a:sym typeface="Arial"/>
            </a:endParaRPr>
          </a:p>
          <a:p>
            <a:pPr marL="0" marR="0" lvl="0" indent="0" algn="l" rtl="0">
              <a:spcBef>
                <a:spcPts val="1080"/>
              </a:spcBef>
              <a:spcAft>
                <a:spcPts val="0"/>
              </a:spcAft>
              <a:buNone/>
            </a:pPr>
            <a:endParaRPr sz="1700">
              <a:solidFill>
                <a:schemeClr val="dk1"/>
              </a:solidFill>
              <a:latin typeface="Arial"/>
              <a:ea typeface="Arial"/>
              <a:cs typeface="Arial"/>
              <a:sym typeface="Arial"/>
            </a:endParaRPr>
          </a:p>
        </p:txBody>
      </p:sp>
      <p:pic>
        <p:nvPicPr>
          <p:cNvPr id="3" name="Picture 2" descr="A graph of a bell curve is labeled &quot;Height of U.S. Women.&quot; The x axis is labeled &quot;Height&quot; and the y axis is labeled &quot;Frequency.&quot; Between the heights of five feet tall and five feet and five inches tall, the frequency rises to a curved peak, then begins dropping off at the same rate until it hits five feet ten inches tal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1024" y="3114237"/>
            <a:ext cx="5115253" cy="323989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36"/>
        <p:cNvGrpSpPr/>
        <p:nvPr/>
      </p:nvGrpSpPr>
      <p:grpSpPr>
        <a:xfrm>
          <a:off x="0" y="0"/>
          <a:ext cx="0" cy="0"/>
          <a:chOff x="0" y="0"/>
          <a:chExt cx="0" cy="0"/>
        </a:xfrm>
      </p:grpSpPr>
      <p:sp>
        <p:nvSpPr>
          <p:cNvPr id="237" name="Google Shape;237;p29"/>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IQ BELL CURVE</a:t>
            </a:r>
            <a:endParaRPr/>
          </a:p>
        </p:txBody>
      </p:sp>
      <p:sp>
        <p:nvSpPr>
          <p:cNvPr id="238" name="Google Shape;238;p29"/>
          <p:cNvSpPr txBox="1">
            <a:spLocks noGrp="1"/>
          </p:cNvSpPr>
          <p:nvPr>
            <p:ph type="body" idx="1"/>
          </p:nvPr>
        </p:nvSpPr>
        <p:spPr>
          <a:xfrm>
            <a:off x="457199" y="993034"/>
            <a:ext cx="8367221" cy="250355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572"/>
              <a:buNone/>
            </a:pPr>
            <a:r>
              <a:rPr lang="en-US" sz="1572" dirty="0"/>
              <a:t>The average IQ score is 100. </a:t>
            </a:r>
            <a:endParaRPr dirty="0"/>
          </a:p>
          <a:p>
            <a:pPr marL="0" lvl="0" indent="0" algn="l" rtl="0">
              <a:lnSpc>
                <a:spcPct val="100000"/>
              </a:lnSpc>
              <a:spcBef>
                <a:spcPts val="1080"/>
              </a:spcBef>
              <a:spcAft>
                <a:spcPts val="0"/>
              </a:spcAft>
              <a:buSzPts val="1572"/>
              <a:buNone/>
            </a:pPr>
            <a:r>
              <a:rPr lang="en-US" sz="1572" b="1" dirty="0"/>
              <a:t>Standard deviations </a:t>
            </a:r>
            <a:r>
              <a:rPr lang="en-US" sz="1572" dirty="0"/>
              <a:t>– describe how data are dispersed in a population.</a:t>
            </a:r>
            <a:endParaRPr dirty="0"/>
          </a:p>
          <a:p>
            <a:pPr marL="0" lvl="0" indent="0" algn="l" rtl="0">
              <a:lnSpc>
                <a:spcPct val="100000"/>
              </a:lnSpc>
              <a:spcBef>
                <a:spcPts val="1080"/>
              </a:spcBef>
              <a:spcAft>
                <a:spcPts val="0"/>
              </a:spcAft>
              <a:buSzPts val="1572"/>
              <a:buNone/>
            </a:pPr>
            <a:r>
              <a:rPr lang="en-US" sz="1572" dirty="0"/>
              <a:t>One standard deviation in IQ testing is 15 points. </a:t>
            </a:r>
            <a:endParaRPr dirty="0"/>
          </a:p>
          <a:p>
            <a:pPr marL="285750" lvl="0" indent="-285750" algn="l" rtl="0">
              <a:lnSpc>
                <a:spcPct val="100000"/>
              </a:lnSpc>
              <a:spcBef>
                <a:spcPts val="1080"/>
              </a:spcBef>
              <a:spcAft>
                <a:spcPts val="0"/>
              </a:spcAft>
              <a:buSzPts val="1572"/>
              <a:buFont typeface="Arial"/>
              <a:buChar char="-"/>
            </a:pPr>
            <a:r>
              <a:rPr lang="en-US" sz="1572" dirty="0"/>
              <a:t>A score of 85 is one standard deviation below the mean (average).</a:t>
            </a:r>
            <a:endParaRPr dirty="0"/>
          </a:p>
          <a:p>
            <a:pPr marL="0" lvl="0" indent="0" algn="l" rtl="0">
              <a:lnSpc>
                <a:spcPct val="100000"/>
              </a:lnSpc>
              <a:spcBef>
                <a:spcPts val="1080"/>
              </a:spcBef>
              <a:spcAft>
                <a:spcPts val="0"/>
              </a:spcAft>
              <a:buSzPts val="1572"/>
              <a:buNone/>
            </a:pPr>
            <a:r>
              <a:rPr lang="en-US" sz="1572" dirty="0"/>
              <a:t>Any score between one standard deviation above and below the mean is considered and average. </a:t>
            </a:r>
            <a:endParaRPr dirty="0"/>
          </a:p>
          <a:p>
            <a:pPr marL="285750" lvl="0" indent="-285750" algn="l" rtl="0">
              <a:lnSpc>
                <a:spcPct val="100000"/>
              </a:lnSpc>
              <a:spcBef>
                <a:spcPts val="1080"/>
              </a:spcBef>
              <a:spcAft>
                <a:spcPts val="0"/>
              </a:spcAft>
              <a:buSzPts val="1572"/>
              <a:buFont typeface="Arial"/>
              <a:buChar char="-"/>
            </a:pPr>
            <a:r>
              <a:rPr lang="en-US" sz="1572" dirty="0"/>
              <a:t>82% of the population have an IQ score between 85 and 115.</a:t>
            </a:r>
            <a:endParaRPr sz="1572" dirty="0"/>
          </a:p>
        </p:txBody>
      </p:sp>
      <p:pic>
        <p:nvPicPr>
          <p:cNvPr id="3" name="Picture 2" descr="A graph of a bell curve is labeled &quot;Intelligence Quotient Score.&quot; The x axis is labeled &quot;IQ,&quot; and the y axis is labeled &quot;Population.&quot; Beginning at an IQ of 60, the population rises to a curved peak at an IQ of 100 and then drops off at the same rate ending near zero at an IQ of 14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706" y="3588765"/>
            <a:ext cx="5617228" cy="31582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54"/>
        <p:cNvGrpSpPr/>
        <p:nvPr/>
      </p:nvGrpSpPr>
      <p:grpSpPr>
        <a:xfrm>
          <a:off x="0" y="0"/>
          <a:ext cx="0" cy="0"/>
          <a:chOff x="0" y="0"/>
          <a:chExt cx="0" cy="0"/>
        </a:xfrm>
      </p:grpSpPr>
      <p:sp>
        <p:nvSpPr>
          <p:cNvPr id="255" name="Google Shape;255;p31"/>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THE SOURCE OF INTELLIGENCE</a:t>
            </a:r>
            <a:endParaRPr/>
          </a:p>
        </p:txBody>
      </p:sp>
      <p:sp>
        <p:nvSpPr>
          <p:cNvPr id="256" name="Google Shape;256;p31"/>
          <p:cNvSpPr txBox="1">
            <a:spLocks noGrp="1"/>
          </p:cNvSpPr>
          <p:nvPr>
            <p:ph type="body" idx="1"/>
          </p:nvPr>
        </p:nvSpPr>
        <p:spPr>
          <a:xfrm>
            <a:off x="457200" y="1117754"/>
            <a:ext cx="8367221" cy="529803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6CB255"/>
              </a:buClr>
              <a:buSzPts val="1700"/>
              <a:buNone/>
            </a:pPr>
            <a:r>
              <a:rPr lang="en-US" sz="1700" b="1" u="sng">
                <a:solidFill>
                  <a:srgbClr val="6CB255"/>
                </a:solidFill>
              </a:rPr>
              <a:t>Nature or Nurture?</a:t>
            </a:r>
            <a:endParaRPr/>
          </a:p>
          <a:p>
            <a:pPr marL="0" lvl="0" indent="0" algn="l" rtl="0">
              <a:lnSpc>
                <a:spcPct val="90000"/>
              </a:lnSpc>
              <a:spcBef>
                <a:spcPts val="940"/>
              </a:spcBef>
              <a:spcAft>
                <a:spcPts val="0"/>
              </a:spcAft>
              <a:buClr>
                <a:srgbClr val="6CB255"/>
              </a:buClr>
              <a:buSzPts val="1700"/>
              <a:buNone/>
            </a:pPr>
            <a:r>
              <a:rPr lang="en-US" sz="1700" b="1"/>
              <a:t>Nature perspective </a:t>
            </a:r>
            <a:r>
              <a:rPr lang="en-US" sz="1700"/>
              <a:t>– intelligence is inherited from a person’s parents.</a:t>
            </a:r>
            <a:endParaRPr/>
          </a:p>
          <a:p>
            <a:pPr marL="285750" lvl="0" indent="-285750" algn="l" rtl="0">
              <a:lnSpc>
                <a:spcPct val="90000"/>
              </a:lnSpc>
              <a:spcBef>
                <a:spcPts val="940"/>
              </a:spcBef>
              <a:spcAft>
                <a:spcPts val="0"/>
              </a:spcAft>
              <a:buSzPts val="1700"/>
              <a:buFont typeface="Arial"/>
              <a:buChar char="-"/>
            </a:pPr>
            <a:r>
              <a:rPr lang="en-US" sz="1700"/>
              <a:t>The heritability of intelligence is often researched using twin studies.</a:t>
            </a:r>
            <a:endParaRPr/>
          </a:p>
          <a:p>
            <a:pPr marL="285750" lvl="0" indent="-285750" algn="l" rtl="0">
              <a:lnSpc>
                <a:spcPct val="90000"/>
              </a:lnSpc>
              <a:spcBef>
                <a:spcPts val="940"/>
              </a:spcBef>
              <a:spcAft>
                <a:spcPts val="0"/>
              </a:spcAft>
              <a:buSzPts val="1700"/>
              <a:buFont typeface="Arial"/>
              <a:buChar char="-"/>
            </a:pPr>
            <a:r>
              <a:rPr lang="en-US" sz="1700"/>
              <a:t>Identical twins raised together and identical twins raised apart exhibit a higher correlation between IQ scores than siblings or fraternal twins raised together.</a:t>
            </a:r>
            <a:endParaRPr/>
          </a:p>
          <a:p>
            <a:pPr marL="0" lvl="0" indent="0" algn="l" rtl="0">
              <a:lnSpc>
                <a:spcPct val="90000"/>
              </a:lnSpc>
              <a:spcBef>
                <a:spcPts val="940"/>
              </a:spcBef>
              <a:spcAft>
                <a:spcPts val="0"/>
              </a:spcAft>
              <a:buClr>
                <a:srgbClr val="6CB255"/>
              </a:buClr>
              <a:buSzPts val="1700"/>
              <a:buNone/>
            </a:pPr>
            <a:r>
              <a:rPr lang="en-US" sz="1700" b="1"/>
              <a:t>Nurture perspective </a:t>
            </a:r>
            <a:r>
              <a:rPr lang="en-US" sz="1700"/>
              <a:t>– intelligence is shaped by a child’s developmental environment.</a:t>
            </a:r>
            <a:endParaRPr/>
          </a:p>
          <a:p>
            <a:pPr marL="285750" lvl="0" indent="-285750" algn="l" rtl="0">
              <a:lnSpc>
                <a:spcPct val="90000"/>
              </a:lnSpc>
              <a:spcBef>
                <a:spcPts val="940"/>
              </a:spcBef>
              <a:spcAft>
                <a:spcPts val="0"/>
              </a:spcAft>
              <a:buSzPts val="1700"/>
              <a:buFont typeface="Arial"/>
              <a:buChar char="-"/>
            </a:pPr>
            <a:r>
              <a:rPr lang="en-US" sz="1700"/>
              <a:t> If parents present children with intellectual stimuli it will be reflected in the child’s intelligence level.</a:t>
            </a:r>
            <a:endParaRPr/>
          </a:p>
          <a:p>
            <a:pPr marL="0" lvl="0" indent="0" algn="l" rtl="0">
              <a:lnSpc>
                <a:spcPct val="90000"/>
              </a:lnSpc>
              <a:spcBef>
                <a:spcPts val="940"/>
              </a:spcBef>
              <a:spcAft>
                <a:spcPts val="0"/>
              </a:spcAft>
              <a:buClr>
                <a:srgbClr val="6CB255"/>
              </a:buClr>
              <a:buSzPts val="1700"/>
              <a:buNone/>
            </a:pPr>
            <a:r>
              <a:rPr lang="en-US" sz="1700"/>
              <a:t>Most psychologists now believe levels of intelligence are a combination of both.</a:t>
            </a:r>
            <a:endParaRPr/>
          </a:p>
          <a:p>
            <a:pPr marL="0" lvl="0" indent="0" algn="l" rtl="0">
              <a:lnSpc>
                <a:spcPct val="90000"/>
              </a:lnSpc>
              <a:spcBef>
                <a:spcPts val="940"/>
              </a:spcBef>
              <a:spcAft>
                <a:spcPts val="0"/>
              </a:spcAft>
              <a:buClr>
                <a:srgbClr val="6CB255"/>
              </a:buClr>
              <a:buSzPts val="1700"/>
              <a:buNone/>
            </a:pPr>
            <a:r>
              <a:rPr lang="en-US" sz="1700" b="1" u="sng">
                <a:solidFill>
                  <a:srgbClr val="6CB255"/>
                </a:solidFill>
              </a:rPr>
              <a:t>Range of reaction </a:t>
            </a:r>
            <a:endParaRPr sz="1700" b="1" u="sng">
              <a:solidFill>
                <a:srgbClr val="6CB255"/>
              </a:solidFill>
            </a:endParaRPr>
          </a:p>
          <a:p>
            <a:pPr marL="0" lvl="0" indent="0" algn="l" rtl="0">
              <a:lnSpc>
                <a:spcPct val="90000"/>
              </a:lnSpc>
              <a:spcBef>
                <a:spcPts val="940"/>
              </a:spcBef>
              <a:spcAft>
                <a:spcPts val="0"/>
              </a:spcAft>
              <a:buClr>
                <a:srgbClr val="6CB255"/>
              </a:buClr>
              <a:buSzPts val="1700"/>
              <a:buNone/>
            </a:pPr>
            <a:r>
              <a:rPr lang="en-US" sz="1700"/>
              <a:t>Theory that each person responds to the environment in a unique way based on his or her genetic makeup.</a:t>
            </a:r>
            <a:endParaRPr/>
          </a:p>
          <a:p>
            <a:pPr marL="285750" lvl="0" indent="-285750" algn="l" rtl="0">
              <a:lnSpc>
                <a:spcPct val="90000"/>
              </a:lnSpc>
              <a:spcBef>
                <a:spcPts val="940"/>
              </a:spcBef>
              <a:spcAft>
                <a:spcPts val="0"/>
              </a:spcAft>
              <a:buSzPts val="1700"/>
              <a:buFont typeface="Arial"/>
              <a:buChar char="-"/>
            </a:pPr>
            <a:r>
              <a:rPr lang="en-US" sz="1700"/>
              <a:t>Genetic makeup is a fixed quantity.</a:t>
            </a:r>
            <a:endParaRPr/>
          </a:p>
          <a:p>
            <a:pPr marL="285750" lvl="0" indent="-285750" algn="l" rtl="0">
              <a:lnSpc>
                <a:spcPct val="90000"/>
              </a:lnSpc>
              <a:spcBef>
                <a:spcPts val="940"/>
              </a:spcBef>
              <a:spcAft>
                <a:spcPts val="0"/>
              </a:spcAft>
              <a:buSzPts val="1700"/>
              <a:buFont typeface="Arial"/>
              <a:buChar char="-"/>
            </a:pPr>
            <a:r>
              <a:rPr lang="en-US" sz="1700"/>
              <a:t>Whether you reach your full intellectual potential is dependent upon environmental factors.</a:t>
            </a:r>
            <a:endParaRPr sz="17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61"/>
        <p:cNvGrpSpPr/>
        <p:nvPr/>
      </p:nvGrpSpPr>
      <p:grpSpPr>
        <a:xfrm>
          <a:off x="0" y="0"/>
          <a:ext cx="0" cy="0"/>
          <a:chOff x="0" y="0"/>
          <a:chExt cx="0" cy="0"/>
        </a:xfrm>
      </p:grpSpPr>
      <p:sp>
        <p:nvSpPr>
          <p:cNvPr id="262" name="Google Shape;262;p32"/>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GENETICS AND IQ</a:t>
            </a:r>
            <a:endParaRPr/>
          </a:p>
        </p:txBody>
      </p:sp>
      <p:sp>
        <p:nvSpPr>
          <p:cNvPr id="263" name="Google Shape;263;p32"/>
          <p:cNvSpPr txBox="1">
            <a:spLocks noGrp="1"/>
          </p:cNvSpPr>
          <p:nvPr>
            <p:ph type="body" idx="1"/>
          </p:nvPr>
        </p:nvSpPr>
        <p:spPr>
          <a:xfrm>
            <a:off x="457200" y="5006327"/>
            <a:ext cx="8062912" cy="11663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The correlations of IQs of unrelated versus related persons reared apart or together suggest a genetic component to intelligence.</a:t>
            </a: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8071" y="1135512"/>
            <a:ext cx="5953732" cy="366508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70"/>
        <p:cNvGrpSpPr/>
        <p:nvPr/>
      </p:nvGrpSpPr>
      <p:grpSpPr>
        <a:xfrm>
          <a:off x="0" y="0"/>
          <a:ext cx="0" cy="0"/>
          <a:chOff x="0" y="0"/>
          <a:chExt cx="0" cy="0"/>
        </a:xfrm>
      </p:grpSpPr>
      <p:sp>
        <p:nvSpPr>
          <p:cNvPr id="271" name="Google Shape;271;p33"/>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LEARNING DISABILITIES</a:t>
            </a:r>
            <a:endParaRPr/>
          </a:p>
        </p:txBody>
      </p:sp>
      <p:sp>
        <p:nvSpPr>
          <p:cNvPr id="272" name="Google Shape;272;p33"/>
          <p:cNvSpPr txBox="1">
            <a:spLocks noGrp="1"/>
          </p:cNvSpPr>
          <p:nvPr>
            <p:ph type="body" idx="1"/>
          </p:nvPr>
        </p:nvSpPr>
        <p:spPr>
          <a:xfrm>
            <a:off x="457199" y="1121622"/>
            <a:ext cx="8367221" cy="1893041"/>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dirty="0"/>
              <a:t>Learning disabilities are cognitive disorders that affect different areas of cognition, particularly language or reading.</a:t>
            </a:r>
            <a:endParaRPr dirty="0"/>
          </a:p>
          <a:p>
            <a:pPr marL="285750" lvl="0" indent="-285750" algn="l" rtl="0">
              <a:spcBef>
                <a:spcPts val="940"/>
              </a:spcBef>
              <a:spcAft>
                <a:spcPts val="0"/>
              </a:spcAft>
              <a:buSzPts val="1700"/>
              <a:buFont typeface="Arial"/>
              <a:buChar char="-"/>
            </a:pPr>
            <a:r>
              <a:rPr lang="en-US" sz="1700" dirty="0"/>
              <a:t>Specific neurological impairments, not an intellectual/developmental problem.</a:t>
            </a:r>
            <a:endParaRPr dirty="0"/>
          </a:p>
          <a:p>
            <a:pPr marL="285750" lvl="0" indent="-285750" algn="l" rtl="0">
              <a:spcBef>
                <a:spcPts val="940"/>
              </a:spcBef>
              <a:spcAft>
                <a:spcPts val="0"/>
              </a:spcAft>
              <a:buSzPts val="1700"/>
              <a:buFont typeface="Arial"/>
              <a:buChar char="-"/>
            </a:pPr>
            <a:r>
              <a:rPr lang="en-US" sz="1700" dirty="0"/>
              <a:t>Often affect children with average to above-average intelligence.</a:t>
            </a:r>
            <a:endParaRPr dirty="0"/>
          </a:p>
          <a:p>
            <a:pPr marL="285750" lvl="0" indent="-285750" algn="l" rtl="0">
              <a:spcBef>
                <a:spcPts val="940"/>
              </a:spcBef>
              <a:spcAft>
                <a:spcPts val="0"/>
              </a:spcAft>
              <a:buSzPts val="1700"/>
              <a:buFont typeface="Arial"/>
              <a:buChar char="-"/>
            </a:pPr>
            <a:r>
              <a:rPr lang="en-US" sz="1700" dirty="0"/>
              <a:t>Exhibit comorbidity with other disorders.</a:t>
            </a:r>
            <a:endParaRPr dirty="0"/>
          </a:p>
          <a:p>
            <a:pPr marL="285750" lvl="0" indent="-177800" algn="l" rtl="0">
              <a:spcBef>
                <a:spcPts val="940"/>
              </a:spcBef>
              <a:spcAft>
                <a:spcPts val="0"/>
              </a:spcAft>
              <a:buSzPts val="1700"/>
              <a:buFont typeface="Arial"/>
              <a:buNone/>
            </a:pPr>
            <a:endParaRPr sz="1700" dirty="0"/>
          </a:p>
        </p:txBody>
      </p:sp>
      <p:sp>
        <p:nvSpPr>
          <p:cNvPr id="274" name="Google Shape;274;p33"/>
          <p:cNvSpPr txBox="1"/>
          <p:nvPr/>
        </p:nvSpPr>
        <p:spPr>
          <a:xfrm>
            <a:off x="457200" y="3014663"/>
            <a:ext cx="5357814" cy="397288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u="sng">
                <a:solidFill>
                  <a:srgbClr val="6CB255"/>
                </a:solidFill>
                <a:latin typeface="Arial"/>
                <a:ea typeface="Arial"/>
                <a:cs typeface="Arial"/>
                <a:sym typeface="Arial"/>
              </a:rPr>
              <a:t>Dysgraphia</a:t>
            </a:r>
            <a:endParaRPr/>
          </a:p>
          <a:p>
            <a:pPr marL="0" marR="0" lvl="0" indent="0" algn="l" rtl="0">
              <a:spcBef>
                <a:spcPts val="1080"/>
              </a:spcBef>
              <a:spcAft>
                <a:spcPts val="0"/>
              </a:spcAft>
              <a:buNone/>
            </a:pPr>
            <a:r>
              <a:rPr lang="en-US" sz="1700">
                <a:solidFill>
                  <a:schemeClr val="dk1"/>
                </a:solidFill>
                <a:latin typeface="Arial"/>
                <a:ea typeface="Arial"/>
                <a:cs typeface="Arial"/>
                <a:sym typeface="Arial"/>
              </a:rPr>
              <a:t>A learning disability resulting in a struggle to write legibly.</a:t>
            </a:r>
            <a:endParaRPr/>
          </a:p>
          <a:p>
            <a:pPr marL="285750" marR="0" lvl="0" indent="-285750" algn="l" rtl="0">
              <a:spcBef>
                <a:spcPts val="1080"/>
              </a:spcBef>
              <a:spcAft>
                <a:spcPts val="0"/>
              </a:spcAft>
              <a:buClr>
                <a:srgbClr val="6CB255"/>
              </a:buClr>
              <a:buSzPts val="1700"/>
              <a:buFont typeface="Arial"/>
              <a:buChar char="-"/>
            </a:pPr>
            <a:r>
              <a:rPr lang="en-US" sz="1700">
                <a:solidFill>
                  <a:schemeClr val="dk1"/>
                </a:solidFill>
                <a:latin typeface="Arial"/>
                <a:ea typeface="Arial"/>
                <a:cs typeface="Arial"/>
                <a:sym typeface="Arial"/>
              </a:rPr>
              <a:t>Have difficulty putting their thoughts down on paper.</a:t>
            </a:r>
            <a:endParaRPr/>
          </a:p>
          <a:p>
            <a:pPr marL="0" marR="0" lvl="0" indent="0" algn="l" rtl="0">
              <a:spcBef>
                <a:spcPts val="1080"/>
              </a:spcBef>
              <a:spcAft>
                <a:spcPts val="0"/>
              </a:spcAft>
              <a:buNone/>
            </a:pPr>
            <a:r>
              <a:rPr lang="en-US" sz="1700" b="1" u="sng">
                <a:solidFill>
                  <a:srgbClr val="6CB255"/>
                </a:solidFill>
                <a:latin typeface="Arial"/>
                <a:ea typeface="Arial"/>
                <a:cs typeface="Arial"/>
                <a:sym typeface="Arial"/>
              </a:rPr>
              <a:t>Dyslexia</a:t>
            </a:r>
            <a:endParaRPr/>
          </a:p>
          <a:p>
            <a:pPr marL="0" marR="0" lvl="0" indent="0" algn="l" rtl="0">
              <a:spcBef>
                <a:spcPts val="1080"/>
              </a:spcBef>
              <a:spcAft>
                <a:spcPts val="0"/>
              </a:spcAft>
              <a:buNone/>
            </a:pPr>
            <a:r>
              <a:rPr lang="en-US" sz="1700">
                <a:solidFill>
                  <a:schemeClr val="dk1"/>
                </a:solidFill>
                <a:latin typeface="Arial"/>
                <a:ea typeface="Arial"/>
                <a:cs typeface="Arial"/>
                <a:sym typeface="Arial"/>
              </a:rPr>
              <a:t>An inability to correctly process letters.</a:t>
            </a:r>
            <a:endParaRPr/>
          </a:p>
          <a:p>
            <a:pPr marL="285750" marR="0" lvl="0" indent="-285750" algn="l" rtl="0">
              <a:spcBef>
                <a:spcPts val="1080"/>
              </a:spcBef>
              <a:spcAft>
                <a:spcPts val="0"/>
              </a:spcAft>
              <a:buClr>
                <a:srgbClr val="6CB255"/>
              </a:buClr>
              <a:buSzPts val="1700"/>
              <a:buFont typeface="Arial"/>
              <a:buChar char="-"/>
            </a:pPr>
            <a:r>
              <a:rPr lang="en-US" sz="1700">
                <a:solidFill>
                  <a:schemeClr val="dk1"/>
                </a:solidFill>
                <a:latin typeface="Arial"/>
                <a:ea typeface="Arial"/>
                <a:cs typeface="Arial"/>
                <a:sym typeface="Arial"/>
              </a:rPr>
              <a:t>Most common learning disability in children.</a:t>
            </a:r>
            <a:endParaRPr/>
          </a:p>
          <a:p>
            <a:pPr marL="285750" marR="0" lvl="0" indent="-285750" algn="l" rtl="0">
              <a:spcBef>
                <a:spcPts val="1080"/>
              </a:spcBef>
              <a:spcAft>
                <a:spcPts val="0"/>
              </a:spcAft>
              <a:buClr>
                <a:srgbClr val="6CB255"/>
              </a:buClr>
              <a:buSzPts val="1700"/>
              <a:buFont typeface="Arial"/>
              <a:buChar char="-"/>
            </a:pPr>
            <a:r>
              <a:rPr lang="en-US" sz="1700">
                <a:solidFill>
                  <a:schemeClr val="dk1"/>
                </a:solidFill>
                <a:latin typeface="Arial"/>
                <a:ea typeface="Arial"/>
                <a:cs typeface="Arial"/>
                <a:sym typeface="Arial"/>
              </a:rPr>
              <a:t>May mix up letters within words and sentences (letter reversals).</a:t>
            </a:r>
            <a:endParaRPr/>
          </a:p>
          <a:p>
            <a:pPr marL="0" marR="0" lvl="0" indent="0" algn="l" rtl="0">
              <a:spcBef>
                <a:spcPts val="1080"/>
              </a:spcBef>
              <a:spcAft>
                <a:spcPts val="0"/>
              </a:spcAft>
              <a:buNone/>
            </a:pPr>
            <a:endParaRPr sz="1800">
              <a:solidFill>
                <a:schemeClr val="dk1"/>
              </a:solidFill>
              <a:latin typeface="Arial"/>
              <a:ea typeface="Arial"/>
              <a:cs typeface="Arial"/>
              <a:sym typeface="Arial"/>
            </a:endParaRPr>
          </a:p>
        </p:txBody>
      </p:sp>
      <p:sp>
        <p:nvSpPr>
          <p:cNvPr id="276" name="Google Shape;276;p33"/>
          <p:cNvSpPr txBox="1"/>
          <p:nvPr/>
        </p:nvSpPr>
        <p:spPr>
          <a:xfrm>
            <a:off x="5815014" y="5775835"/>
            <a:ext cx="3157536" cy="123110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dirty="0">
                <a:solidFill>
                  <a:schemeClr val="dk1"/>
                </a:solidFill>
                <a:latin typeface="Arial"/>
                <a:ea typeface="Arial"/>
                <a:cs typeface="Arial"/>
                <a:sym typeface="Arial"/>
              </a:rPr>
              <a:t>These written words show variations of the word “teapot” as written by individuals with dyslexia.</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pic>
        <p:nvPicPr>
          <p:cNvPr id="9" name="Figure" descr="Two columns and five rows all containing the word &quot;teapot&quot; are shown. &quot;Teapot&quot; is written ten times with the letters jumbled, sometimes appearing backwards and upside down."/>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l="-65182" r="-65182"/>
          <a:stretch>
            <a:fillRect/>
          </a:stretch>
        </p:blipFill>
        <p:spPr>
          <a:xfrm>
            <a:off x="4488656" y="2793902"/>
            <a:ext cx="5526391" cy="239897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COGNITION</a:t>
            </a:r>
            <a:endParaRPr/>
          </a:p>
        </p:txBody>
      </p:sp>
      <p:sp>
        <p:nvSpPr>
          <p:cNvPr id="62" name="Google Shape;62;p8"/>
          <p:cNvSpPr txBox="1">
            <a:spLocks noGrp="1"/>
          </p:cNvSpPr>
          <p:nvPr>
            <p:ph type="body" idx="1"/>
          </p:nvPr>
        </p:nvSpPr>
        <p:spPr>
          <a:xfrm>
            <a:off x="457200" y="4843982"/>
            <a:ext cx="8062912" cy="11663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a:t>Sensations and information are received by our brains, filtered through emotions and memories, and processed to become thoughts.</a:t>
            </a:r>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758" y="1453019"/>
            <a:ext cx="7744354" cy="304214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6E02B590-825E-C748-8C49-D895BE6B582C}"/>
              </a:ext>
            </a:extLst>
          </p:cNvPr>
          <p:cNvSpPr>
            <a:spLocks noGrp="1"/>
          </p:cNvSpPr>
          <p:nvPr>
            <p:ph type="ftr" sz="quarter" idx="11"/>
          </p:nvPr>
        </p:nvSpPr>
        <p:spPr>
          <a:xfrm>
            <a:off x="220749" y="2922819"/>
            <a:ext cx="8702501" cy="357764"/>
          </a:xfrm>
        </p:spPr>
        <p:txBody>
          <a:bodyPr/>
          <a:lstStyle/>
          <a:p>
            <a:r>
              <a:rPr lang="en-US" sz="900" dirty="0"/>
              <a:t>This OpenStax ancillary resource is © Rice University under a CC-BY 4.0 International license; it may be reproduced or modified but must be attributed to OpenStax, Rice University and any changes must be noted. Any images credited to other sources are similarly available for reproduction, but must be attributed to their sources.</a:t>
            </a:r>
          </a:p>
        </p:txBody>
      </p:sp>
    </p:spTree>
    <p:extLst>
      <p:ext uri="{BB962C8B-B14F-4D97-AF65-F5344CB8AC3E}">
        <p14:creationId xmlns:p14="http://schemas.microsoft.com/office/powerpoint/2010/main" val="3173241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CONCEPTS &amp; PROTOTYPES</a:t>
            </a:r>
            <a:endParaRPr/>
          </a:p>
        </p:txBody>
      </p:sp>
      <p:sp>
        <p:nvSpPr>
          <p:cNvPr id="72" name="Google Shape;72;p9"/>
          <p:cNvSpPr txBox="1">
            <a:spLocks noGrp="1"/>
          </p:cNvSpPr>
          <p:nvPr>
            <p:ph type="body" idx="1"/>
          </p:nvPr>
        </p:nvSpPr>
        <p:spPr>
          <a:xfrm>
            <a:off x="4736892" y="5613049"/>
            <a:ext cx="4075815" cy="10942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600"/>
              <a:buNone/>
            </a:pPr>
            <a:r>
              <a:rPr lang="en-US" sz="1600"/>
              <a:t>In 1930, Mohandas Gandhi led a group in peaceful protest against a British tax on salt in India.</a:t>
            </a:r>
            <a:endParaRPr/>
          </a:p>
        </p:txBody>
      </p:sp>
      <p:sp>
        <p:nvSpPr>
          <p:cNvPr id="75" name="Google Shape;75;p9"/>
          <p:cNvSpPr txBox="1"/>
          <p:nvPr/>
        </p:nvSpPr>
        <p:spPr>
          <a:xfrm>
            <a:off x="457200" y="2953381"/>
            <a:ext cx="3635115" cy="20364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a:solidFill>
                  <a:schemeClr val="dk1"/>
                </a:solidFill>
                <a:latin typeface="Arial"/>
                <a:ea typeface="Arial"/>
                <a:cs typeface="Arial"/>
                <a:sym typeface="Arial"/>
              </a:rPr>
              <a:t>Prototype</a:t>
            </a:r>
            <a:r>
              <a:rPr lang="en-US" sz="1700">
                <a:solidFill>
                  <a:schemeClr val="dk1"/>
                </a:solidFill>
                <a:latin typeface="Arial"/>
                <a:ea typeface="Arial"/>
                <a:cs typeface="Arial"/>
                <a:sym typeface="Arial"/>
              </a:rPr>
              <a:t> – the best example or representation of a concept.</a:t>
            </a:r>
            <a:endParaRPr/>
          </a:p>
          <a:p>
            <a:pPr marL="0" marR="0" lvl="0" indent="0" algn="l" rtl="0">
              <a:spcBef>
                <a:spcPts val="1080"/>
              </a:spcBef>
              <a:spcAft>
                <a:spcPts val="0"/>
              </a:spcAft>
              <a:buNone/>
            </a:pPr>
            <a:r>
              <a:rPr lang="en-US" sz="1700">
                <a:solidFill>
                  <a:schemeClr val="dk1"/>
                </a:solidFill>
                <a:latin typeface="Arial"/>
                <a:ea typeface="Arial"/>
                <a:cs typeface="Arial"/>
                <a:sym typeface="Arial"/>
              </a:rPr>
              <a:t>E.g. Mahatma Gandhi could be a prototype for the category of civil disobedience.</a:t>
            </a:r>
            <a:endParaRPr/>
          </a:p>
          <a:p>
            <a:pPr marL="0" marR="0" lvl="0" indent="0" algn="l" rtl="0">
              <a:spcBef>
                <a:spcPts val="1080"/>
              </a:spcBef>
              <a:spcAft>
                <a:spcPts val="0"/>
              </a:spcAft>
              <a:buNone/>
            </a:pPr>
            <a:endParaRPr sz="1800">
              <a:solidFill>
                <a:schemeClr val="dk1"/>
              </a:solidFill>
              <a:latin typeface="Arial"/>
              <a:ea typeface="Arial"/>
              <a:cs typeface="Arial"/>
              <a:sym typeface="Arial"/>
            </a:endParaRPr>
          </a:p>
        </p:txBody>
      </p:sp>
      <p:sp>
        <p:nvSpPr>
          <p:cNvPr id="76" name="Google Shape;76;p9"/>
          <p:cNvSpPr txBox="1"/>
          <p:nvPr/>
        </p:nvSpPr>
        <p:spPr>
          <a:xfrm>
            <a:off x="457200" y="1267780"/>
            <a:ext cx="8062912" cy="1752327"/>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6CB255"/>
              </a:buClr>
              <a:buSzPts val="1700"/>
              <a:buFont typeface="Arial"/>
              <a:buNone/>
            </a:pPr>
            <a:r>
              <a:rPr lang="en-US" sz="1700" b="0" i="1">
                <a:solidFill>
                  <a:srgbClr val="000000"/>
                </a:solidFill>
                <a:latin typeface="Arial"/>
                <a:ea typeface="Arial"/>
                <a:cs typeface="Arial"/>
                <a:sym typeface="Arial"/>
              </a:rPr>
              <a:t>How does the brain organize information?</a:t>
            </a:r>
            <a:endParaRPr sz="1700" b="1" i="1">
              <a:solidFill>
                <a:srgbClr val="000000"/>
              </a:solidFill>
              <a:latin typeface="Arial"/>
              <a:ea typeface="Arial"/>
              <a:cs typeface="Arial"/>
              <a:sym typeface="Arial"/>
            </a:endParaRPr>
          </a:p>
          <a:p>
            <a:pPr marL="0" marR="0" lvl="0" indent="0" algn="l" rtl="0">
              <a:lnSpc>
                <a:spcPct val="80000"/>
              </a:lnSpc>
              <a:spcBef>
                <a:spcPts val="1080"/>
              </a:spcBef>
              <a:spcAft>
                <a:spcPts val="0"/>
              </a:spcAft>
              <a:buClr>
                <a:srgbClr val="6CB255"/>
              </a:buClr>
              <a:buSzPts val="1700"/>
              <a:buFont typeface="Arial"/>
              <a:buNone/>
            </a:pPr>
            <a:r>
              <a:rPr lang="en-US" sz="1700" b="1">
                <a:solidFill>
                  <a:srgbClr val="000000"/>
                </a:solidFill>
                <a:latin typeface="Arial"/>
                <a:ea typeface="Arial"/>
                <a:cs typeface="Arial"/>
                <a:sym typeface="Arial"/>
              </a:rPr>
              <a:t>Concepts</a:t>
            </a:r>
            <a:r>
              <a:rPr lang="en-US" sz="1700" b="0">
                <a:solidFill>
                  <a:srgbClr val="000000"/>
                </a:solidFill>
                <a:latin typeface="Arial"/>
                <a:ea typeface="Arial"/>
                <a:cs typeface="Arial"/>
                <a:sym typeface="Arial"/>
              </a:rPr>
              <a:t> – categories of linguistic information, images, ideas, or memories.</a:t>
            </a:r>
            <a:endParaRPr/>
          </a:p>
          <a:p>
            <a:pPr marL="285750" marR="0" lvl="0" indent="-285750" algn="l" rtl="0">
              <a:lnSpc>
                <a:spcPct val="80000"/>
              </a:lnSpc>
              <a:spcBef>
                <a:spcPts val="1080"/>
              </a:spcBef>
              <a:spcAft>
                <a:spcPts val="0"/>
              </a:spcAft>
              <a:buClr>
                <a:srgbClr val="6CB255"/>
              </a:buClr>
              <a:buSzPts val="1700"/>
              <a:buFont typeface="Arial"/>
              <a:buChar char="-"/>
            </a:pPr>
            <a:r>
              <a:rPr lang="en-US" sz="1700" b="0">
                <a:solidFill>
                  <a:srgbClr val="000000"/>
                </a:solidFill>
                <a:latin typeface="Arial"/>
                <a:ea typeface="Arial"/>
                <a:cs typeface="Arial"/>
                <a:sym typeface="Arial"/>
              </a:rPr>
              <a:t>Used to see relationships among different elements of experience.</a:t>
            </a:r>
            <a:endParaRPr/>
          </a:p>
          <a:p>
            <a:pPr marL="285750" marR="0" lvl="0" indent="-285750" algn="l" rtl="0">
              <a:lnSpc>
                <a:spcPct val="80000"/>
              </a:lnSpc>
              <a:spcBef>
                <a:spcPts val="1080"/>
              </a:spcBef>
              <a:spcAft>
                <a:spcPts val="0"/>
              </a:spcAft>
              <a:buClr>
                <a:srgbClr val="6CB255"/>
              </a:buClr>
              <a:buSzPts val="1700"/>
              <a:buFont typeface="Arial"/>
              <a:buChar char="-"/>
            </a:pPr>
            <a:r>
              <a:rPr lang="en-US" sz="1700" b="0">
                <a:solidFill>
                  <a:srgbClr val="000000"/>
                </a:solidFill>
                <a:latin typeface="Arial"/>
                <a:ea typeface="Arial"/>
                <a:cs typeface="Arial"/>
                <a:sym typeface="Arial"/>
              </a:rPr>
              <a:t>Can be complex and abstract (e.g. the idea of justice) or concrete (types of birds).</a:t>
            </a:r>
            <a:endParaRPr/>
          </a:p>
          <a:p>
            <a:pPr marL="0" marR="0" lvl="0" indent="0" algn="l" rtl="0">
              <a:lnSpc>
                <a:spcPct val="80000"/>
              </a:lnSpc>
              <a:spcBef>
                <a:spcPts val="1080"/>
              </a:spcBef>
              <a:spcAft>
                <a:spcPts val="0"/>
              </a:spcAft>
              <a:buClr>
                <a:srgbClr val="6CB255"/>
              </a:buClr>
              <a:buSzPts val="1445"/>
              <a:buFont typeface="Arial"/>
              <a:buNone/>
            </a:pPr>
            <a:endParaRPr sz="1445" b="0">
              <a:solidFill>
                <a:srgbClr val="000000"/>
              </a:solidFill>
              <a:latin typeface="Arial"/>
              <a:ea typeface="Arial"/>
              <a:cs typeface="Arial"/>
              <a:sym typeface="Arial"/>
            </a:endParaRPr>
          </a:p>
        </p:txBody>
      </p:sp>
      <p:pic>
        <p:nvPicPr>
          <p:cNvPr id="10" name="Figure" descr="A photograph of Mohandas Gandhi is shown. There are several people walking with him."/>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29542" r="-29542"/>
          <a:stretch>
            <a:fillRect/>
          </a:stretch>
        </p:blipFill>
        <p:spPr>
          <a:xfrm>
            <a:off x="3937668" y="3258462"/>
            <a:ext cx="4875039" cy="21162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0"/>
        <p:cNvGrpSpPr/>
        <p:nvPr/>
      </p:nvGrpSpPr>
      <p:grpSpPr>
        <a:xfrm>
          <a:off x="0" y="0"/>
          <a:ext cx="0" cy="0"/>
          <a:chOff x="0" y="0"/>
          <a:chExt cx="0" cy="0"/>
        </a:xfrm>
      </p:grpSpPr>
      <p:sp>
        <p:nvSpPr>
          <p:cNvPr id="81" name="Google Shape;81;p10"/>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NATURAL &amp; ARTIFICIAL CONCEPTS</a:t>
            </a:r>
            <a:endParaRPr/>
          </a:p>
        </p:txBody>
      </p:sp>
      <p:sp>
        <p:nvSpPr>
          <p:cNvPr id="82" name="Google Shape;82;p10"/>
          <p:cNvSpPr txBox="1">
            <a:spLocks noGrp="1"/>
          </p:cNvSpPr>
          <p:nvPr>
            <p:ph type="body" idx="1"/>
          </p:nvPr>
        </p:nvSpPr>
        <p:spPr>
          <a:xfrm>
            <a:off x="457200" y="1169233"/>
            <a:ext cx="8062912" cy="256484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b="1"/>
              <a:t>Natural concepts:</a:t>
            </a:r>
            <a:endParaRPr/>
          </a:p>
          <a:p>
            <a:pPr marL="285750" lvl="0" indent="-285750" algn="l" rtl="0">
              <a:spcBef>
                <a:spcPts val="940"/>
              </a:spcBef>
              <a:spcAft>
                <a:spcPts val="0"/>
              </a:spcAft>
              <a:buSzPts val="1700"/>
              <a:buFont typeface="Arial"/>
              <a:buChar char="-"/>
            </a:pPr>
            <a:r>
              <a:rPr lang="en-US" sz="1700"/>
              <a:t>Created “naturally” through either direct or indirect experience.</a:t>
            </a:r>
            <a:endParaRPr/>
          </a:p>
          <a:p>
            <a:pPr marL="285750" lvl="0" indent="-285750" algn="l" rtl="0">
              <a:spcBef>
                <a:spcPts val="940"/>
              </a:spcBef>
              <a:spcAft>
                <a:spcPts val="0"/>
              </a:spcAft>
              <a:buSzPts val="1700"/>
              <a:buFont typeface="Arial"/>
              <a:buChar char="-"/>
            </a:pPr>
            <a:r>
              <a:rPr lang="en-US" sz="1700"/>
              <a:t>E.g. our concept of snow.</a:t>
            </a:r>
            <a:endParaRPr sz="1700"/>
          </a:p>
          <a:p>
            <a:pPr marL="0" lvl="0" indent="0" algn="l" rtl="0">
              <a:spcBef>
                <a:spcPts val="940"/>
              </a:spcBef>
              <a:spcAft>
                <a:spcPts val="0"/>
              </a:spcAft>
              <a:buClr>
                <a:srgbClr val="6CB255"/>
              </a:buClr>
              <a:buSzPts val="1700"/>
              <a:buNone/>
            </a:pPr>
            <a:r>
              <a:rPr lang="en-US" sz="1700" b="1"/>
              <a:t>Artificial concepts:</a:t>
            </a:r>
            <a:endParaRPr/>
          </a:p>
          <a:p>
            <a:pPr marL="342900" lvl="0" indent="-342900" algn="l" rtl="0">
              <a:spcBef>
                <a:spcPts val="940"/>
              </a:spcBef>
              <a:spcAft>
                <a:spcPts val="0"/>
              </a:spcAft>
              <a:buSzPts val="1700"/>
              <a:buFont typeface="Arial"/>
              <a:buChar char="-"/>
            </a:pPr>
            <a:r>
              <a:rPr lang="en-US" sz="1700"/>
              <a:t>Defined by a specific set of characteristics.</a:t>
            </a:r>
            <a:endParaRPr/>
          </a:p>
          <a:p>
            <a:pPr marL="342900" lvl="0" indent="-342900" algn="l" rtl="0">
              <a:spcBef>
                <a:spcPts val="940"/>
              </a:spcBef>
              <a:spcAft>
                <a:spcPts val="0"/>
              </a:spcAft>
              <a:buSzPts val="1700"/>
              <a:buFont typeface="Arial"/>
              <a:buChar char="-"/>
            </a:pPr>
            <a:r>
              <a:rPr lang="en-US" sz="1700"/>
              <a:t>E.g. Properties of geometric shapes (squares, triangles etc).</a:t>
            </a:r>
            <a:endParaRPr sz="1700"/>
          </a:p>
        </p:txBody>
      </p:sp>
      <p:sp>
        <p:nvSpPr>
          <p:cNvPr id="85" name="Google Shape;85;p10"/>
          <p:cNvSpPr txBox="1"/>
          <p:nvPr/>
        </p:nvSpPr>
        <p:spPr>
          <a:xfrm>
            <a:off x="978108" y="6088559"/>
            <a:ext cx="702109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300" dirty="0">
                <a:solidFill>
                  <a:schemeClr val="dk1"/>
                </a:solidFill>
                <a:latin typeface="Arial"/>
                <a:ea typeface="Arial"/>
                <a:cs typeface="Arial"/>
                <a:sym typeface="Arial"/>
              </a:rPr>
              <a:t>(credit a: modification of work by Maarten </a:t>
            </a:r>
            <a:r>
              <a:rPr lang="en-US" sz="1300" dirty="0" err="1">
                <a:solidFill>
                  <a:schemeClr val="dk1"/>
                </a:solidFill>
                <a:latin typeface="Arial"/>
                <a:ea typeface="Arial"/>
                <a:cs typeface="Arial"/>
                <a:sym typeface="Arial"/>
              </a:rPr>
              <a:t>Takens</a:t>
            </a:r>
            <a:r>
              <a:rPr lang="en-US" sz="1300" dirty="0">
                <a:solidFill>
                  <a:schemeClr val="dk1"/>
                </a:solidFill>
                <a:latin typeface="Arial"/>
                <a:ea typeface="Arial"/>
                <a:cs typeface="Arial"/>
                <a:sym typeface="Arial"/>
              </a:rPr>
              <a:t>; credit b: modification of work by “</a:t>
            </a:r>
            <a:r>
              <a:rPr lang="en-US" sz="1300" dirty="0" err="1">
                <a:solidFill>
                  <a:schemeClr val="dk1"/>
                </a:solidFill>
                <a:latin typeface="Arial"/>
                <a:ea typeface="Arial"/>
                <a:cs typeface="Arial"/>
                <a:sym typeface="Arial"/>
              </a:rPr>
              <a:t>Shayan</a:t>
            </a:r>
            <a:r>
              <a:rPr lang="en-US" sz="1300" dirty="0">
                <a:solidFill>
                  <a:schemeClr val="dk1"/>
                </a:solidFill>
                <a:latin typeface="Arial"/>
                <a:ea typeface="Arial"/>
                <a:cs typeface="Arial"/>
                <a:sym typeface="Arial"/>
              </a:rPr>
              <a:t> (USA)”/Flickr)</a:t>
            </a:r>
            <a:endParaRPr dirty="0"/>
          </a:p>
          <a:p>
            <a:pPr marL="0" marR="0" lvl="0" indent="0" algn="l" rtl="0">
              <a:spcBef>
                <a:spcPts val="0"/>
              </a:spcBef>
              <a:spcAft>
                <a:spcPts val="0"/>
              </a:spcAft>
              <a:buNone/>
            </a:pPr>
            <a:endParaRPr sz="1800" dirty="0">
              <a:solidFill>
                <a:schemeClr val="dk1"/>
              </a:solidFill>
              <a:latin typeface="Arial"/>
              <a:ea typeface="Arial"/>
              <a:cs typeface="Arial"/>
              <a:sym typeface="Arial"/>
            </a:endParaRPr>
          </a:p>
        </p:txBody>
      </p:sp>
      <p:pic>
        <p:nvPicPr>
          <p:cNvPr id="8" name="Figure" descr="Photograph A shows a snow covered landscape with the sun shining over it. Photograph B shows a sphere shaped object perched atop the corner of a cube shaped object. There is also a triangular object shown."/>
          <p:cNvPicPr>
            <a:picLocks noGrp="1" noChangeAspect="1"/>
          </p:cNvPicPr>
          <p:nvPr>
            <p:ph type="pic" sz="quarter" idx="4294967295"/>
          </p:nvPr>
        </p:nvPicPr>
        <p:blipFill>
          <a:blip r:embed="rId3" cstate="email">
            <a:extLst>
              <a:ext uri="{28A0092B-C50C-407E-A947-70E740481C1C}">
                <a14:useLocalDpi xmlns:a14="http://schemas.microsoft.com/office/drawing/2010/main" val="0"/>
              </a:ext>
            </a:extLst>
          </a:blip>
          <a:srcRect t="-21253" b="-21253"/>
          <a:stretch>
            <a:fillRect/>
          </a:stretch>
        </p:blipFill>
        <p:spPr>
          <a:xfrm>
            <a:off x="620037" y="3161282"/>
            <a:ext cx="8062913" cy="350007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SCHEMATA</a:t>
            </a:r>
            <a:endParaRPr/>
          </a:p>
        </p:txBody>
      </p:sp>
      <p:sp>
        <p:nvSpPr>
          <p:cNvPr id="92" name="Google Shape;92;p11"/>
          <p:cNvSpPr txBox="1">
            <a:spLocks noGrp="1"/>
          </p:cNvSpPr>
          <p:nvPr>
            <p:ph type="body" idx="1"/>
          </p:nvPr>
        </p:nvSpPr>
        <p:spPr>
          <a:xfrm>
            <a:off x="5626097" y="6056018"/>
            <a:ext cx="3517903" cy="406682"/>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400"/>
              <a:buNone/>
            </a:pPr>
            <a:r>
              <a:rPr lang="en-US" sz="1400" dirty="0"/>
              <a:t>(credit: “Gideon”/Flickr)</a:t>
            </a:r>
            <a:endParaRPr sz="1400" dirty="0"/>
          </a:p>
        </p:txBody>
      </p:sp>
      <p:sp>
        <p:nvSpPr>
          <p:cNvPr id="94" name="Google Shape;94;p11"/>
          <p:cNvSpPr txBox="1"/>
          <p:nvPr/>
        </p:nvSpPr>
        <p:spPr>
          <a:xfrm>
            <a:off x="457199" y="1012288"/>
            <a:ext cx="8367222" cy="208518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a:solidFill>
                  <a:schemeClr val="dk1"/>
                </a:solidFill>
                <a:latin typeface="Arial"/>
                <a:ea typeface="Arial"/>
                <a:cs typeface="Arial"/>
                <a:sym typeface="Arial"/>
              </a:rPr>
              <a:t>Schema</a:t>
            </a:r>
            <a:r>
              <a:rPr lang="en-US" sz="1700">
                <a:solidFill>
                  <a:schemeClr val="dk1"/>
                </a:solidFill>
                <a:latin typeface="Arial"/>
                <a:ea typeface="Arial"/>
                <a:cs typeface="Arial"/>
                <a:sym typeface="Arial"/>
              </a:rPr>
              <a:t> – a mental construct consisting of a collection of related concepts.</a:t>
            </a:r>
            <a:endParaRPr/>
          </a:p>
          <a:p>
            <a:pPr marL="0" marR="0" lvl="0" indent="0" algn="l" rtl="0">
              <a:spcBef>
                <a:spcPts val="1080"/>
              </a:spcBef>
              <a:spcAft>
                <a:spcPts val="0"/>
              </a:spcAft>
              <a:buNone/>
            </a:pPr>
            <a:r>
              <a:rPr lang="en-US" sz="1700">
                <a:solidFill>
                  <a:schemeClr val="dk1"/>
                </a:solidFill>
                <a:latin typeface="Arial"/>
                <a:ea typeface="Arial"/>
                <a:cs typeface="Arial"/>
                <a:sym typeface="Arial"/>
              </a:rPr>
              <a:t>When a schema is activated, we automatically make assumptions about the person/object/situation.</a:t>
            </a:r>
            <a:endParaRPr/>
          </a:p>
          <a:p>
            <a:pPr marL="0" marR="0" lvl="0" indent="0" algn="l" rtl="0">
              <a:spcBef>
                <a:spcPts val="1080"/>
              </a:spcBef>
              <a:spcAft>
                <a:spcPts val="0"/>
              </a:spcAft>
              <a:buNone/>
            </a:pPr>
            <a:r>
              <a:rPr lang="en-US" sz="1700" b="1">
                <a:solidFill>
                  <a:schemeClr val="dk1"/>
                </a:solidFill>
                <a:latin typeface="Arial"/>
                <a:ea typeface="Arial"/>
                <a:cs typeface="Arial"/>
                <a:sym typeface="Arial"/>
              </a:rPr>
              <a:t>Role schema </a:t>
            </a:r>
            <a:r>
              <a:rPr lang="en-US" sz="1700">
                <a:solidFill>
                  <a:schemeClr val="dk1"/>
                </a:solidFill>
                <a:latin typeface="Arial"/>
                <a:ea typeface="Arial"/>
                <a:cs typeface="Arial"/>
                <a:sym typeface="Arial"/>
              </a:rPr>
              <a:t>– makes assumptions about how individuals in certain roles will behave.</a:t>
            </a:r>
            <a:endParaRPr/>
          </a:p>
          <a:p>
            <a:pPr marL="0" marR="0" lvl="0" indent="0" algn="l" rtl="0">
              <a:spcBef>
                <a:spcPts val="1080"/>
              </a:spcBef>
              <a:spcAft>
                <a:spcPts val="0"/>
              </a:spcAft>
              <a:buNone/>
            </a:pPr>
            <a:endParaRPr sz="1700">
              <a:solidFill>
                <a:schemeClr val="dk1"/>
              </a:solidFill>
              <a:latin typeface="Arial"/>
              <a:ea typeface="Arial"/>
              <a:cs typeface="Arial"/>
              <a:sym typeface="Arial"/>
            </a:endParaRPr>
          </a:p>
        </p:txBody>
      </p:sp>
      <p:sp>
        <p:nvSpPr>
          <p:cNvPr id="95" name="Google Shape;95;p11"/>
          <p:cNvSpPr txBox="1"/>
          <p:nvPr/>
        </p:nvSpPr>
        <p:spPr>
          <a:xfrm>
            <a:off x="457199" y="2654804"/>
            <a:ext cx="4969240" cy="341375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6CB255"/>
              </a:buClr>
              <a:buSzPts val="1700"/>
              <a:buFont typeface="Arial"/>
              <a:buChar char="-"/>
            </a:pPr>
            <a:r>
              <a:rPr lang="en-US" sz="1700">
                <a:solidFill>
                  <a:schemeClr val="dk1"/>
                </a:solidFill>
                <a:latin typeface="Arial"/>
                <a:ea typeface="Arial"/>
                <a:cs typeface="Arial"/>
                <a:sym typeface="Arial"/>
              </a:rPr>
              <a:t>What assumptions come to mind about a librarian?</a:t>
            </a:r>
            <a:endParaRPr sz="1700">
              <a:solidFill>
                <a:schemeClr val="dk1"/>
              </a:solidFill>
              <a:latin typeface="Arial"/>
              <a:ea typeface="Arial"/>
              <a:cs typeface="Arial"/>
              <a:sym typeface="Arial"/>
            </a:endParaRPr>
          </a:p>
          <a:p>
            <a:pPr marL="0" marR="0" lvl="0" indent="0" algn="l" rtl="0">
              <a:spcBef>
                <a:spcPts val="1080"/>
              </a:spcBef>
              <a:spcAft>
                <a:spcPts val="0"/>
              </a:spcAft>
              <a:buNone/>
            </a:pPr>
            <a:r>
              <a:rPr lang="en-US" sz="1700" b="1">
                <a:solidFill>
                  <a:schemeClr val="dk1"/>
                </a:solidFill>
                <a:latin typeface="Arial"/>
                <a:ea typeface="Arial"/>
                <a:cs typeface="Arial"/>
                <a:sym typeface="Arial"/>
              </a:rPr>
              <a:t>Event schema (cognitive script) </a:t>
            </a:r>
            <a:r>
              <a:rPr lang="en-US" sz="1700">
                <a:solidFill>
                  <a:schemeClr val="dk1"/>
                </a:solidFill>
                <a:latin typeface="Arial"/>
                <a:ea typeface="Arial"/>
                <a:cs typeface="Arial"/>
                <a:sym typeface="Arial"/>
              </a:rPr>
              <a:t>– a set of routine or automatic behaviors.</a:t>
            </a:r>
            <a:endParaRPr/>
          </a:p>
          <a:p>
            <a:pPr marL="285750" marR="0" lvl="0" indent="-285750" algn="l" rtl="0">
              <a:spcBef>
                <a:spcPts val="1080"/>
              </a:spcBef>
              <a:spcAft>
                <a:spcPts val="0"/>
              </a:spcAft>
              <a:buClr>
                <a:srgbClr val="6CB255"/>
              </a:buClr>
              <a:buSzPts val="1700"/>
              <a:buFont typeface="Arial"/>
              <a:buChar char="-"/>
            </a:pPr>
            <a:r>
              <a:rPr lang="en-US" sz="1700">
                <a:solidFill>
                  <a:schemeClr val="dk1"/>
                </a:solidFill>
                <a:latin typeface="Arial"/>
                <a:ea typeface="Arial"/>
                <a:cs typeface="Arial"/>
                <a:sym typeface="Arial"/>
              </a:rPr>
              <a:t>Can vary widely among different cultures and countries.</a:t>
            </a:r>
            <a:endParaRPr/>
          </a:p>
          <a:p>
            <a:pPr marL="285750" marR="0" lvl="0" indent="-285750" algn="l" rtl="0">
              <a:spcBef>
                <a:spcPts val="1080"/>
              </a:spcBef>
              <a:spcAft>
                <a:spcPts val="0"/>
              </a:spcAft>
              <a:buClr>
                <a:srgbClr val="6CB255"/>
              </a:buClr>
              <a:buSzPts val="1700"/>
              <a:buFont typeface="Arial"/>
              <a:buChar char="-"/>
            </a:pPr>
            <a:r>
              <a:rPr lang="en-US" sz="1700">
                <a:solidFill>
                  <a:schemeClr val="dk1"/>
                </a:solidFill>
                <a:latin typeface="Arial"/>
                <a:ea typeface="Arial"/>
                <a:cs typeface="Arial"/>
                <a:sym typeface="Arial"/>
              </a:rPr>
              <a:t>Dictate behavior.</a:t>
            </a:r>
            <a:endParaRPr/>
          </a:p>
          <a:p>
            <a:pPr marL="285750" marR="0" lvl="0" indent="-285750" algn="l" rtl="0">
              <a:spcBef>
                <a:spcPts val="1080"/>
              </a:spcBef>
              <a:spcAft>
                <a:spcPts val="0"/>
              </a:spcAft>
              <a:buClr>
                <a:srgbClr val="6CB255"/>
              </a:buClr>
              <a:buSzPts val="1700"/>
              <a:buFont typeface="Arial"/>
              <a:buChar char="-"/>
            </a:pPr>
            <a:r>
              <a:rPr lang="en-US" sz="1700">
                <a:solidFill>
                  <a:schemeClr val="dk1"/>
                </a:solidFill>
                <a:latin typeface="Arial"/>
                <a:ea typeface="Arial"/>
                <a:cs typeface="Arial"/>
                <a:sym typeface="Arial"/>
              </a:rPr>
              <a:t>Make habits difficult to break.</a:t>
            </a:r>
            <a:endParaRPr/>
          </a:p>
          <a:p>
            <a:pPr marL="285750" marR="0" lvl="0" indent="-285750" algn="l" rtl="0">
              <a:spcBef>
                <a:spcPts val="1080"/>
              </a:spcBef>
              <a:spcAft>
                <a:spcPts val="0"/>
              </a:spcAft>
              <a:buClr>
                <a:srgbClr val="6CB255"/>
              </a:buClr>
              <a:buSzPts val="1700"/>
              <a:buFont typeface="Arial"/>
              <a:buChar char="-"/>
            </a:pPr>
            <a:r>
              <a:rPr lang="en-US" sz="1700">
                <a:solidFill>
                  <a:schemeClr val="dk1"/>
                </a:solidFill>
                <a:latin typeface="Arial"/>
                <a:ea typeface="Arial"/>
                <a:cs typeface="Arial"/>
                <a:sym typeface="Arial"/>
              </a:rPr>
              <a:t>E.g. when riding in an elevator, we automatically stand facing the door.</a:t>
            </a:r>
            <a:endParaRPr/>
          </a:p>
        </p:txBody>
      </p:sp>
      <p:pic>
        <p:nvPicPr>
          <p:cNvPr id="9" name="Figure" descr="A crowded elevator is shown. There are many people standing close to one another."/>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54550" r="-54550"/>
          <a:stretch>
            <a:fillRect/>
          </a:stretch>
        </p:blipFill>
        <p:spPr>
          <a:xfrm>
            <a:off x="3858017" y="3208901"/>
            <a:ext cx="6252901" cy="27143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Google Shape;100;p12"/>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EVENT SCHEMA</a:t>
            </a:r>
            <a:endParaRPr/>
          </a:p>
        </p:txBody>
      </p:sp>
      <p:sp>
        <p:nvSpPr>
          <p:cNvPr id="102" name="Google Shape;102;p12"/>
          <p:cNvSpPr txBox="1">
            <a:spLocks noGrp="1"/>
          </p:cNvSpPr>
          <p:nvPr>
            <p:ph type="body" idx="1"/>
          </p:nvPr>
        </p:nvSpPr>
        <p:spPr>
          <a:xfrm>
            <a:off x="457200" y="1214957"/>
            <a:ext cx="8367221" cy="229976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600"/>
              <a:buNone/>
            </a:pPr>
            <a:r>
              <a:rPr lang="en-US" sz="1600"/>
              <a:t>Event schemas are difficult to change because they are automatic.</a:t>
            </a:r>
            <a:endParaRPr/>
          </a:p>
          <a:p>
            <a:pPr marL="0" lvl="0" indent="0" algn="l" rtl="0">
              <a:spcBef>
                <a:spcPts val="1080"/>
              </a:spcBef>
              <a:spcAft>
                <a:spcPts val="0"/>
              </a:spcAft>
              <a:buSzPts val="1600"/>
              <a:buNone/>
            </a:pPr>
            <a:r>
              <a:rPr lang="en-US" sz="1600"/>
              <a:t>When we receive a text, our event schema is to pick up our phone and reply. The problem is that this automatic reaction will arise even in situations when it is not safe to reply.</a:t>
            </a:r>
            <a:endParaRPr/>
          </a:p>
          <a:p>
            <a:pPr marL="0" lvl="0" indent="0" algn="l" rtl="0">
              <a:spcBef>
                <a:spcPts val="1080"/>
              </a:spcBef>
              <a:spcAft>
                <a:spcPts val="0"/>
              </a:spcAft>
              <a:buSzPts val="1600"/>
              <a:buNone/>
            </a:pPr>
            <a:r>
              <a:rPr lang="en-US" sz="1600"/>
              <a:t>Texting while driving is dangerous, but it is a difficult event schema for some people to resist.</a:t>
            </a:r>
            <a:endParaRPr/>
          </a:p>
          <a:p>
            <a:pPr marL="0" lvl="0" indent="0" algn="l" rtl="0">
              <a:spcBef>
                <a:spcPts val="1080"/>
              </a:spcBef>
              <a:spcAft>
                <a:spcPts val="0"/>
              </a:spcAft>
              <a:buSzPts val="1600"/>
              <a:buNone/>
            </a:pPr>
            <a:r>
              <a:rPr lang="en-US" sz="1600"/>
              <a:t>Research suggests that just the event schema of regularly checking our phone makes it increasingly difficult to resist picking it up while driving.</a:t>
            </a:r>
            <a:endParaRPr sz="1600"/>
          </a:p>
        </p:txBody>
      </p:sp>
      <p:pic>
        <p:nvPicPr>
          <p:cNvPr id="8" name="Figure" descr="A person's right hand is holding a cellular phone. The person is in the driver's seat of an automobile while on the road."/>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l="-26906" r="-26906"/>
          <a:stretch>
            <a:fillRect/>
          </a:stretch>
        </p:blipFill>
        <p:spPr>
          <a:xfrm>
            <a:off x="1691014" y="3828821"/>
            <a:ext cx="5666019" cy="24595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09" name="Google Shape;109;p13"/>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LANGUAGE</a:t>
            </a:r>
            <a:endParaRPr/>
          </a:p>
        </p:txBody>
      </p:sp>
      <p:sp>
        <p:nvSpPr>
          <p:cNvPr id="110" name="Google Shape;110;p13"/>
          <p:cNvSpPr txBox="1">
            <a:spLocks noGrp="1"/>
          </p:cNvSpPr>
          <p:nvPr>
            <p:ph type="body" idx="1"/>
          </p:nvPr>
        </p:nvSpPr>
        <p:spPr>
          <a:xfrm>
            <a:off x="457200" y="1216362"/>
            <a:ext cx="8367221" cy="430001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b="1">
                <a:solidFill>
                  <a:schemeClr val="dk1"/>
                </a:solidFill>
              </a:rPr>
              <a:t>Language</a:t>
            </a:r>
            <a:r>
              <a:rPr lang="en-US" sz="1700">
                <a:solidFill>
                  <a:schemeClr val="dk1"/>
                </a:solidFill>
              </a:rPr>
              <a:t> – a communication system that involves using words and systematic rules to organize those words to transmit information from one individual to another.</a:t>
            </a:r>
            <a:endParaRPr/>
          </a:p>
          <a:p>
            <a:pPr marL="0" lvl="0" indent="0" algn="l" rtl="0">
              <a:spcBef>
                <a:spcPts val="940"/>
              </a:spcBef>
              <a:spcAft>
                <a:spcPts val="0"/>
              </a:spcAft>
              <a:buClr>
                <a:srgbClr val="6CB255"/>
              </a:buClr>
              <a:buSzPts val="1700"/>
              <a:buNone/>
            </a:pPr>
            <a:r>
              <a:rPr lang="en-US" sz="1700" b="1" u="sng">
                <a:solidFill>
                  <a:srgbClr val="6CB255"/>
                </a:solidFill>
              </a:rPr>
              <a:t>Components of Language</a:t>
            </a:r>
            <a:endParaRPr/>
          </a:p>
          <a:p>
            <a:pPr marL="0" lvl="0" indent="0" algn="l" rtl="0">
              <a:spcBef>
                <a:spcPts val="940"/>
              </a:spcBef>
              <a:spcAft>
                <a:spcPts val="0"/>
              </a:spcAft>
              <a:buClr>
                <a:srgbClr val="6CB255"/>
              </a:buClr>
              <a:buSzPts val="1700"/>
              <a:buNone/>
            </a:pPr>
            <a:r>
              <a:rPr lang="en-US" sz="1700" b="1">
                <a:solidFill>
                  <a:schemeClr val="dk1"/>
                </a:solidFill>
              </a:rPr>
              <a:t>Lexicon </a:t>
            </a:r>
            <a:r>
              <a:rPr lang="en-US" sz="1700">
                <a:solidFill>
                  <a:schemeClr val="dk1"/>
                </a:solidFill>
              </a:rPr>
              <a:t>– the words of a given language.</a:t>
            </a:r>
            <a:endParaRPr/>
          </a:p>
          <a:p>
            <a:pPr marL="0" lvl="0" indent="0" algn="l" rtl="0">
              <a:spcBef>
                <a:spcPts val="940"/>
              </a:spcBef>
              <a:spcAft>
                <a:spcPts val="0"/>
              </a:spcAft>
              <a:buClr>
                <a:srgbClr val="6CB255"/>
              </a:buClr>
              <a:buSzPts val="1700"/>
              <a:buNone/>
            </a:pPr>
            <a:r>
              <a:rPr lang="en-US" sz="1700" b="1">
                <a:solidFill>
                  <a:schemeClr val="dk1"/>
                </a:solidFill>
              </a:rPr>
              <a:t>Grammar</a:t>
            </a:r>
            <a:r>
              <a:rPr lang="en-US" sz="1700">
                <a:solidFill>
                  <a:schemeClr val="dk1"/>
                </a:solidFill>
              </a:rPr>
              <a:t> – the set of rules that are used to convey meaning through the use of the lexicon.</a:t>
            </a:r>
            <a:endParaRPr/>
          </a:p>
          <a:p>
            <a:pPr marL="0" lvl="0" indent="0" algn="l" rtl="0">
              <a:spcBef>
                <a:spcPts val="940"/>
              </a:spcBef>
              <a:spcAft>
                <a:spcPts val="0"/>
              </a:spcAft>
              <a:buClr>
                <a:srgbClr val="6CB255"/>
              </a:buClr>
              <a:buSzPts val="1700"/>
              <a:buNone/>
            </a:pPr>
            <a:r>
              <a:rPr lang="en-US" sz="1700" b="1">
                <a:solidFill>
                  <a:schemeClr val="dk1"/>
                </a:solidFill>
              </a:rPr>
              <a:t>Phoneme </a:t>
            </a:r>
            <a:r>
              <a:rPr lang="en-US" sz="1700">
                <a:solidFill>
                  <a:schemeClr val="dk1"/>
                </a:solidFill>
              </a:rPr>
              <a:t>– a basic sound unit (ah, eh,).</a:t>
            </a:r>
            <a:endParaRPr/>
          </a:p>
          <a:p>
            <a:pPr marL="0" lvl="0" indent="0" algn="l" rtl="0">
              <a:spcBef>
                <a:spcPts val="940"/>
              </a:spcBef>
              <a:spcAft>
                <a:spcPts val="0"/>
              </a:spcAft>
              <a:buClr>
                <a:srgbClr val="6CB255"/>
              </a:buClr>
              <a:buSzPts val="1700"/>
              <a:buNone/>
            </a:pPr>
            <a:r>
              <a:rPr lang="en-US" sz="1700" b="1">
                <a:solidFill>
                  <a:schemeClr val="dk1"/>
                </a:solidFill>
              </a:rPr>
              <a:t>Morphemes</a:t>
            </a:r>
            <a:r>
              <a:rPr lang="en-US" sz="1700">
                <a:solidFill>
                  <a:schemeClr val="dk1"/>
                </a:solidFill>
              </a:rPr>
              <a:t> – the smallest units of language that convey some type of meaning.</a:t>
            </a:r>
            <a:endParaRPr/>
          </a:p>
          <a:p>
            <a:pPr marL="0" lvl="0" indent="0" algn="l" rtl="0">
              <a:spcBef>
                <a:spcPts val="940"/>
              </a:spcBef>
              <a:spcAft>
                <a:spcPts val="0"/>
              </a:spcAft>
              <a:buClr>
                <a:srgbClr val="6CB255"/>
              </a:buClr>
              <a:buSzPts val="1700"/>
              <a:buNone/>
            </a:pPr>
            <a:r>
              <a:rPr lang="en-US" sz="1700">
                <a:solidFill>
                  <a:schemeClr val="dk1"/>
                </a:solidFill>
              </a:rPr>
              <a:t>Language is constructed through semantics and syntax.</a:t>
            </a:r>
            <a:endParaRPr/>
          </a:p>
          <a:p>
            <a:pPr marL="0" lvl="0" indent="0" algn="l" rtl="0">
              <a:spcBef>
                <a:spcPts val="940"/>
              </a:spcBef>
              <a:spcAft>
                <a:spcPts val="0"/>
              </a:spcAft>
              <a:buClr>
                <a:srgbClr val="6CB255"/>
              </a:buClr>
              <a:buSzPts val="1700"/>
              <a:buNone/>
            </a:pPr>
            <a:r>
              <a:rPr lang="en-US" sz="1700" b="1">
                <a:solidFill>
                  <a:schemeClr val="dk1"/>
                </a:solidFill>
              </a:rPr>
              <a:t>Semantics </a:t>
            </a:r>
            <a:r>
              <a:rPr lang="en-US" sz="1700">
                <a:solidFill>
                  <a:schemeClr val="dk1"/>
                </a:solidFill>
              </a:rPr>
              <a:t>– the meaning we derive from morphemes and words.</a:t>
            </a:r>
            <a:endParaRPr/>
          </a:p>
          <a:p>
            <a:pPr marL="0" lvl="0" indent="0" algn="l" rtl="0">
              <a:spcBef>
                <a:spcPts val="940"/>
              </a:spcBef>
              <a:spcAft>
                <a:spcPts val="0"/>
              </a:spcAft>
              <a:buClr>
                <a:srgbClr val="6CB255"/>
              </a:buClr>
              <a:buSzPts val="1700"/>
              <a:buNone/>
            </a:pPr>
            <a:r>
              <a:rPr lang="en-US" sz="1700" b="1">
                <a:solidFill>
                  <a:schemeClr val="dk1"/>
                </a:solidFill>
              </a:rPr>
              <a:t>Syntax</a:t>
            </a:r>
            <a:r>
              <a:rPr lang="en-US" sz="1700">
                <a:solidFill>
                  <a:schemeClr val="dk1"/>
                </a:solidFill>
              </a:rPr>
              <a:t> – the way words are organized into sentences.</a:t>
            </a:r>
            <a:endParaRPr sz="17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457200" y="241326"/>
            <a:ext cx="8062912" cy="65953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Clr>
                <a:srgbClr val="6CB255"/>
              </a:buClr>
              <a:buSzPts val="2400"/>
              <a:buFont typeface="Arial Black"/>
              <a:buNone/>
            </a:pPr>
            <a:r>
              <a:rPr lang="en-US"/>
              <a:t>LANGUAGE DEVELOPMENT</a:t>
            </a:r>
            <a:endParaRPr/>
          </a:p>
        </p:txBody>
      </p:sp>
      <p:sp>
        <p:nvSpPr>
          <p:cNvPr id="117" name="Google Shape;117;p14"/>
          <p:cNvSpPr txBox="1">
            <a:spLocks noGrp="1"/>
          </p:cNvSpPr>
          <p:nvPr>
            <p:ph type="body" idx="1"/>
          </p:nvPr>
        </p:nvSpPr>
        <p:spPr>
          <a:xfrm>
            <a:off x="457200" y="1236972"/>
            <a:ext cx="8367221" cy="540671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6CB255"/>
              </a:buClr>
              <a:buSzPts val="1700"/>
              <a:buNone/>
            </a:pPr>
            <a:r>
              <a:rPr lang="en-US" sz="1700" b="1"/>
              <a:t>Noam Chomsky – </a:t>
            </a:r>
            <a:r>
              <a:rPr lang="en-US" sz="1700"/>
              <a:t>proposed that the mechanisms underlying language acquisition are biologically determined.</a:t>
            </a:r>
            <a:endParaRPr/>
          </a:p>
          <a:p>
            <a:pPr marL="285750" lvl="0" indent="-285750" algn="l" rtl="0">
              <a:spcBef>
                <a:spcPts val="940"/>
              </a:spcBef>
              <a:spcAft>
                <a:spcPts val="0"/>
              </a:spcAft>
              <a:buSzPts val="1700"/>
              <a:buFont typeface="Arial"/>
              <a:buChar char="-"/>
            </a:pPr>
            <a:r>
              <a:rPr lang="en-US" sz="1700"/>
              <a:t>Language develops in the absence of formal instruction.</a:t>
            </a:r>
            <a:endParaRPr/>
          </a:p>
          <a:p>
            <a:pPr marL="285750" lvl="0" indent="-285750" algn="l" rtl="0">
              <a:spcBef>
                <a:spcPts val="940"/>
              </a:spcBef>
              <a:spcAft>
                <a:spcPts val="0"/>
              </a:spcAft>
              <a:buSzPts val="1700"/>
              <a:buFont typeface="Arial"/>
              <a:buChar char="-"/>
            </a:pPr>
            <a:r>
              <a:rPr lang="en-US" sz="1700"/>
              <a:t>Language acquisition follows similar patterns in children from different cultures/backgrounds.</a:t>
            </a:r>
            <a:endParaRPr/>
          </a:p>
          <a:p>
            <a:pPr marL="0" lvl="0" indent="0" algn="l" rtl="0">
              <a:spcBef>
                <a:spcPts val="940"/>
              </a:spcBef>
              <a:spcAft>
                <a:spcPts val="0"/>
              </a:spcAft>
              <a:buClr>
                <a:srgbClr val="6CB255"/>
              </a:buClr>
              <a:buSzPts val="1700"/>
              <a:buNone/>
            </a:pPr>
            <a:r>
              <a:rPr lang="en-US" sz="1700" b="1"/>
              <a:t>Critical period </a:t>
            </a:r>
            <a:r>
              <a:rPr lang="en-US" sz="1700"/>
              <a:t>– proficiency at acquiring language is maximal early in life.</a:t>
            </a:r>
            <a:endParaRPr/>
          </a:p>
          <a:p>
            <a:pPr marL="285750" lvl="0" indent="-285750" algn="l" rtl="0">
              <a:spcBef>
                <a:spcPts val="940"/>
              </a:spcBef>
              <a:spcAft>
                <a:spcPts val="0"/>
              </a:spcAft>
              <a:buSzPts val="1700"/>
              <a:buFont typeface="Arial"/>
              <a:buChar char="-"/>
            </a:pPr>
            <a:r>
              <a:rPr lang="en-US" sz="1700"/>
              <a:t>Being deprived of language during the critical period impedes the ability to fully acquire and use language.</a:t>
            </a:r>
            <a:endParaRPr/>
          </a:p>
          <a:p>
            <a:pPr marL="0" lvl="0" indent="0" algn="l" rtl="0">
              <a:spcBef>
                <a:spcPts val="940"/>
              </a:spcBef>
              <a:spcAft>
                <a:spcPts val="0"/>
              </a:spcAft>
              <a:buClr>
                <a:srgbClr val="6CB255"/>
              </a:buClr>
              <a:buSzPts val="1700"/>
              <a:buNone/>
            </a:pPr>
            <a:r>
              <a:rPr lang="en-US" sz="1700" b="1" u="sng">
                <a:solidFill>
                  <a:srgbClr val="6CB255"/>
                </a:solidFill>
              </a:rPr>
              <a:t>The Case of Genie</a:t>
            </a:r>
            <a:endParaRPr/>
          </a:p>
          <a:p>
            <a:pPr marL="0" lvl="0" indent="0" algn="l" rtl="0">
              <a:spcBef>
                <a:spcPts val="940"/>
              </a:spcBef>
              <a:spcAft>
                <a:spcPts val="0"/>
              </a:spcAft>
              <a:buClr>
                <a:srgbClr val="6CB255"/>
              </a:buClr>
              <a:buSzPts val="1700"/>
              <a:buNone/>
            </a:pPr>
            <a:r>
              <a:rPr lang="en-US" sz="1700"/>
              <a:t>The effects of language deprivation during the critical period can be seen in the case study of Genie. </a:t>
            </a:r>
            <a:endParaRPr/>
          </a:p>
          <a:p>
            <a:pPr marL="285750" lvl="0" indent="-285750" algn="l" rtl="0">
              <a:spcBef>
                <a:spcPts val="940"/>
              </a:spcBef>
              <a:spcAft>
                <a:spcPts val="0"/>
              </a:spcAft>
              <a:buSzPts val="1700"/>
              <a:buFont typeface="Arial"/>
              <a:buChar char="-"/>
            </a:pPr>
            <a:r>
              <a:rPr lang="en-US" sz="1700"/>
              <a:t>Was found at age 13 after being raised in neglectful and abusive conditions.</a:t>
            </a:r>
            <a:endParaRPr/>
          </a:p>
          <a:p>
            <a:pPr marL="285750" lvl="0" indent="-285750" algn="l" rtl="0">
              <a:spcBef>
                <a:spcPts val="940"/>
              </a:spcBef>
              <a:spcAft>
                <a:spcPts val="0"/>
              </a:spcAft>
              <a:buSzPts val="1700"/>
              <a:buFont typeface="Arial"/>
              <a:buChar char="-"/>
            </a:pPr>
            <a:r>
              <a:rPr lang="en-US" sz="1700"/>
              <a:t>Grew up with virtually no social interaction and was unable to speak when found.</a:t>
            </a:r>
            <a:endParaRPr/>
          </a:p>
          <a:p>
            <a:pPr marL="285750" lvl="0" indent="-285750" algn="l" rtl="0">
              <a:spcBef>
                <a:spcPts val="940"/>
              </a:spcBef>
              <a:spcAft>
                <a:spcPts val="0"/>
              </a:spcAft>
              <a:buSzPts val="1700"/>
              <a:buFont typeface="Arial"/>
              <a:buChar char="-"/>
            </a:pPr>
            <a:r>
              <a:rPr lang="en-US" sz="1700"/>
              <a:t>With help, Genie was able to acquire vocabulary but was not able to learn the grammatical aspects of language.</a:t>
            </a:r>
            <a:endParaRPr/>
          </a:p>
        </p:txBody>
      </p:sp>
    </p:spTree>
  </p:cSld>
  <p:clrMapOvr>
    <a:masterClrMapping/>
  </p:clrMapOvr>
</p:sld>
</file>

<file path=ppt/theme/theme1.xml><?xml version="1.0" encoding="utf-8"?>
<a:theme xmlns:a="http://schemas.openxmlformats.org/drawingml/2006/main" name="Essential">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2444</Words>
  <Application>Microsoft Macintosh PowerPoint</Application>
  <PresentationFormat>On-screen Show (4:3)</PresentationFormat>
  <Paragraphs>248</Paragraphs>
  <Slides>30</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Arial Black</vt:lpstr>
      <vt:lpstr>Calibri</vt:lpstr>
      <vt:lpstr>Essential</vt:lpstr>
      <vt:lpstr>PowerPoint Presentation</vt:lpstr>
      <vt:lpstr>COGNITIVE PSYCHOLOGY</vt:lpstr>
      <vt:lpstr>COGNITION</vt:lpstr>
      <vt:lpstr>CONCEPTS &amp; PROTOTYPES</vt:lpstr>
      <vt:lpstr>NATURAL &amp; ARTIFICIAL CONCEPTS</vt:lpstr>
      <vt:lpstr>SCHEMATA</vt:lpstr>
      <vt:lpstr>EVENT SCHEMA</vt:lpstr>
      <vt:lpstr>LANGUAGE</vt:lpstr>
      <vt:lpstr>LANGUAGE DEVELOPMENT</vt:lpstr>
      <vt:lpstr>LANGUAGE DEVELOPMENT</vt:lpstr>
      <vt:lpstr>PROBLEM SOLVING STRATEGIES</vt:lpstr>
      <vt:lpstr>PROBLEM-SOLVING STRATEGIES</vt:lpstr>
      <vt:lpstr>PUZZLE 1: SUDOKU</vt:lpstr>
      <vt:lpstr>PUZZLE 2: SPATIAL REASONING</vt:lpstr>
      <vt:lpstr>ANSWERS</vt:lpstr>
      <vt:lpstr>PITFALLS TO PROBLEM SOLVING</vt:lpstr>
      <vt:lpstr>BIASES</vt:lpstr>
      <vt:lpstr>CLASSIFYING INTELLIGENCE</vt:lpstr>
      <vt:lpstr>TRIARCHIC THEORY OF INTELLIGENCE</vt:lpstr>
      <vt:lpstr>MULTIPLE INTELLIGENCES THEORY</vt:lpstr>
      <vt:lpstr>CREATIVITY</vt:lpstr>
      <vt:lpstr>MEASURES OF INTELLIGENCE</vt:lpstr>
      <vt:lpstr>ALFRED BINET</vt:lpstr>
      <vt:lpstr>MEASURES OF INTELLIGENCE</vt:lpstr>
      <vt:lpstr>THE BELL CURVE</vt:lpstr>
      <vt:lpstr>IQ BELL CURVE</vt:lpstr>
      <vt:lpstr>THE SOURCE OF INTELLIGENCE</vt:lpstr>
      <vt:lpstr>GENETICS AND IQ</vt:lpstr>
      <vt:lpstr>LEARNING DISABILITIES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6</cp:revision>
  <dcterms:modified xsi:type="dcterms:W3CDTF">2020-07-20T15:43:10Z</dcterms:modified>
</cp:coreProperties>
</file>