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2"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749"/>
    <p:restoredTop sz="93405"/>
  </p:normalViewPr>
  <p:slideViewPr>
    <p:cSldViewPr snapToGrid="0">
      <p:cViewPr varScale="1">
        <p:scale>
          <a:sx n="105" d="100"/>
          <a:sy n="105" d="100"/>
        </p:scale>
        <p:origin x="1256"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589766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 name="Google Shape;4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9628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RECALL EXERCISE:</a:t>
            </a:r>
            <a:endParaRPr/>
          </a:p>
          <a:p>
            <a:pPr marL="0" lvl="0" indent="0" algn="l" rtl="0">
              <a:spcBef>
                <a:spcPts val="0"/>
              </a:spcBef>
              <a:spcAft>
                <a:spcPts val="0"/>
              </a:spcAft>
              <a:buNone/>
            </a:pPr>
            <a:r>
              <a:rPr lang="en-US"/>
              <a:t>Read each string of numbers out loud and have student write down what they can remember after each string to determine longest string of numbers they can remember.</a:t>
            </a:r>
            <a:endParaRPr/>
          </a:p>
          <a:p>
            <a:pPr marL="0" lvl="0" indent="0" algn="l" rtl="0">
              <a:spcBef>
                <a:spcPts val="0"/>
              </a:spcBef>
              <a:spcAft>
                <a:spcPts val="0"/>
              </a:spcAft>
              <a:buNone/>
            </a:pPr>
            <a:endParaRPr/>
          </a:p>
          <a:p>
            <a:pPr marL="0" lvl="0" indent="0" algn="l" rtl="0">
              <a:spcBef>
                <a:spcPts val="0"/>
              </a:spcBef>
              <a:spcAft>
                <a:spcPts val="0"/>
              </a:spcAft>
              <a:buNone/>
            </a:pPr>
            <a:r>
              <a:rPr lang="en-US"/>
              <a:t>9754, 68259, 913825, 5316842, 86951372, 719384273</a:t>
            </a:r>
            <a:endParaRPr/>
          </a:p>
          <a:p>
            <a:pPr marL="0" lvl="0" indent="0" algn="l" rtl="0">
              <a:spcBef>
                <a:spcPts val="0"/>
              </a:spcBef>
              <a:spcAft>
                <a:spcPts val="0"/>
              </a:spcAft>
              <a:buNone/>
            </a:pPr>
            <a:endParaRPr/>
          </a:p>
          <a:p>
            <a:pPr marL="0" lvl="0" indent="0" algn="l" rtl="0">
              <a:spcBef>
                <a:spcPts val="0"/>
              </a:spcBef>
              <a:spcAft>
                <a:spcPts val="0"/>
              </a:spcAft>
              <a:buNone/>
            </a:pPr>
            <a:r>
              <a:rPr lang="en-US"/>
              <a:t>6419, 67148, 648327, 5963827, 51739826, 163875942</a:t>
            </a:r>
            <a:endParaRPr/>
          </a:p>
        </p:txBody>
      </p:sp>
      <p:sp>
        <p:nvSpPr>
          <p:cNvPr id="121" name="Google Shape;121;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1950078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290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2278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65031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1203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1573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7431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86936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73117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1529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 name="Google Shape;5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83267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86104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61240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4311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2065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4791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7011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04375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1" name="Google Shape;261;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correct answer is C.</a:t>
            </a:r>
            <a:endParaRPr/>
          </a:p>
        </p:txBody>
      </p:sp>
      <p:sp>
        <p:nvSpPr>
          <p:cNvPr id="262" name="Google Shape;262;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14465362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3524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9958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26620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23400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86313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49080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86083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75518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0145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101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5798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0277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5016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6995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0813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p:nvPr/>
        </p:nvSpPr>
        <p:spPr>
          <a:xfrm>
            <a:off x="0" y="789677"/>
            <a:ext cx="9144000" cy="70915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6CB255"/>
              </a:buClr>
              <a:buSzPts val="3500"/>
              <a:buFont typeface="Arial Black"/>
              <a:buNone/>
            </a:pPr>
            <a:r>
              <a:rPr lang="en-US" sz="3500" b="0" i="0" u="none" strike="noStrike" cap="none">
                <a:solidFill>
                  <a:srgbClr val="6CB255"/>
                </a:solidFill>
                <a:latin typeface="Arial Black"/>
                <a:ea typeface="Arial Black"/>
                <a:cs typeface="Arial Black"/>
                <a:sym typeface="Arial Black"/>
              </a:rPr>
              <a:t>COLLEGE PHYSICS</a:t>
            </a:r>
            <a:endParaRPr/>
          </a:p>
          <a:p>
            <a:pPr marL="0" marR="0" lvl="0" indent="0" algn="ctr" rtl="0">
              <a:spcBef>
                <a:spcPts val="0"/>
              </a:spcBef>
              <a:spcAft>
                <a:spcPts val="0"/>
              </a:spcAft>
              <a:buClr>
                <a:srgbClr val="6CB255"/>
              </a:buClr>
              <a:buSzPts val="1800"/>
              <a:buFont typeface="Arial Black"/>
              <a:buNone/>
            </a:pPr>
            <a:endParaRPr sz="1800" b="0" i="0" u="none" strike="noStrike" cap="none">
              <a:solidFill>
                <a:srgbClr val="EAF1DD"/>
              </a:solidFill>
              <a:latin typeface="Arial"/>
              <a:ea typeface="Arial"/>
              <a:cs typeface="Arial"/>
              <a:sym typeface="Arial"/>
            </a:endParaRPr>
          </a:p>
          <a:p>
            <a:pPr marL="0" marR="0" lvl="0" indent="0" algn="ctr" rtl="0">
              <a:spcBef>
                <a:spcPts val="0"/>
              </a:spcBef>
              <a:spcAft>
                <a:spcPts val="0"/>
              </a:spcAft>
              <a:buClr>
                <a:srgbClr val="212F62"/>
              </a:buClr>
              <a:buSzPts val="2000"/>
              <a:buFont typeface="Arial"/>
              <a:buNone/>
            </a:pPr>
            <a:r>
              <a:rPr lang="en-US" sz="2000" b="1" i="0" u="none" strike="noStrike" cap="none">
                <a:solidFill>
                  <a:srgbClr val="212F62"/>
                </a:solidFill>
                <a:latin typeface="Arial"/>
                <a:ea typeface="Arial"/>
                <a:cs typeface="Arial"/>
                <a:sym typeface="Arial"/>
              </a:rPr>
              <a:t>Chapter # Chapter Title</a:t>
            </a:r>
            <a:endParaRPr/>
          </a:p>
          <a:p>
            <a:pPr marL="0" marR="0" lvl="0" indent="0" algn="ctr" rtl="0">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PowerPoint Image Slideshow</a:t>
            </a:r>
            <a:endParaRPr sz="1600" b="0" i="0" u="none" strike="noStrike" cap="none">
              <a:solidFill>
                <a:schemeClr val="dk1"/>
              </a:solidFill>
              <a:latin typeface="Arial"/>
              <a:ea typeface="Arial"/>
              <a:cs typeface="Arial"/>
              <a:sym typeface="Arial"/>
            </a:endParaRPr>
          </a:p>
        </p:txBody>
      </p:sp>
      <p:pic>
        <p:nvPicPr>
          <p:cNvPr id="19" name="Google Shape;19;p2" descr="medium_covers_Page_2.png"/>
          <p:cNvPicPr preferRelativeResize="0"/>
          <p:nvPr/>
        </p:nvPicPr>
        <p:blipFill rotWithShape="1">
          <a:blip r:embed="rId2">
            <a:alphaModFix/>
          </a:blip>
          <a:srcRect/>
          <a:stretch/>
        </p:blipFill>
        <p:spPr>
          <a:xfrm>
            <a:off x="3562758" y="2517424"/>
            <a:ext cx="2010682" cy="2603836"/>
          </a:xfrm>
          <a:prstGeom prst="rect">
            <a:avLst/>
          </a:prstGeom>
          <a:noFill/>
          <a:ln>
            <a:noFill/>
          </a:ln>
          <a:effectLst>
            <a:reflection stA="52000" endA="300" endPos="35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spTree>
      <p:nvGrpSpPr>
        <p:cNvPr id="1" name="Shape 20"/>
        <p:cNvGrpSpPr/>
        <p:nvPr/>
      </p:nvGrpSpPr>
      <p:grpSpPr>
        <a:xfrm>
          <a:off x="0" y="0"/>
          <a:ext cx="0" cy="0"/>
          <a:chOff x="0" y="0"/>
          <a:chExt cx="0" cy="0"/>
        </a:xfrm>
      </p:grpSpPr>
      <p:sp>
        <p:nvSpPr>
          <p:cNvPr id="21" name="Google Shape;21;p3"/>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rot="-5400000">
            <a:off x="8044814" y="683895"/>
            <a:ext cx="131572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3"/>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6CB25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a:spLocks noGrp="1"/>
          </p:cNvSpPr>
          <p:nvPr>
            <p:ph type="pic" idx="2"/>
          </p:nvPr>
        </p:nvSpPr>
        <p:spPr>
          <a:xfrm>
            <a:off x="457199" y="1122386"/>
            <a:ext cx="8062913" cy="3500071"/>
          </a:xfrm>
          <a:prstGeom prst="rect">
            <a:avLst/>
          </a:prstGeom>
          <a:noFill/>
          <a:ln>
            <a:noFill/>
          </a:ln>
        </p:spPr>
        <p:txBody>
          <a:bodyPr spcFirstLastPara="1" wrap="square" lIns="91425" tIns="45700" rIns="91425" bIns="45700" anchor="t" anchorCtr="0">
            <a:noAutofit/>
          </a:bodyPr>
          <a:lstStyle>
            <a:lvl1pPr marR="0" lvl="0" algn="l" rtl="0">
              <a:spcBef>
                <a:spcPts val="400"/>
              </a:spcBef>
              <a:spcAft>
                <a:spcPts val="0"/>
              </a:spcAft>
              <a:buClr>
                <a:srgbClr val="6CB255"/>
              </a:buClr>
              <a:buSzPts val="2000"/>
              <a:buFont typeface="Arial"/>
              <a:buNone/>
              <a:defRPr sz="2000" b="0" i="0" u="none" strike="noStrike" cap="none">
                <a:solidFill>
                  <a:schemeClr val="dk1"/>
                </a:solidFill>
                <a:latin typeface="Arial"/>
                <a:ea typeface="Arial"/>
                <a:cs typeface="Arial"/>
                <a:sym typeface="Arial"/>
              </a:defRPr>
            </a:lvl1pPr>
            <a:lvl2pPr marR="0" lvl="1" algn="l" rtl="0">
              <a:spcBef>
                <a:spcPts val="600"/>
              </a:spcBef>
              <a:spcAft>
                <a:spcPts val="0"/>
              </a:spcAft>
              <a:buClr>
                <a:srgbClr val="6CB255"/>
              </a:buClr>
              <a:buSzPts val="2000"/>
              <a:buFont typeface="Arial"/>
              <a:buChar char="•"/>
              <a:defRPr sz="2000" b="0" i="0" u="none" strike="noStrike" cap="none">
                <a:solidFill>
                  <a:srgbClr val="000000"/>
                </a:solidFill>
                <a:latin typeface="Arial"/>
                <a:ea typeface="Arial"/>
                <a:cs typeface="Arial"/>
                <a:sym typeface="Arial"/>
              </a:defRPr>
            </a:lvl2pPr>
            <a:lvl3pPr marR="0" lvl="2"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3pPr>
            <a:lvl4pPr marR="0" lvl="3"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4pPr>
            <a:lvl5pPr marR="0" lvl="4"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5pPr>
            <a:lvl6pPr marR="0" lvl="5"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6pPr>
            <a:lvl7pPr marR="0" lvl="6"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7pPr>
            <a:lvl8pPr marR="0" lvl="7"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R="0" lvl="8"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6" name="Google Shape;26;p3"/>
          <p:cNvSpPr txBox="1">
            <a:spLocks noGrp="1"/>
          </p:cNvSpPr>
          <p:nvPr>
            <p:ph type="body" idx="1"/>
          </p:nvPr>
        </p:nvSpPr>
        <p:spPr>
          <a:xfrm>
            <a:off x="457200" y="4843982"/>
            <a:ext cx="8062912" cy="1166382"/>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6CB255"/>
              </a:buClr>
              <a:buSzPts val="2000"/>
              <a:buNone/>
              <a:defRPr>
                <a:solidFill>
                  <a:srgbClr val="000000"/>
                </a:solidFill>
              </a:defRPr>
            </a:lvl1pPr>
            <a:lvl2pPr marL="914400" lvl="1" indent="-355600" algn="l">
              <a:spcBef>
                <a:spcPts val="600"/>
              </a:spcBef>
              <a:spcAft>
                <a:spcPts val="0"/>
              </a:spcAft>
              <a:buClr>
                <a:srgbClr val="6CB255"/>
              </a:buClr>
              <a:buSzPts val="2000"/>
              <a:buFont typeface="Arial Black"/>
              <a:buAutoNum type="alphaLcParenR"/>
              <a:defRPr>
                <a:solidFill>
                  <a:schemeClr val="dk1"/>
                </a:solidFill>
              </a:defRPr>
            </a:lvl2pPr>
            <a:lvl3pPr marL="1371600" lvl="2" indent="-342900" algn="l">
              <a:spcBef>
                <a:spcPts val="360"/>
              </a:spcBef>
              <a:spcAft>
                <a:spcPts val="0"/>
              </a:spcAft>
              <a:buClr>
                <a:srgbClr val="6CB255"/>
              </a:buClr>
              <a:buSzPts val="1800"/>
              <a:buFont typeface="Arial Black"/>
              <a:buAutoNum type="alphaLcParenR"/>
              <a:defRPr>
                <a:solidFill>
                  <a:schemeClr val="dk1"/>
                </a:solidFill>
              </a:defRPr>
            </a:lvl3pPr>
            <a:lvl4pPr marL="1828800" lvl="3" indent="-342900" algn="l">
              <a:spcBef>
                <a:spcPts val="360"/>
              </a:spcBef>
              <a:spcAft>
                <a:spcPts val="0"/>
              </a:spcAft>
              <a:buClr>
                <a:srgbClr val="6CB255"/>
              </a:buClr>
              <a:buSzPts val="1800"/>
              <a:buFont typeface="Arial Black"/>
              <a:buAutoNum type="alphaLcParenR"/>
              <a:defRPr>
                <a:solidFill>
                  <a:schemeClr val="dk1"/>
                </a:solidFill>
              </a:defRPr>
            </a:lvl4pPr>
            <a:lvl5pPr marL="2286000" lvl="4" indent="-342900" algn="l">
              <a:spcBef>
                <a:spcPts val="360"/>
              </a:spcBef>
              <a:spcAft>
                <a:spcPts val="0"/>
              </a:spcAft>
              <a:buClr>
                <a:srgbClr val="6CB255"/>
              </a:buClr>
              <a:buSzPts val="1800"/>
              <a:buFont typeface="Arial Black"/>
              <a:buAutoNum type="alphaLcParenR"/>
              <a:defRPr>
                <a:solidFill>
                  <a:schemeClr val="dk1"/>
                </a:solidFill>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wo Content">
  <p:cSld name="Two Conten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6CB25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rot="-5400000">
            <a:off x="8044814" y="683895"/>
            <a:ext cx="131572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4"/>
          <p:cNvSpPr>
            <a:spLocks noGrp="1"/>
          </p:cNvSpPr>
          <p:nvPr>
            <p:ph type="pic" idx="2"/>
          </p:nvPr>
        </p:nvSpPr>
        <p:spPr>
          <a:xfrm>
            <a:off x="457199" y="1107618"/>
            <a:ext cx="4031619" cy="4607689"/>
          </a:xfrm>
          <a:prstGeom prst="rect">
            <a:avLst/>
          </a:prstGeom>
          <a:noFill/>
          <a:ln>
            <a:noFill/>
          </a:ln>
        </p:spPr>
        <p:txBody>
          <a:bodyPr spcFirstLastPara="1" wrap="square" lIns="91425" tIns="45700" rIns="91425" bIns="45700" anchor="t" anchorCtr="0">
            <a:noAutofit/>
          </a:bodyPr>
          <a:lstStyle>
            <a:lvl1pPr marR="0" lvl="0" algn="l" rtl="0">
              <a:spcBef>
                <a:spcPts val="400"/>
              </a:spcBef>
              <a:spcAft>
                <a:spcPts val="0"/>
              </a:spcAft>
              <a:buClr>
                <a:srgbClr val="6CB255"/>
              </a:buClr>
              <a:buSzPts val="2000"/>
              <a:buFont typeface="Arial"/>
              <a:buNone/>
              <a:defRPr sz="2000" b="0" i="0" u="none" strike="noStrike" cap="none">
                <a:solidFill>
                  <a:schemeClr val="dk1"/>
                </a:solidFill>
                <a:latin typeface="Arial"/>
                <a:ea typeface="Arial"/>
                <a:cs typeface="Arial"/>
                <a:sym typeface="Arial"/>
              </a:defRPr>
            </a:lvl1pPr>
            <a:lvl2pPr marR="0" lvl="1" algn="l" rtl="0">
              <a:spcBef>
                <a:spcPts val="600"/>
              </a:spcBef>
              <a:spcAft>
                <a:spcPts val="0"/>
              </a:spcAft>
              <a:buClr>
                <a:srgbClr val="6CB255"/>
              </a:buClr>
              <a:buSzPts val="2000"/>
              <a:buFont typeface="Arial"/>
              <a:buChar char="•"/>
              <a:defRPr sz="2000" b="0" i="0" u="none" strike="noStrike" cap="none">
                <a:solidFill>
                  <a:srgbClr val="000000"/>
                </a:solidFill>
                <a:latin typeface="Arial"/>
                <a:ea typeface="Arial"/>
                <a:cs typeface="Arial"/>
                <a:sym typeface="Arial"/>
              </a:defRPr>
            </a:lvl2pPr>
            <a:lvl3pPr marR="0" lvl="2"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3pPr>
            <a:lvl4pPr marR="0" lvl="3"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4pPr>
            <a:lvl5pPr marR="0" lvl="4"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5pPr>
            <a:lvl6pPr marR="0" lvl="5"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6pPr>
            <a:lvl7pPr marR="0" lvl="6"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7pPr>
            <a:lvl8pPr marR="0" lvl="7"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R="0" lvl="8"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3" name="Google Shape;33;p4"/>
          <p:cNvSpPr txBox="1">
            <a:spLocks noGrp="1"/>
          </p:cNvSpPr>
          <p:nvPr>
            <p:ph type="body" idx="1"/>
          </p:nvPr>
        </p:nvSpPr>
        <p:spPr>
          <a:xfrm>
            <a:off x="4606925" y="1107618"/>
            <a:ext cx="3913188" cy="4607382"/>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6CB255"/>
              </a:buClr>
              <a:buSzPts val="2000"/>
              <a:buNone/>
              <a:defRPr>
                <a:solidFill>
                  <a:srgbClr val="212F62"/>
                </a:solidFill>
              </a:defRPr>
            </a:lvl1pPr>
            <a:lvl2pPr marL="914400" lvl="1" indent="-355600" algn="l">
              <a:spcBef>
                <a:spcPts val="600"/>
              </a:spcBef>
              <a:spcAft>
                <a:spcPts val="0"/>
              </a:spcAft>
              <a:buClr>
                <a:srgbClr val="6CB255"/>
              </a:buClr>
              <a:buSzPts val="2000"/>
              <a:buFont typeface="Arial Black"/>
              <a:buAutoNum type="alphaLcParenR"/>
              <a:defRPr>
                <a:solidFill>
                  <a:schemeClr val="dk1"/>
                </a:solidFill>
              </a:defRPr>
            </a:lvl2pPr>
            <a:lvl3pPr marL="1371600" lvl="2" indent="-342900" algn="l">
              <a:spcBef>
                <a:spcPts val="360"/>
              </a:spcBef>
              <a:spcAft>
                <a:spcPts val="0"/>
              </a:spcAft>
              <a:buClr>
                <a:srgbClr val="6CB255"/>
              </a:buClr>
              <a:buSzPts val="1800"/>
              <a:buFont typeface="Arial Black"/>
              <a:buAutoNum type="alphaLcParenR"/>
              <a:defRPr>
                <a:solidFill>
                  <a:schemeClr val="dk1"/>
                </a:solidFill>
              </a:defRPr>
            </a:lvl3pPr>
            <a:lvl4pPr marL="1828800" lvl="3" indent="-342900" algn="l">
              <a:spcBef>
                <a:spcPts val="360"/>
              </a:spcBef>
              <a:spcAft>
                <a:spcPts val="0"/>
              </a:spcAft>
              <a:buClr>
                <a:srgbClr val="6CB255"/>
              </a:buClr>
              <a:buSzPts val="1800"/>
              <a:buFont typeface="Arial Black"/>
              <a:buAutoNum type="alphaLcParenR"/>
              <a:defRPr>
                <a:solidFill>
                  <a:schemeClr val="dk1"/>
                </a:solidFill>
              </a:defRPr>
            </a:lvl4pPr>
            <a:lvl5pPr marL="2286000" lvl="4" indent="-342900" algn="l">
              <a:spcBef>
                <a:spcPts val="360"/>
              </a:spcBef>
              <a:spcAft>
                <a:spcPts val="0"/>
              </a:spcAft>
              <a:buClr>
                <a:srgbClr val="6CB255"/>
              </a:buClr>
              <a:buSzPts val="1800"/>
              <a:buFont typeface="Arial Black"/>
              <a:buAutoNum type="alphaLcParenR"/>
              <a:defRPr>
                <a:solidFill>
                  <a:schemeClr val="dk1"/>
                </a:solidFill>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ontent with Caption">
  <p:cSld name="Content with Caption">
    <p:spTree>
      <p:nvGrpSpPr>
        <p:cNvPr id="1" name="Shape 34"/>
        <p:cNvGrpSpPr/>
        <p:nvPr/>
      </p:nvGrpSpPr>
      <p:grpSpPr>
        <a:xfrm>
          <a:off x="0" y="0"/>
          <a:ext cx="0" cy="0"/>
          <a:chOff x="0" y="0"/>
          <a:chExt cx="0" cy="0"/>
        </a:xfrm>
      </p:grpSpPr>
      <p:sp>
        <p:nvSpPr>
          <p:cNvPr id="35" name="Google Shape;35;p5"/>
          <p:cNvSpPr txBox="1">
            <a:spLocks noGrp="1"/>
          </p:cNvSpPr>
          <p:nvPr>
            <p:ph type="body" idx="1"/>
          </p:nvPr>
        </p:nvSpPr>
        <p:spPr>
          <a:xfrm>
            <a:off x="3575050" y="1600200"/>
            <a:ext cx="5111750" cy="4480560"/>
          </a:xfrm>
          <a:prstGeom prst="rect">
            <a:avLst/>
          </a:prstGeom>
          <a:noFill/>
          <a:ln>
            <a:noFill/>
          </a:ln>
        </p:spPr>
        <p:txBody>
          <a:bodyPr spcFirstLastPara="1" wrap="square" lIns="91425" tIns="45700" rIns="91425" bIns="45700" anchor="t" anchorCtr="0">
            <a:noAutofit/>
          </a:bodyPr>
          <a:lstStyle>
            <a:lvl1pPr marL="457200" lvl="0" indent="-228600" algn="l">
              <a:spcBef>
                <a:spcPts val="640"/>
              </a:spcBef>
              <a:spcAft>
                <a:spcPts val="0"/>
              </a:spcAft>
              <a:buSzPts val="3200"/>
              <a:buNone/>
              <a:defRPr sz="3200"/>
            </a:lvl1pPr>
            <a:lvl2pPr marL="914400" lvl="1" indent="-406400" algn="l">
              <a:spcBef>
                <a:spcPts val="600"/>
              </a:spcBef>
              <a:spcAft>
                <a:spcPts val="0"/>
              </a:spcAft>
              <a:buSzPts val="2800"/>
              <a:buFont typeface="Arial Black"/>
              <a:buAutoNum type="alphaLcParenR"/>
              <a:defRPr sz="2800"/>
            </a:lvl2pPr>
            <a:lvl3pPr marL="1371600" lvl="2" indent="-381000" algn="l">
              <a:spcBef>
                <a:spcPts val="480"/>
              </a:spcBef>
              <a:spcAft>
                <a:spcPts val="0"/>
              </a:spcAft>
              <a:buSzPts val="2400"/>
              <a:buFont typeface="Arial Black"/>
              <a:buAutoNum type="alphaLcParenR"/>
              <a:defRPr sz="2400"/>
            </a:lvl3pPr>
            <a:lvl4pPr marL="1828800" lvl="3" indent="-355600" algn="l">
              <a:spcBef>
                <a:spcPts val="400"/>
              </a:spcBef>
              <a:spcAft>
                <a:spcPts val="0"/>
              </a:spcAft>
              <a:buSzPts val="2000"/>
              <a:buFont typeface="Arial Black"/>
              <a:buAutoNum type="alphaLcParenR"/>
              <a:defRPr sz="2000"/>
            </a:lvl4pPr>
            <a:lvl5pPr marL="2286000" lvl="4" indent="-355600" algn="l">
              <a:spcBef>
                <a:spcPts val="400"/>
              </a:spcBef>
              <a:spcAft>
                <a:spcPts val="0"/>
              </a:spcAft>
              <a:buSzPts val="2000"/>
              <a:buFont typeface="Arial Black"/>
              <a:buAutoNum type="alphaLcParenR"/>
              <a:defRPr sz="2000"/>
            </a:lvl5pPr>
            <a:lvl6pPr marL="2743200" lvl="5" indent="-355600" algn="l">
              <a:spcBef>
                <a:spcPts val="400"/>
              </a:spcBef>
              <a:spcAft>
                <a:spcPts val="0"/>
              </a:spcAft>
              <a:buSzPts val="2000"/>
              <a:buChar char="•"/>
              <a:defRPr sz="2000"/>
            </a:lvl6pPr>
            <a:lvl7pPr marL="3200400" lvl="6" indent="-355600" algn="l">
              <a:spcBef>
                <a:spcPts val="400"/>
              </a:spcBef>
              <a:spcAft>
                <a:spcPts val="0"/>
              </a:spcAft>
              <a:buSzPts val="2000"/>
              <a:buChar char="•"/>
              <a:defRPr sz="2000"/>
            </a:lvl7pPr>
            <a:lvl8pPr marL="3657600" lvl="7" indent="-355600" algn="l">
              <a:spcBef>
                <a:spcPts val="400"/>
              </a:spcBef>
              <a:spcAft>
                <a:spcPts val="0"/>
              </a:spcAft>
              <a:buSzPts val="2000"/>
              <a:buChar char="•"/>
              <a:defRPr sz="2000"/>
            </a:lvl8pPr>
            <a:lvl9pPr marL="4114800" lvl="8" indent="-355600" algn="l">
              <a:spcBef>
                <a:spcPts val="400"/>
              </a:spcBef>
              <a:spcAft>
                <a:spcPts val="0"/>
              </a:spcAft>
              <a:buSzPts val="2000"/>
              <a:buChar char="•"/>
              <a:defRPr sz="2000"/>
            </a:lvl9pPr>
          </a:lstStyle>
          <a:p>
            <a:endParaRPr/>
          </a:p>
        </p:txBody>
      </p:sp>
      <p:sp>
        <p:nvSpPr>
          <p:cNvPr id="36" name="Google Shape;36;p5"/>
          <p:cNvSpPr txBox="1">
            <a:spLocks noGrp="1"/>
          </p:cNvSpPr>
          <p:nvPr>
            <p:ph type="body" idx="2"/>
          </p:nvPr>
        </p:nvSpPr>
        <p:spPr>
          <a:xfrm>
            <a:off x="457200" y="1600200"/>
            <a:ext cx="3008313" cy="4480560"/>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SzPts val="1600"/>
              <a:buNone/>
              <a:defRPr sz="1600"/>
            </a:lvl1pPr>
            <a:lvl2pPr marL="914400" lvl="1" indent="-228600" algn="l">
              <a:spcBef>
                <a:spcPts val="60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37" name="Google Shape;37;p5"/>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rot="-5400000">
            <a:off x="8044814" y="683895"/>
            <a:ext cx="131572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0" name="Google Shape;40;p5"/>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6CB25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152718"/>
            <a:ext cx="5791200" cy="13716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rgbClr val="6CB255"/>
              </a:buClr>
              <a:buSzPts val="2400"/>
              <a:buFont typeface="Arial Black"/>
              <a:buNone/>
              <a:defRPr sz="2400" b="0" i="0" u="none" strike="noStrike" cap="none">
                <a:solidFill>
                  <a:srgbClr val="6CB255"/>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752600"/>
            <a:ext cx="7620000" cy="4373563"/>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400"/>
              </a:spcBef>
              <a:spcAft>
                <a:spcPts val="0"/>
              </a:spcAft>
              <a:buClr>
                <a:srgbClr val="6CB255"/>
              </a:buClr>
              <a:buSzPts val="2000"/>
              <a:buFont typeface="Arial"/>
              <a:buNone/>
              <a:defRPr sz="2000" b="0" i="0" u="none" strike="noStrike" cap="none">
                <a:solidFill>
                  <a:schemeClr val="dk1"/>
                </a:solidFill>
                <a:latin typeface="Arial"/>
                <a:ea typeface="Arial"/>
                <a:cs typeface="Arial"/>
                <a:sym typeface="Arial"/>
              </a:defRPr>
            </a:lvl1pPr>
            <a:lvl2pPr marL="914400" marR="0" lvl="1" indent="-355600" algn="l" rtl="0">
              <a:spcBef>
                <a:spcPts val="600"/>
              </a:spcBef>
              <a:spcAft>
                <a:spcPts val="0"/>
              </a:spcAft>
              <a:buClr>
                <a:srgbClr val="6CB255"/>
              </a:buClr>
              <a:buSzPts val="2000"/>
              <a:buFont typeface="Arial"/>
              <a:buChar char="•"/>
              <a:defRPr sz="2000" b="0" i="0" u="none" strike="noStrike" cap="none">
                <a:solidFill>
                  <a:srgbClr val="000000"/>
                </a:solidFill>
                <a:latin typeface="Arial"/>
                <a:ea typeface="Arial"/>
                <a:cs typeface="Arial"/>
                <a:sym typeface="Arial"/>
              </a:defRPr>
            </a:lvl2pPr>
            <a:lvl3pPr marL="1371600" marR="0" lvl="2" indent="-342900"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3pPr>
            <a:lvl4pPr marL="1828800" marR="0" lvl="3" indent="-342900"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4pPr>
            <a:lvl5pPr marL="2286000" marR="0" lvl="4" indent="-342900"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5pPr>
            <a:lvl6pPr marL="2743200" marR="0" lvl="5"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marR="0" lvl="0" algn="l"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rot="-5400000">
            <a:off x="8044814" y="683895"/>
            <a:ext cx="131572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400" b="1" i="0" u="none" strike="noStrike" cap="none">
                <a:solidFill>
                  <a:srgbClr val="FFFFFF"/>
                </a:solidFill>
                <a:latin typeface="Arial"/>
                <a:ea typeface="Arial"/>
                <a:cs typeface="Arial"/>
                <a:sym typeface="Arial"/>
              </a:defRPr>
            </a:lvl1pPr>
            <a:lvl2pPr marL="0" marR="0" lvl="1" indent="0" algn="r" rtl="0">
              <a:spcBef>
                <a:spcPts val="0"/>
              </a:spcBef>
              <a:buNone/>
              <a:defRPr sz="2400" b="1" i="0" u="none" strike="noStrike" cap="none">
                <a:solidFill>
                  <a:srgbClr val="FFFFFF"/>
                </a:solidFill>
                <a:latin typeface="Arial"/>
                <a:ea typeface="Arial"/>
                <a:cs typeface="Arial"/>
                <a:sym typeface="Arial"/>
              </a:defRPr>
            </a:lvl2pPr>
            <a:lvl3pPr marL="0" marR="0" lvl="2" indent="0" algn="r" rtl="0">
              <a:spcBef>
                <a:spcPts val="0"/>
              </a:spcBef>
              <a:buNone/>
              <a:defRPr sz="2400" b="1" i="0" u="none" strike="noStrike" cap="none">
                <a:solidFill>
                  <a:srgbClr val="FFFFFF"/>
                </a:solidFill>
                <a:latin typeface="Arial"/>
                <a:ea typeface="Arial"/>
                <a:cs typeface="Arial"/>
                <a:sym typeface="Arial"/>
              </a:defRPr>
            </a:lvl3pPr>
            <a:lvl4pPr marL="0" marR="0" lvl="3" indent="0" algn="r" rtl="0">
              <a:spcBef>
                <a:spcPts val="0"/>
              </a:spcBef>
              <a:buNone/>
              <a:defRPr sz="2400" b="1" i="0" u="none" strike="noStrike" cap="none">
                <a:solidFill>
                  <a:srgbClr val="FFFFFF"/>
                </a:solidFill>
                <a:latin typeface="Arial"/>
                <a:ea typeface="Arial"/>
                <a:cs typeface="Arial"/>
                <a:sym typeface="Arial"/>
              </a:defRPr>
            </a:lvl4pPr>
            <a:lvl5pPr marL="0" marR="0" lvl="4" indent="0" algn="r" rtl="0">
              <a:spcBef>
                <a:spcPts val="0"/>
              </a:spcBef>
              <a:buNone/>
              <a:defRPr sz="2400" b="1" i="0" u="none" strike="noStrike" cap="none">
                <a:solidFill>
                  <a:srgbClr val="FFFFFF"/>
                </a:solidFill>
                <a:latin typeface="Arial"/>
                <a:ea typeface="Arial"/>
                <a:cs typeface="Arial"/>
                <a:sym typeface="Arial"/>
              </a:defRPr>
            </a:lvl5pPr>
            <a:lvl6pPr marL="0" marR="0" lvl="5" indent="0" algn="r" rtl="0">
              <a:spcBef>
                <a:spcPts val="0"/>
              </a:spcBef>
              <a:buNone/>
              <a:defRPr sz="2400" b="1" i="0" u="none" strike="noStrike" cap="none">
                <a:solidFill>
                  <a:srgbClr val="FFFFFF"/>
                </a:solidFill>
                <a:latin typeface="Arial"/>
                <a:ea typeface="Arial"/>
                <a:cs typeface="Arial"/>
                <a:sym typeface="Arial"/>
              </a:defRPr>
            </a:lvl6pPr>
            <a:lvl7pPr marL="0" marR="0" lvl="6" indent="0" algn="r" rtl="0">
              <a:spcBef>
                <a:spcPts val="0"/>
              </a:spcBef>
              <a:buNone/>
              <a:defRPr sz="2400" b="1" i="0" u="none" strike="noStrike" cap="none">
                <a:solidFill>
                  <a:srgbClr val="FFFFFF"/>
                </a:solidFill>
                <a:latin typeface="Arial"/>
                <a:ea typeface="Arial"/>
                <a:cs typeface="Arial"/>
                <a:sym typeface="Arial"/>
              </a:defRPr>
            </a:lvl7pPr>
            <a:lvl8pPr marL="0" marR="0" lvl="7" indent="0" algn="r" rtl="0">
              <a:spcBef>
                <a:spcPts val="0"/>
              </a:spcBef>
              <a:buNone/>
              <a:defRPr sz="2400" b="1" i="0" u="none" strike="noStrike" cap="none">
                <a:solidFill>
                  <a:srgbClr val="FFFFFF"/>
                </a:solidFill>
                <a:latin typeface="Arial"/>
                <a:ea typeface="Arial"/>
                <a:cs typeface="Arial"/>
                <a:sym typeface="Arial"/>
              </a:defRPr>
            </a:lvl8pPr>
            <a:lvl9pPr marL="0" marR="0" lvl="8" indent="0" algn="r" rtl="0">
              <a:spcBef>
                <a:spcPts val="0"/>
              </a:spcBef>
              <a:buNone/>
              <a:defRPr sz="2400" b="1"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4"/>
        <p:cNvGrpSpPr/>
        <p:nvPr/>
      </p:nvGrpSpPr>
      <p:grpSpPr>
        <a:xfrm>
          <a:off x="0" y="0"/>
          <a:ext cx="0" cy="0"/>
          <a:chOff x="0" y="0"/>
          <a:chExt cx="0" cy="0"/>
        </a:xfrm>
      </p:grpSpPr>
      <p:sp>
        <p:nvSpPr>
          <p:cNvPr id="45" name="Google Shape;45;p6"/>
          <p:cNvSpPr txBox="1"/>
          <p:nvPr/>
        </p:nvSpPr>
        <p:spPr>
          <a:xfrm>
            <a:off x="0" y="789677"/>
            <a:ext cx="9144000" cy="70915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6CB255"/>
              </a:buClr>
              <a:buSzPts val="3600"/>
              <a:buFont typeface="Arial Black"/>
              <a:buNone/>
            </a:pPr>
            <a:r>
              <a:rPr lang="en-US" sz="3600" b="0" i="0" u="none" strike="noStrike" cap="none" dirty="0">
                <a:solidFill>
                  <a:srgbClr val="00B050"/>
                </a:solidFill>
                <a:latin typeface="Arial Black"/>
                <a:ea typeface="Arial Black"/>
                <a:cs typeface="Arial Black"/>
                <a:sym typeface="Arial Black"/>
              </a:rPr>
              <a:t>PSYCHOLOGY 2e</a:t>
            </a:r>
            <a:endParaRPr dirty="0">
              <a:solidFill>
                <a:srgbClr val="00B050"/>
              </a:solidFill>
            </a:endParaRPr>
          </a:p>
          <a:p>
            <a:pPr marL="0" marR="0" lvl="0" indent="0" algn="ctr" rtl="0">
              <a:spcBef>
                <a:spcPts val="0"/>
              </a:spcBef>
              <a:spcAft>
                <a:spcPts val="0"/>
              </a:spcAft>
              <a:buClr>
                <a:srgbClr val="6CB255"/>
              </a:buClr>
              <a:buSzPts val="1800"/>
              <a:buFont typeface="Arial Black"/>
              <a:buNone/>
            </a:pPr>
            <a:endParaRPr sz="1800" b="0" i="0" u="none" strike="noStrike" cap="none" dirty="0">
              <a:solidFill>
                <a:srgbClr val="EAF1DD"/>
              </a:solidFill>
              <a:latin typeface="Arial"/>
              <a:ea typeface="Arial"/>
              <a:cs typeface="Arial"/>
              <a:sym typeface="Arial"/>
            </a:endParaRPr>
          </a:p>
          <a:p>
            <a:pPr marL="0" marR="0" lvl="0" indent="0" algn="ctr" rtl="0">
              <a:spcBef>
                <a:spcPts val="0"/>
              </a:spcBef>
              <a:spcAft>
                <a:spcPts val="0"/>
              </a:spcAft>
              <a:buClr>
                <a:srgbClr val="212F62"/>
              </a:buClr>
              <a:buSzPts val="2000"/>
              <a:buFont typeface="Arial"/>
              <a:buNone/>
            </a:pPr>
            <a:r>
              <a:rPr lang="en-US" sz="2000" b="1" i="0" u="none" strike="noStrike" cap="none" dirty="0">
                <a:solidFill>
                  <a:srgbClr val="212F62"/>
                </a:solidFill>
                <a:latin typeface="Arial"/>
                <a:ea typeface="Arial"/>
                <a:cs typeface="Arial"/>
                <a:sym typeface="Arial"/>
              </a:rPr>
              <a:t>Chapter 8 MEMORY</a:t>
            </a:r>
            <a:endParaRPr dirty="0"/>
          </a:p>
          <a:p>
            <a:pPr marL="0" marR="0" lvl="0" indent="0" algn="ctr" rtl="0">
              <a:spcBef>
                <a:spcPts val="0"/>
              </a:spcBef>
              <a:spcAft>
                <a:spcPts val="0"/>
              </a:spcAft>
              <a:buClr>
                <a:schemeClr val="dk1"/>
              </a:buClr>
              <a:buSzPts val="1600"/>
              <a:buFont typeface="Arial"/>
              <a:buNone/>
            </a:pPr>
            <a:r>
              <a:rPr lang="en-US" sz="1600" b="0" i="0" u="none" strike="noStrike" cap="none" dirty="0">
                <a:solidFill>
                  <a:schemeClr val="dk1"/>
                </a:solidFill>
                <a:latin typeface="Arial"/>
                <a:ea typeface="Arial"/>
                <a:cs typeface="Arial"/>
                <a:sym typeface="Arial"/>
              </a:rPr>
              <a:t>PowerPoint Image Slideshow</a:t>
            </a:r>
            <a:endParaRPr sz="1600" b="0" i="0" u="none" strike="noStrike" cap="none" dirty="0">
              <a:solidFill>
                <a:schemeClr val="dk1"/>
              </a:solidFill>
              <a:latin typeface="Arial"/>
              <a:ea typeface="Arial"/>
              <a:cs typeface="Arial"/>
              <a:sym typeface="Arial"/>
            </a:endParaRPr>
          </a:p>
        </p:txBody>
      </p:sp>
      <p:pic>
        <p:nvPicPr>
          <p:cNvPr id="3" name="Picture 2" descr="Psychology second edit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6915" y="2507274"/>
            <a:ext cx="3050170" cy="3298825"/>
          </a:xfrm>
          <a:prstGeom prst="rect">
            <a:avLst/>
          </a:prstGeom>
        </p:spPr>
      </p:pic>
      <p:pic>
        <p:nvPicPr>
          <p:cNvPr id="4" name="Picture 3" descr="The OpenStax Log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6575" y="5201877"/>
            <a:ext cx="1628774" cy="12084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22"/>
        <p:cNvGrpSpPr/>
        <p:nvPr/>
      </p:nvGrpSpPr>
      <p:grpSpPr>
        <a:xfrm>
          <a:off x="0" y="0"/>
          <a:ext cx="0" cy="0"/>
          <a:chOff x="0" y="0"/>
          <a:chExt cx="0" cy="0"/>
        </a:xfrm>
      </p:grpSpPr>
      <p:sp>
        <p:nvSpPr>
          <p:cNvPr id="123" name="Google Shape;123;p15"/>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SHORT-TERM MEMORY (STM)</a:t>
            </a:r>
            <a:endParaRPr/>
          </a:p>
        </p:txBody>
      </p:sp>
      <p:sp>
        <p:nvSpPr>
          <p:cNvPr id="124" name="Google Shape;124;p15"/>
          <p:cNvSpPr txBox="1">
            <a:spLocks noGrp="1"/>
          </p:cNvSpPr>
          <p:nvPr>
            <p:ph type="body" idx="1"/>
          </p:nvPr>
        </p:nvSpPr>
        <p:spPr>
          <a:xfrm>
            <a:off x="457199" y="1273467"/>
            <a:ext cx="8367221" cy="15002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700"/>
              <a:buNone/>
            </a:pPr>
            <a:r>
              <a:rPr lang="en-US" sz="1700" b="1"/>
              <a:t>Short-term memory/working memory </a:t>
            </a:r>
            <a:r>
              <a:rPr lang="en-US" sz="1700"/>
              <a:t>– a temporary storage system that processes incoming sensory memory.</a:t>
            </a:r>
            <a:endParaRPr/>
          </a:p>
          <a:p>
            <a:pPr marL="285750" lvl="0" indent="-285750" algn="l" rtl="0">
              <a:spcBef>
                <a:spcPts val="940"/>
              </a:spcBef>
              <a:spcAft>
                <a:spcPts val="0"/>
              </a:spcAft>
              <a:buSzPts val="1700"/>
              <a:buFont typeface="Arial"/>
              <a:buChar char="-"/>
            </a:pPr>
            <a:r>
              <a:rPr lang="en-US" sz="1700"/>
              <a:t>Lasts about 20 seconds.</a:t>
            </a:r>
            <a:endParaRPr/>
          </a:p>
          <a:p>
            <a:pPr marL="285750" lvl="0" indent="-285750" algn="l" rtl="0">
              <a:spcBef>
                <a:spcPts val="940"/>
              </a:spcBef>
              <a:spcAft>
                <a:spcPts val="0"/>
              </a:spcAft>
              <a:buSzPts val="1700"/>
              <a:buFont typeface="Arial"/>
              <a:buChar char="-"/>
            </a:pPr>
            <a:r>
              <a:rPr lang="en-US" sz="1700"/>
              <a:t>Capacity is usually about 7 items +/-2 (discovered by George Miller).</a:t>
            </a:r>
            <a:endParaRPr/>
          </a:p>
        </p:txBody>
      </p:sp>
      <p:sp>
        <p:nvSpPr>
          <p:cNvPr id="127" name="Google Shape;127;p15"/>
          <p:cNvSpPr txBox="1"/>
          <p:nvPr/>
        </p:nvSpPr>
        <p:spPr>
          <a:xfrm>
            <a:off x="457199" y="2773754"/>
            <a:ext cx="4419601" cy="302647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Arial"/>
                <a:ea typeface="Arial"/>
                <a:cs typeface="Arial"/>
                <a:sym typeface="Arial"/>
              </a:rPr>
              <a:t>Short-term memories are either discarded or stored in long-term memory.</a:t>
            </a:r>
            <a:endParaRPr/>
          </a:p>
          <a:p>
            <a:pPr marL="0" marR="0" lvl="0" indent="0" algn="l" rtl="0">
              <a:spcBef>
                <a:spcPts val="1080"/>
              </a:spcBef>
              <a:spcAft>
                <a:spcPts val="0"/>
              </a:spcAft>
              <a:buNone/>
            </a:pPr>
            <a:r>
              <a:rPr lang="en-US" sz="1700" b="1">
                <a:solidFill>
                  <a:schemeClr val="dk1"/>
                </a:solidFill>
                <a:latin typeface="Arial"/>
                <a:ea typeface="Arial"/>
                <a:cs typeface="Arial"/>
                <a:sym typeface="Arial"/>
              </a:rPr>
              <a:t>Memory consolidation </a:t>
            </a:r>
            <a:r>
              <a:rPr lang="en-US" sz="1700">
                <a:solidFill>
                  <a:schemeClr val="dk1"/>
                </a:solidFill>
                <a:latin typeface="Arial"/>
                <a:ea typeface="Arial"/>
                <a:cs typeface="Arial"/>
                <a:sym typeface="Arial"/>
              </a:rPr>
              <a:t>– Transfer of STM to long-term memory.</a:t>
            </a:r>
            <a:endParaRPr/>
          </a:p>
          <a:p>
            <a:pPr marL="0" marR="0" lvl="0" indent="0" algn="l" rtl="0">
              <a:spcBef>
                <a:spcPts val="1080"/>
              </a:spcBef>
              <a:spcAft>
                <a:spcPts val="0"/>
              </a:spcAft>
              <a:buNone/>
            </a:pPr>
            <a:r>
              <a:rPr lang="en-US" sz="1700">
                <a:solidFill>
                  <a:schemeClr val="dk1"/>
                </a:solidFill>
                <a:latin typeface="Arial"/>
                <a:ea typeface="Arial"/>
                <a:cs typeface="Arial"/>
                <a:sym typeface="Arial"/>
              </a:rPr>
              <a:t>One way memory consolidation can be achieved is through rehearsal.</a:t>
            </a:r>
            <a:endParaRPr/>
          </a:p>
          <a:p>
            <a:pPr marL="0" marR="0" lvl="0" indent="0" algn="l" rtl="0">
              <a:spcBef>
                <a:spcPts val="1080"/>
              </a:spcBef>
              <a:spcAft>
                <a:spcPts val="0"/>
              </a:spcAft>
              <a:buNone/>
            </a:pPr>
            <a:r>
              <a:rPr lang="en-US" sz="1700" b="1">
                <a:solidFill>
                  <a:schemeClr val="dk1"/>
                </a:solidFill>
                <a:latin typeface="Arial"/>
                <a:ea typeface="Arial"/>
                <a:cs typeface="Arial"/>
                <a:sym typeface="Arial"/>
              </a:rPr>
              <a:t>Rehearsal</a:t>
            </a:r>
            <a:r>
              <a:rPr lang="en-US" sz="1700">
                <a:solidFill>
                  <a:schemeClr val="dk1"/>
                </a:solidFill>
                <a:latin typeface="Arial"/>
                <a:ea typeface="Arial"/>
                <a:cs typeface="Arial"/>
                <a:sym typeface="Arial"/>
              </a:rPr>
              <a:t> – the conscious repetition of information to be remembered.</a:t>
            </a:r>
            <a:endParaRPr/>
          </a:p>
          <a:p>
            <a:pPr marL="0" marR="0" lvl="0" indent="0" algn="l" rtl="0">
              <a:spcBef>
                <a:spcPts val="108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32"/>
        <p:cNvGrpSpPr/>
        <p:nvPr/>
      </p:nvGrpSpPr>
      <p:grpSpPr>
        <a:xfrm>
          <a:off x="0" y="0"/>
          <a:ext cx="0" cy="0"/>
          <a:chOff x="0" y="0"/>
          <a:chExt cx="0" cy="0"/>
        </a:xfrm>
      </p:grpSpPr>
      <p:sp>
        <p:nvSpPr>
          <p:cNvPr id="133" name="Google Shape;133;p16"/>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LONG-TERM MEMORY (LTM)</a:t>
            </a:r>
            <a:endParaRPr/>
          </a:p>
        </p:txBody>
      </p:sp>
      <p:sp>
        <p:nvSpPr>
          <p:cNvPr id="135" name="Google Shape;135;p16"/>
          <p:cNvSpPr txBox="1">
            <a:spLocks noGrp="1"/>
          </p:cNvSpPr>
          <p:nvPr>
            <p:ph type="body" idx="1"/>
          </p:nvPr>
        </p:nvSpPr>
        <p:spPr>
          <a:xfrm>
            <a:off x="457200" y="1072261"/>
            <a:ext cx="8367221" cy="248373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700"/>
              <a:buNone/>
            </a:pPr>
            <a:r>
              <a:rPr lang="en-US" sz="1700"/>
              <a:t>LTM is the continuous storage of information.</a:t>
            </a:r>
            <a:endParaRPr/>
          </a:p>
          <a:p>
            <a:pPr marL="0" lvl="0" indent="0" algn="l" rtl="0">
              <a:spcBef>
                <a:spcPts val="940"/>
              </a:spcBef>
              <a:spcAft>
                <a:spcPts val="0"/>
              </a:spcAft>
              <a:buClr>
                <a:srgbClr val="6CB255"/>
              </a:buClr>
              <a:buSzPts val="1700"/>
              <a:buNone/>
            </a:pPr>
            <a:r>
              <a:rPr lang="en-US" sz="1700"/>
              <a:t>It has no limit and is like the information you store on the hard drive of a computer.</a:t>
            </a:r>
            <a:endParaRPr sz="1700"/>
          </a:p>
          <a:p>
            <a:pPr marL="0" lvl="0" indent="0" algn="l" rtl="0">
              <a:spcBef>
                <a:spcPts val="940"/>
              </a:spcBef>
              <a:spcAft>
                <a:spcPts val="0"/>
              </a:spcAft>
              <a:buClr>
                <a:srgbClr val="6CB255"/>
              </a:buClr>
              <a:buSzPts val="1700"/>
              <a:buNone/>
            </a:pPr>
            <a:r>
              <a:rPr lang="en-US" sz="1700"/>
              <a:t>There are two components of long-term memory: explicit and implicit. </a:t>
            </a:r>
            <a:endParaRPr sz="1700"/>
          </a:p>
          <a:p>
            <a:pPr marL="0" lvl="0" indent="0" algn="l" rtl="0">
              <a:spcBef>
                <a:spcPts val="920"/>
              </a:spcBef>
              <a:spcAft>
                <a:spcPts val="0"/>
              </a:spcAft>
              <a:buClr>
                <a:srgbClr val="6CB255"/>
              </a:buClr>
              <a:buSzPts val="1600"/>
              <a:buNone/>
            </a:pPr>
            <a:endParaRPr sz="1600"/>
          </a:p>
        </p:txBody>
      </p:sp>
      <p:pic>
        <p:nvPicPr>
          <p:cNvPr id="8" name="Figure" descr="A diagram consists of three rows of boxes. The box in the top row is labeled “long-term memory”; a line from the box separates into two lines leading to two boxes on the second row, labeled “explicit (declarative)” and “implicit (non-declarative).” From each of the second row boxes, lines split and lead to two additional boxes. From the “explicit” box are two boxes labeled “episodic (experienced events)” and “semantic (knowledge and concepts).” From the “implicit” box are two boxes labeled “procedural (skills and actions)” and “emotional conditioning.”"/>
          <p:cNvPicPr>
            <a:picLocks noGrp="1" noChangeAspect="1"/>
          </p:cNvPicPr>
          <p:nvPr>
            <p:ph type="pic" sz="quarter" idx="4294967295"/>
          </p:nvPr>
        </p:nvPicPr>
        <p:blipFill>
          <a:blip r:embed="rId3" cstate="email">
            <a:extLst>
              <a:ext uri="{28A0092B-C50C-407E-A947-70E740481C1C}">
                <a14:useLocalDpi xmlns:a14="http://schemas.microsoft.com/office/drawing/2010/main" val="0"/>
              </a:ext>
            </a:extLst>
          </a:blip>
          <a:srcRect l="-37318" r="-37318"/>
          <a:stretch>
            <a:fillRect/>
          </a:stretch>
        </p:blipFill>
        <p:spPr>
          <a:xfrm>
            <a:off x="369724" y="2529846"/>
            <a:ext cx="8542171" cy="37081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41"/>
        <p:cNvGrpSpPr/>
        <p:nvPr/>
      </p:nvGrpSpPr>
      <p:grpSpPr>
        <a:xfrm>
          <a:off x="0" y="0"/>
          <a:ext cx="0" cy="0"/>
          <a:chOff x="0" y="0"/>
          <a:chExt cx="0" cy="0"/>
        </a:xfrm>
      </p:grpSpPr>
      <p:sp>
        <p:nvSpPr>
          <p:cNvPr id="142" name="Google Shape;142;p17"/>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LTM: EXPLICIT MEMORY</a:t>
            </a:r>
            <a:endParaRPr/>
          </a:p>
        </p:txBody>
      </p:sp>
      <p:sp>
        <p:nvSpPr>
          <p:cNvPr id="143" name="Google Shape;143;p17"/>
          <p:cNvSpPr txBox="1">
            <a:spLocks noGrp="1"/>
          </p:cNvSpPr>
          <p:nvPr>
            <p:ph type="body" idx="1"/>
          </p:nvPr>
        </p:nvSpPr>
        <p:spPr>
          <a:xfrm>
            <a:off x="457200" y="1090033"/>
            <a:ext cx="8222343" cy="26163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00"/>
              <a:buNone/>
            </a:pPr>
            <a:r>
              <a:rPr lang="en-US" sz="1700" b="1"/>
              <a:t>Explicit (declarative) memory – </a:t>
            </a:r>
            <a:r>
              <a:rPr lang="en-US" sz="1700"/>
              <a:t>memories of facts and events we can consciously remember and recall/declare.</a:t>
            </a:r>
            <a:endParaRPr/>
          </a:p>
          <a:p>
            <a:pPr marL="0" lvl="0" indent="0" algn="l" rtl="0">
              <a:spcBef>
                <a:spcPts val="1080"/>
              </a:spcBef>
              <a:spcAft>
                <a:spcPts val="0"/>
              </a:spcAft>
              <a:buSzPts val="1700"/>
              <a:buNone/>
            </a:pPr>
            <a:r>
              <a:rPr lang="en-US" sz="1700"/>
              <a:t>Explicit memories include two types:</a:t>
            </a:r>
            <a:endParaRPr sz="1700"/>
          </a:p>
          <a:p>
            <a:pPr marL="0" lvl="0" indent="0" algn="l" rtl="0">
              <a:spcBef>
                <a:spcPts val="1080"/>
              </a:spcBef>
              <a:spcAft>
                <a:spcPts val="0"/>
              </a:spcAft>
              <a:buSzPts val="1700"/>
              <a:buNone/>
            </a:pPr>
            <a:r>
              <a:rPr lang="en-US" sz="1700" b="1"/>
              <a:t>Semantic</a:t>
            </a:r>
            <a:r>
              <a:rPr lang="en-US" sz="1700"/>
              <a:t> – knowledge about words, concepts and language. </a:t>
            </a:r>
            <a:endParaRPr/>
          </a:p>
          <a:p>
            <a:pPr marL="285750" lvl="0" indent="-285750" algn="l" rtl="0">
              <a:spcBef>
                <a:spcPts val="1080"/>
              </a:spcBef>
              <a:spcAft>
                <a:spcPts val="0"/>
              </a:spcAft>
              <a:buSzPts val="1700"/>
              <a:buFont typeface="Arial"/>
              <a:buChar char="-"/>
            </a:pPr>
            <a:r>
              <a:rPr lang="en-US" sz="1700"/>
              <a:t>Knowing who the President is.</a:t>
            </a:r>
            <a:endParaRPr sz="1700"/>
          </a:p>
        </p:txBody>
      </p:sp>
      <p:sp>
        <p:nvSpPr>
          <p:cNvPr id="146" name="Google Shape;146;p17"/>
          <p:cNvSpPr txBox="1"/>
          <p:nvPr/>
        </p:nvSpPr>
        <p:spPr>
          <a:xfrm>
            <a:off x="457200" y="3141600"/>
            <a:ext cx="7659666" cy="301108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1" dirty="0">
                <a:solidFill>
                  <a:schemeClr val="dk1"/>
                </a:solidFill>
                <a:latin typeface="Arial"/>
                <a:ea typeface="Arial"/>
                <a:cs typeface="Arial"/>
                <a:sym typeface="Arial"/>
              </a:rPr>
              <a:t>Episodic</a:t>
            </a:r>
            <a:r>
              <a:rPr lang="en-US" sz="1700" dirty="0">
                <a:solidFill>
                  <a:schemeClr val="dk1"/>
                </a:solidFill>
                <a:latin typeface="Arial"/>
                <a:ea typeface="Arial"/>
                <a:cs typeface="Arial"/>
                <a:sym typeface="Arial"/>
              </a:rPr>
              <a:t> – information about events we have personally experienced.</a:t>
            </a:r>
            <a:endParaRPr dirty="0"/>
          </a:p>
          <a:p>
            <a:pPr marL="285750" marR="0" lvl="0" indent="-285750" algn="l" rtl="0">
              <a:spcBef>
                <a:spcPts val="1080"/>
              </a:spcBef>
              <a:spcAft>
                <a:spcPts val="0"/>
              </a:spcAft>
              <a:buClr>
                <a:srgbClr val="6CB255"/>
              </a:buClr>
              <a:buSzPts val="1700"/>
              <a:buFont typeface="Arial"/>
              <a:buChar char="-"/>
            </a:pPr>
            <a:r>
              <a:rPr lang="en-US" sz="1700" dirty="0">
                <a:solidFill>
                  <a:schemeClr val="dk1"/>
                </a:solidFill>
                <a:latin typeface="Arial"/>
                <a:ea typeface="Arial"/>
                <a:cs typeface="Arial"/>
                <a:sym typeface="Arial"/>
              </a:rPr>
              <a:t>Remembering your 5</a:t>
            </a:r>
            <a:r>
              <a:rPr lang="en-US" sz="1700" baseline="30000" dirty="0">
                <a:solidFill>
                  <a:schemeClr val="dk1"/>
                </a:solidFill>
                <a:latin typeface="Arial"/>
                <a:ea typeface="Arial"/>
                <a:cs typeface="Arial"/>
                <a:sym typeface="Arial"/>
              </a:rPr>
              <a:t>th</a:t>
            </a:r>
            <a:r>
              <a:rPr lang="en-US" sz="1700" dirty="0">
                <a:solidFill>
                  <a:schemeClr val="dk1"/>
                </a:solidFill>
                <a:latin typeface="Arial"/>
                <a:ea typeface="Arial"/>
                <a:cs typeface="Arial"/>
                <a:sym typeface="Arial"/>
              </a:rPr>
              <a:t> birthday party.</a:t>
            </a:r>
            <a:endParaRPr dirty="0"/>
          </a:p>
          <a:p>
            <a:pPr marL="285750" marR="0" lvl="0" indent="-285750" algn="l" rtl="0">
              <a:spcBef>
                <a:spcPts val="1080"/>
              </a:spcBef>
              <a:spcAft>
                <a:spcPts val="0"/>
              </a:spcAft>
              <a:buClr>
                <a:srgbClr val="6CB255"/>
              </a:buClr>
              <a:buSzPts val="1700"/>
              <a:buFont typeface="Arial"/>
              <a:buChar char="-"/>
            </a:pPr>
            <a:r>
              <a:rPr lang="en-US" sz="1700" dirty="0">
                <a:solidFill>
                  <a:schemeClr val="dk1"/>
                </a:solidFill>
                <a:latin typeface="Arial"/>
                <a:ea typeface="Arial"/>
                <a:cs typeface="Arial"/>
                <a:sym typeface="Arial"/>
              </a:rPr>
              <a:t>The what, where, when of an event.</a:t>
            </a:r>
            <a:endParaRPr dirty="0"/>
          </a:p>
          <a:p>
            <a:pPr marL="285750" marR="0" lvl="0" indent="-285750" algn="l" rtl="0">
              <a:spcBef>
                <a:spcPts val="1080"/>
              </a:spcBef>
              <a:spcAft>
                <a:spcPts val="0"/>
              </a:spcAft>
              <a:buClr>
                <a:srgbClr val="6CB255"/>
              </a:buClr>
              <a:buSzPts val="1700"/>
              <a:buFont typeface="Arial"/>
              <a:buChar char="-"/>
            </a:pPr>
            <a:r>
              <a:rPr lang="en-US" sz="1700" dirty="0">
                <a:solidFill>
                  <a:schemeClr val="dk1"/>
                </a:solidFill>
                <a:latin typeface="Arial"/>
                <a:ea typeface="Arial"/>
                <a:cs typeface="Arial"/>
                <a:sym typeface="Arial"/>
              </a:rPr>
              <a:t>Also called autobiographical memory.</a:t>
            </a:r>
            <a:endParaRPr dirty="0"/>
          </a:p>
          <a:p>
            <a:pPr marL="285750" marR="0" lvl="0" indent="-285750" algn="l" rtl="0">
              <a:spcBef>
                <a:spcPts val="1080"/>
              </a:spcBef>
              <a:spcAft>
                <a:spcPts val="0"/>
              </a:spcAft>
              <a:buClr>
                <a:srgbClr val="6CB255"/>
              </a:buClr>
              <a:buSzPts val="1700"/>
              <a:buFont typeface="Arial"/>
              <a:buChar char="-"/>
            </a:pPr>
            <a:r>
              <a:rPr lang="en-US" sz="1700" dirty="0">
                <a:solidFill>
                  <a:schemeClr val="dk1"/>
                </a:solidFill>
                <a:latin typeface="Arial"/>
                <a:ea typeface="Arial"/>
                <a:cs typeface="Arial"/>
                <a:sym typeface="Arial"/>
              </a:rPr>
              <a:t>A small number of people (including actress </a:t>
            </a:r>
            <a:r>
              <a:rPr lang="en-US" sz="1700" dirty="0" err="1">
                <a:solidFill>
                  <a:schemeClr val="dk1"/>
                </a:solidFill>
                <a:latin typeface="Arial"/>
                <a:ea typeface="Arial"/>
                <a:cs typeface="Arial"/>
                <a:sym typeface="Arial"/>
              </a:rPr>
              <a:t>Marilu</a:t>
            </a:r>
            <a:r>
              <a:rPr lang="en-US" sz="1700" dirty="0">
                <a:solidFill>
                  <a:schemeClr val="dk1"/>
                </a:solidFill>
                <a:latin typeface="Arial"/>
                <a:ea typeface="Arial"/>
                <a:cs typeface="Arial"/>
                <a:sym typeface="Arial"/>
              </a:rPr>
              <a:t> </a:t>
            </a:r>
            <a:r>
              <a:rPr lang="en-US" sz="1700" dirty="0" err="1">
                <a:solidFill>
                  <a:schemeClr val="dk1"/>
                </a:solidFill>
                <a:latin typeface="Arial"/>
                <a:ea typeface="Arial"/>
                <a:cs typeface="Arial"/>
                <a:sym typeface="Arial"/>
              </a:rPr>
              <a:t>Henner</a:t>
            </a:r>
            <a:r>
              <a:rPr lang="en-US" sz="1700" dirty="0">
                <a:solidFill>
                  <a:schemeClr val="dk1"/>
                </a:solidFill>
                <a:latin typeface="Arial"/>
                <a:ea typeface="Arial"/>
                <a:cs typeface="Arial"/>
                <a:sym typeface="Arial"/>
              </a:rPr>
              <a:t>) have a highly superior </a:t>
            </a:r>
            <a:r>
              <a:rPr lang="en-US" sz="1700" dirty="0" err="1">
                <a:solidFill>
                  <a:schemeClr val="dk1"/>
                </a:solidFill>
                <a:latin typeface="Arial"/>
                <a:ea typeface="Arial"/>
                <a:cs typeface="Arial"/>
                <a:sym typeface="Arial"/>
              </a:rPr>
              <a:t>autobigraphical</a:t>
            </a:r>
            <a:r>
              <a:rPr lang="en-US" sz="1700" dirty="0">
                <a:solidFill>
                  <a:schemeClr val="dk1"/>
                </a:solidFill>
                <a:latin typeface="Arial"/>
                <a:ea typeface="Arial"/>
                <a:cs typeface="Arial"/>
                <a:sym typeface="Arial"/>
              </a:rPr>
              <a:t> memory known as </a:t>
            </a:r>
            <a:r>
              <a:rPr lang="en-US" sz="1700" dirty="0" err="1">
                <a:solidFill>
                  <a:schemeClr val="dk1"/>
                </a:solidFill>
                <a:latin typeface="Arial"/>
                <a:ea typeface="Arial"/>
                <a:cs typeface="Arial"/>
                <a:sym typeface="Arial"/>
              </a:rPr>
              <a:t>hyperthymesia</a:t>
            </a:r>
            <a:r>
              <a:rPr lang="en-US" sz="1700" dirty="0">
                <a:solidFill>
                  <a:schemeClr val="dk1"/>
                </a:solidFill>
                <a:latin typeface="Arial"/>
                <a:ea typeface="Arial"/>
                <a:cs typeface="Arial"/>
                <a:sym typeface="Arial"/>
              </a:rPr>
              <a:t>.</a:t>
            </a:r>
            <a:endParaRPr sz="1700" dirty="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51"/>
        <p:cNvGrpSpPr/>
        <p:nvPr/>
      </p:nvGrpSpPr>
      <p:grpSpPr>
        <a:xfrm>
          <a:off x="0" y="0"/>
          <a:ext cx="0" cy="0"/>
          <a:chOff x="0" y="0"/>
          <a:chExt cx="0" cy="0"/>
        </a:xfrm>
      </p:grpSpPr>
      <p:sp>
        <p:nvSpPr>
          <p:cNvPr id="152" name="Google Shape;152;p18"/>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LTM: IMPLICIT MEMORIES</a:t>
            </a:r>
            <a:endParaRPr/>
          </a:p>
        </p:txBody>
      </p:sp>
      <p:sp>
        <p:nvSpPr>
          <p:cNvPr id="153" name="Google Shape;153;p18"/>
          <p:cNvSpPr txBox="1">
            <a:spLocks noGrp="1"/>
          </p:cNvSpPr>
          <p:nvPr>
            <p:ph type="body" idx="1"/>
          </p:nvPr>
        </p:nvSpPr>
        <p:spPr>
          <a:xfrm>
            <a:off x="457200" y="1131910"/>
            <a:ext cx="8062912" cy="196464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00"/>
              <a:buNone/>
            </a:pPr>
            <a:r>
              <a:rPr lang="en-US" sz="1700" b="1"/>
              <a:t>Implicit memory </a:t>
            </a:r>
            <a:r>
              <a:rPr lang="en-US" sz="1700"/>
              <a:t>-  memories that are not part of our consciousness.</a:t>
            </a:r>
            <a:endParaRPr/>
          </a:p>
          <a:p>
            <a:pPr marL="285750" lvl="0" indent="-285750" algn="l" rtl="0">
              <a:spcBef>
                <a:spcPts val="1080"/>
              </a:spcBef>
              <a:spcAft>
                <a:spcPts val="0"/>
              </a:spcAft>
              <a:buSzPts val="1700"/>
              <a:buFont typeface="Arial"/>
              <a:buChar char="-"/>
            </a:pPr>
            <a:r>
              <a:rPr lang="en-US" sz="1700"/>
              <a:t>Formed through behaviors.</a:t>
            </a:r>
            <a:endParaRPr/>
          </a:p>
          <a:p>
            <a:pPr marL="0" lvl="0" indent="0" algn="l" rtl="0">
              <a:spcBef>
                <a:spcPts val="1080"/>
              </a:spcBef>
              <a:spcAft>
                <a:spcPts val="0"/>
              </a:spcAft>
              <a:buSzPts val="1700"/>
              <a:buNone/>
            </a:pPr>
            <a:r>
              <a:rPr lang="en-US" sz="1700" b="1"/>
              <a:t>Procedural</a:t>
            </a:r>
            <a:r>
              <a:rPr lang="en-US" sz="1700"/>
              <a:t> – stores information about how to do things.</a:t>
            </a:r>
            <a:endParaRPr/>
          </a:p>
          <a:p>
            <a:pPr marL="285750" lvl="0" indent="-285750" algn="l" rtl="0">
              <a:spcBef>
                <a:spcPts val="1080"/>
              </a:spcBef>
              <a:spcAft>
                <a:spcPts val="0"/>
              </a:spcAft>
              <a:buSzPts val="1700"/>
              <a:buFont typeface="Arial"/>
              <a:buChar char="-"/>
            </a:pPr>
            <a:r>
              <a:rPr lang="en-US" sz="1700"/>
              <a:t>Skills and actions.</a:t>
            </a:r>
            <a:endParaRPr/>
          </a:p>
          <a:p>
            <a:pPr marL="285750" lvl="0" indent="-285750" algn="l" rtl="0">
              <a:spcBef>
                <a:spcPts val="1080"/>
              </a:spcBef>
              <a:spcAft>
                <a:spcPts val="0"/>
              </a:spcAft>
              <a:buSzPts val="1700"/>
              <a:buFont typeface="Arial"/>
              <a:buChar char="-"/>
            </a:pPr>
            <a:r>
              <a:rPr lang="en-US" sz="1700"/>
              <a:t>E.g. how to ride a bike, tie your shoe laces, drive.</a:t>
            </a:r>
            <a:endParaRPr/>
          </a:p>
        </p:txBody>
      </p:sp>
      <p:sp>
        <p:nvSpPr>
          <p:cNvPr id="156" name="Google Shape;156;p18"/>
          <p:cNvSpPr txBox="1"/>
          <p:nvPr/>
        </p:nvSpPr>
        <p:spPr>
          <a:xfrm>
            <a:off x="457199" y="3235426"/>
            <a:ext cx="6382011" cy="24186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dirty="0">
                <a:solidFill>
                  <a:schemeClr val="dk1"/>
                </a:solidFill>
                <a:latin typeface="Arial"/>
                <a:ea typeface="Arial"/>
                <a:cs typeface="Arial"/>
                <a:sym typeface="Arial"/>
              </a:rPr>
              <a:t>Implicit memory also includes behaviors learned through emotional conditioning. </a:t>
            </a:r>
            <a:endParaRPr dirty="0"/>
          </a:p>
          <a:p>
            <a:pPr marL="285750" marR="0" lvl="0" indent="-285750" algn="l" rtl="0">
              <a:spcBef>
                <a:spcPts val="1080"/>
              </a:spcBef>
              <a:spcAft>
                <a:spcPts val="0"/>
              </a:spcAft>
              <a:buClr>
                <a:srgbClr val="6CB255"/>
              </a:buClr>
              <a:buSzPts val="1700"/>
              <a:buFont typeface="Arial"/>
              <a:buChar char="-"/>
            </a:pPr>
            <a:r>
              <a:rPr lang="en-US" sz="1700" dirty="0">
                <a:solidFill>
                  <a:schemeClr val="dk1"/>
                </a:solidFill>
                <a:latin typeface="Arial"/>
                <a:ea typeface="Arial"/>
                <a:cs typeface="Arial"/>
                <a:sym typeface="Arial"/>
              </a:rPr>
              <a:t>You might have a fear of spiders but not consciously remember why or what occurred to condition that fear.</a:t>
            </a:r>
            <a:endParaRPr dirty="0"/>
          </a:p>
          <a:p>
            <a:pPr marL="0" marR="0" lvl="0" indent="0" algn="l" rtl="0">
              <a:spcBef>
                <a:spcPts val="600"/>
              </a:spcBef>
              <a:spcAft>
                <a:spcPts val="0"/>
              </a:spcAft>
              <a:buNone/>
            </a:pPr>
            <a:endParaRPr sz="1800" dirty="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61"/>
        <p:cNvGrpSpPr/>
        <p:nvPr/>
      </p:nvGrpSpPr>
      <p:grpSpPr>
        <a:xfrm>
          <a:off x="0" y="0"/>
          <a:ext cx="0" cy="0"/>
          <a:chOff x="0" y="0"/>
          <a:chExt cx="0" cy="0"/>
        </a:xfrm>
      </p:grpSpPr>
      <p:sp>
        <p:nvSpPr>
          <p:cNvPr id="162" name="Google Shape;162;p19"/>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RETRIEVAL</a:t>
            </a:r>
            <a:endParaRPr/>
          </a:p>
        </p:txBody>
      </p:sp>
      <p:sp>
        <p:nvSpPr>
          <p:cNvPr id="163" name="Google Shape;163;p19"/>
          <p:cNvSpPr txBox="1">
            <a:spLocks noGrp="1"/>
          </p:cNvSpPr>
          <p:nvPr>
            <p:ph type="body" idx="1"/>
          </p:nvPr>
        </p:nvSpPr>
        <p:spPr>
          <a:xfrm>
            <a:off x="457200" y="1138178"/>
            <a:ext cx="8367221" cy="558193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700"/>
              <a:buNone/>
            </a:pPr>
            <a:r>
              <a:rPr lang="en-US" sz="1700" i="1"/>
              <a:t>How to you get information back out of storage?</a:t>
            </a:r>
            <a:endParaRPr/>
          </a:p>
          <a:p>
            <a:pPr marL="0" lvl="0" indent="0" algn="l" rtl="0">
              <a:lnSpc>
                <a:spcPct val="100000"/>
              </a:lnSpc>
              <a:spcBef>
                <a:spcPts val="1080"/>
              </a:spcBef>
              <a:spcAft>
                <a:spcPts val="0"/>
              </a:spcAft>
              <a:buSzPts val="1700"/>
              <a:buNone/>
            </a:pPr>
            <a:r>
              <a:rPr lang="en-US" sz="1700" b="1"/>
              <a:t>Retrieval</a:t>
            </a:r>
            <a:r>
              <a:rPr lang="en-US" sz="1700"/>
              <a:t> – the act of getting information out of memory storage and back into conscious awareness.</a:t>
            </a:r>
            <a:endParaRPr/>
          </a:p>
          <a:p>
            <a:pPr marL="0" lvl="0" indent="0" algn="l" rtl="0">
              <a:lnSpc>
                <a:spcPct val="100000"/>
              </a:lnSpc>
              <a:spcBef>
                <a:spcPts val="1080"/>
              </a:spcBef>
              <a:spcAft>
                <a:spcPts val="0"/>
              </a:spcAft>
              <a:buSzPts val="1700"/>
              <a:buNone/>
            </a:pPr>
            <a:r>
              <a:rPr lang="en-US" sz="1700"/>
              <a:t>Retrieval is needed for everyday functioning (e.g. knowing how to drive to work, or how perform your job once you get there).</a:t>
            </a:r>
            <a:endParaRPr/>
          </a:p>
          <a:p>
            <a:pPr marL="0" lvl="0" indent="0" algn="l" rtl="0">
              <a:lnSpc>
                <a:spcPct val="100000"/>
              </a:lnSpc>
              <a:spcBef>
                <a:spcPts val="1080"/>
              </a:spcBef>
              <a:spcAft>
                <a:spcPts val="0"/>
              </a:spcAft>
              <a:buSzPts val="1700"/>
              <a:buNone/>
            </a:pPr>
            <a:r>
              <a:rPr lang="en-US" sz="1700" b="1">
                <a:solidFill>
                  <a:srgbClr val="6CB255"/>
                </a:solidFill>
              </a:rPr>
              <a:t>3 ways to retrieve information:</a:t>
            </a:r>
            <a:endParaRPr/>
          </a:p>
          <a:p>
            <a:pPr marL="342900" lvl="0" indent="-342900" algn="l" rtl="0">
              <a:lnSpc>
                <a:spcPct val="100000"/>
              </a:lnSpc>
              <a:spcBef>
                <a:spcPts val="1080"/>
              </a:spcBef>
              <a:spcAft>
                <a:spcPts val="0"/>
              </a:spcAft>
              <a:buSzPts val="1700"/>
              <a:buAutoNum type="arabicPeriod"/>
            </a:pPr>
            <a:r>
              <a:rPr lang="en-US" sz="1700" b="1"/>
              <a:t>Recall</a:t>
            </a:r>
            <a:r>
              <a:rPr lang="en-US" sz="1700"/>
              <a:t> – being able to access information without cues.</a:t>
            </a:r>
            <a:endParaRPr/>
          </a:p>
          <a:p>
            <a:pPr marL="285750" lvl="0" indent="-285750" algn="l" rtl="0">
              <a:lnSpc>
                <a:spcPct val="100000"/>
              </a:lnSpc>
              <a:spcBef>
                <a:spcPts val="1080"/>
              </a:spcBef>
              <a:spcAft>
                <a:spcPts val="0"/>
              </a:spcAft>
              <a:buSzPts val="1700"/>
              <a:buFont typeface="Arial"/>
              <a:buChar char="-"/>
            </a:pPr>
            <a:r>
              <a:rPr lang="en-US" sz="1700"/>
              <a:t>Used for an essay test.</a:t>
            </a:r>
            <a:endParaRPr/>
          </a:p>
          <a:p>
            <a:pPr marL="342900" lvl="0" indent="-342900" algn="l" rtl="0">
              <a:lnSpc>
                <a:spcPct val="100000"/>
              </a:lnSpc>
              <a:spcBef>
                <a:spcPts val="1080"/>
              </a:spcBef>
              <a:spcAft>
                <a:spcPts val="0"/>
              </a:spcAft>
              <a:buSzPts val="1700"/>
              <a:buFont typeface="Arial Black"/>
              <a:buAutoNum type="arabicPeriod" startAt="2"/>
            </a:pPr>
            <a:r>
              <a:rPr lang="en-US" sz="1700" b="1"/>
              <a:t>Recognition</a:t>
            </a:r>
            <a:r>
              <a:rPr lang="en-US" sz="1700"/>
              <a:t> – being able to identify information that you have previously learned after encountering it again.</a:t>
            </a:r>
            <a:endParaRPr/>
          </a:p>
          <a:p>
            <a:pPr marL="285750" lvl="0" indent="-285750" algn="l" rtl="0">
              <a:lnSpc>
                <a:spcPct val="100000"/>
              </a:lnSpc>
              <a:spcBef>
                <a:spcPts val="1080"/>
              </a:spcBef>
              <a:spcAft>
                <a:spcPts val="0"/>
              </a:spcAft>
              <a:buSzPts val="1700"/>
              <a:buFont typeface="Arial"/>
              <a:buChar char="-"/>
            </a:pPr>
            <a:r>
              <a:rPr lang="en-US" sz="1700"/>
              <a:t>Used for a multiple choice test.</a:t>
            </a:r>
            <a:endParaRPr/>
          </a:p>
          <a:p>
            <a:pPr marL="342900" lvl="0" indent="-342900" algn="l" rtl="0">
              <a:lnSpc>
                <a:spcPct val="100000"/>
              </a:lnSpc>
              <a:spcBef>
                <a:spcPts val="1080"/>
              </a:spcBef>
              <a:spcAft>
                <a:spcPts val="0"/>
              </a:spcAft>
              <a:buSzPts val="1700"/>
              <a:buFont typeface="Arial Black"/>
              <a:buAutoNum type="arabicPeriod" startAt="3"/>
            </a:pPr>
            <a:r>
              <a:rPr lang="en-US" sz="1700" b="1"/>
              <a:t>Relearning</a:t>
            </a:r>
            <a:r>
              <a:rPr lang="en-US" sz="1700"/>
              <a:t> – Learning information that you previously learned.</a:t>
            </a:r>
            <a:endParaRPr/>
          </a:p>
          <a:p>
            <a:pPr marL="285750" lvl="0" indent="-285750" algn="l" rtl="0">
              <a:lnSpc>
                <a:spcPct val="100000"/>
              </a:lnSpc>
              <a:spcBef>
                <a:spcPts val="1080"/>
              </a:spcBef>
              <a:spcAft>
                <a:spcPts val="0"/>
              </a:spcAft>
              <a:buSzPts val="1700"/>
              <a:buFont typeface="Arial"/>
              <a:buChar char="-"/>
            </a:pPr>
            <a:r>
              <a:rPr lang="en-US" sz="1700"/>
              <a:t>After learning Spanish in high school, you might forget how to speak it if you do not use it. However, if you try to relearn it, you will learn it quicker than the first time.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68"/>
        <p:cNvGrpSpPr/>
        <p:nvPr/>
      </p:nvGrpSpPr>
      <p:grpSpPr>
        <a:xfrm>
          <a:off x="0" y="0"/>
          <a:ext cx="0" cy="0"/>
          <a:chOff x="0" y="0"/>
          <a:chExt cx="0" cy="0"/>
        </a:xfrm>
      </p:grpSpPr>
      <p:sp>
        <p:nvSpPr>
          <p:cNvPr id="169" name="Google Shape;169;p20"/>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PARTS OF THE BRAIN INVOLVED IN MEMORY</a:t>
            </a:r>
            <a:endParaRPr/>
          </a:p>
        </p:txBody>
      </p:sp>
      <p:sp>
        <p:nvSpPr>
          <p:cNvPr id="170" name="Google Shape;170;p20"/>
          <p:cNvSpPr txBox="1">
            <a:spLocks noGrp="1"/>
          </p:cNvSpPr>
          <p:nvPr>
            <p:ph type="body" idx="1"/>
          </p:nvPr>
        </p:nvSpPr>
        <p:spPr>
          <a:xfrm>
            <a:off x="457200" y="1186379"/>
            <a:ext cx="8367221" cy="476447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00"/>
              <a:buNone/>
            </a:pPr>
            <a:r>
              <a:rPr lang="en-US" sz="1700" b="1" u="sng">
                <a:solidFill>
                  <a:srgbClr val="6CB255"/>
                </a:solidFill>
              </a:rPr>
              <a:t>Karl Lashley and Engrams</a:t>
            </a:r>
            <a:endParaRPr/>
          </a:p>
          <a:p>
            <a:pPr marL="0" lvl="0" indent="0" algn="l" rtl="0">
              <a:spcBef>
                <a:spcPts val="1080"/>
              </a:spcBef>
              <a:spcAft>
                <a:spcPts val="0"/>
              </a:spcAft>
              <a:buSzPts val="1700"/>
              <a:buNone/>
            </a:pPr>
            <a:r>
              <a:rPr lang="en-US" sz="1700"/>
              <a:t>Karl Lashley was looking for evidence of an engram – the group of neurons that serve as the “physical representation of memory”.</a:t>
            </a:r>
            <a:endParaRPr/>
          </a:p>
          <a:p>
            <a:pPr marL="285750" lvl="0" indent="-285750" algn="l" rtl="0">
              <a:spcBef>
                <a:spcPts val="1080"/>
              </a:spcBef>
              <a:spcAft>
                <a:spcPts val="0"/>
              </a:spcAft>
              <a:buSzPts val="1700"/>
              <a:buFont typeface="Arial"/>
              <a:buChar char="-"/>
            </a:pPr>
            <a:r>
              <a:rPr lang="en-US" sz="1700"/>
              <a:t>Studied parts of the brain involved in memory by making lesions in the brains of animals such as rats and monkeys.</a:t>
            </a:r>
            <a:endParaRPr/>
          </a:p>
          <a:p>
            <a:pPr marL="285750" lvl="0" indent="-285750" algn="l" rtl="0">
              <a:spcBef>
                <a:spcPts val="1080"/>
              </a:spcBef>
              <a:spcAft>
                <a:spcPts val="0"/>
              </a:spcAft>
              <a:buSzPts val="1700"/>
              <a:buFont typeface="Arial"/>
              <a:buChar char="-"/>
            </a:pPr>
            <a:r>
              <a:rPr lang="en-US" sz="1700"/>
              <a:t>Trained rats to learn their way around a maze and then made lesions to try to remove the memory.</a:t>
            </a:r>
            <a:endParaRPr/>
          </a:p>
          <a:p>
            <a:pPr marL="285750" lvl="0" indent="-285750" algn="l" rtl="0">
              <a:spcBef>
                <a:spcPts val="1080"/>
              </a:spcBef>
              <a:spcAft>
                <a:spcPts val="0"/>
              </a:spcAft>
              <a:buSzPts val="1700"/>
              <a:buFont typeface="Arial"/>
              <a:buChar char="-"/>
            </a:pPr>
            <a:r>
              <a:rPr lang="en-US" sz="1700"/>
              <a:t>Lashley was unable to find evidence of an engram. The rats were still able to remember their way around the maze so he formulated a new hypothesis.</a:t>
            </a:r>
            <a:endParaRPr/>
          </a:p>
          <a:p>
            <a:pPr marL="0" lvl="0" indent="0" algn="l" rtl="0">
              <a:spcBef>
                <a:spcPts val="1080"/>
              </a:spcBef>
              <a:spcAft>
                <a:spcPts val="0"/>
              </a:spcAft>
              <a:buSzPts val="1700"/>
              <a:buNone/>
            </a:pPr>
            <a:r>
              <a:rPr lang="en-US" sz="1700" b="1"/>
              <a:t>Equipotentiality hypothesis </a:t>
            </a:r>
            <a:r>
              <a:rPr lang="en-US" sz="1700"/>
              <a:t>– if part of one area of the brain involved in memory is damaged, another part of the same area can take over that memory function.</a:t>
            </a:r>
            <a:endParaRPr/>
          </a:p>
          <a:p>
            <a:pPr marL="0" lvl="0" indent="0" algn="l" rtl="0">
              <a:spcBef>
                <a:spcPts val="1080"/>
              </a:spcBef>
              <a:spcAft>
                <a:spcPts val="0"/>
              </a:spcAft>
              <a:buSzPts val="1700"/>
              <a:buNone/>
            </a:pPr>
            <a:r>
              <a:rPr lang="en-US" sz="1700" b="1" u="sng">
                <a:solidFill>
                  <a:srgbClr val="6CB255"/>
                </a:solidFill>
              </a:rPr>
              <a:t>Eric Kandel</a:t>
            </a:r>
            <a:endParaRPr sz="1700" b="1" u="sng">
              <a:solidFill>
                <a:srgbClr val="6CB255"/>
              </a:solidFill>
            </a:endParaRPr>
          </a:p>
          <a:p>
            <a:pPr marL="285750" lvl="0" indent="-285750" algn="l" rtl="0">
              <a:spcBef>
                <a:spcPts val="1080"/>
              </a:spcBef>
              <a:spcAft>
                <a:spcPts val="0"/>
              </a:spcAft>
              <a:buSzPts val="1700"/>
              <a:buFont typeface="Arial"/>
              <a:buChar char="-"/>
            </a:pPr>
            <a:r>
              <a:rPr lang="en-US" sz="1700"/>
              <a:t>Studied the synapse and its role in controlling the flow of information through neural circuits needed to store memories.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75"/>
        <p:cNvGrpSpPr/>
        <p:nvPr/>
      </p:nvGrpSpPr>
      <p:grpSpPr>
        <a:xfrm>
          <a:off x="0" y="0"/>
          <a:ext cx="0" cy="0"/>
          <a:chOff x="0" y="0"/>
          <a:chExt cx="0" cy="0"/>
        </a:xfrm>
      </p:grpSpPr>
      <p:sp>
        <p:nvSpPr>
          <p:cNvPr id="176" name="Google Shape;176;p21"/>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PARTS OF THE BRAIN INVOLVED IN MEMORY</a:t>
            </a:r>
            <a:endParaRPr/>
          </a:p>
        </p:txBody>
      </p:sp>
      <p:sp>
        <p:nvSpPr>
          <p:cNvPr id="178" name="Google Shape;178;p21"/>
          <p:cNvSpPr txBox="1">
            <a:spLocks noGrp="1"/>
          </p:cNvSpPr>
          <p:nvPr>
            <p:ph type="body" idx="1"/>
          </p:nvPr>
        </p:nvSpPr>
        <p:spPr>
          <a:xfrm>
            <a:off x="457200" y="1185288"/>
            <a:ext cx="8512629" cy="57415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700"/>
              <a:buNone/>
            </a:pPr>
            <a:r>
              <a:rPr lang="en-US" sz="1700"/>
              <a:t>Scientists have now identified different parts of the brain involved in memory.</a:t>
            </a:r>
            <a:endParaRPr/>
          </a:p>
        </p:txBody>
      </p:sp>
      <p:pic>
        <p:nvPicPr>
          <p:cNvPr id="8" name="Figure" descr="An illustration of a brain shows the location of the amygdala, hippocampus, cerebellum, and prefrontal cortex."/>
          <p:cNvPicPr>
            <a:picLocks noGrp="1" noChangeAspect="1"/>
          </p:cNvPicPr>
          <p:nvPr>
            <p:ph type="pic" sz="quarter" idx="4294967295"/>
          </p:nvPr>
        </p:nvPicPr>
        <p:blipFill>
          <a:blip r:embed="rId3" cstate="email">
            <a:extLst>
              <a:ext uri="{28A0092B-C50C-407E-A947-70E740481C1C}">
                <a14:useLocalDpi xmlns:a14="http://schemas.microsoft.com/office/drawing/2010/main" val="0"/>
              </a:ext>
            </a:extLst>
          </a:blip>
          <a:srcRect l="-22410" r="-22410"/>
          <a:stretch>
            <a:fillRect/>
          </a:stretch>
        </p:blipFill>
        <p:spPr>
          <a:xfrm>
            <a:off x="169102" y="1892241"/>
            <a:ext cx="8062913" cy="350007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84"/>
        <p:cNvGrpSpPr/>
        <p:nvPr/>
      </p:nvGrpSpPr>
      <p:grpSpPr>
        <a:xfrm>
          <a:off x="0" y="0"/>
          <a:ext cx="0" cy="0"/>
          <a:chOff x="0" y="0"/>
          <a:chExt cx="0" cy="0"/>
        </a:xfrm>
      </p:grpSpPr>
      <p:sp>
        <p:nvSpPr>
          <p:cNvPr id="185" name="Google Shape;185;p22"/>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PARTS OF THE BRAIN INVOLVED IN MEMORY</a:t>
            </a:r>
            <a:endParaRPr/>
          </a:p>
        </p:txBody>
      </p:sp>
      <p:sp>
        <p:nvSpPr>
          <p:cNvPr id="186" name="Google Shape;186;p22"/>
          <p:cNvSpPr txBox="1">
            <a:spLocks noGrp="1"/>
          </p:cNvSpPr>
          <p:nvPr>
            <p:ph type="body" idx="1"/>
          </p:nvPr>
        </p:nvSpPr>
        <p:spPr>
          <a:xfrm>
            <a:off x="457200" y="993035"/>
            <a:ext cx="8367221" cy="574159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700"/>
              <a:buNone/>
            </a:pPr>
            <a:r>
              <a:rPr lang="en-US" sz="1700" b="1" u="sng">
                <a:solidFill>
                  <a:srgbClr val="6CB255"/>
                </a:solidFill>
              </a:rPr>
              <a:t>Amygdala</a:t>
            </a:r>
            <a:endParaRPr/>
          </a:p>
          <a:p>
            <a:pPr marL="285750" lvl="0" indent="-285750" algn="l" rtl="0">
              <a:spcBef>
                <a:spcPts val="940"/>
              </a:spcBef>
              <a:spcAft>
                <a:spcPts val="0"/>
              </a:spcAft>
              <a:buSzPts val="1700"/>
              <a:buFont typeface="Arial"/>
              <a:buChar char="-"/>
            </a:pPr>
            <a:r>
              <a:rPr lang="en-US" sz="1700"/>
              <a:t>Involved in fear and fear memories (memory storage is influenced by stress hormones).</a:t>
            </a:r>
            <a:endParaRPr/>
          </a:p>
          <a:p>
            <a:pPr marL="285750" lvl="0" indent="-285750" algn="l" rtl="0">
              <a:spcBef>
                <a:spcPts val="940"/>
              </a:spcBef>
              <a:spcAft>
                <a:spcPts val="0"/>
              </a:spcAft>
              <a:buSzPts val="1700"/>
              <a:buFont typeface="Arial"/>
              <a:buChar char="-"/>
            </a:pPr>
            <a:r>
              <a:rPr lang="en-US" sz="1700"/>
              <a:t>Processes emotional information important in encoding memories at a deeper level and memory consolidation.</a:t>
            </a:r>
            <a:endParaRPr/>
          </a:p>
          <a:p>
            <a:pPr marL="0" lvl="0" indent="0" algn="l" rtl="0">
              <a:spcBef>
                <a:spcPts val="940"/>
              </a:spcBef>
              <a:spcAft>
                <a:spcPts val="0"/>
              </a:spcAft>
              <a:buClr>
                <a:srgbClr val="6CB255"/>
              </a:buClr>
              <a:buSzPts val="1700"/>
              <a:buNone/>
            </a:pPr>
            <a:r>
              <a:rPr lang="en-US" sz="1700" b="1" u="sng">
                <a:solidFill>
                  <a:srgbClr val="6CB255"/>
                </a:solidFill>
              </a:rPr>
              <a:t>Hippocampus</a:t>
            </a:r>
            <a:endParaRPr/>
          </a:p>
          <a:p>
            <a:pPr marL="285750" lvl="0" indent="-285750" algn="l" rtl="0">
              <a:spcBef>
                <a:spcPts val="940"/>
              </a:spcBef>
              <a:spcAft>
                <a:spcPts val="0"/>
              </a:spcAft>
              <a:buSzPts val="1700"/>
              <a:buFont typeface="Arial"/>
              <a:buChar char="-"/>
            </a:pPr>
            <a:r>
              <a:rPr lang="en-US" sz="1700"/>
              <a:t>Associated with explicit memory, recognition memory and spatial memory.</a:t>
            </a:r>
            <a:endParaRPr/>
          </a:p>
          <a:p>
            <a:pPr marL="285750" lvl="0" indent="-285750" algn="l" rtl="0">
              <a:spcBef>
                <a:spcPts val="940"/>
              </a:spcBef>
              <a:spcAft>
                <a:spcPts val="0"/>
              </a:spcAft>
              <a:buSzPts val="1700"/>
              <a:buFont typeface="Arial"/>
              <a:buChar char="-"/>
            </a:pPr>
            <a:r>
              <a:rPr lang="en-US" sz="1700"/>
              <a:t>Projects information to cortical regions that give memories meaning and connect them with other memories.</a:t>
            </a:r>
            <a:endParaRPr/>
          </a:p>
          <a:p>
            <a:pPr marL="285750" lvl="0" indent="-285750" algn="l" rtl="0">
              <a:spcBef>
                <a:spcPts val="940"/>
              </a:spcBef>
              <a:spcAft>
                <a:spcPts val="0"/>
              </a:spcAft>
              <a:buSzPts val="1700"/>
              <a:buFont typeface="Arial"/>
              <a:buChar char="-"/>
            </a:pPr>
            <a:r>
              <a:rPr lang="en-US" sz="1700"/>
              <a:t>Involved in memory consolidation.</a:t>
            </a:r>
            <a:endParaRPr/>
          </a:p>
          <a:p>
            <a:pPr marL="285750" lvl="0" indent="-285750" algn="l" rtl="0">
              <a:spcBef>
                <a:spcPts val="940"/>
              </a:spcBef>
              <a:spcAft>
                <a:spcPts val="0"/>
              </a:spcAft>
              <a:buSzPts val="1700"/>
              <a:buFont typeface="Arial"/>
              <a:buChar char="-"/>
            </a:pPr>
            <a:r>
              <a:rPr lang="en-US" sz="1700"/>
              <a:t>Damage leads to an inability to process new declarative memories.</a:t>
            </a:r>
            <a:endParaRPr/>
          </a:p>
          <a:p>
            <a:pPr marL="0" lvl="0" indent="0" algn="l" rtl="0">
              <a:spcBef>
                <a:spcPts val="940"/>
              </a:spcBef>
              <a:spcAft>
                <a:spcPts val="0"/>
              </a:spcAft>
              <a:buClr>
                <a:srgbClr val="6CB255"/>
              </a:buClr>
              <a:buSzPts val="1700"/>
              <a:buNone/>
            </a:pPr>
            <a:r>
              <a:rPr lang="en-US" sz="1700" b="1"/>
              <a:t>Patient H.M:</a:t>
            </a:r>
            <a:endParaRPr/>
          </a:p>
          <a:p>
            <a:pPr marL="285750" lvl="0" indent="-285750" algn="l" rtl="0">
              <a:spcBef>
                <a:spcPts val="940"/>
              </a:spcBef>
              <a:spcAft>
                <a:spcPts val="0"/>
              </a:spcAft>
              <a:buSzPts val="1700"/>
              <a:buFont typeface="Arial"/>
              <a:buChar char="-"/>
            </a:pPr>
            <a:r>
              <a:rPr lang="en-US" sz="1700"/>
              <a:t>Had both temporal lobes removed (including hippocami) to help control his seizures.</a:t>
            </a:r>
            <a:endParaRPr/>
          </a:p>
          <a:p>
            <a:pPr marL="285750" lvl="0" indent="-285750" algn="l" rtl="0">
              <a:spcBef>
                <a:spcPts val="940"/>
              </a:spcBef>
              <a:spcAft>
                <a:spcPts val="0"/>
              </a:spcAft>
              <a:buSzPts val="1700"/>
              <a:buFont typeface="Arial"/>
              <a:buChar char="-"/>
            </a:pPr>
            <a:r>
              <a:rPr lang="en-US" sz="1700"/>
              <a:t>Declarative memory was significantly effected.</a:t>
            </a:r>
            <a:endParaRPr/>
          </a:p>
          <a:p>
            <a:pPr marL="285750" lvl="0" indent="-285750" algn="l" rtl="0">
              <a:spcBef>
                <a:spcPts val="940"/>
              </a:spcBef>
              <a:spcAft>
                <a:spcPts val="0"/>
              </a:spcAft>
              <a:buSzPts val="1700"/>
              <a:buFont typeface="Arial"/>
              <a:buChar char="-"/>
            </a:pPr>
            <a:r>
              <a:rPr lang="en-US" sz="1700"/>
              <a:t>Could not form new semantic knowledge or episodic memories.</a:t>
            </a:r>
            <a:endParaRPr sz="17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91"/>
        <p:cNvGrpSpPr/>
        <p:nvPr/>
      </p:nvGrpSpPr>
      <p:grpSpPr>
        <a:xfrm>
          <a:off x="0" y="0"/>
          <a:ext cx="0" cy="0"/>
          <a:chOff x="0" y="0"/>
          <a:chExt cx="0" cy="0"/>
        </a:xfrm>
      </p:grpSpPr>
      <p:sp>
        <p:nvSpPr>
          <p:cNvPr id="192" name="Google Shape;192;p23"/>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PARTS OF THE BRAIN INVOLVED IN MEMORY</a:t>
            </a:r>
            <a:endParaRPr/>
          </a:p>
        </p:txBody>
      </p:sp>
      <p:sp>
        <p:nvSpPr>
          <p:cNvPr id="193" name="Google Shape;193;p23"/>
          <p:cNvSpPr txBox="1">
            <a:spLocks noGrp="1"/>
          </p:cNvSpPr>
          <p:nvPr>
            <p:ph type="body" idx="1"/>
          </p:nvPr>
        </p:nvSpPr>
        <p:spPr>
          <a:xfrm>
            <a:off x="457200" y="1244439"/>
            <a:ext cx="8062912" cy="482253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700"/>
              <a:buNone/>
            </a:pPr>
            <a:r>
              <a:rPr lang="en-US" sz="1700" b="1" u="sng">
                <a:solidFill>
                  <a:srgbClr val="6CB255"/>
                </a:solidFill>
              </a:rPr>
              <a:t>Cerebellum</a:t>
            </a:r>
            <a:r>
              <a:rPr lang="en-US" sz="1700" b="1"/>
              <a:t> </a:t>
            </a:r>
            <a:endParaRPr sz="1700"/>
          </a:p>
          <a:p>
            <a:pPr marL="285750" lvl="0" indent="-285750" algn="l" rtl="0">
              <a:spcBef>
                <a:spcPts val="940"/>
              </a:spcBef>
              <a:spcAft>
                <a:spcPts val="0"/>
              </a:spcAft>
              <a:buSzPts val="1700"/>
              <a:buFont typeface="Arial"/>
              <a:buChar char="-"/>
            </a:pPr>
            <a:r>
              <a:rPr lang="en-US" sz="1700"/>
              <a:t>Plays a role in processing procedural memories, such as how to play the piano and classical conditioning.</a:t>
            </a:r>
            <a:endParaRPr/>
          </a:p>
          <a:p>
            <a:pPr marL="285750" lvl="0" indent="-285750" algn="l" rtl="0">
              <a:spcBef>
                <a:spcPts val="940"/>
              </a:spcBef>
              <a:spcAft>
                <a:spcPts val="0"/>
              </a:spcAft>
              <a:buSzPts val="1700"/>
              <a:buFont typeface="Arial"/>
              <a:buChar char="-"/>
            </a:pPr>
            <a:r>
              <a:rPr lang="en-US" sz="1700"/>
              <a:t>Damage prevents classical conditioning such as an eye-blink in response to a puff of air.</a:t>
            </a:r>
            <a:endParaRPr/>
          </a:p>
          <a:p>
            <a:pPr marL="0" lvl="0" indent="0" algn="l" rtl="0">
              <a:spcBef>
                <a:spcPts val="940"/>
              </a:spcBef>
              <a:spcAft>
                <a:spcPts val="0"/>
              </a:spcAft>
              <a:buClr>
                <a:srgbClr val="6CB255"/>
              </a:buClr>
              <a:buSzPts val="1700"/>
              <a:buNone/>
            </a:pPr>
            <a:r>
              <a:rPr lang="en-US" sz="1700" b="1" u="sng">
                <a:solidFill>
                  <a:srgbClr val="6CB255"/>
                </a:solidFill>
              </a:rPr>
              <a:t>Prefrontal cortex  </a:t>
            </a:r>
            <a:endParaRPr/>
          </a:p>
          <a:p>
            <a:pPr marL="285750" lvl="0" indent="-285750" algn="l" rtl="0">
              <a:spcBef>
                <a:spcPts val="940"/>
              </a:spcBef>
              <a:spcAft>
                <a:spcPts val="0"/>
              </a:spcAft>
              <a:buSzPts val="1700"/>
              <a:buFont typeface="Arial"/>
              <a:buChar char="-"/>
            </a:pPr>
            <a:r>
              <a:rPr lang="en-US" sz="1700"/>
              <a:t>Appears to be involved in remembering semantic tasks.</a:t>
            </a:r>
            <a:endParaRPr/>
          </a:p>
          <a:p>
            <a:pPr marL="285750" lvl="0" indent="-285750" algn="l" rtl="0">
              <a:spcBef>
                <a:spcPts val="940"/>
              </a:spcBef>
              <a:spcAft>
                <a:spcPts val="0"/>
              </a:spcAft>
              <a:buSzPts val="1700"/>
              <a:buFont typeface="Arial"/>
              <a:buChar char="-"/>
            </a:pPr>
            <a:r>
              <a:rPr lang="en-US" sz="1700"/>
              <a:t>PET scans show activation in the left inferior prefrontal cortex when completing semantic tasks.</a:t>
            </a:r>
            <a:endParaRPr/>
          </a:p>
          <a:p>
            <a:pPr marL="285750" lvl="0" indent="-285750" algn="l" rtl="0">
              <a:spcBef>
                <a:spcPts val="940"/>
              </a:spcBef>
              <a:spcAft>
                <a:spcPts val="0"/>
              </a:spcAft>
              <a:buSzPts val="1700"/>
              <a:buFont typeface="Arial"/>
              <a:buChar char="-"/>
            </a:pPr>
            <a:r>
              <a:rPr lang="en-US" sz="1700"/>
              <a:t>Encoding is associated with left frontal activity.</a:t>
            </a:r>
            <a:endParaRPr/>
          </a:p>
          <a:p>
            <a:pPr marL="285750" lvl="0" indent="-285750" algn="l" rtl="0">
              <a:spcBef>
                <a:spcPts val="940"/>
              </a:spcBef>
              <a:spcAft>
                <a:spcPts val="0"/>
              </a:spcAft>
              <a:buSzPts val="1700"/>
              <a:buFont typeface="Arial"/>
              <a:buChar char="-"/>
            </a:pPr>
            <a:r>
              <a:rPr lang="en-US" sz="1700"/>
              <a:t>Retrieval of information is associated with the right frontal region.</a:t>
            </a:r>
            <a:endParaRPr sz="1700"/>
          </a:p>
          <a:p>
            <a:pPr marL="0" lvl="0" indent="0" algn="l" rtl="0">
              <a:spcBef>
                <a:spcPts val="1000"/>
              </a:spcBef>
              <a:spcAft>
                <a:spcPts val="0"/>
              </a:spcAft>
              <a:buClr>
                <a:srgbClr val="6CB255"/>
              </a:buClr>
              <a:buSzPts val="20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sp>
        <p:nvSpPr>
          <p:cNvPr id="199" name="Google Shape;199;p24"/>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NEUROTRANSMITTERS</a:t>
            </a:r>
            <a:endParaRPr/>
          </a:p>
        </p:txBody>
      </p:sp>
      <p:sp>
        <p:nvSpPr>
          <p:cNvPr id="200" name="Google Shape;200;p24"/>
          <p:cNvSpPr txBox="1">
            <a:spLocks noGrp="1"/>
          </p:cNvSpPr>
          <p:nvPr>
            <p:ph type="body" idx="1"/>
          </p:nvPr>
        </p:nvSpPr>
        <p:spPr>
          <a:xfrm>
            <a:off x="457200" y="993034"/>
            <a:ext cx="8367221" cy="571256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700"/>
              <a:buNone/>
            </a:pPr>
            <a:r>
              <a:rPr lang="en-US" sz="1700"/>
              <a:t>Communication among neurons via neurotransmitters is critical for developing new memories. </a:t>
            </a:r>
            <a:endParaRPr/>
          </a:p>
          <a:p>
            <a:pPr marL="0" lvl="0" indent="0" algn="l" rtl="0">
              <a:lnSpc>
                <a:spcPct val="100000"/>
              </a:lnSpc>
              <a:spcBef>
                <a:spcPts val="940"/>
              </a:spcBef>
              <a:spcAft>
                <a:spcPts val="0"/>
              </a:spcAft>
              <a:buSzPts val="1700"/>
              <a:buNone/>
            </a:pPr>
            <a:r>
              <a:rPr lang="en-US" sz="1700"/>
              <a:t>Repeated neuron activity → increased neurotransmitters in the synapse → stronger synaptic connections. (This is how memory consolidation occurs).</a:t>
            </a:r>
            <a:endParaRPr sz="1700"/>
          </a:p>
          <a:p>
            <a:pPr marL="0" lvl="0" indent="0" algn="l" rtl="0">
              <a:lnSpc>
                <a:spcPct val="100000"/>
              </a:lnSpc>
              <a:spcBef>
                <a:spcPts val="940"/>
              </a:spcBef>
              <a:spcAft>
                <a:spcPts val="0"/>
              </a:spcAft>
              <a:buSzPts val="1700"/>
              <a:buNone/>
            </a:pPr>
            <a:r>
              <a:rPr lang="en-US" sz="1700"/>
              <a:t>Neurotransmitters involved in memory:</a:t>
            </a:r>
            <a:endParaRPr/>
          </a:p>
          <a:p>
            <a:pPr marL="285750" lvl="0" indent="-285750" algn="l" rtl="0">
              <a:lnSpc>
                <a:spcPct val="100000"/>
              </a:lnSpc>
              <a:spcBef>
                <a:spcPts val="940"/>
              </a:spcBef>
              <a:spcAft>
                <a:spcPts val="0"/>
              </a:spcAft>
              <a:buSzPts val="1700"/>
              <a:buFont typeface="Arial"/>
              <a:buChar char="-"/>
            </a:pPr>
            <a:r>
              <a:rPr lang="en-US" sz="1700"/>
              <a:t>Epinephrine</a:t>
            </a:r>
            <a:endParaRPr/>
          </a:p>
          <a:p>
            <a:pPr marL="285750" lvl="0" indent="-285750" algn="l" rtl="0">
              <a:lnSpc>
                <a:spcPct val="100000"/>
              </a:lnSpc>
              <a:spcBef>
                <a:spcPts val="940"/>
              </a:spcBef>
              <a:spcAft>
                <a:spcPts val="0"/>
              </a:spcAft>
              <a:buSzPts val="1700"/>
              <a:buFont typeface="Arial"/>
              <a:buChar char="-"/>
            </a:pPr>
            <a:r>
              <a:rPr lang="en-US" sz="1700"/>
              <a:t>Dopamine</a:t>
            </a:r>
            <a:endParaRPr/>
          </a:p>
          <a:p>
            <a:pPr marL="285750" lvl="0" indent="-285750" algn="l" rtl="0">
              <a:lnSpc>
                <a:spcPct val="100000"/>
              </a:lnSpc>
              <a:spcBef>
                <a:spcPts val="940"/>
              </a:spcBef>
              <a:spcAft>
                <a:spcPts val="0"/>
              </a:spcAft>
              <a:buSzPts val="1700"/>
              <a:buFont typeface="Arial"/>
              <a:buChar char="-"/>
            </a:pPr>
            <a:r>
              <a:rPr lang="en-US" sz="1700"/>
              <a:t>Serotonin</a:t>
            </a:r>
            <a:endParaRPr/>
          </a:p>
          <a:p>
            <a:pPr marL="285750" lvl="0" indent="-285750" algn="l" rtl="0">
              <a:lnSpc>
                <a:spcPct val="100000"/>
              </a:lnSpc>
              <a:spcBef>
                <a:spcPts val="940"/>
              </a:spcBef>
              <a:spcAft>
                <a:spcPts val="0"/>
              </a:spcAft>
              <a:buSzPts val="1700"/>
              <a:buFont typeface="Arial"/>
              <a:buChar char="-"/>
            </a:pPr>
            <a:r>
              <a:rPr lang="en-US" sz="1700"/>
              <a:t>Glutamate</a:t>
            </a:r>
            <a:endParaRPr/>
          </a:p>
          <a:p>
            <a:pPr marL="285750" lvl="0" indent="-285750" algn="l" rtl="0">
              <a:lnSpc>
                <a:spcPct val="100000"/>
              </a:lnSpc>
              <a:spcBef>
                <a:spcPts val="940"/>
              </a:spcBef>
              <a:spcAft>
                <a:spcPts val="0"/>
              </a:spcAft>
              <a:buSzPts val="1700"/>
              <a:buFont typeface="Arial"/>
              <a:buChar char="-"/>
            </a:pPr>
            <a:r>
              <a:rPr lang="en-US" sz="1700"/>
              <a:t>Acetylcholine</a:t>
            </a:r>
            <a:endParaRPr/>
          </a:p>
          <a:p>
            <a:pPr marL="0" lvl="0" indent="0" algn="l" rtl="0">
              <a:lnSpc>
                <a:spcPct val="100000"/>
              </a:lnSpc>
              <a:spcBef>
                <a:spcPts val="940"/>
              </a:spcBef>
              <a:spcAft>
                <a:spcPts val="0"/>
              </a:spcAft>
              <a:buSzPts val="1700"/>
              <a:buNone/>
            </a:pPr>
            <a:r>
              <a:rPr lang="en-US" sz="1700" b="1"/>
              <a:t>Arousal Theory </a:t>
            </a:r>
            <a:r>
              <a:rPr lang="en-US" sz="1700"/>
              <a:t>– strong emotions trigger the formation of strong memories and weaker emotional experiences form weaker memories.</a:t>
            </a:r>
            <a:endParaRPr/>
          </a:p>
          <a:p>
            <a:pPr marL="285750" lvl="0" indent="-285750" algn="l" rtl="0">
              <a:lnSpc>
                <a:spcPct val="100000"/>
              </a:lnSpc>
              <a:spcBef>
                <a:spcPts val="940"/>
              </a:spcBef>
              <a:spcAft>
                <a:spcPts val="0"/>
              </a:spcAft>
              <a:buSzPts val="1700"/>
              <a:buFont typeface="Arial"/>
              <a:buChar char="-"/>
            </a:pPr>
            <a:r>
              <a:rPr lang="en-US" sz="1700"/>
              <a:t>Strong emotional experiences can trigger the release of neurotransmitters which strengthen memory.</a:t>
            </a:r>
            <a:endParaRPr/>
          </a:p>
          <a:p>
            <a:pPr marL="285750" lvl="0" indent="-285750" algn="l" rtl="0">
              <a:lnSpc>
                <a:spcPct val="100000"/>
              </a:lnSpc>
              <a:spcBef>
                <a:spcPts val="940"/>
              </a:spcBef>
              <a:spcAft>
                <a:spcPts val="0"/>
              </a:spcAft>
              <a:buSzPts val="1700"/>
              <a:buFont typeface="Arial"/>
              <a:buChar char="-"/>
            </a:pPr>
            <a:r>
              <a:rPr lang="en-US" sz="1700"/>
              <a:t>Evidenced by flashbulb memories -  an exceptionally clear recollection of an important emotional event.</a:t>
            </a:r>
            <a:endParaRPr/>
          </a:p>
          <a:p>
            <a:pPr marL="285750" lvl="0" indent="-177800" algn="l" rtl="0">
              <a:lnSpc>
                <a:spcPct val="100000"/>
              </a:lnSpc>
              <a:spcBef>
                <a:spcPts val="940"/>
              </a:spcBef>
              <a:spcAft>
                <a:spcPts val="0"/>
              </a:spcAft>
              <a:buSzPts val="1700"/>
              <a:buFont typeface="Arial"/>
              <a:buNone/>
            </a:pP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MEMORY</a:t>
            </a:r>
            <a:endParaRPr/>
          </a:p>
        </p:txBody>
      </p:sp>
      <p:sp>
        <p:nvSpPr>
          <p:cNvPr id="54" name="Google Shape;54;p7"/>
          <p:cNvSpPr txBox="1">
            <a:spLocks noGrp="1"/>
          </p:cNvSpPr>
          <p:nvPr>
            <p:ph type="body" idx="1"/>
          </p:nvPr>
        </p:nvSpPr>
        <p:spPr>
          <a:xfrm>
            <a:off x="457199" y="6028205"/>
            <a:ext cx="8062912" cy="71736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400"/>
              <a:buNone/>
            </a:pPr>
            <a:r>
              <a:rPr lang="en-US" sz="1400" dirty="0"/>
              <a:t>Photographs can trigger our memories and bring past experiences back to life. (credit: modification of work by Cory </a:t>
            </a:r>
            <a:r>
              <a:rPr lang="en-US" sz="1400" dirty="0" err="1"/>
              <a:t>Zanker</a:t>
            </a:r>
            <a:r>
              <a:rPr lang="en-US" sz="1400" dirty="0"/>
              <a:t>)</a:t>
            </a:r>
            <a:endParaRPr dirty="0"/>
          </a:p>
        </p:txBody>
      </p:sp>
      <p:sp>
        <p:nvSpPr>
          <p:cNvPr id="56" name="Google Shape;56;p7"/>
          <p:cNvSpPr txBox="1"/>
          <p:nvPr/>
        </p:nvSpPr>
        <p:spPr>
          <a:xfrm>
            <a:off x="457198" y="973688"/>
            <a:ext cx="8367223" cy="196464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dirty="0">
                <a:solidFill>
                  <a:schemeClr val="dk1"/>
                </a:solidFill>
                <a:latin typeface="Arial"/>
                <a:ea typeface="Arial"/>
                <a:cs typeface="Arial"/>
                <a:sym typeface="Arial"/>
              </a:rPr>
              <a:t>The study of memory looks at some of the following questions:</a:t>
            </a:r>
            <a:endParaRPr dirty="0"/>
          </a:p>
          <a:p>
            <a:pPr marL="285750" marR="0" lvl="0" indent="-285750" algn="l" rtl="0">
              <a:spcBef>
                <a:spcPts val="1080"/>
              </a:spcBef>
              <a:spcAft>
                <a:spcPts val="0"/>
              </a:spcAft>
              <a:buClr>
                <a:srgbClr val="6CB255"/>
              </a:buClr>
              <a:buSzPts val="1700"/>
              <a:buFont typeface="Arial"/>
              <a:buChar char="-"/>
            </a:pPr>
            <a:r>
              <a:rPr lang="en-US" sz="1700" b="0" i="0" u="none" strike="noStrike" cap="none" dirty="0">
                <a:solidFill>
                  <a:schemeClr val="dk1"/>
                </a:solidFill>
                <a:latin typeface="Arial"/>
                <a:ea typeface="Arial"/>
                <a:cs typeface="Arial"/>
                <a:sym typeface="Arial"/>
              </a:rPr>
              <a:t>How do we process and store information?</a:t>
            </a:r>
            <a:endParaRPr dirty="0"/>
          </a:p>
          <a:p>
            <a:pPr marL="285750" marR="0" lvl="0" indent="-285750" algn="l" rtl="0">
              <a:spcBef>
                <a:spcPts val="1080"/>
              </a:spcBef>
              <a:spcAft>
                <a:spcPts val="0"/>
              </a:spcAft>
              <a:buClr>
                <a:srgbClr val="6CB255"/>
              </a:buClr>
              <a:buSzPts val="1700"/>
              <a:buFont typeface="Arial"/>
              <a:buChar char="-"/>
            </a:pPr>
            <a:r>
              <a:rPr lang="en-US" sz="1700" b="0" i="0" u="none" strike="noStrike" cap="none" dirty="0">
                <a:solidFill>
                  <a:schemeClr val="dk1"/>
                </a:solidFill>
                <a:latin typeface="Arial"/>
                <a:ea typeface="Arial"/>
                <a:cs typeface="Arial"/>
                <a:sym typeface="Arial"/>
              </a:rPr>
              <a:t>Are there different types of memory?</a:t>
            </a:r>
            <a:endParaRPr dirty="0"/>
          </a:p>
          <a:p>
            <a:pPr marL="285750" marR="0" lvl="0" indent="-285750" algn="l" rtl="0">
              <a:spcBef>
                <a:spcPts val="1080"/>
              </a:spcBef>
              <a:spcAft>
                <a:spcPts val="0"/>
              </a:spcAft>
              <a:buClr>
                <a:srgbClr val="6CB255"/>
              </a:buClr>
              <a:buSzPts val="1700"/>
              <a:buFont typeface="Arial"/>
              <a:buChar char="-"/>
            </a:pPr>
            <a:r>
              <a:rPr lang="en-US" sz="1700" b="0" i="0" u="none" strike="noStrike" cap="none" dirty="0">
                <a:solidFill>
                  <a:schemeClr val="dk1"/>
                </a:solidFill>
                <a:latin typeface="Arial"/>
                <a:ea typeface="Arial"/>
                <a:cs typeface="Arial"/>
                <a:sym typeface="Arial"/>
              </a:rPr>
              <a:t>How do we retrieve memories?</a:t>
            </a:r>
            <a:endParaRPr dirty="0"/>
          </a:p>
          <a:p>
            <a:pPr marL="285750" marR="0" lvl="0" indent="-285750" algn="l" rtl="0">
              <a:spcBef>
                <a:spcPts val="1080"/>
              </a:spcBef>
              <a:spcAft>
                <a:spcPts val="0"/>
              </a:spcAft>
              <a:buClr>
                <a:srgbClr val="6CB255"/>
              </a:buClr>
              <a:buSzPts val="1700"/>
              <a:buFont typeface="Arial"/>
              <a:buChar char="-"/>
            </a:pPr>
            <a:r>
              <a:rPr lang="en-US" sz="1700" b="0" i="0" u="none" strike="noStrike" cap="none" dirty="0">
                <a:solidFill>
                  <a:schemeClr val="dk1"/>
                </a:solidFill>
                <a:latin typeface="Arial"/>
                <a:ea typeface="Arial"/>
                <a:cs typeface="Arial"/>
                <a:sym typeface="Arial"/>
              </a:rPr>
              <a:t>Why do we forget?</a:t>
            </a:r>
            <a:endParaRPr sz="1700" b="0" i="0" u="none" strike="noStrike" cap="none" dirty="0">
              <a:solidFill>
                <a:schemeClr val="dk1"/>
              </a:solidFill>
              <a:latin typeface="Arial"/>
              <a:ea typeface="Arial"/>
              <a:cs typeface="Arial"/>
              <a:sym typeface="Arial"/>
            </a:endParaRPr>
          </a:p>
        </p:txBody>
      </p:sp>
      <p:pic>
        <p:nvPicPr>
          <p:cNvPr id="8" name="Figure" descr="A photograph shows a camera and a pile of photographs."/>
          <p:cNvPicPr>
            <a:picLocks noGrp="1" noChangeAspect="1"/>
          </p:cNvPicPr>
          <p:nvPr>
            <p:ph type="pic" sz="quarter" idx="4294967295"/>
          </p:nvPr>
        </p:nvPicPr>
        <p:blipFill>
          <a:blip r:embed="rId3" cstate="email">
            <a:extLst>
              <a:ext uri="{28A0092B-C50C-407E-A947-70E740481C1C}">
                <a14:useLocalDpi xmlns:a14="http://schemas.microsoft.com/office/drawing/2010/main" val="0"/>
              </a:ext>
            </a:extLst>
          </a:blip>
          <a:srcRect l="-7650" r="-7650"/>
          <a:stretch>
            <a:fillRect/>
          </a:stretch>
        </p:blipFill>
        <p:spPr>
          <a:xfrm>
            <a:off x="1243207" y="3011155"/>
            <a:ext cx="6490895" cy="281766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05"/>
        <p:cNvGrpSpPr/>
        <p:nvPr/>
      </p:nvGrpSpPr>
      <p:grpSpPr>
        <a:xfrm>
          <a:off x="0" y="0"/>
          <a:ext cx="0" cy="0"/>
          <a:chOff x="0" y="0"/>
          <a:chExt cx="0" cy="0"/>
        </a:xfrm>
      </p:grpSpPr>
      <p:sp>
        <p:nvSpPr>
          <p:cNvPr id="206" name="Google Shape;206;p25"/>
          <p:cNvSpPr txBox="1">
            <a:spLocks noGrp="1"/>
          </p:cNvSpPr>
          <p:nvPr>
            <p:ph type="title"/>
          </p:nvPr>
        </p:nvSpPr>
        <p:spPr>
          <a:xfrm>
            <a:off x="457200" y="91014"/>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dirty="0"/>
              <a:t>FLASH BULB MEMORY</a:t>
            </a:r>
            <a:endParaRPr dirty="0"/>
          </a:p>
        </p:txBody>
      </p:sp>
      <p:sp>
        <p:nvSpPr>
          <p:cNvPr id="208" name="Google Shape;208;p25"/>
          <p:cNvSpPr txBox="1">
            <a:spLocks noGrp="1"/>
          </p:cNvSpPr>
          <p:nvPr>
            <p:ph type="body" idx="1"/>
          </p:nvPr>
        </p:nvSpPr>
        <p:spPr>
          <a:xfrm>
            <a:off x="457200" y="750549"/>
            <a:ext cx="8367221" cy="587571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00"/>
              <a:buNone/>
            </a:pPr>
            <a:r>
              <a:rPr lang="en-US" sz="1700" b="1" dirty="0"/>
              <a:t>Flash bulb memory </a:t>
            </a:r>
            <a:r>
              <a:rPr lang="en-US" sz="1700" dirty="0"/>
              <a:t>– a record of an atypical and unusual event that has very strong emotional associations. </a:t>
            </a:r>
          </a:p>
          <a:p>
            <a:pPr marL="0" lvl="0" indent="0" algn="l" rtl="0">
              <a:spcBef>
                <a:spcPts val="0"/>
              </a:spcBef>
              <a:spcAft>
                <a:spcPts val="0"/>
              </a:spcAft>
              <a:buSzPts val="1700"/>
              <a:buNone/>
            </a:pPr>
            <a:endParaRPr lang="en-US" sz="1700" dirty="0"/>
          </a:p>
          <a:p>
            <a:pPr marL="0" lvl="0" indent="0" algn="l" rtl="0">
              <a:spcBef>
                <a:spcPts val="0"/>
              </a:spcBef>
              <a:spcAft>
                <a:spcPts val="0"/>
              </a:spcAft>
              <a:buSzPts val="1700"/>
              <a:buNone/>
            </a:pPr>
            <a:r>
              <a:rPr lang="en-US" sz="1700" dirty="0"/>
              <a:t>Depending on the age and awareness/interests of the person, certain flashbulb memories can act as generational reference points.  Examples include:</a:t>
            </a:r>
          </a:p>
          <a:p>
            <a:pPr marL="0" lvl="0" indent="0" algn="l" rtl="0">
              <a:spcBef>
                <a:spcPts val="0"/>
              </a:spcBef>
              <a:spcAft>
                <a:spcPts val="0"/>
              </a:spcAft>
              <a:buSzPts val="1700"/>
              <a:buNone/>
            </a:pPr>
            <a:endParaRPr lang="en-US" sz="1700" dirty="0"/>
          </a:p>
          <a:p>
            <a:pPr marL="285750" lvl="0" indent="-285750" algn="l" rtl="0">
              <a:spcBef>
                <a:spcPts val="0"/>
              </a:spcBef>
              <a:spcAft>
                <a:spcPts val="0"/>
              </a:spcAft>
              <a:buSzPts val="1700"/>
              <a:buFont typeface="Arial" charset="0"/>
              <a:buChar char="•"/>
            </a:pPr>
            <a:r>
              <a:rPr lang="en-US" sz="1700" dirty="0"/>
              <a:t>The assassinations of President John F. Kennedy, Martin Luther King Jr., Malcolm X, or Robert Kennedy.</a:t>
            </a:r>
          </a:p>
          <a:p>
            <a:pPr marL="285750" lvl="0" indent="-285750" algn="l" rtl="0">
              <a:spcBef>
                <a:spcPts val="0"/>
              </a:spcBef>
              <a:spcAft>
                <a:spcPts val="0"/>
              </a:spcAft>
              <a:buSzPts val="1700"/>
              <a:buFont typeface="Arial" charset="0"/>
              <a:buChar char="•"/>
            </a:pPr>
            <a:r>
              <a:rPr lang="en-US" sz="1700" dirty="0"/>
              <a:t>The first humans landing on the Moon</a:t>
            </a:r>
          </a:p>
          <a:p>
            <a:pPr marL="285750" lvl="0" indent="-285750" algn="l" rtl="0">
              <a:spcBef>
                <a:spcPts val="0"/>
              </a:spcBef>
              <a:spcAft>
                <a:spcPts val="0"/>
              </a:spcAft>
              <a:buSzPts val="1700"/>
              <a:buFont typeface="Arial" charset="0"/>
              <a:buChar char="•"/>
            </a:pPr>
            <a:r>
              <a:rPr lang="en-US" sz="1700" dirty="0"/>
              <a:t>The attacks of September 11, 2001</a:t>
            </a:r>
          </a:p>
          <a:p>
            <a:pPr marL="0" lvl="0" indent="0" algn="l" rtl="0">
              <a:spcBef>
                <a:spcPts val="0"/>
              </a:spcBef>
              <a:spcAft>
                <a:spcPts val="0"/>
              </a:spcAft>
              <a:buSzPts val="1700"/>
            </a:pPr>
            <a:endParaRPr lang="en-US" sz="1700" dirty="0"/>
          </a:p>
          <a:p>
            <a:pPr marL="0" lvl="0" indent="0" algn="l" rtl="0">
              <a:spcBef>
                <a:spcPts val="0"/>
              </a:spcBef>
              <a:spcAft>
                <a:spcPts val="0"/>
              </a:spcAft>
              <a:buSzPts val="1700"/>
              <a:buNone/>
            </a:pPr>
            <a:endParaRPr lang="en-US" sz="1700" dirty="0"/>
          </a:p>
          <a:p>
            <a:pPr marL="0" lvl="0" indent="0" algn="l" rtl="0">
              <a:spcBef>
                <a:spcPts val="0"/>
              </a:spcBef>
              <a:spcAft>
                <a:spcPts val="0"/>
              </a:spcAft>
              <a:buSzPts val="1700"/>
              <a:buNone/>
            </a:pPr>
            <a:r>
              <a:rPr lang="en-US" sz="1700" dirty="0"/>
              <a:t>Flashbulb memory formation may depend on cultural reference and personal investment/involvement.  </a:t>
            </a:r>
          </a:p>
          <a:p>
            <a:pPr marL="285750" lvl="0" indent="-285750" algn="l" rtl="0">
              <a:spcBef>
                <a:spcPts val="0"/>
              </a:spcBef>
              <a:spcAft>
                <a:spcPts val="0"/>
              </a:spcAft>
              <a:buSzPts val="1700"/>
              <a:buFont typeface="Arial" charset="0"/>
              <a:buChar char="•"/>
            </a:pPr>
            <a:r>
              <a:rPr lang="en-US" sz="1700" dirty="0"/>
              <a:t>A national leader suddenly resigning may become a flashbulb memory for those citizens only.</a:t>
            </a:r>
          </a:p>
          <a:p>
            <a:pPr marL="285750" lvl="0" indent="-285750" algn="l" rtl="0">
              <a:spcBef>
                <a:spcPts val="0"/>
              </a:spcBef>
              <a:spcAft>
                <a:spcPts val="0"/>
              </a:spcAft>
              <a:buSzPts val="1700"/>
              <a:buFont typeface="Arial" charset="0"/>
              <a:buChar char="•"/>
            </a:pPr>
            <a:r>
              <a:rPr lang="en-US" sz="1700" dirty="0"/>
              <a:t>An athlete suddenly retiring may become a flashbulb memory for fans of that sport or team.</a:t>
            </a:r>
          </a:p>
          <a:p>
            <a:pPr marL="0" lvl="0" indent="0" algn="l" rtl="0">
              <a:spcBef>
                <a:spcPts val="0"/>
              </a:spcBef>
              <a:spcAft>
                <a:spcPts val="0"/>
              </a:spcAft>
              <a:buSzPts val="1700"/>
            </a:pPr>
            <a:endParaRPr lang="en-US" sz="1700" dirty="0"/>
          </a:p>
          <a:p>
            <a:pPr marL="0" lvl="0" indent="0" algn="l" rtl="0">
              <a:spcBef>
                <a:spcPts val="0"/>
              </a:spcBef>
              <a:spcAft>
                <a:spcPts val="0"/>
              </a:spcAft>
              <a:buSzPts val="1700"/>
            </a:pPr>
            <a:endParaRPr lang="en-US" sz="1700" dirty="0"/>
          </a:p>
          <a:p>
            <a:pPr marL="0" lvl="0" indent="0" algn="l" rtl="0">
              <a:spcBef>
                <a:spcPts val="0"/>
              </a:spcBef>
              <a:spcAft>
                <a:spcPts val="0"/>
              </a:spcAft>
              <a:buSzPts val="1700"/>
            </a:pPr>
            <a:r>
              <a:rPr lang="en-US" sz="1700" dirty="0"/>
              <a:t>9/11 is the most recent flashbulb memory that has been extensively researched. </a:t>
            </a:r>
          </a:p>
          <a:p>
            <a:pPr marL="0" lvl="0" indent="0" algn="l" rtl="0">
              <a:spcBef>
                <a:spcPts val="0"/>
              </a:spcBef>
              <a:spcAft>
                <a:spcPts val="0"/>
              </a:spcAft>
              <a:buSzPts val="1700"/>
              <a:buNone/>
            </a:pPr>
            <a:endParaRPr lang="en-US" sz="1700" dirty="0"/>
          </a:p>
          <a:p>
            <a:pPr marL="0" lvl="0" indent="0" algn="l" rtl="0">
              <a:spcBef>
                <a:spcPts val="0"/>
              </a:spcBef>
              <a:spcAft>
                <a:spcPts val="0"/>
              </a:spcAft>
              <a:buSzPts val="1700"/>
              <a:buNone/>
            </a:pPr>
            <a:endParaRPr lang="en-US" sz="1700" dirty="0"/>
          </a:p>
          <a:p>
            <a:pPr marL="0" lvl="0" indent="0" algn="l" rtl="0">
              <a:spcBef>
                <a:spcPts val="0"/>
              </a:spcBef>
              <a:spcAft>
                <a:spcPts val="0"/>
              </a:spcAft>
              <a:buSzPts val="1700"/>
              <a:buNone/>
            </a:pPr>
            <a:endParaRPr lang="en-US" sz="17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26"/>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AMNESIA</a:t>
            </a:r>
            <a:endParaRPr/>
          </a:p>
        </p:txBody>
      </p:sp>
      <p:sp>
        <p:nvSpPr>
          <p:cNvPr id="219" name="Google Shape;219;p26"/>
          <p:cNvSpPr txBox="1"/>
          <p:nvPr/>
        </p:nvSpPr>
        <p:spPr>
          <a:xfrm>
            <a:off x="414311" y="1118699"/>
            <a:ext cx="8410109" cy="33517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6CB255"/>
              </a:buClr>
              <a:buSzPts val="1700"/>
              <a:buFont typeface="Arial"/>
              <a:buNone/>
            </a:pPr>
            <a:r>
              <a:rPr lang="en-US" sz="1700" b="1" dirty="0">
                <a:solidFill>
                  <a:srgbClr val="000000"/>
                </a:solidFill>
                <a:latin typeface="Arial"/>
                <a:ea typeface="Arial"/>
                <a:cs typeface="Arial"/>
                <a:sym typeface="Arial"/>
              </a:rPr>
              <a:t>Amnesia</a:t>
            </a:r>
            <a:r>
              <a:rPr lang="en-US" sz="1700" b="0" dirty="0">
                <a:solidFill>
                  <a:srgbClr val="000000"/>
                </a:solidFill>
                <a:latin typeface="Arial"/>
                <a:ea typeface="Arial"/>
                <a:cs typeface="Arial"/>
                <a:sym typeface="Arial"/>
              </a:rPr>
              <a:t> – the loss of long-term memory that occurs as the result of disease, physical trauma, or psychological trauma.</a:t>
            </a:r>
            <a:endParaRPr dirty="0"/>
          </a:p>
          <a:p>
            <a:pPr marL="0" marR="0" lvl="0" indent="0" algn="l" rtl="0">
              <a:spcBef>
                <a:spcPts val="1080"/>
              </a:spcBef>
              <a:spcAft>
                <a:spcPts val="0"/>
              </a:spcAft>
              <a:buClr>
                <a:srgbClr val="6CB255"/>
              </a:buClr>
              <a:buSzPts val="1700"/>
              <a:buFont typeface="Arial"/>
              <a:buNone/>
            </a:pPr>
            <a:r>
              <a:rPr lang="en-US" sz="1700" b="0" dirty="0">
                <a:solidFill>
                  <a:srgbClr val="000000"/>
                </a:solidFill>
                <a:latin typeface="Arial"/>
                <a:ea typeface="Arial"/>
                <a:cs typeface="Arial"/>
                <a:sym typeface="Arial"/>
              </a:rPr>
              <a:t>There are 2 common types:</a:t>
            </a:r>
            <a:endParaRPr dirty="0"/>
          </a:p>
          <a:p>
            <a:pPr marL="0" marR="0" lvl="0" indent="0" algn="l" rtl="0">
              <a:spcBef>
                <a:spcPts val="1080"/>
              </a:spcBef>
              <a:spcAft>
                <a:spcPts val="0"/>
              </a:spcAft>
              <a:buClr>
                <a:srgbClr val="6CB255"/>
              </a:buClr>
              <a:buSzPts val="1700"/>
              <a:buFont typeface="Arial"/>
              <a:buNone/>
            </a:pPr>
            <a:r>
              <a:rPr lang="en-US" sz="1700" b="1" dirty="0">
                <a:solidFill>
                  <a:srgbClr val="000000"/>
                </a:solidFill>
                <a:latin typeface="Arial"/>
                <a:ea typeface="Arial"/>
                <a:cs typeface="Arial"/>
                <a:sym typeface="Arial"/>
              </a:rPr>
              <a:t>Anterograde amnesia </a:t>
            </a:r>
            <a:r>
              <a:rPr lang="en-US" sz="1700" b="0" dirty="0">
                <a:solidFill>
                  <a:srgbClr val="000000"/>
                </a:solidFill>
                <a:latin typeface="Arial"/>
                <a:ea typeface="Arial"/>
                <a:cs typeface="Arial"/>
                <a:sym typeface="Arial"/>
              </a:rPr>
              <a:t>– inability to remember new information after point of trauma.</a:t>
            </a:r>
            <a:endParaRPr dirty="0"/>
          </a:p>
          <a:p>
            <a:pPr marL="285750" marR="0" lvl="0" indent="-285750" algn="l" rtl="0">
              <a:spcBef>
                <a:spcPts val="1080"/>
              </a:spcBef>
              <a:spcAft>
                <a:spcPts val="0"/>
              </a:spcAft>
              <a:buClr>
                <a:srgbClr val="6CB255"/>
              </a:buClr>
              <a:buSzPts val="1700"/>
              <a:buFont typeface="Arial"/>
              <a:buChar char="-"/>
            </a:pPr>
            <a:r>
              <a:rPr lang="en-US" sz="1700" b="0" dirty="0">
                <a:solidFill>
                  <a:srgbClr val="000000"/>
                </a:solidFill>
                <a:latin typeface="Arial"/>
                <a:ea typeface="Arial"/>
                <a:cs typeface="Arial"/>
                <a:sym typeface="Arial"/>
              </a:rPr>
              <a:t>Commonly caused by brain trauma.</a:t>
            </a:r>
            <a:endParaRPr dirty="0"/>
          </a:p>
          <a:p>
            <a:pPr marL="285750" marR="0" lvl="0" indent="-285750" algn="l" rtl="0">
              <a:spcBef>
                <a:spcPts val="1080"/>
              </a:spcBef>
              <a:spcAft>
                <a:spcPts val="0"/>
              </a:spcAft>
              <a:buClr>
                <a:srgbClr val="6CB255"/>
              </a:buClr>
              <a:buSzPts val="1700"/>
              <a:buFont typeface="Arial"/>
              <a:buChar char="-"/>
            </a:pPr>
            <a:r>
              <a:rPr lang="en-US" sz="1700" b="0" dirty="0">
                <a:solidFill>
                  <a:srgbClr val="000000"/>
                </a:solidFill>
                <a:latin typeface="Arial"/>
                <a:ea typeface="Arial"/>
                <a:cs typeface="Arial"/>
                <a:sym typeface="Arial"/>
              </a:rPr>
              <a:t>Hippocampus is usually affected – causes inability to transfer information from STM to LTM.</a:t>
            </a:r>
            <a:endParaRPr dirty="0"/>
          </a:p>
          <a:p>
            <a:pPr marL="0" marR="0" lvl="0" indent="0" algn="l" rtl="0">
              <a:spcBef>
                <a:spcPts val="1080"/>
              </a:spcBef>
              <a:spcAft>
                <a:spcPts val="0"/>
              </a:spcAft>
              <a:buClr>
                <a:srgbClr val="6CB255"/>
              </a:buClr>
              <a:buSzPts val="1700"/>
              <a:buFont typeface="Arial"/>
              <a:buNone/>
            </a:pPr>
            <a:r>
              <a:rPr lang="en-US" sz="1700" b="1" dirty="0">
                <a:solidFill>
                  <a:srgbClr val="000000"/>
                </a:solidFill>
                <a:latin typeface="Arial"/>
                <a:ea typeface="Arial"/>
                <a:cs typeface="Arial"/>
                <a:sym typeface="Arial"/>
              </a:rPr>
              <a:t>Retrograde amnesia </a:t>
            </a:r>
            <a:r>
              <a:rPr lang="en-US" sz="1700" b="0" dirty="0">
                <a:solidFill>
                  <a:srgbClr val="000000"/>
                </a:solidFill>
                <a:latin typeface="Arial"/>
                <a:ea typeface="Arial"/>
                <a:cs typeface="Arial"/>
                <a:sym typeface="Arial"/>
              </a:rPr>
              <a:t>– loss of memory (partial or complete) for events that occurred prior to the trauma.</a:t>
            </a:r>
            <a:endParaRPr dirty="0"/>
          </a:p>
          <a:p>
            <a:pPr marL="0" marR="0" lvl="0" indent="0" algn="l" rtl="0">
              <a:spcBef>
                <a:spcPts val="1080"/>
              </a:spcBef>
              <a:spcAft>
                <a:spcPts val="0"/>
              </a:spcAft>
              <a:buClr>
                <a:srgbClr val="6CB255"/>
              </a:buClr>
              <a:buSzPts val="1700"/>
              <a:buFont typeface="Arial"/>
              <a:buNone/>
            </a:pPr>
            <a:endParaRPr sz="1700" b="0" dirty="0">
              <a:solidFill>
                <a:srgbClr val="000000"/>
              </a:solidFill>
              <a:latin typeface="Arial"/>
              <a:ea typeface="Arial"/>
              <a:cs typeface="Arial"/>
              <a:sym typeface="Arial"/>
            </a:endParaRPr>
          </a:p>
          <a:p>
            <a:pPr marL="0" marR="0" lvl="0" indent="0" algn="l" rtl="0">
              <a:spcBef>
                <a:spcPts val="1080"/>
              </a:spcBef>
              <a:spcAft>
                <a:spcPts val="0"/>
              </a:spcAft>
              <a:buClr>
                <a:srgbClr val="6CB255"/>
              </a:buClr>
              <a:buSzPts val="1700"/>
              <a:buFont typeface="Arial"/>
              <a:buNone/>
            </a:pPr>
            <a:endParaRPr sz="1700" b="0" dirty="0">
              <a:solidFill>
                <a:srgbClr val="000000"/>
              </a:solidFill>
              <a:latin typeface="Arial"/>
              <a:ea typeface="Arial"/>
              <a:cs typeface="Arial"/>
              <a:sym typeface="Arial"/>
            </a:endParaRPr>
          </a:p>
        </p:txBody>
      </p:sp>
      <p:pic>
        <p:nvPicPr>
          <p:cNvPr id="8" name="Figure" descr="A single-line flow diagram compares two types of amnesia. In the center is a box labeled “event” with arrows extending from both sides. Extending to the left is an arrow pointing left to the word “past”; the arrow is labeled “retrograde amnesia.” Extending to the right is an arrow pointing right to the word “present”; the arrow is labeled “anterograde amnesia.”"/>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t="-68373" b="-68373"/>
          <a:stretch>
            <a:fillRect/>
          </a:stretch>
        </p:blipFill>
        <p:spPr>
          <a:xfrm>
            <a:off x="587908" y="3514857"/>
            <a:ext cx="8062913" cy="350007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223"/>
        <p:cNvGrpSpPr/>
        <p:nvPr/>
      </p:nvGrpSpPr>
      <p:grpSpPr>
        <a:xfrm>
          <a:off x="0" y="0"/>
          <a:ext cx="0" cy="0"/>
          <a:chOff x="0" y="0"/>
          <a:chExt cx="0" cy="0"/>
        </a:xfrm>
      </p:grpSpPr>
      <p:sp>
        <p:nvSpPr>
          <p:cNvPr id="224" name="Google Shape;224;p27"/>
          <p:cNvSpPr txBox="1">
            <a:spLocks noGrp="1"/>
          </p:cNvSpPr>
          <p:nvPr>
            <p:ph type="title"/>
          </p:nvPr>
        </p:nvSpPr>
        <p:spPr>
          <a:xfrm>
            <a:off x="457200" y="241326"/>
            <a:ext cx="8062912" cy="88106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MEMORY CONSTRUCTION &amp; </a:t>
            </a:r>
            <a:br>
              <a:rPr lang="en-US"/>
            </a:br>
            <a:r>
              <a:rPr lang="en-US"/>
              <a:t>RECONSTRUCTION</a:t>
            </a:r>
            <a:endParaRPr/>
          </a:p>
        </p:txBody>
      </p:sp>
      <p:sp>
        <p:nvSpPr>
          <p:cNvPr id="225" name="Google Shape;225;p27"/>
          <p:cNvSpPr txBox="1">
            <a:spLocks noGrp="1"/>
          </p:cNvSpPr>
          <p:nvPr>
            <p:ph type="body" idx="1"/>
          </p:nvPr>
        </p:nvSpPr>
        <p:spPr>
          <a:xfrm>
            <a:off x="457200" y="1389581"/>
            <a:ext cx="8367221" cy="525796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00"/>
              <a:buNone/>
            </a:pPr>
            <a:r>
              <a:rPr lang="en-US" sz="1700" b="1"/>
              <a:t>Construction</a:t>
            </a:r>
            <a:r>
              <a:rPr lang="en-US" sz="1700"/>
              <a:t> – formulation of new memories.</a:t>
            </a:r>
            <a:endParaRPr/>
          </a:p>
          <a:p>
            <a:pPr marL="0" lvl="0" indent="0" algn="l" rtl="0">
              <a:spcBef>
                <a:spcPts val="1080"/>
              </a:spcBef>
              <a:spcAft>
                <a:spcPts val="0"/>
              </a:spcAft>
              <a:buSzPts val="1700"/>
              <a:buNone/>
            </a:pPr>
            <a:r>
              <a:rPr lang="en-US" sz="1700" b="1"/>
              <a:t>Reconstruction</a:t>
            </a:r>
            <a:r>
              <a:rPr lang="en-US" sz="1700"/>
              <a:t> – process of bringing up old memories.</a:t>
            </a:r>
            <a:endParaRPr/>
          </a:p>
          <a:p>
            <a:pPr marL="0" lvl="0" indent="0" algn="l" rtl="0">
              <a:spcBef>
                <a:spcPts val="1080"/>
              </a:spcBef>
              <a:spcAft>
                <a:spcPts val="0"/>
              </a:spcAft>
              <a:buSzPts val="1700"/>
              <a:buNone/>
            </a:pPr>
            <a:r>
              <a:rPr lang="en-US" sz="1700"/>
              <a:t>When we retrieve memories, we tend to unintentionally alter and modify them, resulting in inaccuracies and distortions. </a:t>
            </a:r>
            <a:endParaRPr/>
          </a:p>
          <a:p>
            <a:pPr marL="0" lvl="0" indent="0" algn="l" rtl="0">
              <a:spcBef>
                <a:spcPts val="1080"/>
              </a:spcBef>
              <a:spcAft>
                <a:spcPts val="0"/>
              </a:spcAft>
              <a:buSzPts val="1700"/>
              <a:buNone/>
            </a:pPr>
            <a:r>
              <a:rPr lang="en-US" sz="1700" b="1" u="sng">
                <a:solidFill>
                  <a:srgbClr val="6CB255"/>
                </a:solidFill>
              </a:rPr>
              <a:t>Suggestibility</a:t>
            </a:r>
            <a:endParaRPr/>
          </a:p>
          <a:p>
            <a:pPr marL="0" lvl="0" indent="0" algn="l" rtl="0">
              <a:spcBef>
                <a:spcPts val="1080"/>
              </a:spcBef>
              <a:spcAft>
                <a:spcPts val="0"/>
              </a:spcAft>
              <a:buSzPts val="1700"/>
              <a:buNone/>
            </a:pPr>
            <a:r>
              <a:rPr lang="en-US" sz="1700"/>
              <a:t>Suggestibility is the effects of misinformation from external sources that leads to the creation of false memories.</a:t>
            </a:r>
            <a:endParaRPr/>
          </a:p>
          <a:p>
            <a:pPr marL="285750" lvl="0" indent="-285750" algn="l" rtl="0">
              <a:spcBef>
                <a:spcPts val="1080"/>
              </a:spcBef>
              <a:spcAft>
                <a:spcPts val="0"/>
              </a:spcAft>
              <a:buSzPts val="1700"/>
              <a:buFont typeface="Arial"/>
              <a:buChar char="-"/>
            </a:pPr>
            <a:r>
              <a:rPr lang="en-US" sz="1700"/>
              <a:t>Can cause people to claim to remember something that was only a suggestion someone made.</a:t>
            </a:r>
            <a:endParaRPr/>
          </a:p>
          <a:p>
            <a:pPr marL="285750" lvl="0" indent="-285750" algn="l" rtl="0">
              <a:spcBef>
                <a:spcPts val="1080"/>
              </a:spcBef>
              <a:spcAft>
                <a:spcPts val="0"/>
              </a:spcAft>
              <a:buSzPts val="1700"/>
              <a:buFont typeface="Arial"/>
              <a:buChar char="-"/>
            </a:pPr>
            <a:r>
              <a:rPr lang="en-US" sz="1700"/>
              <a:t>Memories are fragile making them vulnerable to the power of suggestion.</a:t>
            </a:r>
            <a:endParaRPr/>
          </a:p>
          <a:p>
            <a:pPr marL="285750" lvl="0" indent="-285750" algn="l" rtl="0">
              <a:spcBef>
                <a:spcPts val="1080"/>
              </a:spcBef>
              <a:spcAft>
                <a:spcPts val="0"/>
              </a:spcAft>
              <a:buSzPts val="1700"/>
              <a:buFont typeface="Arial"/>
              <a:buChar char="-"/>
            </a:pPr>
            <a:r>
              <a:rPr lang="en-US" sz="1700"/>
              <a:t>An important area of study has been the role of suggestibility in eyewitness testimonies.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230"/>
        <p:cNvGrpSpPr/>
        <p:nvPr/>
      </p:nvGrpSpPr>
      <p:grpSpPr>
        <a:xfrm>
          <a:off x="0" y="0"/>
          <a:ext cx="0" cy="0"/>
          <a:chOff x="0" y="0"/>
          <a:chExt cx="0" cy="0"/>
        </a:xfrm>
      </p:grpSpPr>
      <p:sp>
        <p:nvSpPr>
          <p:cNvPr id="231" name="Google Shape;231;p28"/>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EYEWITNESS MISIDENTIFICATION</a:t>
            </a:r>
            <a:endParaRPr/>
          </a:p>
        </p:txBody>
      </p:sp>
      <p:sp>
        <p:nvSpPr>
          <p:cNvPr id="233" name="Google Shape;233;p28"/>
          <p:cNvSpPr txBox="1">
            <a:spLocks noGrp="1"/>
          </p:cNvSpPr>
          <p:nvPr>
            <p:ph type="body" idx="1"/>
          </p:nvPr>
        </p:nvSpPr>
        <p:spPr>
          <a:xfrm>
            <a:off x="457088" y="5837129"/>
            <a:ext cx="8367221" cy="897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00"/>
              <a:buNone/>
            </a:pPr>
            <a:r>
              <a:rPr lang="en-US" sz="1600" dirty="0"/>
              <a:t>In studying cases where DNA evidence has exonerated people from crimes, the Innocence Project discovered that eyewitness misidentification is the leading cause of wrongful convictions (Benjamin N. Cardozo School of Law, Yeshiva University, 2009).</a:t>
            </a:r>
            <a:endParaRPr sz="1800" dirty="0"/>
          </a:p>
        </p:txBody>
      </p:sp>
      <p:sp>
        <p:nvSpPr>
          <p:cNvPr id="236" name="Google Shape;236;p28"/>
          <p:cNvSpPr txBox="1"/>
          <p:nvPr/>
        </p:nvSpPr>
        <p:spPr>
          <a:xfrm>
            <a:off x="457199" y="1097904"/>
            <a:ext cx="8367110" cy="121828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Arial"/>
                <a:ea typeface="Arial"/>
                <a:cs typeface="Arial"/>
                <a:sym typeface="Arial"/>
              </a:rPr>
              <a:t>Eyewitness identification and testimony is often used in the prosecution of criminals.</a:t>
            </a:r>
            <a:endParaRPr/>
          </a:p>
          <a:p>
            <a:pPr marL="0" marR="0" lvl="0" indent="0" algn="l" rtl="0">
              <a:spcBef>
                <a:spcPts val="480"/>
              </a:spcBef>
              <a:spcAft>
                <a:spcPts val="0"/>
              </a:spcAft>
              <a:buNone/>
            </a:pPr>
            <a:r>
              <a:rPr lang="en-US" sz="1700">
                <a:solidFill>
                  <a:schemeClr val="dk1"/>
                </a:solidFill>
                <a:latin typeface="Arial"/>
                <a:ea typeface="Arial"/>
                <a:cs typeface="Arial"/>
                <a:sym typeface="Arial"/>
              </a:rPr>
              <a:t>Research suggests that suggestive police identification procedures can lead to alterations in an eyewitnesses memory leading to misidentification.</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3" name="Picture 2" descr="&quot;A bar graph is titled “Leading cause of wrongful conviction in DNA exoneration cases (source: Innocence Project).” The x-axis is labeled “leading cause,” and the y-axis is labeled “percentage of wrongful convictions (first 239 DNA exonerations).” Four bars show data: “eyewitness misidentification” is the leading cause in about 75% of cases, “forensic science” in about 49% of cases, “false confession” in about 23% of cases, and “informant” in about 18% of cases.&quo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667" y="2176351"/>
            <a:ext cx="6542855" cy="366077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240"/>
        <p:cNvGrpSpPr/>
        <p:nvPr/>
      </p:nvGrpSpPr>
      <p:grpSpPr>
        <a:xfrm>
          <a:off x="0" y="0"/>
          <a:ext cx="0" cy="0"/>
          <a:chOff x="0" y="0"/>
          <a:chExt cx="0" cy="0"/>
        </a:xfrm>
      </p:grpSpPr>
      <p:sp>
        <p:nvSpPr>
          <p:cNvPr id="241" name="Google Shape;241;p29"/>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THE MISINFORMATION EFFECT</a:t>
            </a:r>
            <a:endParaRPr/>
          </a:p>
        </p:txBody>
      </p:sp>
      <p:sp>
        <p:nvSpPr>
          <p:cNvPr id="242" name="Google Shape;242;p29"/>
          <p:cNvSpPr txBox="1">
            <a:spLocks noGrp="1"/>
          </p:cNvSpPr>
          <p:nvPr>
            <p:ph type="body" idx="1"/>
          </p:nvPr>
        </p:nvSpPr>
        <p:spPr>
          <a:xfrm>
            <a:off x="457199" y="1215410"/>
            <a:ext cx="8367221" cy="543213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700"/>
              <a:buNone/>
            </a:pPr>
            <a:r>
              <a:rPr lang="en-US" sz="1700" b="1" u="sng">
                <a:solidFill>
                  <a:srgbClr val="6CB255"/>
                </a:solidFill>
              </a:rPr>
              <a:t>Elizabeth Loftus</a:t>
            </a:r>
            <a:endParaRPr/>
          </a:p>
          <a:p>
            <a:pPr marL="342900" lvl="0" indent="-342900" algn="l" rtl="0">
              <a:lnSpc>
                <a:spcPct val="90000"/>
              </a:lnSpc>
              <a:spcBef>
                <a:spcPts val="1080"/>
              </a:spcBef>
              <a:spcAft>
                <a:spcPts val="0"/>
              </a:spcAft>
              <a:buSzPts val="1700"/>
              <a:buFont typeface="Arial"/>
              <a:buChar char="-"/>
            </a:pPr>
            <a:r>
              <a:rPr lang="en-US" sz="1700"/>
              <a:t>Studied false memories.</a:t>
            </a:r>
            <a:endParaRPr/>
          </a:p>
          <a:p>
            <a:pPr marL="0" lvl="0" indent="0" algn="l" rtl="0">
              <a:lnSpc>
                <a:spcPct val="90000"/>
              </a:lnSpc>
              <a:spcBef>
                <a:spcPts val="1080"/>
              </a:spcBef>
              <a:spcAft>
                <a:spcPts val="0"/>
              </a:spcAft>
              <a:buSzPts val="1700"/>
              <a:buNone/>
            </a:pPr>
            <a:r>
              <a:rPr lang="en-US" sz="1700" b="1"/>
              <a:t>Misinformation effect paradigm </a:t>
            </a:r>
            <a:r>
              <a:rPr lang="en-US" sz="1700"/>
              <a:t>– after exposure to incorrect information, a person may misremember the original event.</a:t>
            </a:r>
            <a:endParaRPr/>
          </a:p>
          <a:p>
            <a:pPr marL="0" lvl="0" indent="0" algn="l" rtl="0">
              <a:lnSpc>
                <a:spcPct val="90000"/>
              </a:lnSpc>
              <a:spcBef>
                <a:spcPts val="1080"/>
              </a:spcBef>
              <a:spcAft>
                <a:spcPts val="0"/>
              </a:spcAft>
              <a:buSzPts val="1700"/>
              <a:buNone/>
            </a:pPr>
            <a:r>
              <a:rPr lang="en-US" sz="1700" b="1"/>
              <a:t>Study (1974): </a:t>
            </a:r>
            <a:endParaRPr/>
          </a:p>
          <a:p>
            <a:pPr marL="285750" lvl="0" indent="-285750" algn="l" rtl="0">
              <a:lnSpc>
                <a:spcPct val="90000"/>
              </a:lnSpc>
              <a:spcBef>
                <a:spcPts val="1080"/>
              </a:spcBef>
              <a:spcAft>
                <a:spcPts val="0"/>
              </a:spcAft>
              <a:buSzPts val="1700"/>
              <a:buFont typeface="Arial"/>
              <a:buChar char="-"/>
            </a:pPr>
            <a:r>
              <a:rPr lang="en-US" sz="1700"/>
              <a:t>Asked college students to estimate the speed of cars using different forms of questions.</a:t>
            </a:r>
            <a:endParaRPr/>
          </a:p>
          <a:p>
            <a:pPr marL="285750" lvl="0" indent="-285750" algn="l" rtl="0">
              <a:lnSpc>
                <a:spcPct val="90000"/>
              </a:lnSpc>
              <a:spcBef>
                <a:spcPts val="1080"/>
              </a:spcBef>
              <a:spcAft>
                <a:spcPts val="0"/>
              </a:spcAft>
              <a:buSzPts val="1700"/>
              <a:buFont typeface="Arial"/>
              <a:buChar char="-"/>
            </a:pPr>
            <a:r>
              <a:rPr lang="en-US" sz="1700"/>
              <a:t>Participants were shown films of car accidents and were asked to play the tole of eyewitness and describe what happened.</a:t>
            </a:r>
            <a:endParaRPr/>
          </a:p>
          <a:p>
            <a:pPr marL="285750" lvl="0" indent="-285750" algn="l" rtl="0">
              <a:lnSpc>
                <a:spcPct val="90000"/>
              </a:lnSpc>
              <a:spcBef>
                <a:spcPts val="1080"/>
              </a:spcBef>
              <a:spcAft>
                <a:spcPts val="0"/>
              </a:spcAft>
              <a:buSzPts val="1700"/>
              <a:buFont typeface="Arial"/>
              <a:buChar char="-"/>
            </a:pPr>
            <a:r>
              <a:rPr lang="en-US" sz="1700"/>
              <a:t>Were asked, “About how fast were the cars going when they (</a:t>
            </a:r>
            <a:r>
              <a:rPr lang="en-US" sz="1700" i="1"/>
              <a:t>smashed, collided, bumped, hit, contacted</a:t>
            </a:r>
            <a:r>
              <a:rPr lang="en-US" sz="1700"/>
              <a:t>) each other?”</a:t>
            </a:r>
            <a:endParaRPr/>
          </a:p>
          <a:p>
            <a:pPr marL="285750" lvl="0" indent="-285750" algn="l" rtl="0">
              <a:lnSpc>
                <a:spcPct val="90000"/>
              </a:lnSpc>
              <a:spcBef>
                <a:spcPts val="1080"/>
              </a:spcBef>
              <a:spcAft>
                <a:spcPts val="0"/>
              </a:spcAft>
              <a:buSzPts val="1700"/>
              <a:buFont typeface="Arial"/>
              <a:buChar char="-"/>
            </a:pPr>
            <a:r>
              <a:rPr lang="en-US" sz="1700"/>
              <a:t>Participants that heard the word smashed estimated that the cars were travelling a lot faster than those that heard the word contacted.</a:t>
            </a:r>
            <a:endParaRPr/>
          </a:p>
          <a:p>
            <a:pPr marL="285750" lvl="0" indent="-285750" algn="l" rtl="0">
              <a:lnSpc>
                <a:spcPct val="90000"/>
              </a:lnSpc>
              <a:spcBef>
                <a:spcPts val="1080"/>
              </a:spcBef>
              <a:spcAft>
                <a:spcPts val="0"/>
              </a:spcAft>
              <a:buSzPts val="1700"/>
              <a:buFont typeface="Arial"/>
              <a:buChar char="-"/>
            </a:pPr>
            <a:r>
              <a:rPr lang="en-US" sz="1700"/>
              <a:t>If they heard the word glass, they were more than twice as likely to say they remember seeing glass (a false memory).</a:t>
            </a:r>
            <a:endParaRPr/>
          </a:p>
          <a:p>
            <a:pPr marL="285750" lvl="0" indent="-285750" algn="l" rtl="0">
              <a:lnSpc>
                <a:spcPct val="90000"/>
              </a:lnSpc>
              <a:spcBef>
                <a:spcPts val="1080"/>
              </a:spcBef>
              <a:spcAft>
                <a:spcPts val="0"/>
              </a:spcAft>
              <a:buSzPts val="1700"/>
              <a:buFont typeface="Arial"/>
              <a:buChar char="-"/>
            </a:pPr>
            <a:r>
              <a:rPr lang="en-US" sz="1700"/>
              <a:t>The implied meaning of the word used influenced the participants memory of the accident.</a:t>
            </a:r>
            <a:endParaRPr sz="17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247"/>
        <p:cNvGrpSpPr/>
        <p:nvPr/>
      </p:nvGrpSpPr>
      <p:grpSpPr>
        <a:xfrm>
          <a:off x="0" y="0"/>
          <a:ext cx="0" cy="0"/>
          <a:chOff x="0" y="0"/>
          <a:chExt cx="0" cy="0"/>
        </a:xfrm>
      </p:grpSpPr>
      <p:sp>
        <p:nvSpPr>
          <p:cNvPr id="248" name="Google Shape;248;p30"/>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LOFTUS STUDY </a:t>
            </a:r>
            <a:endParaRPr/>
          </a:p>
        </p:txBody>
      </p:sp>
      <p:sp>
        <p:nvSpPr>
          <p:cNvPr id="250" name="Google Shape;250;p30"/>
          <p:cNvSpPr txBox="1">
            <a:spLocks noGrp="1"/>
          </p:cNvSpPr>
          <p:nvPr>
            <p:ph type="body" idx="1"/>
          </p:nvPr>
        </p:nvSpPr>
        <p:spPr>
          <a:xfrm>
            <a:off x="457200" y="4843982"/>
            <a:ext cx="8062912" cy="116638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700"/>
              <a:buNone/>
            </a:pPr>
            <a:r>
              <a:rPr lang="en-US" sz="1700"/>
              <a:t>When people are asked leading questions about an event, their memory of the event may be altered. </a:t>
            </a:r>
            <a:endParaRPr sz="1700"/>
          </a:p>
          <a:p>
            <a:pPr marL="0" lvl="0" indent="0" algn="l" rtl="0">
              <a:spcBef>
                <a:spcPts val="880"/>
              </a:spcBef>
              <a:spcAft>
                <a:spcPts val="0"/>
              </a:spcAft>
              <a:buClr>
                <a:srgbClr val="6CB255"/>
              </a:buClr>
              <a:buSzPts val="1400"/>
              <a:buNone/>
            </a:pPr>
            <a:r>
              <a:rPr lang="en-US" sz="1400"/>
              <a:t>Figure 8.13 (credit a: modification of work by Rob Young)</a:t>
            </a:r>
            <a:endParaRPr/>
          </a:p>
        </p:txBody>
      </p:sp>
      <p:pic>
        <p:nvPicPr>
          <p:cNvPr id="3" name="Picture 2" descr="Photograph A shows two cars that have crashed into each other. Part B is a bar graph titled “perceived speed based on questioner’s verb (source: Loftus and Palmer, 1974).” The x-axis is labeled “questioner’s verb, and the y-axis is labeled “perceived speed (mph).” Five bars share data: “smashed” was perceived at about 41 mph, “collided” at about 39 mph, “bumped” at about 37 mph, “hit” at about 34 mph, and “contacted” at about 32 mph."/>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430" y="1418385"/>
            <a:ext cx="7660452" cy="3425597"/>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255"/>
        <p:cNvGrpSpPr/>
        <p:nvPr/>
      </p:nvGrpSpPr>
      <p:grpSpPr>
        <a:xfrm>
          <a:off x="0" y="0"/>
          <a:ext cx="0" cy="0"/>
          <a:chOff x="0" y="0"/>
          <a:chExt cx="0" cy="0"/>
        </a:xfrm>
      </p:grpSpPr>
      <p:sp>
        <p:nvSpPr>
          <p:cNvPr id="256" name="Google Shape;256;p31"/>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REPRESSED &amp; RECOVERED MEMORIES</a:t>
            </a:r>
            <a:endParaRPr/>
          </a:p>
        </p:txBody>
      </p:sp>
      <p:sp>
        <p:nvSpPr>
          <p:cNvPr id="257" name="Google Shape;257;p31"/>
          <p:cNvSpPr txBox="1">
            <a:spLocks noGrp="1"/>
          </p:cNvSpPr>
          <p:nvPr>
            <p:ph type="body" idx="1"/>
          </p:nvPr>
        </p:nvSpPr>
        <p:spPr>
          <a:xfrm>
            <a:off x="457199" y="1317009"/>
            <a:ext cx="8222343" cy="502573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00"/>
              <a:buNone/>
            </a:pPr>
            <a:r>
              <a:rPr lang="en-US" sz="1700"/>
              <a:t>A controversial topic within psychology is the idea that whole events can be repressed or falsely recalled.</a:t>
            </a:r>
            <a:endParaRPr/>
          </a:p>
          <a:p>
            <a:pPr marL="0" lvl="0" indent="0" algn="l" rtl="0">
              <a:spcBef>
                <a:spcPts val="1080"/>
              </a:spcBef>
              <a:spcAft>
                <a:spcPts val="0"/>
              </a:spcAft>
              <a:buSzPts val="1700"/>
              <a:buNone/>
            </a:pPr>
            <a:r>
              <a:rPr lang="en-US" sz="1700" b="1"/>
              <a:t>False memory syndrome </a:t>
            </a:r>
            <a:r>
              <a:rPr lang="en-US" sz="1700"/>
              <a:t>– recall of false autobiographical memories.</a:t>
            </a:r>
            <a:endParaRPr/>
          </a:p>
          <a:p>
            <a:pPr marL="0" lvl="0" indent="0" algn="l" rtl="0">
              <a:spcBef>
                <a:spcPts val="1080"/>
              </a:spcBef>
              <a:spcAft>
                <a:spcPts val="0"/>
              </a:spcAft>
              <a:buSzPts val="1700"/>
              <a:buNone/>
            </a:pPr>
            <a:r>
              <a:rPr lang="en-US" sz="1700" b="1">
                <a:solidFill>
                  <a:srgbClr val="6CB255"/>
                </a:solidFill>
              </a:rPr>
              <a:t>Repressed memories:</a:t>
            </a:r>
            <a:endParaRPr/>
          </a:p>
          <a:p>
            <a:pPr marL="0" lvl="0" indent="0" algn="l" rtl="0">
              <a:spcBef>
                <a:spcPts val="1080"/>
              </a:spcBef>
              <a:spcAft>
                <a:spcPts val="0"/>
              </a:spcAft>
              <a:buSzPts val="1700"/>
              <a:buNone/>
            </a:pPr>
            <a:r>
              <a:rPr lang="en-US" sz="1700"/>
              <a:t>Some psychologist believe it is possible to completely repress traumatic childhood memories such as sexual abuse.</a:t>
            </a:r>
            <a:endParaRPr sz="1700"/>
          </a:p>
          <a:p>
            <a:pPr marL="285750" lvl="0" indent="-285750" algn="l" rtl="0">
              <a:spcBef>
                <a:spcPts val="1080"/>
              </a:spcBef>
              <a:spcAft>
                <a:spcPts val="0"/>
              </a:spcAft>
              <a:buSzPts val="1700"/>
              <a:buFont typeface="Arial"/>
              <a:buChar char="-"/>
            </a:pPr>
            <a:r>
              <a:rPr lang="en-US" sz="1700"/>
              <a:t>Can lead to psychological distress in adulthood.</a:t>
            </a:r>
            <a:endParaRPr/>
          </a:p>
          <a:p>
            <a:pPr marL="285750" lvl="0" indent="-285750" algn="l" rtl="0">
              <a:spcBef>
                <a:spcPts val="1080"/>
              </a:spcBef>
              <a:spcAft>
                <a:spcPts val="0"/>
              </a:spcAft>
              <a:buSzPts val="1700"/>
              <a:buFont typeface="Arial"/>
              <a:buChar char="-"/>
            </a:pPr>
            <a:r>
              <a:rPr lang="en-US" sz="1700"/>
              <a:t>Some believe that these can be recalled through hypnosis and guided imagery techniques.</a:t>
            </a:r>
            <a:endParaRPr/>
          </a:p>
          <a:p>
            <a:pPr marL="285750" lvl="0" indent="-285750" algn="l" rtl="0">
              <a:spcBef>
                <a:spcPts val="1080"/>
              </a:spcBef>
              <a:spcAft>
                <a:spcPts val="0"/>
              </a:spcAft>
              <a:buSzPts val="1700"/>
              <a:buFont typeface="Arial"/>
              <a:buChar char="-"/>
            </a:pPr>
            <a:r>
              <a:rPr lang="en-US" sz="1700"/>
              <a:t>Loftus challenges the idea of repressed memories and questions if recalled memories are accurate or whether the processes of questioning and suggestibility leads to the misinformation effect.</a:t>
            </a:r>
            <a:endParaRPr sz="1700"/>
          </a:p>
          <a:p>
            <a:pPr marL="0" lvl="0" indent="0" algn="l" rtl="0">
              <a:spcBef>
                <a:spcPts val="1080"/>
              </a:spcBef>
              <a:spcAft>
                <a:spcPts val="0"/>
              </a:spcAft>
              <a:buSzPts val="1700"/>
              <a:buNone/>
            </a:pPr>
            <a:r>
              <a:rPr lang="en-US" sz="1700" i="1"/>
              <a:t>How can suggestibility be avoided when questioning eyewitnesses?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263"/>
        <p:cNvGrpSpPr/>
        <p:nvPr/>
      </p:nvGrpSpPr>
      <p:grpSpPr>
        <a:xfrm>
          <a:off x="0" y="0"/>
          <a:ext cx="0" cy="0"/>
          <a:chOff x="0" y="0"/>
          <a:chExt cx="0" cy="0"/>
        </a:xfrm>
      </p:grpSpPr>
      <p:sp>
        <p:nvSpPr>
          <p:cNvPr id="264" name="Google Shape;264;p32"/>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WHY DO WE FORGET?</a:t>
            </a:r>
            <a:endParaRPr/>
          </a:p>
        </p:txBody>
      </p:sp>
      <p:sp>
        <p:nvSpPr>
          <p:cNvPr id="265" name="Google Shape;265;p32"/>
          <p:cNvSpPr txBox="1">
            <a:spLocks noGrp="1"/>
          </p:cNvSpPr>
          <p:nvPr>
            <p:ph type="body" idx="1"/>
          </p:nvPr>
        </p:nvSpPr>
        <p:spPr>
          <a:xfrm>
            <a:off x="457199" y="1105361"/>
            <a:ext cx="8367221" cy="272002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6CB255"/>
              </a:buClr>
              <a:buSzPts val="1700"/>
              <a:buNone/>
            </a:pPr>
            <a:r>
              <a:rPr lang="en-US" sz="1700" b="1" dirty="0"/>
              <a:t>Forgetting</a:t>
            </a:r>
            <a:r>
              <a:rPr lang="en-US" sz="1700" dirty="0"/>
              <a:t> – loss of information from long-term memory.</a:t>
            </a:r>
            <a:endParaRPr dirty="0"/>
          </a:p>
          <a:p>
            <a:pPr marL="0" lvl="0" indent="0" algn="l" rtl="0">
              <a:lnSpc>
                <a:spcPct val="90000"/>
              </a:lnSpc>
              <a:spcBef>
                <a:spcPts val="940"/>
              </a:spcBef>
              <a:spcAft>
                <a:spcPts val="0"/>
              </a:spcAft>
              <a:buClr>
                <a:srgbClr val="6CB255"/>
              </a:buClr>
              <a:buSzPts val="1700"/>
              <a:buNone/>
            </a:pPr>
            <a:r>
              <a:rPr lang="en-US" sz="1700" b="1" u="sng" dirty="0">
                <a:solidFill>
                  <a:srgbClr val="6CB255"/>
                </a:solidFill>
              </a:rPr>
              <a:t>Encoding Failure</a:t>
            </a:r>
            <a:endParaRPr dirty="0"/>
          </a:p>
          <a:p>
            <a:pPr marL="0" lvl="0" indent="0" algn="l" rtl="0">
              <a:lnSpc>
                <a:spcPct val="90000"/>
              </a:lnSpc>
              <a:spcBef>
                <a:spcPts val="940"/>
              </a:spcBef>
              <a:spcAft>
                <a:spcPts val="0"/>
              </a:spcAft>
              <a:buClr>
                <a:srgbClr val="6CB255"/>
              </a:buClr>
              <a:buSzPts val="1700"/>
              <a:buNone/>
            </a:pPr>
            <a:r>
              <a:rPr lang="en-US" sz="1700" dirty="0">
                <a:solidFill>
                  <a:schemeClr val="dk1"/>
                </a:solidFill>
              </a:rPr>
              <a:t>Encoding failure occurs when the memory is never stored in our memory in the first place.</a:t>
            </a:r>
            <a:endParaRPr dirty="0"/>
          </a:p>
          <a:p>
            <a:pPr marL="0" lvl="0" indent="0" algn="l" rtl="0">
              <a:lnSpc>
                <a:spcPct val="90000"/>
              </a:lnSpc>
              <a:spcBef>
                <a:spcPts val="940"/>
              </a:spcBef>
              <a:spcAft>
                <a:spcPts val="0"/>
              </a:spcAft>
              <a:buClr>
                <a:srgbClr val="6CB255"/>
              </a:buClr>
              <a:buSzPts val="1700"/>
              <a:buNone/>
            </a:pPr>
            <a:r>
              <a:rPr lang="en-US" sz="1700" dirty="0">
                <a:solidFill>
                  <a:schemeClr val="dk1"/>
                </a:solidFill>
              </a:rPr>
              <a:t>Successful encoding requires effort and attention.</a:t>
            </a:r>
            <a:endParaRPr dirty="0"/>
          </a:p>
          <a:p>
            <a:pPr marL="0" lvl="0" indent="0" algn="l" rtl="0">
              <a:lnSpc>
                <a:spcPct val="90000"/>
              </a:lnSpc>
              <a:spcBef>
                <a:spcPts val="940"/>
              </a:spcBef>
              <a:spcAft>
                <a:spcPts val="0"/>
              </a:spcAft>
              <a:buClr>
                <a:srgbClr val="6CB255"/>
              </a:buClr>
              <a:buSzPts val="1700"/>
              <a:buNone/>
            </a:pPr>
            <a:r>
              <a:rPr lang="en-US" sz="1700" i="1" dirty="0">
                <a:solidFill>
                  <a:schemeClr val="dk1"/>
                </a:solidFill>
              </a:rPr>
              <a:t>Can you tell which coin is the accurate depiction of a US nickel?</a:t>
            </a:r>
            <a:endParaRPr dirty="0"/>
          </a:p>
          <a:p>
            <a:pPr marL="0" lvl="0" indent="0" algn="l" rtl="0">
              <a:lnSpc>
                <a:spcPct val="90000"/>
              </a:lnSpc>
              <a:spcBef>
                <a:spcPts val="940"/>
              </a:spcBef>
              <a:spcAft>
                <a:spcPts val="0"/>
              </a:spcAft>
              <a:buClr>
                <a:srgbClr val="6CB255"/>
              </a:buClr>
              <a:buSzPts val="1700"/>
              <a:buNone/>
            </a:pPr>
            <a:r>
              <a:rPr lang="en-US" sz="1700" dirty="0">
                <a:solidFill>
                  <a:schemeClr val="dk1"/>
                </a:solidFill>
              </a:rPr>
              <a:t>Most American’s cannot tell which one because we do not encode the specific details, we just know enough to differentiate it from other coins. </a:t>
            </a:r>
            <a:endParaRPr sz="1700" dirty="0">
              <a:solidFill>
                <a:schemeClr val="dk1"/>
              </a:solidFill>
            </a:endParaRPr>
          </a:p>
        </p:txBody>
      </p:sp>
      <p:pic>
        <p:nvPicPr>
          <p:cNvPr id="8" name="Figure" descr="Four illustrations of nickels have minor differences in the placement and orientation of text."/>
          <p:cNvPicPr>
            <a:picLocks noGrp="1" noChangeAspect="1"/>
          </p:cNvPicPr>
          <p:nvPr>
            <p:ph type="pic" sz="quarter" idx="4294967295"/>
          </p:nvPr>
        </p:nvPicPr>
        <p:blipFill>
          <a:blip r:embed="rId3" cstate="email">
            <a:extLst>
              <a:ext uri="{28A0092B-C50C-407E-A947-70E740481C1C}">
                <a14:useLocalDpi xmlns:a14="http://schemas.microsoft.com/office/drawing/2010/main" val="0"/>
              </a:ext>
            </a:extLst>
          </a:blip>
          <a:srcRect t="-37810" b="-37810"/>
          <a:stretch>
            <a:fillRect/>
          </a:stretch>
        </p:blipFill>
        <p:spPr>
          <a:xfrm>
            <a:off x="457199" y="3392084"/>
            <a:ext cx="7984231" cy="346591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272"/>
        <p:cNvGrpSpPr/>
        <p:nvPr/>
      </p:nvGrpSpPr>
      <p:grpSpPr>
        <a:xfrm>
          <a:off x="0" y="0"/>
          <a:ext cx="0" cy="0"/>
          <a:chOff x="0" y="0"/>
          <a:chExt cx="0" cy="0"/>
        </a:xfrm>
      </p:grpSpPr>
      <p:sp>
        <p:nvSpPr>
          <p:cNvPr id="273" name="Google Shape;273;p33"/>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MEMORY ERRORS</a:t>
            </a:r>
            <a:endParaRPr/>
          </a:p>
        </p:txBody>
      </p:sp>
      <p:sp>
        <p:nvSpPr>
          <p:cNvPr id="274" name="Google Shape;274;p33"/>
          <p:cNvSpPr txBox="1">
            <a:spLocks noGrp="1"/>
          </p:cNvSpPr>
          <p:nvPr>
            <p:ph type="body" idx="1"/>
          </p:nvPr>
        </p:nvSpPr>
        <p:spPr>
          <a:xfrm>
            <a:off x="457200" y="1113808"/>
            <a:ext cx="8062912" cy="514184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700"/>
              <a:buNone/>
            </a:pPr>
            <a:r>
              <a:rPr lang="en-US" sz="1700" b="1" u="sng">
                <a:solidFill>
                  <a:srgbClr val="6CB255"/>
                </a:solidFill>
              </a:rPr>
              <a:t>Schacter’s 7 sins of memory</a:t>
            </a:r>
            <a:endParaRPr/>
          </a:p>
          <a:p>
            <a:pPr marL="0" lvl="0" indent="0" algn="l" rtl="0">
              <a:spcBef>
                <a:spcPts val="940"/>
              </a:spcBef>
              <a:spcAft>
                <a:spcPts val="0"/>
              </a:spcAft>
              <a:buClr>
                <a:srgbClr val="6CB255"/>
              </a:buClr>
              <a:buSzPts val="1700"/>
              <a:buNone/>
            </a:pPr>
            <a:r>
              <a:rPr lang="en-US" sz="1700" b="1">
                <a:solidFill>
                  <a:srgbClr val="6CB255"/>
                </a:solidFill>
              </a:rPr>
              <a:t>Forgetting type:</a:t>
            </a:r>
            <a:endParaRPr/>
          </a:p>
          <a:p>
            <a:pPr marL="342900" lvl="0" indent="-342900" algn="l" rtl="0">
              <a:spcBef>
                <a:spcPts val="940"/>
              </a:spcBef>
              <a:spcAft>
                <a:spcPts val="0"/>
              </a:spcAft>
              <a:buSzPts val="1700"/>
              <a:buAutoNum type="arabicPeriod"/>
            </a:pPr>
            <a:r>
              <a:rPr lang="en-US" sz="1700" b="1"/>
              <a:t>Transience</a:t>
            </a:r>
            <a:r>
              <a:rPr lang="en-US" sz="1700"/>
              <a:t> – Accessibility of memory decreases over time (storage decay).</a:t>
            </a:r>
            <a:endParaRPr/>
          </a:p>
          <a:p>
            <a:pPr marL="342900" lvl="0" indent="-342900" algn="l" rtl="0">
              <a:spcBef>
                <a:spcPts val="940"/>
              </a:spcBef>
              <a:spcAft>
                <a:spcPts val="0"/>
              </a:spcAft>
              <a:buSzPts val="1700"/>
              <a:buAutoNum type="arabicPeriod"/>
            </a:pPr>
            <a:r>
              <a:rPr lang="en-US" sz="1700" b="1"/>
              <a:t>Absentmindedness </a:t>
            </a:r>
            <a:r>
              <a:rPr lang="en-US" sz="1700"/>
              <a:t>– Forgetting caused by lapses in attention.</a:t>
            </a:r>
            <a:endParaRPr/>
          </a:p>
          <a:p>
            <a:pPr marL="342900" lvl="0" indent="-342900" algn="l" rtl="0">
              <a:spcBef>
                <a:spcPts val="940"/>
              </a:spcBef>
              <a:spcAft>
                <a:spcPts val="0"/>
              </a:spcAft>
              <a:buSzPts val="1700"/>
              <a:buAutoNum type="arabicPeriod"/>
            </a:pPr>
            <a:r>
              <a:rPr lang="en-US" sz="1700" b="1"/>
              <a:t>Blocking</a:t>
            </a:r>
            <a:r>
              <a:rPr lang="en-US" sz="1700"/>
              <a:t> – Accessibility of information is temporarily blocked (aka tip-of-the-tongue phenomenon).</a:t>
            </a:r>
            <a:endParaRPr/>
          </a:p>
          <a:p>
            <a:pPr marL="0" lvl="0" indent="0" algn="l" rtl="0">
              <a:spcBef>
                <a:spcPts val="940"/>
              </a:spcBef>
              <a:spcAft>
                <a:spcPts val="0"/>
              </a:spcAft>
              <a:buClr>
                <a:srgbClr val="6CB255"/>
              </a:buClr>
              <a:buSzPts val="1700"/>
              <a:buNone/>
            </a:pPr>
            <a:r>
              <a:rPr lang="en-US" sz="1700" b="1">
                <a:solidFill>
                  <a:srgbClr val="6CB255"/>
                </a:solidFill>
              </a:rPr>
              <a:t>Distortion type:</a:t>
            </a:r>
            <a:endParaRPr/>
          </a:p>
          <a:p>
            <a:pPr marL="342900" lvl="0" indent="-342900" algn="l" rtl="0">
              <a:spcBef>
                <a:spcPts val="940"/>
              </a:spcBef>
              <a:spcAft>
                <a:spcPts val="0"/>
              </a:spcAft>
              <a:buSzPts val="1700"/>
              <a:buFont typeface="Arial Black"/>
              <a:buAutoNum type="arabicPeriod" startAt="4"/>
            </a:pPr>
            <a:r>
              <a:rPr lang="en-US" sz="1700" b="1"/>
              <a:t>Misattribution</a:t>
            </a:r>
            <a:r>
              <a:rPr lang="en-US" sz="1700"/>
              <a:t> – Source of memory is confused.</a:t>
            </a:r>
            <a:endParaRPr/>
          </a:p>
          <a:p>
            <a:pPr marL="342900" lvl="0" indent="-342900" algn="l" rtl="0">
              <a:spcBef>
                <a:spcPts val="940"/>
              </a:spcBef>
              <a:spcAft>
                <a:spcPts val="0"/>
              </a:spcAft>
              <a:buSzPts val="1700"/>
              <a:buFont typeface="Arial Black"/>
              <a:buAutoNum type="arabicPeriod" startAt="4"/>
            </a:pPr>
            <a:r>
              <a:rPr lang="en-US" sz="1700" b="1"/>
              <a:t>Suggestibility</a:t>
            </a:r>
            <a:r>
              <a:rPr lang="en-US" sz="1700"/>
              <a:t> – False memories.</a:t>
            </a:r>
            <a:endParaRPr/>
          </a:p>
          <a:p>
            <a:pPr marL="342900" lvl="0" indent="-342900" algn="l" rtl="0">
              <a:spcBef>
                <a:spcPts val="940"/>
              </a:spcBef>
              <a:spcAft>
                <a:spcPts val="0"/>
              </a:spcAft>
              <a:buSzPts val="1700"/>
              <a:buFont typeface="Arial Black"/>
              <a:buAutoNum type="arabicPeriod" startAt="4"/>
            </a:pPr>
            <a:r>
              <a:rPr lang="en-US" sz="1700" b="1"/>
              <a:t>Bias</a:t>
            </a:r>
            <a:r>
              <a:rPr lang="en-US" sz="1700"/>
              <a:t> – Memories distorted by current belief system.</a:t>
            </a:r>
            <a:endParaRPr/>
          </a:p>
          <a:p>
            <a:pPr marL="0" lvl="0" indent="0" algn="l" rtl="0">
              <a:spcBef>
                <a:spcPts val="940"/>
              </a:spcBef>
              <a:spcAft>
                <a:spcPts val="0"/>
              </a:spcAft>
              <a:buClr>
                <a:srgbClr val="6CB255"/>
              </a:buClr>
              <a:buSzPts val="1700"/>
              <a:buNone/>
            </a:pPr>
            <a:r>
              <a:rPr lang="en-US" sz="1700" b="1">
                <a:solidFill>
                  <a:srgbClr val="6CB255"/>
                </a:solidFill>
              </a:rPr>
              <a:t>Intrusion type:</a:t>
            </a:r>
            <a:endParaRPr/>
          </a:p>
          <a:p>
            <a:pPr marL="342900" lvl="0" indent="-342900" algn="l" rtl="0">
              <a:spcBef>
                <a:spcPts val="940"/>
              </a:spcBef>
              <a:spcAft>
                <a:spcPts val="0"/>
              </a:spcAft>
              <a:buSzPts val="1700"/>
              <a:buFont typeface="Arial Black"/>
              <a:buAutoNum type="arabicPeriod" startAt="7"/>
            </a:pPr>
            <a:r>
              <a:rPr lang="en-US" sz="1700" b="1"/>
              <a:t>Persistence</a:t>
            </a:r>
            <a:r>
              <a:rPr lang="en-US" sz="1700"/>
              <a:t> – Inability to forget undesirable memories.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279"/>
        <p:cNvGrpSpPr/>
        <p:nvPr/>
      </p:nvGrpSpPr>
      <p:grpSpPr>
        <a:xfrm>
          <a:off x="0" y="0"/>
          <a:ext cx="0" cy="0"/>
          <a:chOff x="0" y="0"/>
          <a:chExt cx="0" cy="0"/>
        </a:xfrm>
      </p:grpSpPr>
      <p:sp>
        <p:nvSpPr>
          <p:cNvPr id="280" name="Google Shape;280;p34"/>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TRANSIENCE/STORAGE DECAY</a:t>
            </a:r>
            <a:endParaRPr/>
          </a:p>
        </p:txBody>
      </p:sp>
      <p:sp>
        <p:nvSpPr>
          <p:cNvPr id="281" name="Google Shape;281;p34"/>
          <p:cNvSpPr txBox="1">
            <a:spLocks noGrp="1"/>
          </p:cNvSpPr>
          <p:nvPr>
            <p:ph type="body" idx="1"/>
          </p:nvPr>
        </p:nvSpPr>
        <p:spPr>
          <a:xfrm>
            <a:off x="457199" y="993034"/>
            <a:ext cx="8367221" cy="207324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6CB255"/>
              </a:buClr>
              <a:buSzPts val="1600"/>
              <a:buNone/>
            </a:pPr>
            <a:r>
              <a:rPr lang="en-US" sz="1600" dirty="0"/>
              <a:t>Overtime, unused information tends to fade away.</a:t>
            </a:r>
            <a:endParaRPr dirty="0"/>
          </a:p>
          <a:p>
            <a:pPr marL="0" lvl="0" indent="0" algn="l" rtl="0">
              <a:lnSpc>
                <a:spcPct val="90000"/>
              </a:lnSpc>
              <a:spcBef>
                <a:spcPts val="920"/>
              </a:spcBef>
              <a:spcAft>
                <a:spcPts val="0"/>
              </a:spcAft>
              <a:buClr>
                <a:srgbClr val="6CB255"/>
              </a:buClr>
              <a:buSzPts val="1600"/>
              <a:buNone/>
            </a:pPr>
            <a:r>
              <a:rPr lang="en-US" sz="1600" b="1" u="sng" dirty="0" err="1">
                <a:solidFill>
                  <a:srgbClr val="6CB255"/>
                </a:solidFill>
              </a:rPr>
              <a:t>Ebbinghaus</a:t>
            </a:r>
            <a:r>
              <a:rPr lang="en-US" sz="1600" b="1" u="sng" dirty="0">
                <a:solidFill>
                  <a:srgbClr val="6CB255"/>
                </a:solidFill>
              </a:rPr>
              <a:t> (1885)</a:t>
            </a:r>
            <a:endParaRPr dirty="0"/>
          </a:p>
          <a:p>
            <a:pPr marL="0" lvl="0" indent="0" algn="l" rtl="0">
              <a:lnSpc>
                <a:spcPct val="90000"/>
              </a:lnSpc>
              <a:spcBef>
                <a:spcPts val="920"/>
              </a:spcBef>
              <a:spcAft>
                <a:spcPts val="0"/>
              </a:spcAft>
              <a:buClr>
                <a:srgbClr val="6CB255"/>
              </a:buClr>
              <a:buSzPts val="1600"/>
              <a:buNone/>
            </a:pPr>
            <a:r>
              <a:rPr lang="en-US" sz="1600" dirty="0">
                <a:solidFill>
                  <a:schemeClr val="dk1"/>
                </a:solidFill>
              </a:rPr>
              <a:t>Studied the process of memorization.</a:t>
            </a:r>
            <a:endParaRPr sz="1600" dirty="0">
              <a:solidFill>
                <a:schemeClr val="dk1"/>
              </a:solidFill>
            </a:endParaRPr>
          </a:p>
          <a:p>
            <a:pPr marL="0" lvl="0" indent="0" algn="l" rtl="0">
              <a:lnSpc>
                <a:spcPct val="90000"/>
              </a:lnSpc>
              <a:spcBef>
                <a:spcPts val="920"/>
              </a:spcBef>
              <a:spcAft>
                <a:spcPts val="0"/>
              </a:spcAft>
              <a:buClr>
                <a:srgbClr val="6CB255"/>
              </a:buClr>
              <a:buSzPts val="1600"/>
              <a:buNone/>
            </a:pPr>
            <a:r>
              <a:rPr lang="en-US" sz="1600" dirty="0"/>
              <a:t>The </a:t>
            </a:r>
            <a:r>
              <a:rPr lang="en-US" sz="1600" dirty="0" err="1"/>
              <a:t>Ebbinghaus</a:t>
            </a:r>
            <a:r>
              <a:rPr lang="en-US" sz="1600" dirty="0"/>
              <a:t> forgetting curve shows how quickly memory for new information decays.</a:t>
            </a:r>
            <a:endParaRPr dirty="0"/>
          </a:p>
          <a:p>
            <a:pPr marL="285750" lvl="0" indent="-285750" algn="l" rtl="0">
              <a:lnSpc>
                <a:spcPct val="90000"/>
              </a:lnSpc>
              <a:spcBef>
                <a:spcPts val="920"/>
              </a:spcBef>
              <a:spcAft>
                <a:spcPts val="0"/>
              </a:spcAft>
              <a:buSzPts val="1600"/>
              <a:buFont typeface="Arial"/>
              <a:buChar char="-"/>
            </a:pPr>
            <a:r>
              <a:rPr lang="en-US" sz="1600" dirty="0"/>
              <a:t>50% after 20 minutes.</a:t>
            </a:r>
            <a:endParaRPr dirty="0"/>
          </a:p>
          <a:p>
            <a:pPr marL="285750" lvl="0" indent="-285750" algn="l" rtl="0">
              <a:lnSpc>
                <a:spcPct val="90000"/>
              </a:lnSpc>
              <a:spcBef>
                <a:spcPts val="920"/>
              </a:spcBef>
              <a:spcAft>
                <a:spcPts val="0"/>
              </a:spcAft>
              <a:buSzPts val="1600"/>
              <a:buFont typeface="Arial"/>
              <a:buChar char="-"/>
            </a:pPr>
            <a:r>
              <a:rPr lang="en-US" sz="1600" dirty="0"/>
              <a:t>70% after 24 hours.</a:t>
            </a:r>
            <a:endParaRPr sz="1600" dirty="0"/>
          </a:p>
        </p:txBody>
      </p:sp>
      <p:pic>
        <p:nvPicPr>
          <p:cNvPr id="3" name="Picture 2" descr="A line graph has an x-axis labeled “elapsed time since learning” with a scale listing these intervals: 0, 20, and 60 minutes; 9, 24, and 48 hours; and 6 and 31 days. The y-axis is labeled “retention (%)” with a scale of zero to 100. The line reflects these approximate data points: 0 minutes is 100%, 20 minutes is 55%, 60 minutes is 40%, 9 hours is 37%, 24 hours is 30%, 48 hours is 25%, 6 days is 20%, and 31 days is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624" y="3216590"/>
            <a:ext cx="7364753" cy="328441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60"/>
        <p:cNvGrpSpPr/>
        <p:nvPr/>
      </p:nvGrpSpPr>
      <p:grpSpPr>
        <a:xfrm>
          <a:off x="0" y="0"/>
          <a:ext cx="0" cy="0"/>
          <a:chOff x="0" y="0"/>
          <a:chExt cx="0" cy="0"/>
        </a:xfrm>
      </p:grpSpPr>
      <p:sp>
        <p:nvSpPr>
          <p:cNvPr id="61" name="Google Shape;61;p8"/>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HOW MEMORY FUNCTIONS</a:t>
            </a:r>
            <a:endParaRPr/>
          </a:p>
        </p:txBody>
      </p:sp>
      <p:sp>
        <p:nvSpPr>
          <p:cNvPr id="62" name="Google Shape;62;p8"/>
          <p:cNvSpPr txBox="1">
            <a:spLocks noGrp="1"/>
          </p:cNvSpPr>
          <p:nvPr>
            <p:ph type="body" idx="1"/>
          </p:nvPr>
        </p:nvSpPr>
        <p:spPr>
          <a:xfrm>
            <a:off x="457199" y="1252864"/>
            <a:ext cx="8367221" cy="204187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00"/>
              <a:buNone/>
            </a:pPr>
            <a:r>
              <a:rPr lang="en-US" sz="1700"/>
              <a:t>Memory is an information processing system like a computer. It is a set of processes used to encode, store and retrieve information over different periods of time.</a:t>
            </a:r>
            <a:endParaRPr/>
          </a:p>
          <a:p>
            <a:pPr marL="342900" lvl="0" indent="-342900" algn="l" rtl="0">
              <a:spcBef>
                <a:spcPts val="1080"/>
              </a:spcBef>
              <a:spcAft>
                <a:spcPts val="0"/>
              </a:spcAft>
              <a:buSzPts val="1700"/>
              <a:buFont typeface="Arial Black"/>
              <a:buAutoNum type="arabicPeriod"/>
            </a:pPr>
            <a:r>
              <a:rPr lang="en-US" sz="1700"/>
              <a:t>Encoding involves the input of information into the memory system. </a:t>
            </a:r>
            <a:endParaRPr sz="1700"/>
          </a:p>
          <a:p>
            <a:pPr marL="342900" lvl="0" indent="-342900" algn="l" rtl="0">
              <a:spcBef>
                <a:spcPts val="1080"/>
              </a:spcBef>
              <a:spcAft>
                <a:spcPts val="0"/>
              </a:spcAft>
              <a:buSzPts val="1700"/>
              <a:buFont typeface="Arial Black"/>
              <a:buAutoNum type="arabicPeriod"/>
            </a:pPr>
            <a:r>
              <a:rPr lang="en-US" sz="1700"/>
              <a:t>Storage is the retention of the encoded information. </a:t>
            </a:r>
            <a:endParaRPr sz="1700"/>
          </a:p>
          <a:p>
            <a:pPr marL="342900" lvl="0" indent="-342900" algn="l" rtl="0">
              <a:spcBef>
                <a:spcPts val="1080"/>
              </a:spcBef>
              <a:spcAft>
                <a:spcPts val="0"/>
              </a:spcAft>
              <a:buSzPts val="1700"/>
              <a:buFont typeface="Arial Black"/>
              <a:buAutoNum type="arabicPeriod"/>
            </a:pPr>
            <a:r>
              <a:rPr lang="en-US" sz="1700"/>
              <a:t>Retrieval, is getting the information out of memory and back into awareness.</a:t>
            </a:r>
            <a:endParaRPr sz="1700"/>
          </a:p>
        </p:txBody>
      </p:sp>
      <p:pic>
        <p:nvPicPr>
          <p:cNvPr id="8" name="Figure" descr="A diagram shows three boxes, placed in a row from left to right, respectively titled “Encoding,” “Storage,” and “Retrieval.” One right-facing arrow connects “Encoding” to “Storage” and another connects “Storage” to “Retrieval.”"/>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t="-40344" b="-40344"/>
          <a:stretch>
            <a:fillRect/>
          </a:stretch>
        </p:blipFill>
        <p:spPr>
          <a:xfrm>
            <a:off x="609352" y="2656012"/>
            <a:ext cx="8062913" cy="309343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288"/>
        <p:cNvGrpSpPr/>
        <p:nvPr/>
      </p:nvGrpSpPr>
      <p:grpSpPr>
        <a:xfrm>
          <a:off x="0" y="0"/>
          <a:ext cx="0" cy="0"/>
          <a:chOff x="0" y="0"/>
          <a:chExt cx="0" cy="0"/>
        </a:xfrm>
      </p:grpSpPr>
      <p:sp>
        <p:nvSpPr>
          <p:cNvPr id="289" name="Google Shape;289;p35"/>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BIAS</a:t>
            </a:r>
            <a:endParaRPr/>
          </a:p>
        </p:txBody>
      </p:sp>
      <p:sp>
        <p:nvSpPr>
          <p:cNvPr id="290" name="Google Shape;290;p35"/>
          <p:cNvSpPr txBox="1">
            <a:spLocks noGrp="1"/>
          </p:cNvSpPr>
          <p:nvPr>
            <p:ph type="body" idx="1"/>
          </p:nvPr>
        </p:nvSpPr>
        <p:spPr>
          <a:xfrm>
            <a:off x="457199" y="1186381"/>
            <a:ext cx="8367221" cy="524344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700"/>
              <a:buNone/>
            </a:pPr>
            <a:r>
              <a:rPr lang="en-US" sz="1700"/>
              <a:t>According to Schacter, your feelings and view of the world can distort your memory of past events.</a:t>
            </a:r>
            <a:endParaRPr/>
          </a:p>
          <a:p>
            <a:pPr marL="0" lvl="0" indent="0" algn="l" rtl="0">
              <a:spcBef>
                <a:spcPts val="940"/>
              </a:spcBef>
              <a:spcAft>
                <a:spcPts val="0"/>
              </a:spcAft>
              <a:buClr>
                <a:srgbClr val="6CB255"/>
              </a:buClr>
              <a:buSzPts val="1700"/>
              <a:buNone/>
            </a:pPr>
            <a:r>
              <a:rPr lang="en-US" sz="1700" b="1"/>
              <a:t>Stereotypical bias - </a:t>
            </a:r>
            <a:r>
              <a:rPr lang="en-US" sz="1700"/>
              <a:t>involves racial and gender biases.</a:t>
            </a:r>
            <a:endParaRPr/>
          </a:p>
          <a:p>
            <a:pPr marL="285750" lvl="0" indent="-285750" algn="l" rtl="0">
              <a:spcBef>
                <a:spcPts val="940"/>
              </a:spcBef>
              <a:spcAft>
                <a:spcPts val="0"/>
              </a:spcAft>
              <a:buSzPts val="1700"/>
              <a:buFont typeface="Arial"/>
              <a:buChar char="-"/>
            </a:pPr>
            <a:r>
              <a:rPr lang="en-US" sz="1700"/>
              <a:t>After presenting people with a list of names, they more frequently incorrectly remembered typical African American names to be associated with the occupation basketball player, and typical white names to be associated with the occupation politician.</a:t>
            </a:r>
            <a:endParaRPr/>
          </a:p>
          <a:p>
            <a:pPr marL="0" lvl="0" indent="0" algn="l" rtl="0">
              <a:spcBef>
                <a:spcPts val="940"/>
              </a:spcBef>
              <a:spcAft>
                <a:spcPts val="0"/>
              </a:spcAft>
              <a:buClr>
                <a:srgbClr val="6CB255"/>
              </a:buClr>
              <a:buSzPts val="1700"/>
              <a:buNone/>
            </a:pPr>
            <a:r>
              <a:rPr lang="en-US" sz="1700" b="1"/>
              <a:t>Egocentric bias </a:t>
            </a:r>
            <a:r>
              <a:rPr lang="en-US" sz="1700"/>
              <a:t>– involves enhancing our memories of the past.</a:t>
            </a:r>
            <a:endParaRPr/>
          </a:p>
          <a:p>
            <a:pPr marL="285750" lvl="0" indent="-285750" algn="l" rtl="0">
              <a:spcBef>
                <a:spcPts val="940"/>
              </a:spcBef>
              <a:spcAft>
                <a:spcPts val="0"/>
              </a:spcAft>
              <a:buSzPts val="1700"/>
              <a:buFont typeface="Arial"/>
              <a:buChar char="-"/>
            </a:pPr>
            <a:r>
              <a:rPr lang="en-US" sz="1700"/>
              <a:t>People remember events in a way that makes them look better.</a:t>
            </a:r>
            <a:endParaRPr/>
          </a:p>
          <a:p>
            <a:pPr marL="0" lvl="0" indent="0" algn="l" rtl="0">
              <a:spcBef>
                <a:spcPts val="940"/>
              </a:spcBef>
              <a:spcAft>
                <a:spcPts val="0"/>
              </a:spcAft>
              <a:buClr>
                <a:srgbClr val="6CB255"/>
              </a:buClr>
              <a:buSzPts val="1700"/>
              <a:buNone/>
            </a:pPr>
            <a:r>
              <a:rPr lang="en-US" sz="1700" b="1"/>
              <a:t>Hindsight bias </a:t>
            </a:r>
            <a:r>
              <a:rPr lang="en-US" sz="1700"/>
              <a:t>– the tendency to think an outcome was inevitable after the fact.</a:t>
            </a:r>
            <a:endParaRPr/>
          </a:p>
          <a:p>
            <a:pPr marL="285750" lvl="0" indent="-285750" algn="l" rtl="0">
              <a:spcBef>
                <a:spcPts val="940"/>
              </a:spcBef>
              <a:spcAft>
                <a:spcPts val="0"/>
              </a:spcAft>
              <a:buSzPts val="1700"/>
              <a:buFont typeface="Arial"/>
              <a:buChar char="-"/>
            </a:pPr>
            <a:r>
              <a:rPr lang="en-US" sz="1700"/>
              <a:t>Thinking you knew it all along.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295"/>
        <p:cNvGrpSpPr/>
        <p:nvPr/>
      </p:nvGrpSpPr>
      <p:grpSpPr>
        <a:xfrm>
          <a:off x="0" y="0"/>
          <a:ext cx="0" cy="0"/>
          <a:chOff x="0" y="0"/>
          <a:chExt cx="0" cy="0"/>
        </a:xfrm>
      </p:grpSpPr>
      <p:sp>
        <p:nvSpPr>
          <p:cNvPr id="296" name="Google Shape;296;p36"/>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PERSISTENCE</a:t>
            </a:r>
            <a:endParaRPr/>
          </a:p>
        </p:txBody>
      </p:sp>
      <p:sp>
        <p:nvSpPr>
          <p:cNvPr id="298" name="Google Shape;298;p36"/>
          <p:cNvSpPr txBox="1">
            <a:spLocks noGrp="1"/>
          </p:cNvSpPr>
          <p:nvPr>
            <p:ph type="body" idx="1"/>
          </p:nvPr>
        </p:nvSpPr>
        <p:spPr>
          <a:xfrm>
            <a:off x="457200" y="4843982"/>
            <a:ext cx="8062912" cy="116638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600"/>
              <a:buNone/>
            </a:pPr>
            <a:r>
              <a:rPr lang="en-US" sz="1600" dirty="0"/>
              <a:t>Many veterans of military conflicts involuntarily recall unwanted, unpleasant memories. </a:t>
            </a:r>
            <a:endParaRPr sz="1600" dirty="0"/>
          </a:p>
          <a:p>
            <a:pPr marL="0" lvl="0" indent="0" algn="l" rtl="0">
              <a:spcBef>
                <a:spcPts val="880"/>
              </a:spcBef>
              <a:spcAft>
                <a:spcPts val="0"/>
              </a:spcAft>
              <a:buClr>
                <a:srgbClr val="6CB255"/>
              </a:buClr>
              <a:buSzPts val="1400"/>
              <a:buNone/>
            </a:pPr>
            <a:r>
              <a:rPr lang="en-US" sz="1400" dirty="0"/>
              <a:t>(credit: Department of Defense photo by U.S. Air Force Tech. Sgt. Michael R. </a:t>
            </a:r>
            <a:r>
              <a:rPr lang="en-US" sz="1400" dirty="0" err="1"/>
              <a:t>Holzworth</a:t>
            </a:r>
            <a:r>
              <a:rPr lang="en-US" sz="1400" dirty="0"/>
              <a:t>)</a:t>
            </a:r>
            <a:endParaRPr dirty="0"/>
          </a:p>
        </p:txBody>
      </p:sp>
      <p:pic>
        <p:nvPicPr>
          <p:cNvPr id="7" name="Figure" descr="A photograph shows two soldiers physically fighting."/>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l="-26552" r="-26552"/>
          <a:stretch>
            <a:fillRect/>
          </a:stretch>
        </p:blipFill>
        <p:spPr>
          <a:xfrm>
            <a:off x="457199" y="1122386"/>
            <a:ext cx="8062913" cy="3500071"/>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303"/>
        <p:cNvGrpSpPr/>
        <p:nvPr/>
      </p:nvGrpSpPr>
      <p:grpSpPr>
        <a:xfrm>
          <a:off x="0" y="0"/>
          <a:ext cx="0" cy="0"/>
          <a:chOff x="0" y="0"/>
          <a:chExt cx="0" cy="0"/>
        </a:xfrm>
      </p:grpSpPr>
      <p:sp>
        <p:nvSpPr>
          <p:cNvPr id="304" name="Google Shape;304;p37"/>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INTERFERENCE</a:t>
            </a:r>
            <a:endParaRPr/>
          </a:p>
        </p:txBody>
      </p:sp>
      <p:sp>
        <p:nvSpPr>
          <p:cNvPr id="306" name="Google Shape;306;p37"/>
          <p:cNvSpPr txBox="1">
            <a:spLocks noGrp="1"/>
          </p:cNvSpPr>
          <p:nvPr>
            <p:ph type="body" idx="1"/>
          </p:nvPr>
        </p:nvSpPr>
        <p:spPr>
          <a:xfrm>
            <a:off x="457200" y="1180282"/>
            <a:ext cx="8062912" cy="116638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700"/>
              <a:buNone/>
            </a:pPr>
            <a:r>
              <a:rPr lang="en-US" sz="1700"/>
              <a:t>Sometimes forgetting is caused by a failure to retrieve information. This can be due to interference, either retroactive or proactive.</a:t>
            </a:r>
            <a:endParaRPr/>
          </a:p>
        </p:txBody>
      </p:sp>
      <p:pic>
        <p:nvPicPr>
          <p:cNvPr id="8" name="Figure" descr="A diagram shows two types of interference. A box with the text “learn combination to high school locker, 17–04–32” is followed by an arrow pointing right toward a box labeled “memory of old locker combination interferes with recall of new gym locker combination, ??–??–??”; the arrow connecting the two boxes contains the text “proactive interference (old information hinders recall of new information.” Beneath that is a second part of the diagram. A box with the text “knowledge of new email address interferes with recall of old email address, nvayala@???” is followed by an arrow pointing left toward the “early event” box and away from another box labeled “learn sibling’s new college email address, npatel@siblingcollege.edu”; the arrow connecting the two boxes contains the text “retroactive interference (new information hinders recall of old information.”"/>
          <p:cNvPicPr>
            <a:picLocks noGrp="1" noChangeAspect="1"/>
          </p:cNvPicPr>
          <p:nvPr>
            <p:ph type="pic" sz="quarter" idx="4294967295"/>
          </p:nvPr>
        </p:nvPicPr>
        <p:blipFill>
          <a:blip r:embed="rId3" cstate="email">
            <a:extLst>
              <a:ext uri="{28A0092B-C50C-407E-A947-70E740481C1C}">
                <a14:useLocalDpi xmlns:a14="http://schemas.microsoft.com/office/drawing/2010/main" val="0"/>
              </a:ext>
            </a:extLst>
          </a:blip>
          <a:srcRect t="-3171" b="-3171"/>
          <a:stretch>
            <a:fillRect/>
          </a:stretch>
        </p:blipFill>
        <p:spPr>
          <a:xfrm>
            <a:off x="457199" y="1122386"/>
            <a:ext cx="8062913" cy="3500071"/>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312"/>
        <p:cNvGrpSpPr/>
        <p:nvPr/>
      </p:nvGrpSpPr>
      <p:grpSpPr>
        <a:xfrm>
          <a:off x="0" y="0"/>
          <a:ext cx="0" cy="0"/>
          <a:chOff x="0" y="0"/>
          <a:chExt cx="0" cy="0"/>
        </a:xfrm>
      </p:grpSpPr>
      <p:sp>
        <p:nvSpPr>
          <p:cNvPr id="313" name="Google Shape;313;p38"/>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WAYS TO ENHANCE MEMORY</a:t>
            </a:r>
            <a:endParaRPr/>
          </a:p>
        </p:txBody>
      </p:sp>
      <p:sp>
        <p:nvSpPr>
          <p:cNvPr id="314" name="Google Shape;314;p38"/>
          <p:cNvSpPr txBox="1">
            <a:spLocks noGrp="1"/>
          </p:cNvSpPr>
          <p:nvPr>
            <p:ph type="body" idx="1"/>
          </p:nvPr>
        </p:nvSpPr>
        <p:spPr>
          <a:xfrm>
            <a:off x="457200" y="1346038"/>
            <a:ext cx="8062912" cy="506927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00"/>
              <a:buNone/>
            </a:pPr>
            <a:r>
              <a:rPr lang="en-US" sz="1700" b="1"/>
              <a:t>Rehearsal </a:t>
            </a:r>
            <a:r>
              <a:rPr lang="en-US" sz="1700"/>
              <a:t>– conscious repetition of information to be remembered.</a:t>
            </a:r>
            <a:endParaRPr/>
          </a:p>
          <a:p>
            <a:pPr marL="0" lvl="0" indent="0" algn="l" rtl="0">
              <a:spcBef>
                <a:spcPts val="1080"/>
              </a:spcBef>
              <a:spcAft>
                <a:spcPts val="0"/>
              </a:spcAft>
              <a:buSzPts val="1700"/>
              <a:buNone/>
            </a:pPr>
            <a:r>
              <a:rPr lang="en-US" sz="1700" b="1"/>
              <a:t>Chunking</a:t>
            </a:r>
            <a:r>
              <a:rPr lang="en-US" sz="1700"/>
              <a:t> – organizing information into manageable bits or chunks.</a:t>
            </a:r>
            <a:endParaRPr/>
          </a:p>
          <a:p>
            <a:pPr marL="0" lvl="0" indent="0" algn="l" rtl="0">
              <a:spcBef>
                <a:spcPts val="1080"/>
              </a:spcBef>
              <a:spcAft>
                <a:spcPts val="0"/>
              </a:spcAft>
              <a:buSzPts val="1700"/>
              <a:buNone/>
            </a:pPr>
            <a:r>
              <a:rPr lang="en-US" sz="1700"/>
              <a:t>E.g. Separating phone numbers into 3 chunks.</a:t>
            </a:r>
            <a:endParaRPr/>
          </a:p>
          <a:p>
            <a:pPr marL="0" lvl="0" indent="0" algn="l" rtl="0">
              <a:spcBef>
                <a:spcPts val="1080"/>
              </a:spcBef>
              <a:spcAft>
                <a:spcPts val="0"/>
              </a:spcAft>
              <a:buSzPts val="1700"/>
              <a:buNone/>
            </a:pPr>
            <a:r>
              <a:rPr lang="en-US" sz="1700" b="1"/>
              <a:t>Elaborative rehearsal </a:t>
            </a:r>
            <a:r>
              <a:rPr lang="en-US" sz="1700"/>
              <a:t>– technique in which you think about the meaning of the new information and its relation to knowledge already stored in your memory.</a:t>
            </a:r>
            <a:endParaRPr/>
          </a:p>
          <a:p>
            <a:pPr marL="0" lvl="0" indent="0" algn="l" rtl="0">
              <a:spcBef>
                <a:spcPts val="1080"/>
              </a:spcBef>
              <a:spcAft>
                <a:spcPts val="0"/>
              </a:spcAft>
              <a:buSzPts val="1700"/>
              <a:buNone/>
            </a:pPr>
            <a:r>
              <a:rPr lang="en-US" sz="1700" b="1"/>
              <a:t>Mnemonic devices </a:t>
            </a:r>
            <a:r>
              <a:rPr lang="en-US" sz="1700"/>
              <a:t>– memory aids that help us organize information for encoding.</a:t>
            </a:r>
            <a:endParaRPr/>
          </a:p>
          <a:p>
            <a:pPr marL="0" lvl="0" indent="0" algn="l" rtl="0">
              <a:spcBef>
                <a:spcPts val="1080"/>
              </a:spcBef>
              <a:spcAft>
                <a:spcPts val="0"/>
              </a:spcAft>
              <a:buSzPts val="1700"/>
              <a:buNone/>
            </a:pPr>
            <a:r>
              <a:rPr lang="en-US" sz="1700"/>
              <a:t>E.g. One way to remember the order of planets is the name MR. VEM J. SON.</a:t>
            </a:r>
            <a:endParaRPr/>
          </a:p>
          <a:p>
            <a:pPr marL="0" lvl="0" indent="0" algn="l" rtl="0">
              <a:spcBef>
                <a:spcPts val="1080"/>
              </a:spcBef>
              <a:spcAft>
                <a:spcPts val="0"/>
              </a:spcAft>
              <a:buSzPts val="1700"/>
              <a:buNone/>
            </a:pPr>
            <a:r>
              <a:rPr lang="en-US" sz="1700"/>
              <a:t>Other techniques can include:</a:t>
            </a:r>
            <a:endParaRPr/>
          </a:p>
          <a:p>
            <a:pPr marL="285750" lvl="0" indent="-285750" algn="l" rtl="0">
              <a:spcBef>
                <a:spcPts val="1080"/>
              </a:spcBef>
              <a:spcAft>
                <a:spcPts val="0"/>
              </a:spcAft>
              <a:buSzPts val="1700"/>
              <a:buFont typeface="Arial"/>
              <a:buChar char="-"/>
            </a:pPr>
            <a:r>
              <a:rPr lang="en-US" sz="1700"/>
              <a:t>Expressive writing.</a:t>
            </a:r>
            <a:endParaRPr/>
          </a:p>
          <a:p>
            <a:pPr marL="285750" lvl="0" indent="-285750" algn="l" rtl="0">
              <a:spcBef>
                <a:spcPts val="1080"/>
              </a:spcBef>
              <a:spcAft>
                <a:spcPts val="0"/>
              </a:spcAft>
              <a:buSzPts val="1700"/>
              <a:buFont typeface="Arial"/>
              <a:buChar char="-"/>
            </a:pPr>
            <a:r>
              <a:rPr lang="en-US" sz="1700"/>
              <a:t>Saying words aloud.</a:t>
            </a:r>
            <a:endParaRPr/>
          </a:p>
          <a:p>
            <a:pPr marL="285750" lvl="0" indent="-177800" algn="l" rtl="0">
              <a:spcBef>
                <a:spcPts val="1080"/>
              </a:spcBef>
              <a:spcAft>
                <a:spcPts val="0"/>
              </a:spcAft>
              <a:buSzPts val="1700"/>
              <a:buFont typeface="Arial"/>
              <a:buNone/>
            </a:pPr>
            <a:endParaRPr sz="17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319"/>
        <p:cNvGrpSpPr/>
        <p:nvPr/>
      </p:nvGrpSpPr>
      <p:grpSpPr>
        <a:xfrm>
          <a:off x="0" y="0"/>
          <a:ext cx="0" cy="0"/>
          <a:chOff x="0" y="0"/>
          <a:chExt cx="0" cy="0"/>
        </a:xfrm>
      </p:grpSpPr>
      <p:sp>
        <p:nvSpPr>
          <p:cNvPr id="320" name="Google Shape;320;p39"/>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MNEMONIC DEVICES</a:t>
            </a:r>
            <a:endParaRPr/>
          </a:p>
        </p:txBody>
      </p:sp>
      <p:sp>
        <p:nvSpPr>
          <p:cNvPr id="322" name="Google Shape;322;p39"/>
          <p:cNvSpPr txBox="1">
            <a:spLocks noGrp="1"/>
          </p:cNvSpPr>
          <p:nvPr>
            <p:ph type="body" idx="1"/>
          </p:nvPr>
        </p:nvSpPr>
        <p:spPr>
          <a:xfrm>
            <a:off x="457200" y="5105239"/>
            <a:ext cx="8062912" cy="1556818"/>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700"/>
              <a:buNone/>
            </a:pPr>
            <a:r>
              <a:rPr lang="en-US" sz="1700" dirty="0"/>
              <a:t>This is a knuckle mnemonic to help you remember the number of days in each month. Months with 31days are represented by the protruding knuckles and shorter months fall in the spots between knuckles. </a:t>
            </a:r>
            <a:endParaRPr sz="1700" dirty="0"/>
          </a:p>
          <a:p>
            <a:pPr marL="0" lvl="0" indent="0" algn="l" rtl="0">
              <a:lnSpc>
                <a:spcPct val="110000"/>
              </a:lnSpc>
              <a:spcBef>
                <a:spcPts val="1080"/>
              </a:spcBef>
              <a:spcAft>
                <a:spcPts val="0"/>
              </a:spcAft>
              <a:buSzPts val="1400"/>
              <a:buNone/>
            </a:pPr>
            <a:r>
              <a:rPr lang="en-US" sz="1400" dirty="0"/>
              <a:t>(credit: modification of work by Cory </a:t>
            </a:r>
            <a:r>
              <a:rPr lang="en-US" sz="1400" dirty="0" err="1"/>
              <a:t>Zanker</a:t>
            </a:r>
            <a:r>
              <a:rPr lang="en-US" sz="1400" dirty="0"/>
              <a:t>)</a:t>
            </a:r>
            <a:endParaRPr dirty="0"/>
          </a:p>
        </p:txBody>
      </p:sp>
      <p:pic>
        <p:nvPicPr>
          <p:cNvPr id="7" name="Figure" descr="A photograph shows a person’s two hands clenched into fists so the knuckles show. The knuckles are labeled with the months and the number of days in each month, with the knuckle protrusions corresponding to the months with 31 days, and the indentations between knuckles corresponding to February and the months with 30 days."/>
          <p:cNvPicPr>
            <a:picLocks noGrp="1" noChangeAspect="1"/>
          </p:cNvPicPr>
          <p:nvPr>
            <p:ph type="pic" sz="quarter" idx="4294967295"/>
          </p:nvPr>
        </p:nvPicPr>
        <p:blipFill>
          <a:blip r:embed="rId3" cstate="email">
            <a:extLst>
              <a:ext uri="{28A0092B-C50C-407E-A947-70E740481C1C}">
                <a14:useLocalDpi xmlns:a14="http://schemas.microsoft.com/office/drawing/2010/main" val="0"/>
              </a:ext>
            </a:extLst>
          </a:blip>
          <a:srcRect l="-26552" r="-26552"/>
          <a:stretch>
            <a:fillRect/>
          </a:stretch>
        </p:blipFill>
        <p:spPr>
          <a:xfrm>
            <a:off x="457199" y="1122386"/>
            <a:ext cx="8062913" cy="3500071"/>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327"/>
        <p:cNvGrpSpPr/>
        <p:nvPr/>
      </p:nvGrpSpPr>
      <p:grpSpPr>
        <a:xfrm>
          <a:off x="0" y="0"/>
          <a:ext cx="0" cy="0"/>
          <a:chOff x="0" y="0"/>
          <a:chExt cx="0" cy="0"/>
        </a:xfrm>
      </p:grpSpPr>
      <p:sp>
        <p:nvSpPr>
          <p:cNvPr id="328" name="Google Shape;328;p40"/>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HOW TO STUDY EFFECTIVELY</a:t>
            </a:r>
            <a:endParaRPr/>
          </a:p>
        </p:txBody>
      </p:sp>
      <p:sp>
        <p:nvSpPr>
          <p:cNvPr id="329" name="Google Shape;329;p40"/>
          <p:cNvSpPr txBox="1">
            <a:spLocks noGrp="1"/>
          </p:cNvSpPr>
          <p:nvPr>
            <p:ph type="body" idx="1"/>
          </p:nvPr>
        </p:nvSpPr>
        <p:spPr>
          <a:xfrm>
            <a:off x="457199" y="1099723"/>
            <a:ext cx="8367222" cy="242999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700"/>
              <a:buNone/>
            </a:pPr>
            <a:r>
              <a:rPr lang="en-US" sz="1700"/>
              <a:t>Memory techniques can be useful when studying for class.</a:t>
            </a:r>
            <a:endParaRPr/>
          </a:p>
          <a:p>
            <a:pPr marL="342900" lvl="0" indent="-342900" algn="l" rtl="0">
              <a:spcBef>
                <a:spcPts val="940"/>
              </a:spcBef>
              <a:spcAft>
                <a:spcPts val="0"/>
              </a:spcAft>
              <a:buSzPts val="1700"/>
              <a:buAutoNum type="arabicPeriod"/>
            </a:pPr>
            <a:r>
              <a:rPr lang="en-US" sz="1700" b="1"/>
              <a:t>Use elaborative rehearsal </a:t>
            </a:r>
            <a:r>
              <a:rPr lang="en-US" sz="1700"/>
              <a:t>– link information to other information/memories to make it more meaningful.</a:t>
            </a:r>
            <a:endParaRPr/>
          </a:p>
          <a:p>
            <a:pPr marL="342900" lvl="0" indent="-342900" algn="l" rtl="0">
              <a:spcBef>
                <a:spcPts val="940"/>
              </a:spcBef>
              <a:spcAft>
                <a:spcPts val="0"/>
              </a:spcAft>
              <a:buSzPts val="1700"/>
              <a:buAutoNum type="arabicPeriod"/>
            </a:pPr>
            <a:r>
              <a:rPr lang="en-US" sz="1700" b="1"/>
              <a:t>Apply the self-reference effect </a:t>
            </a:r>
            <a:r>
              <a:rPr lang="en-US" sz="1700"/>
              <a:t>– make information </a:t>
            </a:r>
            <a:r>
              <a:rPr lang="en-US" sz="1700" u="sng"/>
              <a:t>personally</a:t>
            </a:r>
            <a:r>
              <a:rPr lang="en-US" sz="1700"/>
              <a:t> meaningful to YOU.</a:t>
            </a:r>
            <a:endParaRPr/>
          </a:p>
          <a:p>
            <a:pPr marL="342900" lvl="0" indent="-342900" algn="l" rtl="0">
              <a:spcBef>
                <a:spcPts val="940"/>
              </a:spcBef>
              <a:spcAft>
                <a:spcPts val="0"/>
              </a:spcAft>
              <a:buSzPts val="1700"/>
              <a:buFont typeface="Arial Black"/>
              <a:buAutoNum type="arabicPeriod"/>
            </a:pPr>
            <a:r>
              <a:rPr lang="en-US" sz="1700" b="1"/>
              <a:t>Don’t forget the forgetting curve </a:t>
            </a:r>
            <a:r>
              <a:rPr lang="en-US" sz="1700"/>
              <a:t>– keep studying to prevent storage decay.</a:t>
            </a:r>
            <a:endParaRPr sz="1700"/>
          </a:p>
          <a:p>
            <a:pPr marL="342900" lvl="0" indent="-342900" algn="l" rtl="0">
              <a:spcBef>
                <a:spcPts val="940"/>
              </a:spcBef>
              <a:spcAft>
                <a:spcPts val="0"/>
              </a:spcAft>
              <a:buSzPts val="1700"/>
              <a:buFont typeface="Arial Black"/>
              <a:buAutoNum type="arabicPeriod"/>
            </a:pPr>
            <a:r>
              <a:rPr lang="en-US" sz="1700" b="1"/>
              <a:t>Rehearse.</a:t>
            </a:r>
            <a:endParaRPr/>
          </a:p>
        </p:txBody>
      </p:sp>
      <p:sp>
        <p:nvSpPr>
          <p:cNvPr id="332" name="Google Shape;332;p40"/>
          <p:cNvSpPr txBox="1"/>
          <p:nvPr/>
        </p:nvSpPr>
        <p:spPr>
          <a:xfrm>
            <a:off x="5529943" y="5935861"/>
            <a:ext cx="3164113"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dirty="0">
                <a:solidFill>
                  <a:schemeClr val="dk1"/>
                </a:solidFill>
                <a:latin typeface="Arial"/>
                <a:ea typeface="Arial"/>
                <a:cs typeface="Arial"/>
                <a:sym typeface="Arial"/>
              </a:rPr>
              <a:t>(credit: Barry </a:t>
            </a:r>
            <a:r>
              <a:rPr lang="en-US" sz="1400" dirty="0" err="1">
                <a:solidFill>
                  <a:schemeClr val="dk1"/>
                </a:solidFill>
                <a:latin typeface="Arial"/>
                <a:ea typeface="Arial"/>
                <a:cs typeface="Arial"/>
                <a:sym typeface="Arial"/>
              </a:rPr>
              <a:t>Pousman</a:t>
            </a:r>
            <a:r>
              <a:rPr lang="en-US" sz="1400" dirty="0">
                <a:solidFill>
                  <a:schemeClr val="dk1"/>
                </a:solidFill>
                <a:latin typeface="Arial"/>
                <a:ea typeface="Arial"/>
                <a:cs typeface="Arial"/>
                <a:sym typeface="Arial"/>
              </a:rPr>
              <a:t>)</a:t>
            </a:r>
            <a:endParaRPr dirty="0"/>
          </a:p>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333" name="Google Shape;333;p40"/>
          <p:cNvSpPr txBox="1"/>
          <p:nvPr/>
        </p:nvSpPr>
        <p:spPr>
          <a:xfrm>
            <a:off x="457199" y="3665673"/>
            <a:ext cx="4637314" cy="302647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6CB255"/>
              </a:buClr>
              <a:buSzPts val="1700"/>
              <a:buFont typeface="Arial Black"/>
              <a:buAutoNum type="arabicPeriod" startAt="5"/>
            </a:pPr>
            <a:r>
              <a:rPr lang="en-US" sz="1700" b="1" dirty="0">
                <a:solidFill>
                  <a:schemeClr val="dk1"/>
                </a:solidFill>
                <a:latin typeface="Arial"/>
                <a:ea typeface="Arial"/>
                <a:cs typeface="Arial"/>
                <a:sym typeface="Arial"/>
              </a:rPr>
              <a:t>Be aware of interference </a:t>
            </a:r>
            <a:r>
              <a:rPr lang="en-US" sz="1700" dirty="0">
                <a:solidFill>
                  <a:schemeClr val="dk1"/>
                </a:solidFill>
                <a:latin typeface="Arial"/>
                <a:ea typeface="Arial"/>
                <a:cs typeface="Arial"/>
                <a:sym typeface="Arial"/>
              </a:rPr>
              <a:t>– study without distractions.</a:t>
            </a:r>
            <a:endParaRPr dirty="0"/>
          </a:p>
          <a:p>
            <a:pPr marL="342900" marR="0" lvl="0" indent="-342900" algn="l" rtl="0">
              <a:spcBef>
                <a:spcPts val="1080"/>
              </a:spcBef>
              <a:spcAft>
                <a:spcPts val="0"/>
              </a:spcAft>
              <a:buClr>
                <a:srgbClr val="6CB255"/>
              </a:buClr>
              <a:buSzPts val="1700"/>
              <a:buFont typeface="Arial Black"/>
              <a:buAutoNum type="arabicPeriod" startAt="5"/>
            </a:pPr>
            <a:r>
              <a:rPr lang="en-US" sz="1700" b="1" dirty="0">
                <a:solidFill>
                  <a:schemeClr val="dk1"/>
                </a:solidFill>
                <a:latin typeface="Arial"/>
                <a:ea typeface="Arial"/>
                <a:cs typeface="Arial"/>
                <a:sym typeface="Arial"/>
              </a:rPr>
              <a:t>Keep moving </a:t>
            </a:r>
            <a:r>
              <a:rPr lang="en-US" sz="1700" dirty="0">
                <a:solidFill>
                  <a:schemeClr val="dk1"/>
                </a:solidFill>
                <a:latin typeface="Arial"/>
                <a:ea typeface="Arial"/>
                <a:cs typeface="Arial"/>
                <a:sym typeface="Arial"/>
              </a:rPr>
              <a:t>– aerobic exercise promotes neurogenesis (growth of new brain cells in the hippocampus).</a:t>
            </a:r>
            <a:endParaRPr sz="1700" dirty="0">
              <a:solidFill>
                <a:schemeClr val="dk1"/>
              </a:solidFill>
              <a:latin typeface="Arial"/>
              <a:ea typeface="Arial"/>
              <a:cs typeface="Arial"/>
              <a:sym typeface="Arial"/>
            </a:endParaRPr>
          </a:p>
          <a:p>
            <a:pPr marL="342900" marR="0" lvl="0" indent="-342900" algn="l" rtl="0">
              <a:spcBef>
                <a:spcPts val="1080"/>
              </a:spcBef>
              <a:spcAft>
                <a:spcPts val="0"/>
              </a:spcAft>
              <a:buClr>
                <a:srgbClr val="6CB255"/>
              </a:buClr>
              <a:buSzPts val="1700"/>
              <a:buFont typeface="Arial Black"/>
              <a:buAutoNum type="arabicPeriod" startAt="5"/>
            </a:pPr>
            <a:r>
              <a:rPr lang="en-US" sz="1700" b="1" dirty="0">
                <a:solidFill>
                  <a:schemeClr val="dk1"/>
                </a:solidFill>
                <a:latin typeface="Arial"/>
                <a:ea typeface="Arial"/>
                <a:cs typeface="Arial"/>
                <a:sym typeface="Arial"/>
              </a:rPr>
              <a:t>Get enough sleep </a:t>
            </a:r>
            <a:r>
              <a:rPr lang="en-US" sz="1700" dirty="0">
                <a:solidFill>
                  <a:schemeClr val="dk1"/>
                </a:solidFill>
                <a:latin typeface="Arial"/>
                <a:ea typeface="Arial"/>
                <a:cs typeface="Arial"/>
                <a:sym typeface="Arial"/>
              </a:rPr>
              <a:t>– the brain consolidates memories while sleeping.</a:t>
            </a:r>
            <a:endParaRPr sz="1700" dirty="0">
              <a:solidFill>
                <a:schemeClr val="dk1"/>
              </a:solidFill>
              <a:latin typeface="Arial"/>
              <a:ea typeface="Arial"/>
              <a:cs typeface="Arial"/>
              <a:sym typeface="Arial"/>
            </a:endParaRPr>
          </a:p>
          <a:p>
            <a:pPr marL="342900" marR="0" lvl="0" indent="-342900" algn="l" rtl="0">
              <a:spcBef>
                <a:spcPts val="1080"/>
              </a:spcBef>
              <a:spcAft>
                <a:spcPts val="0"/>
              </a:spcAft>
              <a:buClr>
                <a:srgbClr val="6CB255"/>
              </a:buClr>
              <a:buSzPts val="1700"/>
              <a:buFont typeface="Arial Black"/>
              <a:buAutoNum type="arabicPeriod" startAt="5"/>
            </a:pPr>
            <a:r>
              <a:rPr lang="en-US" sz="1700" b="1" dirty="0">
                <a:solidFill>
                  <a:schemeClr val="dk1"/>
                </a:solidFill>
                <a:latin typeface="Arial"/>
                <a:ea typeface="Arial"/>
                <a:cs typeface="Arial"/>
                <a:sym typeface="Arial"/>
              </a:rPr>
              <a:t>Make use of mnemonic devices.</a:t>
            </a:r>
            <a:endParaRPr dirty="0"/>
          </a:p>
          <a:p>
            <a:pPr marL="0" marR="0" lvl="0" indent="0" algn="l" rtl="0">
              <a:spcBef>
                <a:spcPts val="1080"/>
              </a:spcBef>
              <a:spcAft>
                <a:spcPts val="0"/>
              </a:spcAft>
              <a:buNone/>
            </a:pPr>
            <a:endParaRPr sz="1800" dirty="0">
              <a:solidFill>
                <a:schemeClr val="dk1"/>
              </a:solidFill>
              <a:latin typeface="Arial"/>
              <a:ea typeface="Arial"/>
              <a:cs typeface="Arial"/>
              <a:sym typeface="Arial"/>
            </a:endParaRPr>
          </a:p>
        </p:txBody>
      </p:sp>
      <p:pic>
        <p:nvPicPr>
          <p:cNvPr id="9" name="Figure" descr="A photograph shows students studying."/>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l="-36387" r="-36387"/>
          <a:stretch>
            <a:fillRect/>
          </a:stretch>
        </p:blipFill>
        <p:spPr>
          <a:xfrm>
            <a:off x="4488656" y="3903904"/>
            <a:ext cx="4524309" cy="1963980"/>
          </a:xfrm>
          <a:prstGeom prst="rect">
            <a:avLst/>
          </a:prstGeom>
        </p:spPr>
      </p:pic>
      <p:sp>
        <p:nvSpPr>
          <p:cNvPr id="7" name="Footer Placeholder 1">
            <a:extLst>
              <a:ext uri="{FF2B5EF4-FFF2-40B4-BE49-F238E27FC236}">
                <a16:creationId xmlns:a16="http://schemas.microsoft.com/office/drawing/2014/main" id="{60B638B8-6531-C346-9929-BEB7830426B6}"/>
              </a:ext>
            </a:extLst>
          </p:cNvPr>
          <p:cNvSpPr>
            <a:spLocks noGrp="1"/>
          </p:cNvSpPr>
          <p:nvPr>
            <p:ph type="ftr" sz="quarter" idx="11"/>
          </p:nvPr>
        </p:nvSpPr>
        <p:spPr>
          <a:xfrm>
            <a:off x="220749" y="6409731"/>
            <a:ext cx="8702501" cy="357764"/>
          </a:xfrm>
        </p:spPr>
        <p:txBody>
          <a:bodyPr/>
          <a:lstStyle/>
          <a:p>
            <a:r>
              <a:rPr lang="en-US" sz="900" dirty="0"/>
              <a:t>This OpenStax ancillary resource is © Rice University under a CC-BY 4.0 International license; it may be reproduced or modified but must be attributed to OpenStax, Rice University and any changes must be noted. Any images credited to other sources are similarly available for reproduction, but must be attributed to their sources.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ENCODING</a:t>
            </a:r>
            <a:endParaRPr/>
          </a:p>
        </p:txBody>
      </p:sp>
      <p:sp>
        <p:nvSpPr>
          <p:cNvPr id="71" name="Google Shape;71;p9"/>
          <p:cNvSpPr txBox="1">
            <a:spLocks noGrp="1"/>
          </p:cNvSpPr>
          <p:nvPr>
            <p:ph type="body" idx="1"/>
          </p:nvPr>
        </p:nvSpPr>
        <p:spPr>
          <a:xfrm>
            <a:off x="5123542" y="4298645"/>
            <a:ext cx="3875314" cy="231826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700"/>
              <a:buNone/>
            </a:pPr>
            <a:r>
              <a:rPr lang="en-US" sz="1700" dirty="0"/>
              <a:t>When you first learn new skills such as driving a car, you have to put forth effort and attention to encode information about driving. </a:t>
            </a:r>
            <a:r>
              <a:rPr lang="en-US" sz="1700"/>
              <a:t>Once you know how to drive, you can encode additional information about this skill automatically.</a:t>
            </a:r>
            <a:endParaRPr/>
          </a:p>
          <a:p>
            <a:pPr marL="0" lvl="0" indent="0" algn="l" rtl="0">
              <a:spcBef>
                <a:spcPts val="860"/>
              </a:spcBef>
              <a:spcAft>
                <a:spcPts val="0"/>
              </a:spcAft>
              <a:buClr>
                <a:srgbClr val="6CB255"/>
              </a:buClr>
              <a:buSzPts val="1300"/>
              <a:buNone/>
            </a:pPr>
            <a:r>
              <a:rPr lang="en-US" sz="1300"/>
              <a:t>(credit: Robert Couse-Baker)</a:t>
            </a:r>
            <a:endParaRPr/>
          </a:p>
        </p:txBody>
      </p:sp>
      <p:sp>
        <p:nvSpPr>
          <p:cNvPr id="74" name="Google Shape;74;p9"/>
          <p:cNvSpPr txBox="1"/>
          <p:nvPr/>
        </p:nvSpPr>
        <p:spPr>
          <a:xfrm>
            <a:off x="457199" y="1451392"/>
            <a:ext cx="4666343" cy="5547673"/>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6CB255"/>
              </a:buClr>
              <a:buSzPts val="1700"/>
              <a:buFont typeface="Arial"/>
              <a:buChar char="-"/>
            </a:pPr>
            <a:r>
              <a:rPr lang="en-US" sz="1700">
                <a:solidFill>
                  <a:schemeClr val="dk1"/>
                </a:solidFill>
                <a:latin typeface="Arial"/>
                <a:ea typeface="Arial"/>
                <a:cs typeface="Arial"/>
                <a:sym typeface="Arial"/>
              </a:rPr>
              <a:t>Labels/codes it.</a:t>
            </a:r>
            <a:endParaRPr/>
          </a:p>
          <a:p>
            <a:pPr marL="285750" marR="0" lvl="0" indent="-285750" algn="l" rtl="0">
              <a:spcBef>
                <a:spcPts val="1080"/>
              </a:spcBef>
              <a:spcAft>
                <a:spcPts val="0"/>
              </a:spcAft>
              <a:buClr>
                <a:srgbClr val="6CB255"/>
              </a:buClr>
              <a:buSzPts val="1700"/>
              <a:buFont typeface="Arial"/>
              <a:buChar char="-"/>
            </a:pPr>
            <a:r>
              <a:rPr lang="en-US" sz="1700">
                <a:solidFill>
                  <a:schemeClr val="dk1"/>
                </a:solidFill>
                <a:latin typeface="Arial"/>
                <a:ea typeface="Arial"/>
                <a:cs typeface="Arial"/>
                <a:sym typeface="Arial"/>
              </a:rPr>
              <a:t>Organizes it with other similar information.</a:t>
            </a:r>
            <a:endParaRPr/>
          </a:p>
          <a:p>
            <a:pPr marL="285750" marR="0" lvl="0" indent="-285750" algn="l" rtl="0">
              <a:spcBef>
                <a:spcPts val="1080"/>
              </a:spcBef>
              <a:spcAft>
                <a:spcPts val="0"/>
              </a:spcAft>
              <a:buClr>
                <a:srgbClr val="6CB255"/>
              </a:buClr>
              <a:buSzPts val="1700"/>
              <a:buFont typeface="Arial"/>
              <a:buChar char="-"/>
            </a:pPr>
            <a:r>
              <a:rPr lang="en-US" sz="1700">
                <a:solidFill>
                  <a:schemeClr val="dk1"/>
                </a:solidFill>
                <a:latin typeface="Arial"/>
                <a:ea typeface="Arial"/>
                <a:cs typeface="Arial"/>
                <a:sym typeface="Arial"/>
              </a:rPr>
              <a:t>Connects new concepts to existing concepts.</a:t>
            </a:r>
            <a:endParaRPr/>
          </a:p>
          <a:p>
            <a:pPr marL="0" marR="0" lvl="0" indent="0" algn="l" rtl="0">
              <a:spcBef>
                <a:spcPts val="1080"/>
              </a:spcBef>
              <a:spcAft>
                <a:spcPts val="0"/>
              </a:spcAft>
              <a:buNone/>
            </a:pPr>
            <a:r>
              <a:rPr lang="en-US" sz="1700">
                <a:solidFill>
                  <a:schemeClr val="dk1"/>
                </a:solidFill>
                <a:latin typeface="Arial"/>
                <a:ea typeface="Arial"/>
                <a:cs typeface="Arial"/>
                <a:sym typeface="Arial"/>
              </a:rPr>
              <a:t>Encoding occurs through 2 types of processing:</a:t>
            </a:r>
            <a:endParaRPr/>
          </a:p>
          <a:p>
            <a:pPr marL="0" marR="0" lvl="0" indent="0" algn="l" rtl="0">
              <a:spcBef>
                <a:spcPts val="1080"/>
              </a:spcBef>
              <a:spcAft>
                <a:spcPts val="0"/>
              </a:spcAft>
              <a:buNone/>
            </a:pPr>
            <a:r>
              <a:rPr lang="en-US" sz="1700" b="1">
                <a:solidFill>
                  <a:schemeClr val="dk1"/>
                </a:solidFill>
                <a:latin typeface="Arial"/>
                <a:ea typeface="Arial"/>
                <a:cs typeface="Arial"/>
                <a:sym typeface="Arial"/>
              </a:rPr>
              <a:t>Automatic processing </a:t>
            </a:r>
            <a:r>
              <a:rPr lang="en-US" sz="1700">
                <a:solidFill>
                  <a:schemeClr val="dk1"/>
                </a:solidFill>
                <a:latin typeface="Arial"/>
                <a:ea typeface="Arial"/>
                <a:cs typeface="Arial"/>
                <a:sym typeface="Arial"/>
              </a:rPr>
              <a:t>– encoding of details like time, space, frequency, and the meaning of words.</a:t>
            </a:r>
            <a:endParaRPr/>
          </a:p>
          <a:p>
            <a:pPr marL="285750" marR="0" lvl="0" indent="-285750" algn="l" rtl="0">
              <a:spcBef>
                <a:spcPts val="1080"/>
              </a:spcBef>
              <a:spcAft>
                <a:spcPts val="0"/>
              </a:spcAft>
              <a:buClr>
                <a:srgbClr val="6CB255"/>
              </a:buClr>
              <a:buSzPts val="1700"/>
              <a:buFont typeface="Arial"/>
              <a:buChar char="-"/>
            </a:pPr>
            <a:r>
              <a:rPr lang="en-US" sz="1700">
                <a:solidFill>
                  <a:schemeClr val="dk1"/>
                </a:solidFill>
                <a:latin typeface="Arial"/>
                <a:ea typeface="Arial"/>
                <a:cs typeface="Arial"/>
                <a:sym typeface="Arial"/>
              </a:rPr>
              <a:t>Usually done without conscious awareness.</a:t>
            </a:r>
            <a:endParaRPr/>
          </a:p>
          <a:p>
            <a:pPr marL="285750" marR="0" lvl="0" indent="-285750" algn="l" rtl="0">
              <a:spcBef>
                <a:spcPts val="1080"/>
              </a:spcBef>
              <a:spcAft>
                <a:spcPts val="0"/>
              </a:spcAft>
              <a:buClr>
                <a:srgbClr val="6CB255"/>
              </a:buClr>
              <a:buSzPts val="1700"/>
              <a:buFont typeface="Arial"/>
              <a:buChar char="-"/>
            </a:pPr>
            <a:r>
              <a:rPr lang="en-US" sz="1700">
                <a:solidFill>
                  <a:schemeClr val="dk1"/>
                </a:solidFill>
                <a:latin typeface="Arial"/>
                <a:ea typeface="Arial"/>
                <a:cs typeface="Arial"/>
                <a:sym typeface="Arial"/>
              </a:rPr>
              <a:t>E.g. remembering WHEN you last studied.</a:t>
            </a:r>
            <a:endParaRPr/>
          </a:p>
          <a:p>
            <a:pPr marL="0" marR="0" lvl="0" indent="0" algn="l" rtl="0">
              <a:spcBef>
                <a:spcPts val="1080"/>
              </a:spcBef>
              <a:spcAft>
                <a:spcPts val="0"/>
              </a:spcAft>
              <a:buNone/>
            </a:pPr>
            <a:r>
              <a:rPr lang="en-US" sz="1700" b="1">
                <a:solidFill>
                  <a:schemeClr val="dk1"/>
                </a:solidFill>
                <a:latin typeface="Arial"/>
                <a:ea typeface="Arial"/>
                <a:cs typeface="Arial"/>
                <a:sym typeface="Arial"/>
              </a:rPr>
              <a:t>Effortful processing </a:t>
            </a:r>
            <a:r>
              <a:rPr lang="en-US" sz="1700">
                <a:solidFill>
                  <a:schemeClr val="dk1"/>
                </a:solidFill>
                <a:latin typeface="Arial"/>
                <a:ea typeface="Arial"/>
                <a:cs typeface="Arial"/>
                <a:sym typeface="Arial"/>
              </a:rPr>
              <a:t>– encoding of details that takes time and effort.</a:t>
            </a:r>
            <a:endParaRPr/>
          </a:p>
          <a:p>
            <a:pPr marL="285750" marR="0" lvl="0" indent="-285750" algn="l" rtl="0">
              <a:spcBef>
                <a:spcPts val="1080"/>
              </a:spcBef>
              <a:spcAft>
                <a:spcPts val="0"/>
              </a:spcAft>
              <a:buClr>
                <a:srgbClr val="6CB255"/>
              </a:buClr>
              <a:buSzPts val="1700"/>
              <a:buFont typeface="Arial"/>
              <a:buChar char="-"/>
            </a:pPr>
            <a:r>
              <a:rPr lang="en-US" sz="1700">
                <a:solidFill>
                  <a:schemeClr val="dk1"/>
                </a:solidFill>
                <a:latin typeface="Arial"/>
                <a:ea typeface="Arial"/>
                <a:cs typeface="Arial"/>
                <a:sym typeface="Arial"/>
              </a:rPr>
              <a:t>E.g. WHAT you last studied, learning new skills.</a:t>
            </a:r>
            <a:endParaRPr/>
          </a:p>
          <a:p>
            <a:pPr marL="0" marR="0" lvl="0" indent="0" algn="l" rtl="0">
              <a:spcBef>
                <a:spcPts val="1080"/>
              </a:spcBef>
              <a:spcAft>
                <a:spcPts val="0"/>
              </a:spcAft>
              <a:buNone/>
            </a:pPr>
            <a:endParaRPr sz="1700">
              <a:solidFill>
                <a:schemeClr val="dk1"/>
              </a:solidFill>
              <a:latin typeface="Arial"/>
              <a:ea typeface="Arial"/>
              <a:cs typeface="Arial"/>
              <a:sym typeface="Arial"/>
            </a:endParaRPr>
          </a:p>
        </p:txBody>
      </p:sp>
      <p:sp>
        <p:nvSpPr>
          <p:cNvPr id="75" name="Google Shape;75;p9"/>
          <p:cNvSpPr txBox="1"/>
          <p:nvPr/>
        </p:nvSpPr>
        <p:spPr>
          <a:xfrm>
            <a:off x="457200" y="1002181"/>
            <a:ext cx="7612743"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Arial"/>
                <a:ea typeface="Arial"/>
                <a:cs typeface="Arial"/>
                <a:sym typeface="Arial"/>
              </a:rPr>
              <a:t>When the brain receives information from the environment it:</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9" name="Figure" descr="A photograph shows a person driving a car."/>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l="-20481" r="-20481"/>
          <a:stretch>
            <a:fillRect/>
          </a:stretch>
        </p:blipFill>
        <p:spPr>
          <a:xfrm>
            <a:off x="4697260" y="1941633"/>
            <a:ext cx="4549362" cy="197485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79"/>
        <p:cNvGrpSpPr/>
        <p:nvPr/>
      </p:nvGrpSpPr>
      <p:grpSpPr>
        <a:xfrm>
          <a:off x="0" y="0"/>
          <a:ext cx="0" cy="0"/>
          <a:chOff x="0" y="0"/>
          <a:chExt cx="0" cy="0"/>
        </a:xfrm>
      </p:grpSpPr>
      <p:sp>
        <p:nvSpPr>
          <p:cNvPr id="80" name="Google Shape;80;p10"/>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TYPES OF ENCODING</a:t>
            </a:r>
            <a:endParaRPr/>
          </a:p>
        </p:txBody>
      </p:sp>
      <p:sp>
        <p:nvSpPr>
          <p:cNvPr id="81" name="Google Shape;81;p10"/>
          <p:cNvSpPr txBox="1">
            <a:spLocks noGrp="1"/>
          </p:cNvSpPr>
          <p:nvPr>
            <p:ph type="body" idx="1"/>
          </p:nvPr>
        </p:nvSpPr>
        <p:spPr>
          <a:xfrm>
            <a:off x="457199" y="1171867"/>
            <a:ext cx="8367221" cy="530150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700"/>
              <a:buAutoNum type="arabicPeriod"/>
            </a:pPr>
            <a:r>
              <a:rPr lang="en-US" sz="1700" b="1"/>
              <a:t>Semantic encoding </a:t>
            </a:r>
            <a:r>
              <a:rPr lang="en-US" sz="1700"/>
              <a:t>– encoding of words and their meanings.</a:t>
            </a:r>
            <a:endParaRPr/>
          </a:p>
          <a:p>
            <a:pPr marL="285750" lvl="0" indent="-285750" algn="l" rtl="0">
              <a:spcBef>
                <a:spcPts val="1080"/>
              </a:spcBef>
              <a:spcAft>
                <a:spcPts val="0"/>
              </a:spcAft>
              <a:buSzPts val="1700"/>
              <a:buFont typeface="Arial"/>
              <a:buChar char="-"/>
            </a:pPr>
            <a:r>
              <a:rPr lang="en-US" sz="1700"/>
              <a:t>Most effective form of encoding. Attaching meaning to information makes it easier to recall later.</a:t>
            </a:r>
            <a:endParaRPr/>
          </a:p>
          <a:p>
            <a:pPr marL="285750" lvl="0" indent="-285750" algn="l" rtl="0">
              <a:spcBef>
                <a:spcPts val="1080"/>
              </a:spcBef>
              <a:spcAft>
                <a:spcPts val="0"/>
              </a:spcAft>
              <a:buSzPts val="1700"/>
              <a:buFont typeface="Arial"/>
              <a:buChar char="-"/>
            </a:pPr>
            <a:r>
              <a:rPr lang="en-US" sz="1700"/>
              <a:t>Involves a deeper level of processing.</a:t>
            </a:r>
            <a:endParaRPr/>
          </a:p>
          <a:p>
            <a:pPr marL="342900" lvl="0" indent="-342900" algn="l" rtl="0">
              <a:spcBef>
                <a:spcPts val="1080"/>
              </a:spcBef>
              <a:spcAft>
                <a:spcPts val="0"/>
              </a:spcAft>
              <a:buSzPts val="1700"/>
              <a:buFont typeface="Arial Black"/>
              <a:buAutoNum type="arabicPeriod" startAt="2"/>
            </a:pPr>
            <a:r>
              <a:rPr lang="en-US" sz="1700" b="1"/>
              <a:t>Visual encoding </a:t>
            </a:r>
            <a:r>
              <a:rPr lang="en-US" sz="1700"/>
              <a:t>– encoding of images.</a:t>
            </a:r>
            <a:endParaRPr/>
          </a:p>
          <a:p>
            <a:pPr marL="285750" lvl="0" indent="-285750" algn="l" rtl="0">
              <a:spcBef>
                <a:spcPts val="1080"/>
              </a:spcBef>
              <a:spcAft>
                <a:spcPts val="0"/>
              </a:spcAft>
              <a:buSzPts val="1700"/>
              <a:buFont typeface="Arial"/>
              <a:buChar char="-"/>
            </a:pPr>
            <a:r>
              <a:rPr lang="en-US" sz="1700"/>
              <a:t>Words that create a mental image, such as </a:t>
            </a:r>
            <a:r>
              <a:rPr lang="en-US" sz="1700" i="1"/>
              <a:t>car, dog</a:t>
            </a:r>
            <a:r>
              <a:rPr lang="en-US" sz="1700"/>
              <a:t> and </a:t>
            </a:r>
            <a:r>
              <a:rPr lang="en-US" sz="1700" i="1"/>
              <a:t>book</a:t>
            </a:r>
            <a:r>
              <a:rPr lang="en-US" sz="1700"/>
              <a:t> (concrete words) are easier to recall than words such as level, truth and value (abstract words).</a:t>
            </a:r>
            <a:endParaRPr/>
          </a:p>
          <a:p>
            <a:pPr marL="342900" lvl="0" indent="-342900" algn="l" rtl="0">
              <a:spcBef>
                <a:spcPts val="1080"/>
              </a:spcBef>
              <a:spcAft>
                <a:spcPts val="0"/>
              </a:spcAft>
              <a:buSzPts val="1700"/>
              <a:buFont typeface="Arial Black"/>
              <a:buAutoNum type="arabicPeriod" startAt="3"/>
            </a:pPr>
            <a:r>
              <a:rPr lang="en-US" sz="1700" b="1"/>
              <a:t>Acoustic encoding </a:t>
            </a:r>
            <a:r>
              <a:rPr lang="en-US" sz="1700"/>
              <a:t>– encoding of sounds.</a:t>
            </a:r>
            <a:endParaRPr/>
          </a:p>
          <a:p>
            <a:pPr marL="0" lvl="0" indent="0" algn="l" rtl="0">
              <a:spcBef>
                <a:spcPts val="1080"/>
              </a:spcBef>
              <a:spcAft>
                <a:spcPts val="0"/>
              </a:spcAft>
              <a:buSzPts val="1700"/>
              <a:buNone/>
            </a:pPr>
            <a:endParaRPr sz="1700"/>
          </a:p>
          <a:p>
            <a:pPr marL="0" lvl="0" indent="0" algn="l" rtl="0">
              <a:spcBef>
                <a:spcPts val="1080"/>
              </a:spcBef>
              <a:spcAft>
                <a:spcPts val="0"/>
              </a:spcAft>
              <a:buSzPts val="1700"/>
              <a:buNone/>
            </a:pPr>
            <a:r>
              <a:rPr lang="en-US" sz="1700" b="1"/>
              <a:t>Self-reference effect </a:t>
            </a:r>
            <a:r>
              <a:rPr lang="en-US" sz="1700"/>
              <a:t>– the tendency for an individual to have better memory for information that relates to oneself in comparison to material that has less personal relevance.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86"/>
        <p:cNvGrpSpPr/>
        <p:nvPr/>
      </p:nvGrpSpPr>
      <p:grpSpPr>
        <a:xfrm>
          <a:off x="0" y="0"/>
          <a:ext cx="0" cy="0"/>
          <a:chOff x="0" y="0"/>
          <a:chExt cx="0" cy="0"/>
        </a:xfrm>
      </p:grpSpPr>
      <p:sp>
        <p:nvSpPr>
          <p:cNvPr id="87" name="Google Shape;87;p11"/>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STORAGE: BADDELEY &amp; HITCH MODEL</a:t>
            </a:r>
            <a:endParaRPr/>
          </a:p>
        </p:txBody>
      </p:sp>
      <p:sp>
        <p:nvSpPr>
          <p:cNvPr id="88" name="Google Shape;88;p11"/>
          <p:cNvSpPr txBox="1">
            <a:spLocks noGrp="1"/>
          </p:cNvSpPr>
          <p:nvPr>
            <p:ph type="body" idx="1"/>
          </p:nvPr>
        </p:nvSpPr>
        <p:spPr>
          <a:xfrm>
            <a:off x="457200" y="1274110"/>
            <a:ext cx="8367221" cy="142619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00"/>
              <a:buNone/>
            </a:pPr>
            <a:r>
              <a:rPr lang="en-US" sz="1700"/>
              <a:t>Baddeley and Hitch proposed a model of storage where short-term memory has different forms depending on the type of information received.</a:t>
            </a:r>
            <a:endParaRPr/>
          </a:p>
          <a:p>
            <a:pPr marL="285750" lvl="0" indent="-285750" algn="l" rtl="0">
              <a:spcBef>
                <a:spcPts val="1080"/>
              </a:spcBef>
              <a:spcAft>
                <a:spcPts val="0"/>
              </a:spcAft>
              <a:buSzPts val="1700"/>
              <a:buFont typeface="Arial"/>
              <a:buChar char="-"/>
            </a:pPr>
            <a:r>
              <a:rPr lang="en-US" sz="1700"/>
              <a:t>Storing memories is like opening different files on a computer and adding information.</a:t>
            </a:r>
            <a:endParaRPr/>
          </a:p>
        </p:txBody>
      </p:sp>
      <p:pic>
        <p:nvPicPr>
          <p:cNvPr id="90" name="Google Shape;90;p11"/>
          <p:cNvPicPr preferRelativeResize="0"/>
          <p:nvPr/>
        </p:nvPicPr>
        <p:blipFill rotWithShape="1">
          <a:blip r:embed="rId3">
            <a:alphaModFix/>
          </a:blip>
          <a:srcRect/>
          <a:stretch/>
        </p:blipFill>
        <p:spPr>
          <a:xfrm>
            <a:off x="3464890" y="2621139"/>
            <a:ext cx="5442855" cy="2730409"/>
          </a:xfrm>
          <a:prstGeom prst="rect">
            <a:avLst/>
          </a:prstGeom>
          <a:noFill/>
          <a:ln>
            <a:noFill/>
          </a:ln>
        </p:spPr>
      </p:pic>
      <p:sp>
        <p:nvSpPr>
          <p:cNvPr id="91" name="Google Shape;91;p11"/>
          <p:cNvSpPr txBox="1"/>
          <p:nvPr/>
        </p:nvSpPr>
        <p:spPr>
          <a:xfrm>
            <a:off x="540524" y="2801257"/>
            <a:ext cx="3247705" cy="310341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1">
                <a:solidFill>
                  <a:schemeClr val="dk1"/>
                </a:solidFill>
                <a:latin typeface="Arial"/>
                <a:ea typeface="Arial"/>
                <a:cs typeface="Arial"/>
                <a:sym typeface="Arial"/>
              </a:rPr>
              <a:t>3 short-term systems:</a:t>
            </a:r>
            <a:endParaRPr/>
          </a:p>
          <a:p>
            <a:pPr marL="342900" marR="0" lvl="0" indent="-342900" algn="l" rtl="0">
              <a:spcBef>
                <a:spcPts val="1080"/>
              </a:spcBef>
              <a:spcAft>
                <a:spcPts val="0"/>
              </a:spcAft>
              <a:buClr>
                <a:schemeClr val="dk1"/>
              </a:buClr>
              <a:buSzPts val="1700"/>
              <a:buFont typeface="Arial"/>
              <a:buAutoNum type="arabicPeriod"/>
            </a:pPr>
            <a:r>
              <a:rPr lang="en-US" sz="1700">
                <a:solidFill>
                  <a:schemeClr val="dk1"/>
                </a:solidFill>
                <a:latin typeface="Arial"/>
                <a:ea typeface="Arial"/>
                <a:cs typeface="Arial"/>
                <a:sym typeface="Arial"/>
              </a:rPr>
              <a:t>Visuospatial sketchpad</a:t>
            </a:r>
            <a:endParaRPr/>
          </a:p>
          <a:p>
            <a:pPr marL="342900" marR="0" lvl="0" indent="-342900" algn="l" rtl="0">
              <a:spcBef>
                <a:spcPts val="1080"/>
              </a:spcBef>
              <a:spcAft>
                <a:spcPts val="0"/>
              </a:spcAft>
              <a:buClr>
                <a:schemeClr val="dk1"/>
              </a:buClr>
              <a:buSzPts val="1700"/>
              <a:buFont typeface="Arial"/>
              <a:buAutoNum type="arabicPeriod"/>
            </a:pPr>
            <a:r>
              <a:rPr lang="en-US" sz="1700">
                <a:solidFill>
                  <a:schemeClr val="dk1"/>
                </a:solidFill>
                <a:latin typeface="Arial"/>
                <a:ea typeface="Arial"/>
                <a:cs typeface="Arial"/>
                <a:sym typeface="Arial"/>
              </a:rPr>
              <a:t>Episodic buffer</a:t>
            </a:r>
            <a:endParaRPr/>
          </a:p>
          <a:p>
            <a:pPr marL="342900" marR="0" lvl="0" indent="-342900" algn="l" rtl="0">
              <a:spcBef>
                <a:spcPts val="1080"/>
              </a:spcBef>
              <a:spcAft>
                <a:spcPts val="0"/>
              </a:spcAft>
              <a:buClr>
                <a:schemeClr val="dk1"/>
              </a:buClr>
              <a:buSzPts val="1700"/>
              <a:buFont typeface="Arial"/>
              <a:buAutoNum type="arabicPeriod"/>
            </a:pPr>
            <a:r>
              <a:rPr lang="en-US" sz="1700">
                <a:solidFill>
                  <a:schemeClr val="dk1"/>
                </a:solidFill>
                <a:latin typeface="Arial"/>
                <a:ea typeface="Arial"/>
                <a:cs typeface="Arial"/>
                <a:sym typeface="Arial"/>
              </a:rPr>
              <a:t>Phonological loop.</a:t>
            </a:r>
            <a:endParaRPr/>
          </a:p>
          <a:p>
            <a:pPr marL="0" marR="0" lvl="0" indent="0" algn="l" rtl="0">
              <a:spcBef>
                <a:spcPts val="1080"/>
              </a:spcBef>
              <a:spcAft>
                <a:spcPts val="0"/>
              </a:spcAft>
              <a:buNone/>
            </a:pPr>
            <a:r>
              <a:rPr lang="en-US" sz="1700">
                <a:solidFill>
                  <a:schemeClr val="dk1"/>
                </a:solidFill>
                <a:latin typeface="Arial"/>
                <a:ea typeface="Arial"/>
                <a:cs typeface="Arial"/>
                <a:sym typeface="Arial"/>
              </a:rPr>
              <a:t>According to the model, a </a:t>
            </a:r>
            <a:r>
              <a:rPr lang="en-US" sz="1700" i="1" u="sng">
                <a:solidFill>
                  <a:schemeClr val="dk1"/>
                </a:solidFill>
                <a:latin typeface="Arial"/>
                <a:ea typeface="Arial"/>
                <a:cs typeface="Arial"/>
                <a:sym typeface="Arial"/>
              </a:rPr>
              <a:t>central executive </a:t>
            </a:r>
            <a:r>
              <a:rPr lang="en-US" sz="1700">
                <a:solidFill>
                  <a:schemeClr val="dk1"/>
                </a:solidFill>
                <a:latin typeface="Arial"/>
                <a:ea typeface="Arial"/>
                <a:cs typeface="Arial"/>
                <a:sym typeface="Arial"/>
              </a:rPr>
              <a:t>supervises the flow of information between the systems.</a:t>
            </a:r>
            <a:endParaRPr/>
          </a:p>
          <a:p>
            <a:pPr marL="0" marR="0" lvl="0" indent="0" algn="l" rtl="0">
              <a:spcBef>
                <a:spcPts val="600"/>
              </a:spcBef>
              <a:spcAft>
                <a:spcPts val="0"/>
              </a:spcAft>
              <a:buNone/>
            </a:pPr>
            <a:endParaRPr sz="1800">
              <a:solidFill>
                <a:schemeClr val="dk1"/>
              </a:solidFill>
              <a:latin typeface="Arial"/>
              <a:ea typeface="Arial"/>
              <a:cs typeface="Arial"/>
              <a:sym typeface="Arial"/>
            </a:endParaRPr>
          </a:p>
        </p:txBody>
      </p:sp>
      <p:sp>
        <p:nvSpPr>
          <p:cNvPr id="92" name="Google Shape;92;p11"/>
          <p:cNvSpPr txBox="1"/>
          <p:nvPr/>
        </p:nvSpPr>
        <p:spPr>
          <a:xfrm>
            <a:off x="4731657" y="5481915"/>
            <a:ext cx="3041030" cy="2923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300">
                <a:solidFill>
                  <a:schemeClr val="dk1"/>
                </a:solidFill>
                <a:latin typeface="Arial"/>
                <a:ea typeface="Arial"/>
                <a:cs typeface="Arial"/>
                <a:sym typeface="Arial"/>
              </a:rPr>
              <a:t>(Credit: mercercognitivepsychology)</a:t>
            </a:r>
            <a:endParaRPr sz="13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12"/>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STORAGE: A-S MODEL</a:t>
            </a:r>
            <a:endParaRPr/>
          </a:p>
        </p:txBody>
      </p:sp>
      <p:sp>
        <p:nvSpPr>
          <p:cNvPr id="99" name="Google Shape;99;p12"/>
          <p:cNvSpPr txBox="1">
            <a:spLocks noGrp="1"/>
          </p:cNvSpPr>
          <p:nvPr>
            <p:ph type="body" idx="1"/>
          </p:nvPr>
        </p:nvSpPr>
        <p:spPr>
          <a:xfrm>
            <a:off x="457199" y="993035"/>
            <a:ext cx="8367222" cy="187615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572"/>
              <a:buNone/>
            </a:pPr>
            <a:r>
              <a:rPr lang="en-US" sz="1572"/>
              <a:t>Storage is the creation of a permanent record of information.</a:t>
            </a:r>
            <a:endParaRPr/>
          </a:p>
          <a:p>
            <a:pPr marL="0" lvl="0" indent="0" algn="l" rtl="0">
              <a:lnSpc>
                <a:spcPct val="90000"/>
              </a:lnSpc>
              <a:spcBef>
                <a:spcPts val="1080"/>
              </a:spcBef>
              <a:spcAft>
                <a:spcPts val="0"/>
              </a:spcAft>
              <a:buSzPts val="1572"/>
              <a:buNone/>
            </a:pPr>
            <a:r>
              <a:rPr lang="en-US" sz="1572" b="1" u="sng">
                <a:solidFill>
                  <a:srgbClr val="6CB255"/>
                </a:solidFill>
              </a:rPr>
              <a:t>Atkinson-Shiffrin Model of Memory</a:t>
            </a:r>
            <a:endParaRPr/>
          </a:p>
          <a:p>
            <a:pPr marL="285750" lvl="0" indent="-285750" algn="l" rtl="0">
              <a:lnSpc>
                <a:spcPct val="90000"/>
              </a:lnSpc>
              <a:spcBef>
                <a:spcPts val="1080"/>
              </a:spcBef>
              <a:spcAft>
                <a:spcPts val="0"/>
              </a:spcAft>
              <a:buSzPts val="1572"/>
              <a:buFont typeface="Arial"/>
              <a:buChar char="-"/>
            </a:pPr>
            <a:r>
              <a:rPr lang="en-US" sz="1572"/>
              <a:t>Information passes through three distinct stages in order for it to be stored in long-term memory.</a:t>
            </a:r>
            <a:endParaRPr sz="1572"/>
          </a:p>
          <a:p>
            <a:pPr marL="285750" lvl="0" indent="-285750" algn="l" rtl="0">
              <a:lnSpc>
                <a:spcPct val="90000"/>
              </a:lnSpc>
              <a:spcBef>
                <a:spcPts val="1080"/>
              </a:spcBef>
              <a:spcAft>
                <a:spcPts val="0"/>
              </a:spcAft>
              <a:buSzPts val="1572"/>
              <a:buFont typeface="Arial"/>
              <a:buChar char="-"/>
            </a:pPr>
            <a:r>
              <a:rPr lang="en-US" sz="1572"/>
              <a:t>Based on the belief that memories are processed the same way that a computer processes information.</a:t>
            </a:r>
            <a:endParaRPr sz="1572"/>
          </a:p>
        </p:txBody>
      </p:sp>
      <p:pic>
        <p:nvPicPr>
          <p:cNvPr id="8" name="Figure" descr="A flow diagram consists of four boxes with connecting arrows. The first box is labeled “sensory input.” An arrow leads to the second box, which is labeled “sensory memory.” An arrow leads to the third box which is labeled “short-term memory (STM).” An arrow points to the fourth box, labeled “long-term memory (LTM),” and an arrow points in the reverse direction from the fourth to the third box. Above the short-term memory box, an arrow leaves the top-right of the box and curves around to point back to the top-left of the box; this arrow is labeled “rehearsal.” Both the “sensory memory” and “short-term memory” boxes have an arrow beneath them pointing to the text “information not transferred is lost.”"/>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l="-9455" r="-9455"/>
          <a:stretch>
            <a:fillRect/>
          </a:stretch>
        </p:blipFill>
        <p:spPr>
          <a:xfrm>
            <a:off x="609353" y="2713191"/>
            <a:ext cx="8062913" cy="350007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SENSORY MEMORY</a:t>
            </a:r>
            <a:endParaRPr/>
          </a:p>
        </p:txBody>
      </p:sp>
      <p:sp>
        <p:nvSpPr>
          <p:cNvPr id="107" name="Google Shape;107;p13"/>
          <p:cNvSpPr txBox="1">
            <a:spLocks noGrp="1"/>
          </p:cNvSpPr>
          <p:nvPr>
            <p:ph type="body" idx="1"/>
          </p:nvPr>
        </p:nvSpPr>
        <p:spPr>
          <a:xfrm>
            <a:off x="457200" y="1258953"/>
            <a:ext cx="8367221" cy="213738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6CB255"/>
              </a:buClr>
              <a:buSzPts val="1700"/>
              <a:buNone/>
            </a:pPr>
            <a:r>
              <a:rPr lang="en-US" sz="1700" b="1"/>
              <a:t>Sensory memory </a:t>
            </a:r>
            <a:r>
              <a:rPr lang="en-US" sz="1700"/>
              <a:t>– storage of brief sensory events, such as sights, sounds, and tastes.</a:t>
            </a:r>
            <a:endParaRPr/>
          </a:p>
          <a:p>
            <a:pPr marL="285750" lvl="0" indent="-285750" algn="l" rtl="0">
              <a:lnSpc>
                <a:spcPct val="90000"/>
              </a:lnSpc>
              <a:spcBef>
                <a:spcPts val="940"/>
              </a:spcBef>
              <a:spcAft>
                <a:spcPts val="0"/>
              </a:spcAft>
              <a:buSzPts val="1700"/>
              <a:buFont typeface="Arial"/>
              <a:buChar char="-"/>
            </a:pPr>
            <a:r>
              <a:rPr lang="en-US" sz="1700"/>
              <a:t>Stored for up to a couple of seconds.</a:t>
            </a:r>
            <a:endParaRPr/>
          </a:p>
          <a:p>
            <a:pPr marL="285750" lvl="0" indent="-285750" algn="l" rtl="0">
              <a:lnSpc>
                <a:spcPct val="90000"/>
              </a:lnSpc>
              <a:spcBef>
                <a:spcPts val="940"/>
              </a:spcBef>
              <a:spcAft>
                <a:spcPts val="0"/>
              </a:spcAft>
              <a:buSzPts val="1700"/>
              <a:buFont typeface="Arial"/>
              <a:buChar char="-"/>
            </a:pPr>
            <a:r>
              <a:rPr lang="en-US" sz="1700"/>
              <a:t>First step of processing stimuli from the environment.</a:t>
            </a:r>
            <a:endParaRPr/>
          </a:p>
          <a:p>
            <a:pPr marL="285750" lvl="0" indent="-285750" algn="l" rtl="0">
              <a:lnSpc>
                <a:spcPct val="90000"/>
              </a:lnSpc>
              <a:spcBef>
                <a:spcPts val="940"/>
              </a:spcBef>
              <a:spcAft>
                <a:spcPts val="0"/>
              </a:spcAft>
              <a:buSzPts val="1700"/>
              <a:buFont typeface="Arial"/>
              <a:buChar char="-"/>
            </a:pPr>
            <a:r>
              <a:rPr lang="en-US" sz="1700"/>
              <a:t>If the information is not important, it is discarded.</a:t>
            </a:r>
            <a:endParaRPr/>
          </a:p>
          <a:p>
            <a:pPr marL="285750" lvl="0" indent="-285750" algn="l" rtl="0">
              <a:lnSpc>
                <a:spcPct val="90000"/>
              </a:lnSpc>
              <a:spcBef>
                <a:spcPts val="940"/>
              </a:spcBef>
              <a:spcAft>
                <a:spcPts val="0"/>
              </a:spcAft>
              <a:buSzPts val="1700"/>
              <a:buFont typeface="Arial"/>
              <a:buChar char="-"/>
            </a:pPr>
            <a:r>
              <a:rPr lang="en-US" sz="1700"/>
              <a:t>If the information is valuable then it moves into our short-term memory.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p14"/>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THE STROOP EFFECT</a:t>
            </a:r>
            <a:endParaRPr/>
          </a:p>
        </p:txBody>
      </p:sp>
      <p:sp>
        <p:nvSpPr>
          <p:cNvPr id="115" name="Google Shape;115;p14"/>
          <p:cNvSpPr txBox="1">
            <a:spLocks noGrp="1"/>
          </p:cNvSpPr>
          <p:nvPr>
            <p:ph type="body" idx="1"/>
          </p:nvPr>
        </p:nvSpPr>
        <p:spPr>
          <a:xfrm>
            <a:off x="457200" y="5076210"/>
            <a:ext cx="8062912" cy="154230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00"/>
              <a:buNone/>
            </a:pPr>
            <a:r>
              <a:rPr lang="en-US" sz="1700"/>
              <a:t>The Stroop effect was discovered while studying sensory memory and describes why it is difficult for us to name a color when the word and the color of the word are different.</a:t>
            </a:r>
            <a:endParaRPr/>
          </a:p>
        </p:txBody>
      </p:sp>
      <p:pic>
        <p:nvPicPr>
          <p:cNvPr id="8" name="Figure" descr="Several names of colors appear in a font color that is different from the name of the color. For example, the word “red” is colored blue."/>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l="-11584" r="-11584"/>
          <a:stretch>
            <a:fillRect/>
          </a:stretch>
        </p:blipFill>
        <p:spPr>
          <a:xfrm>
            <a:off x="457199" y="1122386"/>
            <a:ext cx="8062913" cy="3500071"/>
          </a:xfrm>
          <a:prstGeom prst="rect">
            <a:avLst/>
          </a:prstGeom>
        </p:spPr>
      </p:pic>
    </p:spTree>
  </p:cSld>
  <p:clrMapOvr>
    <a:masterClrMapping/>
  </p:clrMapOvr>
</p:sld>
</file>

<file path=ppt/theme/theme1.xml><?xml version="1.0" encoding="utf-8"?>
<a:theme xmlns:a="http://schemas.openxmlformats.org/drawingml/2006/main" name="Essential">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3023</Words>
  <Application>Microsoft Macintosh PowerPoint</Application>
  <PresentationFormat>On-screen Show (4:3)</PresentationFormat>
  <Paragraphs>279</Paragraphs>
  <Slides>35</Slides>
  <Notes>35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Arial Black</vt:lpstr>
      <vt:lpstr>Calibri</vt:lpstr>
      <vt:lpstr>Essential</vt:lpstr>
      <vt:lpstr>PowerPoint Presentation</vt:lpstr>
      <vt:lpstr>MEMORY</vt:lpstr>
      <vt:lpstr>HOW MEMORY FUNCTIONS</vt:lpstr>
      <vt:lpstr>ENCODING</vt:lpstr>
      <vt:lpstr>TYPES OF ENCODING</vt:lpstr>
      <vt:lpstr>STORAGE: BADDELEY &amp; HITCH MODEL</vt:lpstr>
      <vt:lpstr>STORAGE: A-S MODEL</vt:lpstr>
      <vt:lpstr>SENSORY MEMORY</vt:lpstr>
      <vt:lpstr>THE STROOP EFFECT</vt:lpstr>
      <vt:lpstr>SHORT-TERM MEMORY (STM)</vt:lpstr>
      <vt:lpstr>LONG-TERM MEMORY (LTM)</vt:lpstr>
      <vt:lpstr>LTM: EXPLICIT MEMORY</vt:lpstr>
      <vt:lpstr>LTM: IMPLICIT MEMORIES</vt:lpstr>
      <vt:lpstr>RETRIEVAL</vt:lpstr>
      <vt:lpstr>PARTS OF THE BRAIN INVOLVED IN MEMORY</vt:lpstr>
      <vt:lpstr>PARTS OF THE BRAIN INVOLVED IN MEMORY</vt:lpstr>
      <vt:lpstr>PARTS OF THE BRAIN INVOLVED IN MEMORY</vt:lpstr>
      <vt:lpstr>PARTS OF THE BRAIN INVOLVED IN MEMORY</vt:lpstr>
      <vt:lpstr>NEUROTRANSMITTERS</vt:lpstr>
      <vt:lpstr>FLASH BULB MEMORY</vt:lpstr>
      <vt:lpstr>AMNESIA</vt:lpstr>
      <vt:lpstr>MEMORY CONSTRUCTION &amp;  RECONSTRUCTION</vt:lpstr>
      <vt:lpstr>EYEWITNESS MISIDENTIFICATION</vt:lpstr>
      <vt:lpstr>THE MISINFORMATION EFFECT</vt:lpstr>
      <vt:lpstr>LOFTUS STUDY </vt:lpstr>
      <vt:lpstr>REPRESSED &amp; RECOVERED MEMORIES</vt:lpstr>
      <vt:lpstr>WHY DO WE FORGET?</vt:lpstr>
      <vt:lpstr>MEMORY ERRORS</vt:lpstr>
      <vt:lpstr>TRANSIENCE/STORAGE DECAY</vt:lpstr>
      <vt:lpstr>BIAS</vt:lpstr>
      <vt:lpstr>PERSISTENCE</vt:lpstr>
      <vt:lpstr>INTERFERENCE</vt:lpstr>
      <vt:lpstr>WAYS TO ENHANCE MEMORY</vt:lpstr>
      <vt:lpstr>MNEMONIC DEVICES</vt:lpstr>
      <vt:lpstr>HOW TO STUDY EFFECTIVELY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12</cp:revision>
  <dcterms:modified xsi:type="dcterms:W3CDTF">2020-07-20T15:42:37Z</dcterms:modified>
</cp:coreProperties>
</file>