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43"/>
  </p:notesMasterIdLst>
  <p:sldIdLst>
    <p:sldId id="302"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9" r:id="rId32"/>
    <p:sldId id="289" r:id="rId33"/>
    <p:sldId id="290" r:id="rId34"/>
    <p:sldId id="291" r:id="rId35"/>
    <p:sldId id="292" r:id="rId36"/>
    <p:sldId id="293" r:id="rId37"/>
    <p:sldId id="294" r:id="rId38"/>
    <p:sldId id="295" r:id="rId39"/>
    <p:sldId id="296" r:id="rId40"/>
    <p:sldId id="297" r:id="rId41"/>
    <p:sldId id="300"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86B7A4-8891-4A05-9845-B52A68805A33}">
  <a:tblStyle styleId="{0786B7A4-8891-4A05-9845-B52A68805A33}"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48"/>
    <p:restoredTop sz="94479"/>
  </p:normalViewPr>
  <p:slideViewPr>
    <p:cSldViewPr snapToGrid="0">
      <p:cViewPr varScale="1">
        <p:scale>
          <a:sx n="103" d="100"/>
          <a:sy n="103" d="100"/>
        </p:scale>
        <p:origin x="103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8396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88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75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4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757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969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45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508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4778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06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091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82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986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51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31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423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750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567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61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2821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464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07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57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752052-4ED1-6444-B773-44FCEDEBEC2F}" type="slidenum">
              <a:rPr lang="en-US" smtClean="0"/>
              <a:t>31</a:t>
            </a:fld>
            <a:endParaRPr lang="en-US"/>
          </a:p>
        </p:txBody>
      </p:sp>
    </p:spTree>
    <p:extLst>
      <p:ext uri="{BB962C8B-B14F-4D97-AF65-F5344CB8AC3E}">
        <p14:creationId xmlns:p14="http://schemas.microsoft.com/office/powerpoint/2010/main" val="1510236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124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961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68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03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14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74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216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123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28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76355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51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50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39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00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34649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89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E367BF-AD9F-47BE-9BC8-0630C8B7BB20}" type="datetime4">
              <a:rPr lang="en-US" smtClean="0"/>
              <a:t>October 17, 2024</a:t>
            </a:fld>
            <a:endParaRPr lang="en-US"/>
          </a:p>
        </p:txBody>
      </p:sp>
      <p:sp>
        <p:nvSpPr>
          <p:cNvPr id="5" name="Footer Placeholder 4"/>
          <p:cNvSpPr>
            <a:spLocks noGrp="1"/>
          </p:cNvSpPr>
          <p:nvPr>
            <p:ph type="ftr" sz="quarter" idx="11"/>
          </p:nvPr>
        </p:nvSpPr>
        <p:spPr/>
        <p:txBody>
          <a:body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852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sychology second edi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34" y="2626239"/>
            <a:ext cx="3050170" cy="3298825"/>
          </a:xfrm>
          <a:prstGeom prst="rect">
            <a:avLst/>
          </a:prstGeom>
        </p:spPr>
      </p:pic>
      <p:pic>
        <p:nvPicPr>
          <p:cNvPr id="6" name="Picture 5" descr="The OpenStax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6294" y="5320842"/>
            <a:ext cx="1628774" cy="1208445"/>
          </a:xfrm>
          <a:prstGeom prst="rect">
            <a:avLst/>
          </a:prstGeom>
        </p:spPr>
      </p:pic>
      <p:sp>
        <p:nvSpPr>
          <p:cNvPr id="7"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9 LIFESPAN DEVELOPMENT</a:t>
            </a:r>
            <a:endParaRPr sz="2000" b="1" i="0" u="none" strike="noStrike" cap="none" dirty="0">
              <a:solidFill>
                <a:srgbClr val="212F62"/>
              </a:solidFill>
              <a:latin typeface="Arial"/>
              <a:ea typeface="Arial"/>
              <a:cs typeface="Arial"/>
              <a:sym typeface="Arial"/>
            </a:endParaRPr>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3018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ERIKSON’S PSYCHOSOCIAL STAGES OF DEVELOPMENT</a:t>
            </a:r>
            <a:endParaRPr/>
          </a:p>
        </p:txBody>
      </p:sp>
      <p:graphicFrame>
        <p:nvGraphicFramePr>
          <p:cNvPr id="127" name="Google Shape;127;p16"/>
          <p:cNvGraphicFramePr/>
          <p:nvPr/>
        </p:nvGraphicFramePr>
        <p:xfrm>
          <a:off x="457200" y="1318524"/>
          <a:ext cx="8367225" cy="5307150"/>
        </p:xfrm>
        <a:graphic>
          <a:graphicData uri="http://schemas.openxmlformats.org/drawingml/2006/table">
            <a:tbl>
              <a:tblPr firstRow="1" bandRow="1">
                <a:noFill/>
                <a:tableStyleId>{0786B7A4-8891-4A05-9845-B52A68805A33}</a:tableStyleId>
              </a:tblPr>
              <a:tblGrid>
                <a:gridCol w="322300">
                  <a:extLst>
                    <a:ext uri="{9D8B030D-6E8A-4147-A177-3AD203B41FA5}">
                      <a16:colId xmlns:a16="http://schemas.microsoft.com/office/drawing/2014/main" val="20000"/>
                    </a:ext>
                  </a:extLst>
                </a:gridCol>
                <a:gridCol w="2548325">
                  <a:extLst>
                    <a:ext uri="{9D8B030D-6E8A-4147-A177-3AD203B41FA5}">
                      <a16:colId xmlns:a16="http://schemas.microsoft.com/office/drawing/2014/main" val="20001"/>
                    </a:ext>
                  </a:extLst>
                </a:gridCol>
                <a:gridCol w="764500">
                  <a:extLst>
                    <a:ext uri="{9D8B030D-6E8A-4147-A177-3AD203B41FA5}">
                      <a16:colId xmlns:a16="http://schemas.microsoft.com/office/drawing/2014/main" val="20002"/>
                    </a:ext>
                  </a:extLst>
                </a:gridCol>
                <a:gridCol w="4732100">
                  <a:extLst>
                    <a:ext uri="{9D8B030D-6E8A-4147-A177-3AD203B41FA5}">
                      <a16:colId xmlns:a16="http://schemas.microsoft.com/office/drawing/2014/main" val="20003"/>
                    </a:ext>
                  </a:extLst>
                </a:gridCol>
              </a:tblGrid>
              <a:tr h="630225">
                <a:tc>
                  <a:txBody>
                    <a:bodyPr/>
                    <a:lstStyle/>
                    <a:p>
                      <a:pPr marL="0" marR="0" lvl="0" indent="0" algn="l" rtl="0">
                        <a:spcBef>
                          <a:spcPts val="0"/>
                        </a:spcBef>
                        <a:spcAft>
                          <a:spcPts val="0"/>
                        </a:spcAft>
                        <a:buNone/>
                      </a:pPr>
                      <a:r>
                        <a:rPr lang="en-US" sz="1600" u="none" strike="noStrike" cap="none"/>
                        <a:t>1</a:t>
                      </a:r>
                      <a:endParaRPr sz="1600" b="0"/>
                    </a:p>
                  </a:txBody>
                  <a:tcPr marL="91450" marR="91450" marT="45725" marB="45725"/>
                </a:tc>
                <a:tc>
                  <a:txBody>
                    <a:bodyPr/>
                    <a:lstStyle/>
                    <a:p>
                      <a:pPr marL="0" marR="0" lvl="0" indent="0" algn="l" rtl="0">
                        <a:spcBef>
                          <a:spcPts val="0"/>
                        </a:spcBef>
                        <a:spcAft>
                          <a:spcPts val="0"/>
                        </a:spcAft>
                        <a:buNone/>
                      </a:pPr>
                      <a:r>
                        <a:rPr lang="en-US" sz="1600" b="1"/>
                        <a:t>Trust vs. mistrust </a:t>
                      </a:r>
                      <a:endParaRPr sz="1600" b="1"/>
                    </a:p>
                  </a:txBody>
                  <a:tcPr marL="91450" marR="91450" marT="45725" marB="45725"/>
                </a:tc>
                <a:tc>
                  <a:txBody>
                    <a:bodyPr/>
                    <a:lstStyle/>
                    <a:p>
                      <a:pPr marL="0" marR="0" lvl="0" indent="0" algn="l" rtl="0">
                        <a:spcBef>
                          <a:spcPts val="0"/>
                        </a:spcBef>
                        <a:spcAft>
                          <a:spcPts val="0"/>
                        </a:spcAft>
                        <a:buNone/>
                      </a:pPr>
                      <a:r>
                        <a:rPr lang="en-US" sz="1600"/>
                        <a:t>0-1 years</a:t>
                      </a:r>
                      <a:endParaRPr sz="1600" b="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Trust (or mistrust) that basic needs, such as nourishment and affection, will be met.</a:t>
                      </a:r>
                      <a:endParaRPr sz="1600" b="0"/>
                    </a:p>
                  </a:txBody>
                  <a:tcPr marL="91450" marR="91450" marT="45725" marB="45725"/>
                </a:tc>
                <a:extLst>
                  <a:ext uri="{0D108BD9-81ED-4DB2-BD59-A6C34878D82A}">
                    <a16:rowId xmlns:a16="http://schemas.microsoft.com/office/drawing/2014/main" val="10000"/>
                  </a:ext>
                </a:extLst>
              </a:tr>
              <a:tr h="630225">
                <a:tc>
                  <a:txBody>
                    <a:bodyPr/>
                    <a:lstStyle/>
                    <a:p>
                      <a:pPr marL="0" marR="0" lvl="0" indent="0" algn="l" rtl="0">
                        <a:spcBef>
                          <a:spcPts val="0"/>
                        </a:spcBef>
                        <a:spcAft>
                          <a:spcPts val="0"/>
                        </a:spcAft>
                        <a:buNone/>
                      </a:pPr>
                      <a:r>
                        <a:rPr lang="en-US" sz="1600"/>
                        <a:t>2</a:t>
                      </a:r>
                      <a:endParaRPr sz="1600" b="0"/>
                    </a:p>
                  </a:txBody>
                  <a:tcPr marL="91450" marR="91450" marT="45725" marB="45725"/>
                </a:tc>
                <a:tc>
                  <a:txBody>
                    <a:bodyPr/>
                    <a:lstStyle/>
                    <a:p>
                      <a:pPr marL="0" marR="0" lvl="0" indent="0" algn="l" rtl="0">
                        <a:spcBef>
                          <a:spcPts val="0"/>
                        </a:spcBef>
                        <a:spcAft>
                          <a:spcPts val="0"/>
                        </a:spcAft>
                        <a:buNone/>
                      </a:pPr>
                      <a:r>
                        <a:rPr lang="en-US" sz="1600" b="1"/>
                        <a:t>Autonomy vs shame/doubt</a:t>
                      </a:r>
                      <a:endParaRPr sz="1600" b="1"/>
                    </a:p>
                  </a:txBody>
                  <a:tcPr marL="91450" marR="91450" marT="45725" marB="45725"/>
                </a:tc>
                <a:tc>
                  <a:txBody>
                    <a:bodyPr/>
                    <a:lstStyle/>
                    <a:p>
                      <a:pPr marL="0" marR="0" lvl="0" indent="0" algn="l" rtl="0">
                        <a:spcBef>
                          <a:spcPts val="0"/>
                        </a:spcBef>
                        <a:spcAft>
                          <a:spcPts val="0"/>
                        </a:spcAft>
                        <a:buNone/>
                      </a:pPr>
                      <a:r>
                        <a:rPr lang="en-US" sz="1600"/>
                        <a:t>1-3 years</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Develop a sense of independence in many tasks.</a:t>
                      </a:r>
                      <a:endParaRPr/>
                    </a:p>
                  </a:txBody>
                  <a:tcPr marL="91450" marR="91450" marT="45725" marB="45725"/>
                </a:tc>
                <a:extLst>
                  <a:ext uri="{0D108BD9-81ED-4DB2-BD59-A6C34878D82A}">
                    <a16:rowId xmlns:a16="http://schemas.microsoft.com/office/drawing/2014/main" val="10001"/>
                  </a:ext>
                </a:extLst>
              </a:tr>
              <a:tr h="895575">
                <a:tc>
                  <a:txBody>
                    <a:bodyPr/>
                    <a:lstStyle/>
                    <a:p>
                      <a:pPr marL="0" marR="0" lvl="0" indent="0" algn="l" rtl="0">
                        <a:spcBef>
                          <a:spcPts val="0"/>
                        </a:spcBef>
                        <a:spcAft>
                          <a:spcPts val="0"/>
                        </a:spcAft>
                        <a:buNone/>
                      </a:pPr>
                      <a:r>
                        <a:rPr lang="en-US" sz="1600"/>
                        <a:t>3</a:t>
                      </a:r>
                      <a:endParaRPr sz="1600" b="0"/>
                    </a:p>
                  </a:txBody>
                  <a:tcPr marL="91450" marR="91450" marT="45725" marB="45725"/>
                </a:tc>
                <a:tc>
                  <a:txBody>
                    <a:bodyPr/>
                    <a:lstStyle/>
                    <a:p>
                      <a:pPr marL="0" marR="0" lvl="0" indent="0" algn="l" rtl="0">
                        <a:spcBef>
                          <a:spcPts val="0"/>
                        </a:spcBef>
                        <a:spcAft>
                          <a:spcPts val="0"/>
                        </a:spcAft>
                        <a:buNone/>
                      </a:pPr>
                      <a:r>
                        <a:rPr lang="en-US" sz="1600" b="1"/>
                        <a:t>Initiative vs guilt </a:t>
                      </a:r>
                      <a:endParaRPr sz="1600" b="1"/>
                    </a:p>
                  </a:txBody>
                  <a:tcPr marL="91450" marR="91450" marT="45725" marB="45725"/>
                </a:tc>
                <a:tc>
                  <a:txBody>
                    <a:bodyPr/>
                    <a:lstStyle/>
                    <a:p>
                      <a:pPr marL="0" marR="0" lvl="0" indent="0" algn="l" rtl="0">
                        <a:spcBef>
                          <a:spcPts val="0"/>
                        </a:spcBef>
                        <a:spcAft>
                          <a:spcPts val="0"/>
                        </a:spcAft>
                        <a:buNone/>
                      </a:pPr>
                      <a:r>
                        <a:rPr lang="en-US" sz="1600"/>
                        <a:t>3-6 years</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Take initiative on some activities - may develop guilt when unsuccessful or boundaries overstepped.</a:t>
                      </a:r>
                      <a:endParaRPr/>
                    </a:p>
                  </a:txBody>
                  <a:tcPr marL="91450" marR="91450" marT="45725" marB="45725"/>
                </a:tc>
                <a:extLst>
                  <a:ext uri="{0D108BD9-81ED-4DB2-BD59-A6C34878D82A}">
                    <a16:rowId xmlns:a16="http://schemas.microsoft.com/office/drawing/2014/main" val="10002"/>
                  </a:ext>
                </a:extLst>
              </a:tr>
              <a:tr h="630225">
                <a:tc>
                  <a:txBody>
                    <a:bodyPr/>
                    <a:lstStyle/>
                    <a:p>
                      <a:pPr marL="0" marR="0" lvl="0" indent="0" algn="l" rtl="0">
                        <a:spcBef>
                          <a:spcPts val="0"/>
                        </a:spcBef>
                        <a:spcAft>
                          <a:spcPts val="0"/>
                        </a:spcAft>
                        <a:buNone/>
                      </a:pPr>
                      <a:r>
                        <a:rPr lang="en-US" sz="1600"/>
                        <a:t>4</a:t>
                      </a:r>
                      <a:endParaRPr sz="1600" b="0"/>
                    </a:p>
                  </a:txBody>
                  <a:tcPr marL="91450" marR="91450" marT="45725" marB="45725"/>
                </a:tc>
                <a:tc>
                  <a:txBody>
                    <a:bodyPr/>
                    <a:lstStyle/>
                    <a:p>
                      <a:pPr marL="0" marR="0" lvl="0" indent="0" algn="l" rtl="0">
                        <a:spcBef>
                          <a:spcPts val="0"/>
                        </a:spcBef>
                        <a:spcAft>
                          <a:spcPts val="0"/>
                        </a:spcAft>
                        <a:buNone/>
                      </a:pPr>
                      <a:r>
                        <a:rPr lang="en-US" sz="1600" b="1"/>
                        <a:t>Industry vs inferiority </a:t>
                      </a:r>
                      <a:endParaRPr sz="1600" b="1"/>
                    </a:p>
                  </a:txBody>
                  <a:tcPr marL="91450" marR="91450" marT="45725" marB="45725"/>
                </a:tc>
                <a:tc>
                  <a:txBody>
                    <a:bodyPr/>
                    <a:lstStyle/>
                    <a:p>
                      <a:pPr marL="0" marR="0" lvl="0" indent="0" algn="l" rtl="0">
                        <a:spcBef>
                          <a:spcPts val="0"/>
                        </a:spcBef>
                        <a:spcAft>
                          <a:spcPts val="0"/>
                        </a:spcAft>
                        <a:buNone/>
                      </a:pPr>
                      <a:r>
                        <a:rPr lang="en-US" sz="1600"/>
                        <a:t>7-11 years</a:t>
                      </a:r>
                      <a:endParaRPr sz="1600"/>
                    </a:p>
                  </a:txBody>
                  <a:tcPr marL="91450" marR="91450" marT="45725" marB="45725"/>
                </a:tc>
                <a:tc>
                  <a:txBody>
                    <a:bodyPr/>
                    <a:lstStyle/>
                    <a:p>
                      <a:pPr marL="0" marR="0" lvl="0" indent="0" algn="l" rtl="0">
                        <a:spcBef>
                          <a:spcPts val="0"/>
                        </a:spcBef>
                        <a:spcAft>
                          <a:spcPts val="0"/>
                        </a:spcAft>
                        <a:buNone/>
                      </a:pPr>
                      <a:r>
                        <a:rPr lang="en-US" sz="1600"/>
                        <a:t>Develop self-confidence in abilities when competent or sense of inferiority when not.</a:t>
                      </a:r>
                      <a:endParaRPr sz="1600"/>
                    </a:p>
                  </a:txBody>
                  <a:tcPr marL="91450" marR="91450" marT="45725" marB="45725"/>
                </a:tc>
                <a:extLst>
                  <a:ext uri="{0D108BD9-81ED-4DB2-BD59-A6C34878D82A}">
                    <a16:rowId xmlns:a16="http://schemas.microsoft.com/office/drawing/2014/main" val="10003"/>
                  </a:ext>
                </a:extLst>
              </a:tr>
              <a:tr h="630225">
                <a:tc>
                  <a:txBody>
                    <a:bodyPr/>
                    <a:lstStyle/>
                    <a:p>
                      <a:pPr marL="0" marR="0" lvl="0" indent="0" algn="l" rtl="0">
                        <a:spcBef>
                          <a:spcPts val="0"/>
                        </a:spcBef>
                        <a:spcAft>
                          <a:spcPts val="0"/>
                        </a:spcAft>
                        <a:buNone/>
                      </a:pPr>
                      <a:r>
                        <a:rPr lang="en-US" sz="1600"/>
                        <a:t>5</a:t>
                      </a:r>
                      <a:endParaRPr sz="1600" b="0"/>
                    </a:p>
                  </a:txBody>
                  <a:tcPr marL="91450" marR="91450" marT="45725" marB="45725"/>
                </a:tc>
                <a:tc>
                  <a:txBody>
                    <a:bodyPr/>
                    <a:lstStyle/>
                    <a:p>
                      <a:pPr marL="0" marR="0" lvl="0" indent="0" algn="l" rtl="0">
                        <a:spcBef>
                          <a:spcPts val="0"/>
                        </a:spcBef>
                        <a:spcAft>
                          <a:spcPts val="0"/>
                        </a:spcAft>
                        <a:buNone/>
                      </a:pPr>
                      <a:r>
                        <a:rPr lang="en-US" sz="1600" b="1"/>
                        <a:t>Identity vs confusion </a:t>
                      </a:r>
                      <a:endParaRPr sz="1600" b="1"/>
                    </a:p>
                  </a:txBody>
                  <a:tcPr marL="91450" marR="91450" marT="45725" marB="45725"/>
                </a:tc>
                <a:tc>
                  <a:txBody>
                    <a:bodyPr/>
                    <a:lstStyle/>
                    <a:p>
                      <a:pPr marL="0" marR="0" lvl="0" indent="0" algn="l" rtl="0">
                        <a:spcBef>
                          <a:spcPts val="0"/>
                        </a:spcBef>
                        <a:spcAft>
                          <a:spcPts val="0"/>
                        </a:spcAft>
                        <a:buNone/>
                      </a:pPr>
                      <a:r>
                        <a:rPr lang="en-US" sz="1600"/>
                        <a:t>12-18 years</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Experiment with and develop identity and roles.</a:t>
                      </a:r>
                      <a:endParaRPr/>
                    </a:p>
                    <a:p>
                      <a:pPr marL="0" marR="0" lvl="0" indent="0" algn="l" rtl="0">
                        <a:spcBef>
                          <a:spcPts val="0"/>
                        </a:spcBef>
                        <a:spcAft>
                          <a:spcPts val="0"/>
                        </a:spcAft>
                        <a:buNone/>
                      </a:pPr>
                      <a:endParaRPr sz="1600"/>
                    </a:p>
                  </a:txBody>
                  <a:tcPr marL="91450" marR="91450" marT="45725" marB="45725"/>
                </a:tc>
                <a:extLst>
                  <a:ext uri="{0D108BD9-81ED-4DB2-BD59-A6C34878D82A}">
                    <a16:rowId xmlns:a16="http://schemas.microsoft.com/office/drawing/2014/main" val="10004"/>
                  </a:ext>
                </a:extLst>
              </a:tr>
              <a:tr h="630225">
                <a:tc>
                  <a:txBody>
                    <a:bodyPr/>
                    <a:lstStyle/>
                    <a:p>
                      <a:pPr marL="0" marR="0" lvl="0" indent="0" algn="l" rtl="0">
                        <a:spcBef>
                          <a:spcPts val="0"/>
                        </a:spcBef>
                        <a:spcAft>
                          <a:spcPts val="0"/>
                        </a:spcAft>
                        <a:buNone/>
                      </a:pPr>
                      <a:r>
                        <a:rPr lang="en-US" sz="1600"/>
                        <a:t>6</a:t>
                      </a:r>
                      <a:endParaRPr sz="1600" b="0"/>
                    </a:p>
                  </a:txBody>
                  <a:tcPr marL="91450" marR="91450" marT="45725" marB="45725"/>
                </a:tc>
                <a:tc>
                  <a:txBody>
                    <a:bodyPr/>
                    <a:lstStyle/>
                    <a:p>
                      <a:pPr marL="0" marR="0" lvl="0" indent="0" algn="l" rtl="0">
                        <a:spcBef>
                          <a:spcPts val="0"/>
                        </a:spcBef>
                        <a:spcAft>
                          <a:spcPts val="0"/>
                        </a:spcAft>
                        <a:buNone/>
                      </a:pPr>
                      <a:r>
                        <a:rPr lang="en-US" sz="1600" b="1"/>
                        <a:t>Intimacy vs isolation </a:t>
                      </a:r>
                      <a:endParaRPr sz="1600" b="1"/>
                    </a:p>
                  </a:txBody>
                  <a:tcPr marL="91450" marR="91450" marT="45725" marB="45725"/>
                </a:tc>
                <a:tc>
                  <a:txBody>
                    <a:bodyPr/>
                    <a:lstStyle/>
                    <a:p>
                      <a:pPr marL="0" marR="0" lvl="0" indent="0" algn="l" rtl="0">
                        <a:spcBef>
                          <a:spcPts val="0"/>
                        </a:spcBef>
                        <a:spcAft>
                          <a:spcPts val="0"/>
                        </a:spcAft>
                        <a:buNone/>
                      </a:pPr>
                      <a:r>
                        <a:rPr lang="en-US" sz="1600"/>
                        <a:t>19-29 years</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Establish intimacy and relationships with others.</a:t>
                      </a:r>
                      <a:endParaRPr/>
                    </a:p>
                  </a:txBody>
                  <a:tcPr marL="91450" marR="91450" marT="45725" marB="45725"/>
                </a:tc>
                <a:extLst>
                  <a:ext uri="{0D108BD9-81ED-4DB2-BD59-A6C34878D82A}">
                    <a16:rowId xmlns:a16="http://schemas.microsoft.com/office/drawing/2014/main" val="10005"/>
                  </a:ext>
                </a:extLst>
              </a:tr>
              <a:tr h="630225">
                <a:tc>
                  <a:txBody>
                    <a:bodyPr/>
                    <a:lstStyle/>
                    <a:p>
                      <a:pPr marL="0" marR="0" lvl="0" indent="0" algn="l" rtl="0">
                        <a:spcBef>
                          <a:spcPts val="0"/>
                        </a:spcBef>
                        <a:spcAft>
                          <a:spcPts val="0"/>
                        </a:spcAft>
                        <a:buNone/>
                      </a:pPr>
                      <a:r>
                        <a:rPr lang="en-US" sz="1600"/>
                        <a:t>7</a:t>
                      </a:r>
                      <a:endParaRPr sz="1600"/>
                    </a:p>
                  </a:txBody>
                  <a:tcPr marL="91450" marR="91450" marT="45725" marB="45725"/>
                </a:tc>
                <a:tc>
                  <a:txBody>
                    <a:bodyPr/>
                    <a:lstStyle/>
                    <a:p>
                      <a:pPr marL="0" marR="0" lvl="0" indent="0" algn="l" rtl="0">
                        <a:spcBef>
                          <a:spcPts val="0"/>
                        </a:spcBef>
                        <a:spcAft>
                          <a:spcPts val="0"/>
                        </a:spcAft>
                        <a:buNone/>
                      </a:pPr>
                      <a:r>
                        <a:rPr lang="en-US" sz="1600" b="1"/>
                        <a:t>Generativity vs stagnation </a:t>
                      </a:r>
                      <a:endParaRPr sz="1600" b="1"/>
                    </a:p>
                  </a:txBody>
                  <a:tcPr marL="91450" marR="91450" marT="45725" marB="45725"/>
                </a:tc>
                <a:tc>
                  <a:txBody>
                    <a:bodyPr/>
                    <a:lstStyle/>
                    <a:p>
                      <a:pPr marL="0" marR="0" lvl="0" indent="0" algn="l" rtl="0">
                        <a:spcBef>
                          <a:spcPts val="0"/>
                        </a:spcBef>
                        <a:spcAft>
                          <a:spcPts val="0"/>
                        </a:spcAft>
                        <a:buNone/>
                      </a:pPr>
                      <a:r>
                        <a:rPr lang="en-US" sz="1600"/>
                        <a:t>30-64 years</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a:t>Contribute to society and be part of a family.</a:t>
                      </a:r>
                      <a:endParaRPr/>
                    </a:p>
                  </a:txBody>
                  <a:tcPr marL="91450" marR="91450" marT="45725" marB="45725"/>
                </a:tc>
                <a:extLst>
                  <a:ext uri="{0D108BD9-81ED-4DB2-BD59-A6C34878D82A}">
                    <a16:rowId xmlns:a16="http://schemas.microsoft.com/office/drawing/2014/main" val="10006"/>
                  </a:ext>
                </a:extLst>
              </a:tr>
              <a:tr h="630225">
                <a:tc>
                  <a:txBody>
                    <a:bodyPr/>
                    <a:lstStyle/>
                    <a:p>
                      <a:pPr marL="0" marR="0" lvl="0" indent="0" algn="l" rtl="0">
                        <a:spcBef>
                          <a:spcPts val="0"/>
                        </a:spcBef>
                        <a:spcAft>
                          <a:spcPts val="0"/>
                        </a:spcAft>
                        <a:buNone/>
                      </a:pPr>
                      <a:r>
                        <a:rPr lang="en-US" sz="1600"/>
                        <a:t>8</a:t>
                      </a:r>
                      <a:endParaRPr sz="1600"/>
                    </a:p>
                  </a:txBody>
                  <a:tcPr marL="91450" marR="91450" marT="45725" marB="45725"/>
                </a:tc>
                <a:tc>
                  <a:txBody>
                    <a:bodyPr/>
                    <a:lstStyle/>
                    <a:p>
                      <a:pPr marL="0" marR="0" lvl="0" indent="0" algn="l" rtl="0">
                        <a:spcBef>
                          <a:spcPts val="0"/>
                        </a:spcBef>
                        <a:spcAft>
                          <a:spcPts val="0"/>
                        </a:spcAft>
                        <a:buNone/>
                      </a:pPr>
                      <a:r>
                        <a:rPr lang="en-US" sz="1600" b="1"/>
                        <a:t>Integrity vs despair </a:t>
                      </a:r>
                      <a:endParaRPr sz="1600" b="1"/>
                    </a:p>
                  </a:txBody>
                  <a:tcPr marL="91450" marR="91450" marT="45725" marB="45725"/>
                </a:tc>
                <a:tc>
                  <a:txBody>
                    <a:bodyPr/>
                    <a:lstStyle/>
                    <a:p>
                      <a:pPr marL="0" marR="0" lvl="0" indent="0" algn="l" rtl="0">
                        <a:spcBef>
                          <a:spcPts val="0"/>
                        </a:spcBef>
                        <a:spcAft>
                          <a:spcPts val="0"/>
                        </a:spcAft>
                        <a:buNone/>
                      </a:pPr>
                      <a:r>
                        <a:rPr lang="en-US" sz="1600"/>
                        <a:t>65+</a:t>
                      </a:r>
                      <a:endParaRPr sz="1600"/>
                    </a:p>
                  </a:txBody>
                  <a:tcPr marL="91450" marR="91450" marT="45725" marB="45725"/>
                </a:tc>
                <a:tc>
                  <a:txBody>
                    <a:bodyPr/>
                    <a:lstStyle/>
                    <a:p>
                      <a:pPr marL="0" marR="0" lvl="0" indent="0" algn="l" rtl="0">
                        <a:spcBef>
                          <a:spcPts val="0"/>
                        </a:spcBef>
                        <a:spcAft>
                          <a:spcPts val="0"/>
                        </a:spcAft>
                        <a:buNone/>
                      </a:pPr>
                      <a:r>
                        <a:rPr lang="en-US" sz="1600"/>
                        <a:t>Assess and make sense of life and meaning of contributions.</a:t>
                      </a:r>
                      <a:endParaRPr sz="16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sz="2400">
                <a:solidFill>
                  <a:srgbClr val="6CB255"/>
                </a:solidFill>
              </a:rPr>
              <a:t>COGNITIVE THEORY (PIAGET)</a:t>
            </a:r>
            <a:endParaRPr sz="2400">
              <a:solidFill>
                <a:srgbClr val="6CB255"/>
              </a:solidFill>
            </a:endParaRPr>
          </a:p>
        </p:txBody>
      </p:sp>
      <p:sp>
        <p:nvSpPr>
          <p:cNvPr id="134" name="Google Shape;134;p17"/>
          <p:cNvSpPr txBox="1">
            <a:spLocks noGrp="1"/>
          </p:cNvSpPr>
          <p:nvPr>
            <p:ph type="body" idx="1"/>
          </p:nvPr>
        </p:nvSpPr>
        <p:spPr>
          <a:xfrm>
            <a:off x="457199" y="1107617"/>
            <a:ext cx="5414963" cy="555559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Piaget</a:t>
            </a:r>
            <a:endParaRPr/>
          </a:p>
          <a:p>
            <a:pPr marL="285750" lvl="0" indent="-285750" algn="l" rtl="0">
              <a:spcBef>
                <a:spcPts val="1080"/>
              </a:spcBef>
              <a:spcAft>
                <a:spcPts val="0"/>
              </a:spcAft>
              <a:buSzPts val="1700"/>
              <a:buFont typeface="Arial"/>
              <a:buChar char="•"/>
            </a:pPr>
            <a:r>
              <a:rPr lang="en-US" sz="1700">
                <a:solidFill>
                  <a:schemeClr val="dk1"/>
                </a:solidFill>
              </a:rPr>
              <a:t>Focused on children’s cognitive growth and theorized that cognitive abilities develop through specific stages.</a:t>
            </a:r>
            <a:endParaRPr/>
          </a:p>
          <a:p>
            <a:pPr marL="285750" lvl="0" indent="-285750" algn="l" rtl="0">
              <a:spcBef>
                <a:spcPts val="1080"/>
              </a:spcBef>
              <a:spcAft>
                <a:spcPts val="0"/>
              </a:spcAft>
              <a:buSzPts val="1700"/>
              <a:buFont typeface="Arial"/>
              <a:buChar char="•"/>
            </a:pPr>
            <a:r>
              <a:rPr lang="en-US" sz="1700">
                <a:solidFill>
                  <a:schemeClr val="dk1"/>
                </a:solidFill>
              </a:rPr>
              <a:t>Piaget believed children develop </a:t>
            </a:r>
            <a:r>
              <a:rPr lang="en-US" sz="1700" u="sng">
                <a:solidFill>
                  <a:schemeClr val="dk1"/>
                </a:solidFill>
              </a:rPr>
              <a:t>schemata</a:t>
            </a:r>
            <a:r>
              <a:rPr lang="en-US" sz="1700">
                <a:solidFill>
                  <a:schemeClr val="dk1"/>
                </a:solidFill>
              </a:rPr>
              <a:t> (concepts used to categorize and interpret information) to help them understand the world.</a:t>
            </a:r>
            <a:endParaRPr/>
          </a:p>
          <a:p>
            <a:pPr marL="285750" lvl="0" indent="-285750" algn="l" rtl="0">
              <a:spcBef>
                <a:spcPts val="1080"/>
              </a:spcBef>
              <a:spcAft>
                <a:spcPts val="0"/>
              </a:spcAft>
              <a:buSzPts val="1700"/>
              <a:buFont typeface="Arial"/>
              <a:buChar char="•"/>
            </a:pPr>
            <a:r>
              <a:rPr lang="en-US" sz="1700">
                <a:solidFill>
                  <a:schemeClr val="dk1"/>
                </a:solidFill>
              </a:rPr>
              <a:t>When children learn new information they adjust their schemata through </a:t>
            </a:r>
            <a:r>
              <a:rPr lang="en-US" sz="1700" u="sng">
                <a:solidFill>
                  <a:schemeClr val="dk1"/>
                </a:solidFill>
              </a:rPr>
              <a:t>assimilation</a:t>
            </a:r>
            <a:r>
              <a:rPr lang="en-US" sz="1700">
                <a:solidFill>
                  <a:schemeClr val="dk1"/>
                </a:solidFill>
              </a:rPr>
              <a:t> and </a:t>
            </a:r>
            <a:r>
              <a:rPr lang="en-US" sz="1700" u="sng">
                <a:solidFill>
                  <a:schemeClr val="dk1"/>
                </a:solidFill>
              </a:rPr>
              <a:t>accommodation</a:t>
            </a:r>
            <a:r>
              <a:rPr lang="en-US" sz="1700">
                <a:solidFill>
                  <a:schemeClr val="dk1"/>
                </a:solidFill>
              </a:rPr>
              <a:t>.</a:t>
            </a:r>
            <a:endParaRPr/>
          </a:p>
          <a:p>
            <a:pPr marL="0" lvl="0" indent="0" algn="l" rtl="0">
              <a:spcBef>
                <a:spcPts val="1080"/>
              </a:spcBef>
              <a:spcAft>
                <a:spcPts val="0"/>
              </a:spcAft>
              <a:buSzPts val="1700"/>
              <a:buNone/>
            </a:pPr>
            <a:r>
              <a:rPr lang="en-US" sz="1700" b="1">
                <a:solidFill>
                  <a:schemeClr val="dk1"/>
                </a:solidFill>
              </a:rPr>
              <a:t>Assimilation</a:t>
            </a:r>
            <a:r>
              <a:rPr lang="en-US" sz="1700">
                <a:solidFill>
                  <a:schemeClr val="dk1"/>
                </a:solidFill>
              </a:rPr>
              <a:t> – incorporates information into existing schemata.</a:t>
            </a:r>
            <a:endParaRPr/>
          </a:p>
          <a:p>
            <a:pPr marL="0" lvl="0" indent="0" algn="l" rtl="0">
              <a:spcBef>
                <a:spcPts val="1080"/>
              </a:spcBef>
              <a:spcAft>
                <a:spcPts val="0"/>
              </a:spcAft>
              <a:buSzPts val="1700"/>
              <a:buNone/>
            </a:pPr>
            <a:r>
              <a:rPr lang="en-US" sz="1700" b="1">
                <a:solidFill>
                  <a:schemeClr val="dk1"/>
                </a:solidFill>
              </a:rPr>
              <a:t>Accommodation</a:t>
            </a:r>
            <a:r>
              <a:rPr lang="en-US" sz="1700">
                <a:solidFill>
                  <a:schemeClr val="dk1"/>
                </a:solidFill>
              </a:rPr>
              <a:t> – Change schemata based on new information.</a:t>
            </a:r>
            <a:endParaRPr sz="1700">
              <a:solidFill>
                <a:schemeClr val="dk1"/>
              </a:solidFill>
            </a:endParaRPr>
          </a:p>
        </p:txBody>
      </p:sp>
      <p:pic>
        <p:nvPicPr>
          <p:cNvPr id="8" name="Figure" descr="A photograph depicts Jean Piaget in his later years."/>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14113" r="-14113"/>
          <a:stretch>
            <a:fillRect/>
          </a:stretch>
        </p:blipFill>
        <p:spPr>
          <a:xfrm>
            <a:off x="5872162" y="1696806"/>
            <a:ext cx="2934859" cy="38272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241326"/>
            <a:ext cx="8062912" cy="6016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PIAGET’S STAGES OF COGNITIVE DEVELOPMENT</a:t>
            </a:r>
            <a:endParaRPr sz="2160"/>
          </a:p>
        </p:txBody>
      </p:sp>
      <p:graphicFrame>
        <p:nvGraphicFramePr>
          <p:cNvPr id="143" name="Google Shape;143;p18"/>
          <p:cNvGraphicFramePr/>
          <p:nvPr/>
        </p:nvGraphicFramePr>
        <p:xfrm>
          <a:off x="457196" y="1128713"/>
          <a:ext cx="8367225" cy="5609200"/>
        </p:xfrm>
        <a:graphic>
          <a:graphicData uri="http://schemas.openxmlformats.org/drawingml/2006/table">
            <a:tbl>
              <a:tblPr firstRow="1" bandRow="1">
                <a:noFill/>
                <a:tableStyleId>{0786B7A4-8891-4A05-9845-B52A68805A33}</a:tableStyleId>
              </a:tblPr>
              <a:tblGrid>
                <a:gridCol w="714375">
                  <a:extLst>
                    <a:ext uri="{9D8B030D-6E8A-4147-A177-3AD203B41FA5}">
                      <a16:colId xmlns:a16="http://schemas.microsoft.com/office/drawing/2014/main" val="20000"/>
                    </a:ext>
                  </a:extLst>
                </a:gridCol>
                <a:gridCol w="1643075">
                  <a:extLst>
                    <a:ext uri="{9D8B030D-6E8A-4147-A177-3AD203B41FA5}">
                      <a16:colId xmlns:a16="http://schemas.microsoft.com/office/drawing/2014/main" val="20001"/>
                    </a:ext>
                  </a:extLst>
                </a:gridCol>
                <a:gridCol w="2771775">
                  <a:extLst>
                    <a:ext uri="{9D8B030D-6E8A-4147-A177-3AD203B41FA5}">
                      <a16:colId xmlns:a16="http://schemas.microsoft.com/office/drawing/2014/main" val="20002"/>
                    </a:ext>
                  </a:extLst>
                </a:gridCol>
                <a:gridCol w="3238000">
                  <a:extLst>
                    <a:ext uri="{9D8B030D-6E8A-4147-A177-3AD203B41FA5}">
                      <a16:colId xmlns:a16="http://schemas.microsoft.com/office/drawing/2014/main" val="20003"/>
                    </a:ext>
                  </a:extLst>
                </a:gridCol>
              </a:tblGrid>
              <a:tr h="551950">
                <a:tc>
                  <a:txBody>
                    <a:bodyPr/>
                    <a:lstStyle/>
                    <a:p>
                      <a:pPr marL="0" marR="0" lvl="0" indent="0" algn="l" rtl="0">
                        <a:spcBef>
                          <a:spcPts val="0"/>
                        </a:spcBef>
                        <a:spcAft>
                          <a:spcPts val="0"/>
                        </a:spcAft>
                        <a:buNone/>
                      </a:pPr>
                      <a:r>
                        <a:rPr lang="en-US" sz="1600"/>
                        <a:t>Age (Yrs)</a:t>
                      </a:r>
                      <a:endParaRPr sz="1600"/>
                    </a:p>
                  </a:txBody>
                  <a:tcPr marL="91450" marR="91450" marT="45725" marB="45725">
                    <a:solidFill>
                      <a:srgbClr val="6CB255"/>
                    </a:solidFill>
                  </a:tcPr>
                </a:tc>
                <a:tc>
                  <a:txBody>
                    <a:bodyPr/>
                    <a:lstStyle/>
                    <a:p>
                      <a:pPr marL="0" marR="0" lvl="0" indent="0" algn="l" rtl="0">
                        <a:spcBef>
                          <a:spcPts val="0"/>
                        </a:spcBef>
                        <a:spcAft>
                          <a:spcPts val="0"/>
                        </a:spcAft>
                        <a:buNone/>
                      </a:pPr>
                      <a:r>
                        <a:rPr lang="en-US" sz="1600"/>
                        <a:t>Stage</a:t>
                      </a:r>
                      <a:endParaRPr sz="1600"/>
                    </a:p>
                  </a:txBody>
                  <a:tcPr marL="91450" marR="91450" marT="45725" marB="45725">
                    <a:solidFill>
                      <a:srgbClr val="6CB255"/>
                    </a:solidFill>
                  </a:tcPr>
                </a:tc>
                <a:tc>
                  <a:txBody>
                    <a:bodyPr/>
                    <a:lstStyle/>
                    <a:p>
                      <a:pPr marL="0" marR="0" lvl="0" indent="0" algn="l" rtl="0">
                        <a:spcBef>
                          <a:spcPts val="0"/>
                        </a:spcBef>
                        <a:spcAft>
                          <a:spcPts val="0"/>
                        </a:spcAft>
                        <a:buNone/>
                      </a:pPr>
                      <a:r>
                        <a:rPr lang="en-US" sz="1600"/>
                        <a:t>Description</a:t>
                      </a:r>
                      <a:endParaRPr sz="1600"/>
                    </a:p>
                  </a:txBody>
                  <a:tcPr marL="91450" marR="91450" marT="45725" marB="45725">
                    <a:solidFill>
                      <a:srgbClr val="6CB255"/>
                    </a:solidFill>
                  </a:tcPr>
                </a:tc>
                <a:tc>
                  <a:txBody>
                    <a:bodyPr/>
                    <a:lstStyle/>
                    <a:p>
                      <a:pPr marL="0" marR="0" lvl="0" indent="0" algn="l" rtl="0">
                        <a:spcBef>
                          <a:spcPts val="0"/>
                        </a:spcBef>
                        <a:spcAft>
                          <a:spcPts val="0"/>
                        </a:spcAft>
                        <a:buNone/>
                      </a:pPr>
                      <a:r>
                        <a:rPr lang="en-US" sz="1600"/>
                        <a:t>Developmental issues</a:t>
                      </a:r>
                      <a:endParaRPr sz="1600"/>
                    </a:p>
                  </a:txBody>
                  <a:tcPr marL="91450" marR="91450" marT="45725" marB="45725">
                    <a:solidFill>
                      <a:srgbClr val="6CB255"/>
                    </a:solidFill>
                  </a:tcPr>
                </a:tc>
                <a:extLst>
                  <a:ext uri="{0D108BD9-81ED-4DB2-BD59-A6C34878D82A}">
                    <a16:rowId xmlns:a16="http://schemas.microsoft.com/office/drawing/2014/main" val="10000"/>
                  </a:ext>
                </a:extLst>
              </a:tr>
              <a:tr h="1382275">
                <a:tc>
                  <a:txBody>
                    <a:bodyPr/>
                    <a:lstStyle/>
                    <a:p>
                      <a:pPr marL="0" marR="0" lvl="0" indent="0" algn="l" rtl="0">
                        <a:spcBef>
                          <a:spcPts val="0"/>
                        </a:spcBef>
                        <a:spcAft>
                          <a:spcPts val="0"/>
                        </a:spcAft>
                        <a:buNone/>
                      </a:pPr>
                      <a:r>
                        <a:rPr lang="en-US" sz="1600"/>
                        <a:t>0-2</a:t>
                      </a:r>
                      <a:endParaRPr sz="1600"/>
                    </a:p>
                  </a:txBody>
                  <a:tcPr marL="91450" marR="91450" marT="45725" marB="45725"/>
                </a:tc>
                <a:tc>
                  <a:txBody>
                    <a:bodyPr/>
                    <a:lstStyle/>
                    <a:p>
                      <a:pPr marL="0" marR="0" lvl="0" indent="0" algn="l" rtl="0">
                        <a:spcBef>
                          <a:spcPts val="0"/>
                        </a:spcBef>
                        <a:spcAft>
                          <a:spcPts val="0"/>
                        </a:spcAft>
                        <a:buNone/>
                      </a:pPr>
                      <a:r>
                        <a:rPr lang="en-US" sz="1600" b="1"/>
                        <a:t>Sensorimotor</a:t>
                      </a:r>
                      <a:endParaRPr sz="1600" b="1"/>
                    </a:p>
                  </a:txBody>
                  <a:tcPr marL="91450" marR="91450" marT="45725" marB="45725"/>
                </a:tc>
                <a:tc>
                  <a:txBody>
                    <a:bodyPr/>
                    <a:lstStyle/>
                    <a:p>
                      <a:pPr marL="0" marR="0" lvl="0" indent="0" algn="l" rtl="0">
                        <a:spcBef>
                          <a:spcPts val="0"/>
                        </a:spcBef>
                        <a:spcAft>
                          <a:spcPts val="0"/>
                        </a:spcAft>
                        <a:buNone/>
                      </a:pPr>
                      <a:r>
                        <a:rPr lang="en-US" sz="1600"/>
                        <a:t>World experienced through senses and actions.</a:t>
                      </a:r>
                      <a:endParaRPr sz="1600"/>
                    </a:p>
                  </a:txBody>
                  <a:tcPr marL="91450" marR="91450" marT="45725" marB="45725"/>
                </a:tc>
                <a:tc>
                  <a:txBody>
                    <a:bodyPr/>
                    <a:lstStyle/>
                    <a:p>
                      <a:pPr marL="0" marR="0" lvl="0" indent="0" algn="l" rtl="0">
                        <a:spcBef>
                          <a:spcPts val="0"/>
                        </a:spcBef>
                        <a:spcAft>
                          <a:spcPts val="0"/>
                        </a:spcAft>
                        <a:buNone/>
                      </a:pPr>
                      <a:r>
                        <a:rPr lang="en-US" sz="1600"/>
                        <a:t>Object permanence – understanding that even if something’s out of sight, it still exists</a:t>
                      </a:r>
                      <a:endParaRPr sz="1600"/>
                    </a:p>
                    <a:p>
                      <a:pPr marL="0" marR="0" lvl="0" indent="0" algn="l" rtl="0">
                        <a:spcBef>
                          <a:spcPts val="1080"/>
                        </a:spcBef>
                        <a:spcAft>
                          <a:spcPts val="0"/>
                        </a:spcAft>
                        <a:buNone/>
                      </a:pPr>
                      <a:r>
                        <a:rPr lang="en-US" sz="1600"/>
                        <a:t>Stranger anxiety</a:t>
                      </a:r>
                      <a:endParaRPr sz="1600"/>
                    </a:p>
                  </a:txBody>
                  <a:tcPr marL="91450" marR="91450" marT="45725" marB="45725"/>
                </a:tc>
                <a:extLst>
                  <a:ext uri="{0D108BD9-81ED-4DB2-BD59-A6C34878D82A}">
                    <a16:rowId xmlns:a16="http://schemas.microsoft.com/office/drawing/2014/main" val="10001"/>
                  </a:ext>
                </a:extLst>
              </a:tr>
              <a:tr h="1283025">
                <a:tc>
                  <a:txBody>
                    <a:bodyPr/>
                    <a:lstStyle/>
                    <a:p>
                      <a:pPr marL="0" marR="0" lvl="0" indent="0" algn="l" rtl="0">
                        <a:spcBef>
                          <a:spcPts val="0"/>
                        </a:spcBef>
                        <a:spcAft>
                          <a:spcPts val="0"/>
                        </a:spcAft>
                        <a:buNone/>
                      </a:pPr>
                      <a:r>
                        <a:rPr lang="en-US" sz="1600"/>
                        <a:t>2-6</a:t>
                      </a:r>
                      <a:endParaRPr sz="1600"/>
                    </a:p>
                  </a:txBody>
                  <a:tcPr marL="91450" marR="91450" marT="45725" marB="45725"/>
                </a:tc>
                <a:tc>
                  <a:txBody>
                    <a:bodyPr/>
                    <a:lstStyle/>
                    <a:p>
                      <a:pPr marL="0" marR="0" lvl="0" indent="0" algn="l" rtl="0">
                        <a:spcBef>
                          <a:spcPts val="0"/>
                        </a:spcBef>
                        <a:spcAft>
                          <a:spcPts val="0"/>
                        </a:spcAft>
                        <a:buNone/>
                      </a:pPr>
                      <a:r>
                        <a:rPr lang="en-US" sz="1600" b="1"/>
                        <a:t>Preoperational</a:t>
                      </a:r>
                      <a:endParaRPr sz="1600" b="1"/>
                    </a:p>
                  </a:txBody>
                  <a:tcPr marL="91450" marR="91450" marT="45725" marB="45725"/>
                </a:tc>
                <a:tc>
                  <a:txBody>
                    <a:bodyPr/>
                    <a:lstStyle/>
                    <a:p>
                      <a:pPr marL="0" marR="0" lvl="0" indent="0" algn="l" rtl="0">
                        <a:spcBef>
                          <a:spcPts val="0"/>
                        </a:spcBef>
                        <a:spcAft>
                          <a:spcPts val="0"/>
                        </a:spcAft>
                        <a:buNone/>
                      </a:pPr>
                      <a:r>
                        <a:rPr lang="en-US" sz="1600"/>
                        <a:t>Use words and images to represent things, but lack logical reasoning.</a:t>
                      </a:r>
                      <a:endParaRPr sz="1600"/>
                    </a:p>
                  </a:txBody>
                  <a:tcPr marL="91450" marR="91450" marT="45725" marB="45725"/>
                </a:tc>
                <a:tc>
                  <a:txBody>
                    <a:bodyPr/>
                    <a:lstStyle/>
                    <a:p>
                      <a:pPr marL="0" marR="0" lvl="0" indent="0" algn="l" rtl="0">
                        <a:spcBef>
                          <a:spcPts val="0"/>
                        </a:spcBef>
                        <a:spcAft>
                          <a:spcPts val="0"/>
                        </a:spcAft>
                        <a:buNone/>
                      </a:pPr>
                      <a:r>
                        <a:rPr lang="en-US" sz="1600"/>
                        <a:t>Pretend play</a:t>
                      </a:r>
                      <a:endParaRPr/>
                    </a:p>
                    <a:p>
                      <a:pPr marL="0" marR="0" lvl="0" indent="0" algn="l" rtl="0">
                        <a:spcBef>
                          <a:spcPts val="1080"/>
                        </a:spcBef>
                        <a:spcAft>
                          <a:spcPts val="0"/>
                        </a:spcAft>
                        <a:buNone/>
                      </a:pPr>
                      <a:r>
                        <a:rPr lang="en-US" sz="1600"/>
                        <a:t>Egocentrism – unable to take the perspective of others.</a:t>
                      </a:r>
                      <a:endParaRPr/>
                    </a:p>
                    <a:p>
                      <a:pPr marL="0" marR="0" lvl="0" indent="0" algn="l" rtl="0">
                        <a:spcBef>
                          <a:spcPts val="1080"/>
                        </a:spcBef>
                        <a:spcAft>
                          <a:spcPts val="0"/>
                        </a:spcAft>
                        <a:buNone/>
                      </a:pPr>
                      <a:r>
                        <a:rPr lang="en-US" sz="1600"/>
                        <a:t>Language development</a:t>
                      </a:r>
                      <a:endParaRPr sz="1600"/>
                    </a:p>
                  </a:txBody>
                  <a:tcPr marL="91450" marR="91450" marT="45725" marB="45725"/>
                </a:tc>
                <a:extLst>
                  <a:ext uri="{0D108BD9-81ED-4DB2-BD59-A6C34878D82A}">
                    <a16:rowId xmlns:a16="http://schemas.microsoft.com/office/drawing/2014/main" val="10002"/>
                  </a:ext>
                </a:extLst>
              </a:tr>
              <a:tr h="1016725">
                <a:tc>
                  <a:txBody>
                    <a:bodyPr/>
                    <a:lstStyle/>
                    <a:p>
                      <a:pPr marL="0" marR="0" lvl="0" indent="0" algn="l" rtl="0">
                        <a:spcBef>
                          <a:spcPts val="0"/>
                        </a:spcBef>
                        <a:spcAft>
                          <a:spcPts val="0"/>
                        </a:spcAft>
                        <a:buNone/>
                      </a:pPr>
                      <a:r>
                        <a:rPr lang="en-US" sz="1600"/>
                        <a:t>7-11</a:t>
                      </a:r>
                      <a:endParaRPr sz="1600"/>
                    </a:p>
                  </a:txBody>
                  <a:tcPr marL="91450" marR="91450" marT="45725" marB="45725"/>
                </a:tc>
                <a:tc>
                  <a:txBody>
                    <a:bodyPr/>
                    <a:lstStyle/>
                    <a:p>
                      <a:pPr marL="0" marR="0" lvl="0" indent="0" algn="l" rtl="0">
                        <a:spcBef>
                          <a:spcPts val="0"/>
                        </a:spcBef>
                        <a:spcAft>
                          <a:spcPts val="0"/>
                        </a:spcAft>
                        <a:buNone/>
                      </a:pPr>
                      <a:r>
                        <a:rPr lang="en-US" sz="1600" b="1"/>
                        <a:t>Concrete operational</a:t>
                      </a:r>
                      <a:endParaRPr sz="1600" b="1"/>
                    </a:p>
                  </a:txBody>
                  <a:tcPr marL="91450" marR="91450" marT="45725" marB="45725"/>
                </a:tc>
                <a:tc>
                  <a:txBody>
                    <a:bodyPr/>
                    <a:lstStyle/>
                    <a:p>
                      <a:pPr marL="0" marR="0" lvl="0" indent="0" algn="l" rtl="0">
                        <a:spcBef>
                          <a:spcPts val="0"/>
                        </a:spcBef>
                        <a:spcAft>
                          <a:spcPts val="0"/>
                        </a:spcAft>
                        <a:buNone/>
                      </a:pPr>
                      <a:r>
                        <a:rPr lang="en-US" sz="1600"/>
                        <a:t>Understand concrete events and analogies logically; perform arithmetical operations.</a:t>
                      </a:r>
                      <a:endParaRPr sz="1600"/>
                    </a:p>
                  </a:txBody>
                  <a:tcPr marL="91450" marR="91450" marT="45725" marB="45725"/>
                </a:tc>
                <a:tc>
                  <a:txBody>
                    <a:bodyPr/>
                    <a:lstStyle/>
                    <a:p>
                      <a:pPr marL="0" marR="0" lvl="0" indent="0" algn="l" rtl="0">
                        <a:spcBef>
                          <a:spcPts val="0"/>
                        </a:spcBef>
                        <a:spcAft>
                          <a:spcPts val="0"/>
                        </a:spcAft>
                        <a:buNone/>
                      </a:pPr>
                      <a:r>
                        <a:rPr lang="en-US" sz="1600"/>
                        <a:t>Conversation</a:t>
                      </a:r>
                      <a:endParaRPr/>
                    </a:p>
                    <a:p>
                      <a:pPr marL="0" marR="0" lvl="0" indent="0" algn="l" rtl="0">
                        <a:spcBef>
                          <a:spcPts val="1080"/>
                        </a:spcBef>
                        <a:spcAft>
                          <a:spcPts val="0"/>
                        </a:spcAft>
                        <a:buNone/>
                      </a:pPr>
                      <a:r>
                        <a:rPr lang="en-US" sz="1600"/>
                        <a:t>Mathematical transformations</a:t>
                      </a:r>
                      <a:endParaRPr sz="1600"/>
                    </a:p>
                  </a:txBody>
                  <a:tcPr marL="91450" marR="91450" marT="45725" marB="45725"/>
                </a:tc>
                <a:extLst>
                  <a:ext uri="{0D108BD9-81ED-4DB2-BD59-A6C34878D82A}">
                    <a16:rowId xmlns:a16="http://schemas.microsoft.com/office/drawing/2014/main" val="10003"/>
                  </a:ext>
                </a:extLst>
              </a:tr>
              <a:tr h="1166700">
                <a:tc>
                  <a:txBody>
                    <a:bodyPr/>
                    <a:lstStyle/>
                    <a:p>
                      <a:pPr marL="0" marR="0" lvl="0" indent="0" algn="l" rtl="0">
                        <a:spcBef>
                          <a:spcPts val="0"/>
                        </a:spcBef>
                        <a:spcAft>
                          <a:spcPts val="0"/>
                        </a:spcAft>
                        <a:buNone/>
                      </a:pPr>
                      <a:r>
                        <a:rPr lang="en-US" sz="1600"/>
                        <a:t>12+</a:t>
                      </a:r>
                      <a:endParaRPr sz="1600"/>
                    </a:p>
                  </a:txBody>
                  <a:tcPr marL="91450" marR="91450" marT="45725" marB="45725"/>
                </a:tc>
                <a:tc>
                  <a:txBody>
                    <a:bodyPr/>
                    <a:lstStyle/>
                    <a:p>
                      <a:pPr marL="0" marR="0" lvl="0" indent="0" algn="l" rtl="0">
                        <a:spcBef>
                          <a:spcPts val="0"/>
                        </a:spcBef>
                        <a:spcAft>
                          <a:spcPts val="0"/>
                        </a:spcAft>
                        <a:buNone/>
                      </a:pPr>
                      <a:r>
                        <a:rPr lang="en-US" sz="1600" b="1"/>
                        <a:t>Formal operational</a:t>
                      </a:r>
                      <a:endParaRPr sz="1600" b="1"/>
                    </a:p>
                  </a:txBody>
                  <a:tcPr marL="91450" marR="91450" marT="45725" marB="45725"/>
                </a:tc>
                <a:tc>
                  <a:txBody>
                    <a:bodyPr/>
                    <a:lstStyle/>
                    <a:p>
                      <a:pPr marL="0" marR="0" lvl="0" indent="0" algn="l" rtl="0">
                        <a:spcBef>
                          <a:spcPts val="0"/>
                        </a:spcBef>
                        <a:spcAft>
                          <a:spcPts val="0"/>
                        </a:spcAft>
                        <a:buNone/>
                      </a:pPr>
                      <a:r>
                        <a:rPr lang="en-US" sz="1600"/>
                        <a:t>Formal operations.</a:t>
                      </a:r>
                      <a:endParaRPr/>
                    </a:p>
                    <a:p>
                      <a:pPr marL="0" marR="0" lvl="0" indent="0" algn="l" rtl="0">
                        <a:spcBef>
                          <a:spcPts val="1080"/>
                        </a:spcBef>
                        <a:spcAft>
                          <a:spcPts val="0"/>
                        </a:spcAft>
                        <a:buNone/>
                      </a:pPr>
                      <a:r>
                        <a:rPr lang="en-US" sz="1600"/>
                        <a:t>Utilize abstract reasoning.</a:t>
                      </a:r>
                      <a:endParaRPr sz="1600"/>
                    </a:p>
                  </a:txBody>
                  <a:tcPr marL="91450" marR="91450" marT="45725" marB="45725"/>
                </a:tc>
                <a:tc>
                  <a:txBody>
                    <a:bodyPr/>
                    <a:lstStyle/>
                    <a:p>
                      <a:pPr marL="0" marR="0" lvl="0" indent="0" algn="l" rtl="0">
                        <a:spcBef>
                          <a:spcPts val="0"/>
                        </a:spcBef>
                        <a:spcAft>
                          <a:spcPts val="0"/>
                        </a:spcAft>
                        <a:buNone/>
                      </a:pPr>
                      <a:r>
                        <a:rPr lang="en-US" sz="1600"/>
                        <a:t>Abstract logic</a:t>
                      </a:r>
                      <a:endParaRPr/>
                    </a:p>
                    <a:p>
                      <a:pPr marL="0" marR="0" lvl="0" indent="0" algn="l" rtl="0">
                        <a:spcBef>
                          <a:spcPts val="1080"/>
                        </a:spcBef>
                        <a:spcAft>
                          <a:spcPts val="0"/>
                        </a:spcAft>
                        <a:buNone/>
                      </a:pPr>
                      <a:r>
                        <a:rPr lang="en-US" sz="1600"/>
                        <a:t>Moral reasoning</a:t>
                      </a:r>
                      <a:endParaRPr sz="16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THEORY OF MORAL DEVELOPMENT </a:t>
            </a:r>
            <a:br>
              <a:rPr lang="en-US" sz="2160"/>
            </a:br>
            <a:r>
              <a:rPr lang="en-US" sz="2160"/>
              <a:t>(KOHLBERG)</a:t>
            </a:r>
            <a:endParaRPr sz="2160"/>
          </a:p>
        </p:txBody>
      </p:sp>
      <p:sp>
        <p:nvSpPr>
          <p:cNvPr id="149" name="Google Shape;149;p19"/>
          <p:cNvSpPr txBox="1">
            <a:spLocks noGrp="1"/>
          </p:cNvSpPr>
          <p:nvPr>
            <p:ph type="body" idx="1"/>
          </p:nvPr>
        </p:nvSpPr>
        <p:spPr>
          <a:xfrm>
            <a:off x="457200" y="1152174"/>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Lawrence Kohlberg identified 3 stages of moral development (learning to discern right from wrong).</a:t>
            </a:r>
            <a:endParaRPr sz="1700"/>
          </a:p>
        </p:txBody>
      </p:sp>
      <p:pic>
        <p:nvPicPr>
          <p:cNvPr id="151" name="Google Shape;151;p19" descr="CNX_Psych_09_03_KohlStage.jpg"/>
          <p:cNvPicPr preferRelativeResize="0">
            <a:picLocks noGrp="1"/>
          </p:cNvPicPr>
          <p:nvPr>
            <p:ph type="pic" idx="2"/>
          </p:nvPr>
        </p:nvPicPr>
        <p:blipFill rotWithShape="1">
          <a:blip r:embed="rId3">
            <a:alphaModFix/>
          </a:blip>
          <a:srcRect l="-48854" r="-48854"/>
          <a:stretch/>
        </p:blipFill>
        <p:spPr>
          <a:xfrm>
            <a:off x="-936432" y="1944178"/>
            <a:ext cx="10850175" cy="47100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0"/>
          <p:cNvSpPr txBox="1"/>
          <p:nvPr/>
        </p:nvSpPr>
        <p:spPr>
          <a:xfrm>
            <a:off x="769042" y="1357312"/>
            <a:ext cx="7529512" cy="4832092"/>
          </a:xfrm>
          <a:prstGeom prst="rect">
            <a:avLst/>
          </a:prstGeom>
          <a:noFill/>
          <a:ln w="76200"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b="1">
              <a:solidFill>
                <a:srgbClr val="6CB255"/>
              </a:solidFill>
              <a:latin typeface="Arial"/>
              <a:ea typeface="Arial"/>
              <a:cs typeface="Arial"/>
              <a:sym typeface="Arial"/>
            </a:endParaRPr>
          </a:p>
          <a:p>
            <a:pPr marL="0" marR="0" lvl="0" indent="0" algn="ctr" rtl="0">
              <a:spcBef>
                <a:spcPts val="0"/>
              </a:spcBef>
              <a:spcAft>
                <a:spcPts val="0"/>
              </a:spcAft>
              <a:buNone/>
            </a:pPr>
            <a:endParaRPr sz="2400" b="1">
              <a:solidFill>
                <a:srgbClr val="6CB255"/>
              </a:solidFill>
              <a:latin typeface="Arial"/>
              <a:ea typeface="Arial"/>
              <a:cs typeface="Arial"/>
              <a:sym typeface="Arial"/>
            </a:endParaRPr>
          </a:p>
          <a:p>
            <a:pPr marL="0" marR="0" lvl="0" indent="0" algn="ctr" rtl="0">
              <a:spcBef>
                <a:spcPts val="0"/>
              </a:spcBef>
              <a:spcAft>
                <a:spcPts val="0"/>
              </a:spcAft>
              <a:buNone/>
            </a:pPr>
            <a:r>
              <a:rPr lang="en-US" sz="3600" b="1">
                <a:solidFill>
                  <a:srgbClr val="6CB255"/>
                </a:solidFill>
                <a:latin typeface="Arial"/>
                <a:ea typeface="Arial"/>
                <a:cs typeface="Arial"/>
                <a:sym typeface="Arial"/>
              </a:rPr>
              <a:t>STAGES OF DEVELOPMENT</a:t>
            </a:r>
            <a:endParaRPr/>
          </a:p>
          <a:p>
            <a:pPr marL="0" marR="0" lvl="0" indent="0" algn="ctr" rtl="0">
              <a:spcBef>
                <a:spcPts val="0"/>
              </a:spcBef>
              <a:spcAft>
                <a:spcPts val="0"/>
              </a:spcAft>
              <a:buNone/>
            </a:pPr>
            <a:endParaRPr sz="2000" b="1">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PRENATAL </a:t>
            </a:r>
            <a:endParaRPr sz="2000">
              <a:solidFill>
                <a:srgbClr val="6CB255"/>
              </a:solidFill>
              <a:latin typeface="Arial"/>
              <a:ea typeface="Arial"/>
              <a:cs typeface="Arial"/>
              <a:sym typeface="Arial"/>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INFANCY THROUGH CHILDHOOD</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ADOLESCENCE</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EMERGING ADULTHOOD</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ADULTHOOD</a:t>
            </a:r>
            <a:endParaRPr sz="2400" b="1">
              <a:solidFill>
                <a:srgbClr val="6CB255"/>
              </a:solidFill>
              <a:latin typeface="Arial"/>
              <a:ea typeface="Arial"/>
              <a:cs typeface="Arial"/>
              <a:sym typeface="Arial"/>
            </a:endParaRPr>
          </a:p>
          <a:p>
            <a:pPr marL="0" marR="0" lvl="0" indent="0" algn="ctr" rtl="0">
              <a:spcBef>
                <a:spcPts val="0"/>
              </a:spcBef>
              <a:spcAft>
                <a:spcPts val="0"/>
              </a:spcAft>
              <a:buNone/>
            </a:pPr>
            <a:endParaRPr sz="2400" b="1">
              <a:solidFill>
                <a:srgbClr val="6CB25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PRENATAL DEVELOPMENT</a:t>
            </a:r>
            <a:endParaRPr/>
          </a:p>
        </p:txBody>
      </p:sp>
      <p:sp>
        <p:nvSpPr>
          <p:cNvPr id="164" name="Google Shape;164;p21"/>
          <p:cNvSpPr txBox="1">
            <a:spLocks noGrp="1"/>
          </p:cNvSpPr>
          <p:nvPr>
            <p:ph type="body" idx="1"/>
          </p:nvPr>
        </p:nvSpPr>
        <p:spPr>
          <a:xfrm>
            <a:off x="457198" y="1100631"/>
            <a:ext cx="4521201" cy="289589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Germinal Stage (Weeks 1-2)</a:t>
            </a:r>
            <a:endParaRPr/>
          </a:p>
          <a:p>
            <a:pPr marL="0" lvl="0" indent="0" algn="l" rtl="0">
              <a:spcBef>
                <a:spcPts val="1080"/>
              </a:spcBef>
              <a:spcAft>
                <a:spcPts val="0"/>
              </a:spcAft>
              <a:buSzPts val="1700"/>
              <a:buNone/>
            </a:pPr>
            <a:r>
              <a:rPr lang="en-US" sz="1700"/>
              <a:t>Conception occurs when sperm fertilizes an egg and forms a </a:t>
            </a:r>
            <a:r>
              <a:rPr lang="en-US" sz="1700" u="sng"/>
              <a:t>zygote</a:t>
            </a:r>
            <a:r>
              <a:rPr lang="en-US" sz="1700"/>
              <a:t> (one-cell structure).</a:t>
            </a:r>
            <a:endParaRPr/>
          </a:p>
          <a:p>
            <a:pPr marL="0" lvl="0" indent="0" algn="l" rtl="0">
              <a:spcBef>
                <a:spcPts val="1080"/>
              </a:spcBef>
              <a:spcAft>
                <a:spcPts val="0"/>
              </a:spcAft>
              <a:buSzPts val="1700"/>
              <a:buNone/>
            </a:pPr>
            <a:r>
              <a:rPr lang="en-US" sz="1700" b="1"/>
              <a:t>Mitosis</a:t>
            </a:r>
            <a:r>
              <a:rPr lang="en-US" sz="1700"/>
              <a:t> – process of cell division.</a:t>
            </a:r>
            <a:endParaRPr/>
          </a:p>
          <a:p>
            <a:pPr marL="285750" lvl="0" indent="-285750" algn="l" rtl="0">
              <a:spcBef>
                <a:spcPts val="1080"/>
              </a:spcBef>
              <a:spcAft>
                <a:spcPts val="0"/>
              </a:spcAft>
              <a:buSzPts val="1700"/>
              <a:buFont typeface="Arial"/>
              <a:buChar char="•"/>
            </a:pPr>
            <a:r>
              <a:rPr lang="en-US" sz="1700"/>
              <a:t>The zygote divides and cells become more specialized, forming organs and body parts.</a:t>
            </a:r>
            <a:endParaRPr/>
          </a:p>
        </p:txBody>
      </p:sp>
      <p:sp>
        <p:nvSpPr>
          <p:cNvPr id="167" name="Google Shape;167;p21"/>
          <p:cNvSpPr txBox="1"/>
          <p:nvPr/>
        </p:nvSpPr>
        <p:spPr>
          <a:xfrm>
            <a:off x="4866131" y="3465894"/>
            <a:ext cx="4049624"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Figure 9.7 Sperm and ovum fuse at the point of conception.</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 name="Google Shape;168;p21"/>
          <p:cNvSpPr txBox="1"/>
          <p:nvPr/>
        </p:nvSpPr>
        <p:spPr>
          <a:xfrm>
            <a:off x="457199" y="3662192"/>
            <a:ext cx="8325354" cy="36958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u="sng">
                <a:solidFill>
                  <a:srgbClr val="6CB255"/>
                </a:solidFill>
                <a:latin typeface="Arial"/>
                <a:ea typeface="Arial"/>
                <a:cs typeface="Arial"/>
                <a:sym typeface="Arial"/>
              </a:rPr>
              <a:t>Embryonic Stage (Weeks 3-8)</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After the zygote has 150 cells it travels down the fallopian tubes and implants itself in the lining of the uterus.</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The zygote is now an </a:t>
            </a:r>
            <a:r>
              <a:rPr lang="en-US" sz="1700" u="sng">
                <a:solidFill>
                  <a:schemeClr val="dk1"/>
                </a:solidFill>
                <a:latin typeface="Arial"/>
                <a:ea typeface="Arial"/>
                <a:cs typeface="Arial"/>
                <a:sym typeface="Arial"/>
              </a:rPr>
              <a:t>embryo</a:t>
            </a:r>
            <a:r>
              <a:rPr lang="en-US" sz="1700">
                <a:solidFill>
                  <a:schemeClr val="dk1"/>
                </a:solidFill>
                <a:latin typeface="Arial"/>
                <a:ea typeface="Arial"/>
                <a:cs typeface="Arial"/>
                <a:sym typeface="Arial"/>
              </a:rPr>
              <a:t> (multi-cellular organism).</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Organs begin to function (heart begins to beat).</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Basic structures develop that will become the head, chest and abdomen.</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Placenta</a:t>
            </a:r>
            <a:r>
              <a:rPr lang="en-US" sz="1700">
                <a:solidFill>
                  <a:schemeClr val="dk1"/>
                </a:solidFill>
                <a:latin typeface="Arial"/>
                <a:ea typeface="Arial"/>
                <a:cs typeface="Arial"/>
                <a:sym typeface="Arial"/>
              </a:rPr>
              <a:t> – structure connected to the uterus that provides nourishment and oxygen from the mother to the embryo via the umbilical cord.</a:t>
            </a:r>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p:txBody>
      </p:sp>
      <p:pic>
        <p:nvPicPr>
          <p:cNvPr id="9" name="Figure" descr="A microscopic picture shows a single sperm fusing with the ovum."/>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7890" r="-27890"/>
          <a:stretch>
            <a:fillRect/>
          </a:stretch>
        </p:blipFill>
        <p:spPr>
          <a:xfrm>
            <a:off x="4031550" y="926089"/>
            <a:ext cx="5390605" cy="2340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PRENATAL DEVELOPMENT</a:t>
            </a:r>
            <a:endParaRPr/>
          </a:p>
        </p:txBody>
      </p:sp>
      <p:sp>
        <p:nvSpPr>
          <p:cNvPr id="174" name="Google Shape;174;p22"/>
          <p:cNvSpPr txBox="1">
            <a:spLocks noGrp="1"/>
          </p:cNvSpPr>
          <p:nvPr>
            <p:ph type="body" idx="1"/>
          </p:nvPr>
        </p:nvSpPr>
        <p:spPr>
          <a:xfrm>
            <a:off x="457200" y="1105254"/>
            <a:ext cx="8367221" cy="11664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Fetal Stage (Weeks 9-40)</a:t>
            </a:r>
            <a:endParaRPr/>
          </a:p>
          <a:p>
            <a:pPr marL="0" lvl="0" indent="0" algn="l" rtl="0">
              <a:spcBef>
                <a:spcPts val="1080"/>
              </a:spcBef>
              <a:spcAft>
                <a:spcPts val="0"/>
              </a:spcAft>
              <a:buSzPts val="1700"/>
              <a:buNone/>
            </a:pPr>
            <a:r>
              <a:rPr lang="en-US" sz="1700"/>
              <a:t>During the fetal stage, the baby's brain develops and the body adds size and weight, until the fetus reaches full-term development.</a:t>
            </a:r>
            <a:endParaRPr/>
          </a:p>
          <a:p>
            <a:pPr marL="0" lvl="0" indent="0" algn="l" rtl="0">
              <a:spcBef>
                <a:spcPts val="1080"/>
              </a:spcBef>
              <a:spcAft>
                <a:spcPts val="0"/>
              </a:spcAft>
              <a:buSzPts val="1700"/>
              <a:buNone/>
            </a:pPr>
            <a:endParaRPr sz="1700"/>
          </a:p>
        </p:txBody>
      </p:sp>
      <p:pic>
        <p:nvPicPr>
          <p:cNvPr id="8" name="Figure" descr="The growth of a fetus is shown using nine pictures in different stages of development. For each stage, there is a picture of a fetus which gets progressively larger and more mature. The first stage is labeled &quot;9 weeks; fetal stage begins.&quot; The second stage is labeled &quot;12 weeks; sex organs differentiate.&quot; The third stage is labeled &quot;16 weeks; fingers and toes develop.&quot; The fourth stage is labeled &quot;20 weeks; hearing begins.&quot; The fifth stage is labeled &quot;24 weeks; lungs begin to develop.&quot; The sixth stage is labeled &quot;28 weeks; brain grows rapidly.&quot; The seventh stage is labeled &quot;32 weeks; bones fully develop.&quot; The eighth stage is labeled &quot;36 weeks; muscles fully develop.&quot; The ninth stage is labeled &quot;40 weeks; full-term development.&quot;"/>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70224" r="-70224"/>
          <a:stretch>
            <a:fillRect/>
          </a:stretch>
        </p:blipFill>
        <p:spPr>
          <a:xfrm>
            <a:off x="457200" y="2271714"/>
            <a:ext cx="8062913" cy="35000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PRENATAL INFLUENCES</a:t>
            </a:r>
            <a:endParaRPr/>
          </a:p>
        </p:txBody>
      </p:sp>
      <p:sp>
        <p:nvSpPr>
          <p:cNvPr id="186" name="Google Shape;186;p23"/>
          <p:cNvSpPr txBox="1"/>
          <p:nvPr/>
        </p:nvSpPr>
        <p:spPr>
          <a:xfrm>
            <a:off x="457199" y="1090456"/>
            <a:ext cx="8367222" cy="1279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Genetic and environmental factors can affect development during each prenatal stage.</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It is important for the mother to receive prenatal care, (medical care during pregnancy), to monitor the health of the mother and fetus.</a:t>
            </a:r>
            <a:endParaRPr sz="1700">
              <a:solidFill>
                <a:schemeClr val="dk1"/>
              </a:solidFill>
              <a:latin typeface="Arial"/>
              <a:ea typeface="Arial"/>
              <a:cs typeface="Arial"/>
              <a:sym typeface="Arial"/>
            </a:endParaRPr>
          </a:p>
        </p:txBody>
      </p:sp>
      <p:sp>
        <p:nvSpPr>
          <p:cNvPr id="187" name="Google Shape;187;p23"/>
          <p:cNvSpPr txBox="1"/>
          <p:nvPr/>
        </p:nvSpPr>
        <p:spPr>
          <a:xfrm>
            <a:off x="457199" y="2456766"/>
            <a:ext cx="4629152" cy="40575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Teratogen</a:t>
            </a:r>
            <a:r>
              <a:rPr lang="en-US" sz="1700">
                <a:solidFill>
                  <a:schemeClr val="dk1"/>
                </a:solidFill>
                <a:latin typeface="Arial"/>
                <a:ea typeface="Arial"/>
                <a:cs typeface="Arial"/>
                <a:sym typeface="Arial"/>
              </a:rPr>
              <a:t> – any environmental agent (biological, chemical, or physical) that causes damage to the developing embryo or fetus.</a:t>
            </a:r>
            <a:endParaRPr/>
          </a:p>
          <a:p>
            <a:pPr marL="285750" marR="0" lvl="0" indent="-285750" algn="l" rtl="0">
              <a:spcBef>
                <a:spcPts val="1080"/>
              </a:spcBef>
              <a:spcAft>
                <a:spcPts val="0"/>
              </a:spcAft>
              <a:buClr>
                <a:srgbClr val="6CB255"/>
              </a:buClr>
              <a:buSzPts val="1700"/>
              <a:buFont typeface="Arial"/>
              <a:buChar char="•"/>
            </a:pPr>
            <a:r>
              <a:rPr lang="en-US" sz="1700" b="1">
                <a:solidFill>
                  <a:schemeClr val="dk1"/>
                </a:solidFill>
                <a:latin typeface="Arial"/>
                <a:ea typeface="Arial"/>
                <a:cs typeface="Arial"/>
                <a:sym typeface="Arial"/>
              </a:rPr>
              <a:t>Alcohol</a:t>
            </a:r>
            <a:r>
              <a:rPr lang="en-US" sz="1700">
                <a:solidFill>
                  <a:schemeClr val="dk1"/>
                </a:solidFill>
                <a:latin typeface="Arial"/>
                <a:ea typeface="Arial"/>
                <a:cs typeface="Arial"/>
                <a:sym typeface="Arial"/>
              </a:rPr>
              <a:t> – can cause fetal-alcohol syndrome.</a:t>
            </a:r>
            <a:endParaRPr/>
          </a:p>
          <a:p>
            <a:pPr marL="285750" marR="0" lvl="0" indent="-285750" algn="l" rtl="0">
              <a:spcBef>
                <a:spcPts val="1080"/>
              </a:spcBef>
              <a:spcAft>
                <a:spcPts val="0"/>
              </a:spcAft>
              <a:buClr>
                <a:srgbClr val="6CB255"/>
              </a:buClr>
              <a:buSzPts val="1700"/>
              <a:buFont typeface="Arial"/>
              <a:buChar char="•"/>
            </a:pPr>
            <a:r>
              <a:rPr lang="en-US" sz="1700" b="1">
                <a:solidFill>
                  <a:schemeClr val="dk1"/>
                </a:solidFill>
                <a:latin typeface="Arial"/>
                <a:ea typeface="Arial"/>
                <a:cs typeface="Arial"/>
                <a:sym typeface="Arial"/>
              </a:rPr>
              <a:t>Smoking</a:t>
            </a:r>
            <a:r>
              <a:rPr lang="en-US" sz="1700">
                <a:solidFill>
                  <a:schemeClr val="dk1"/>
                </a:solidFill>
                <a:latin typeface="Arial"/>
                <a:ea typeface="Arial"/>
                <a:cs typeface="Arial"/>
                <a:sym typeface="Arial"/>
              </a:rPr>
              <a:t> – can result in premature birth, low-birth weight, stillbirths, sudden infant death syndrome.</a:t>
            </a:r>
            <a:endParaRPr/>
          </a:p>
          <a:p>
            <a:pPr marL="285750" marR="0" lvl="0" indent="-285750" algn="l" rtl="0">
              <a:spcBef>
                <a:spcPts val="1080"/>
              </a:spcBef>
              <a:spcAft>
                <a:spcPts val="0"/>
              </a:spcAft>
              <a:buClr>
                <a:srgbClr val="6CB255"/>
              </a:buClr>
              <a:buSzPts val="1700"/>
              <a:buFont typeface="Arial"/>
              <a:buChar char="•"/>
            </a:pPr>
            <a:r>
              <a:rPr lang="en-US" sz="1700" b="1">
                <a:solidFill>
                  <a:schemeClr val="dk1"/>
                </a:solidFill>
                <a:latin typeface="Arial"/>
                <a:ea typeface="Arial"/>
                <a:cs typeface="Arial"/>
                <a:sym typeface="Arial"/>
              </a:rPr>
              <a:t>Drugs</a:t>
            </a:r>
            <a:r>
              <a:rPr lang="en-US" sz="1700">
                <a:solidFill>
                  <a:schemeClr val="dk1"/>
                </a:solidFill>
                <a:latin typeface="Arial"/>
                <a:ea typeface="Arial"/>
                <a:cs typeface="Arial"/>
                <a:sym typeface="Arial"/>
              </a:rPr>
              <a:t> – heroine, cocaine, methamphetamine as well as prescription drugs.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Radiation, viruses (e.g., HIV, Herpes, Rubella). </a:t>
            </a:r>
            <a:endParaRPr sz="1700">
              <a:solidFill>
                <a:schemeClr val="dk1"/>
              </a:solidFill>
              <a:latin typeface="Arial"/>
              <a:ea typeface="Arial"/>
              <a:cs typeface="Arial"/>
              <a:sym typeface="Arial"/>
            </a:endParaRPr>
          </a:p>
        </p:txBody>
      </p:sp>
      <p:pic>
        <p:nvPicPr>
          <p:cNvPr id="3" name="Picture 2" descr="A technician uses ultrasound equipment to examine a pregnant woman's bell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51" y="3467494"/>
            <a:ext cx="3614928" cy="2036064"/>
          </a:xfrm>
          <a:prstGeom prst="rect">
            <a:avLst/>
          </a:prstGeom>
        </p:spPr>
      </p:pic>
      <p:sp>
        <p:nvSpPr>
          <p:cNvPr id="4" name="TextBox 3"/>
          <p:cNvSpPr txBox="1"/>
          <p:nvPr/>
        </p:nvSpPr>
        <p:spPr>
          <a:xfrm>
            <a:off x="5712672" y="5547257"/>
            <a:ext cx="3111749" cy="307777"/>
          </a:xfrm>
          <a:prstGeom prst="rect">
            <a:avLst/>
          </a:prstGeom>
          <a:noFill/>
        </p:spPr>
        <p:txBody>
          <a:bodyPr wrap="none" rtlCol="0">
            <a:spAutoFit/>
          </a:bodyPr>
          <a:lstStyle/>
          <a:p>
            <a:r>
              <a:rPr lang="en-US" dirty="0"/>
              <a:t>(credit: "MIKI </a:t>
            </a:r>
            <a:r>
              <a:rPr lang="en-US" dirty="0" err="1"/>
              <a:t>Yoshihito_Flickr</a:t>
            </a:r>
            <a:r>
              <a:rPr lang="en-US" dirty="0"/>
              <a:t>"/Flickr)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457200" y="241326"/>
            <a:ext cx="8062912" cy="87627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PRENATAL INFLUENCES:</a:t>
            </a:r>
            <a:br>
              <a:rPr lang="en-US"/>
            </a:br>
            <a:r>
              <a:rPr lang="en-US">
                <a:latin typeface="Arial"/>
                <a:ea typeface="Arial"/>
                <a:cs typeface="Arial"/>
                <a:sym typeface="Arial"/>
              </a:rPr>
              <a:t>FETAL-ALCOHOL SYNDROME </a:t>
            </a:r>
            <a:endParaRPr>
              <a:latin typeface="Arial"/>
              <a:ea typeface="Arial"/>
              <a:cs typeface="Arial"/>
              <a:sym typeface="Arial"/>
            </a:endParaRPr>
          </a:p>
        </p:txBody>
      </p:sp>
      <p:sp>
        <p:nvSpPr>
          <p:cNvPr id="193" name="Google Shape;193;p24"/>
          <p:cNvSpPr txBox="1">
            <a:spLocks noGrp="1"/>
          </p:cNvSpPr>
          <p:nvPr>
            <p:ph type="body" idx="1"/>
          </p:nvPr>
        </p:nvSpPr>
        <p:spPr>
          <a:xfrm>
            <a:off x="457200" y="1360553"/>
            <a:ext cx="8367221" cy="49967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dirty="0"/>
              <a:t>Collection of birth defects associated with heavy consumption of alcohol during pregnancy.</a:t>
            </a:r>
            <a:endParaRPr dirty="0"/>
          </a:p>
          <a:p>
            <a:pPr marL="0" lvl="0" indent="0" algn="l" rtl="0">
              <a:spcBef>
                <a:spcPts val="1080"/>
              </a:spcBef>
              <a:spcAft>
                <a:spcPts val="0"/>
              </a:spcAft>
              <a:buSzPts val="1700"/>
              <a:buNone/>
            </a:pPr>
            <a:r>
              <a:rPr lang="en-US" sz="1700" dirty="0"/>
              <a:t>Research has found alcohol to be the leading preventable cause of </a:t>
            </a:r>
            <a:r>
              <a:rPr lang="en-US" sz="1800" b="0" i="0" u="none" strike="noStrike">
                <a:solidFill>
                  <a:srgbClr val="000000"/>
                </a:solidFill>
                <a:effectLst/>
                <a:latin typeface="Calibri" panose="020F0502020204030204" pitchFamily="34" charset="0"/>
              </a:rPr>
              <a:t>intellectual disability </a:t>
            </a:r>
            <a:r>
              <a:rPr lang="en-US" sz="1800" b="0" i="0" u="none" strike="noStrike" dirty="0">
                <a:solidFill>
                  <a:srgbClr val="000000"/>
                </a:solidFill>
                <a:effectLst/>
                <a:latin typeface="Calibri" panose="020F0502020204030204" pitchFamily="34" charset="0"/>
              </a:rPr>
              <a:t>(ID)</a:t>
            </a:r>
            <a:r>
              <a:rPr lang="en-US" sz="1700" dirty="0"/>
              <a:t> in children in the U.S.</a:t>
            </a:r>
            <a:endParaRPr dirty="0"/>
          </a:p>
          <a:p>
            <a:pPr marL="0" lvl="0" indent="0" algn="l" rtl="0">
              <a:spcBef>
                <a:spcPts val="1080"/>
              </a:spcBef>
              <a:spcAft>
                <a:spcPts val="0"/>
              </a:spcAft>
              <a:buSzPts val="1700"/>
              <a:buNone/>
            </a:pPr>
            <a:r>
              <a:rPr lang="en-US" sz="1700" b="1" dirty="0"/>
              <a:t>Physical:</a:t>
            </a:r>
            <a:endParaRPr dirty="0"/>
          </a:p>
          <a:p>
            <a:pPr marL="285750" lvl="0" indent="-285750" algn="l" rtl="0">
              <a:spcBef>
                <a:spcPts val="1080"/>
              </a:spcBef>
              <a:spcAft>
                <a:spcPts val="0"/>
              </a:spcAft>
              <a:buSzPts val="1700"/>
              <a:buFont typeface="Arial"/>
              <a:buChar char="•"/>
            </a:pPr>
            <a:r>
              <a:rPr lang="en-US" sz="1700" dirty="0"/>
              <a:t>Small head size.</a:t>
            </a:r>
            <a:endParaRPr dirty="0"/>
          </a:p>
          <a:p>
            <a:pPr marL="285750" lvl="0" indent="-285750" algn="l" rtl="0">
              <a:spcBef>
                <a:spcPts val="1080"/>
              </a:spcBef>
              <a:spcAft>
                <a:spcPts val="0"/>
              </a:spcAft>
              <a:buSzPts val="1700"/>
              <a:buFont typeface="Arial"/>
              <a:buChar char="•"/>
            </a:pPr>
            <a:r>
              <a:rPr lang="en-US" sz="1700" dirty="0"/>
              <a:t>Abnormal facial features.</a:t>
            </a:r>
            <a:endParaRPr dirty="0"/>
          </a:p>
          <a:p>
            <a:pPr marL="0" lvl="0" indent="0" algn="l" rtl="0">
              <a:spcBef>
                <a:spcPts val="1080"/>
              </a:spcBef>
              <a:spcAft>
                <a:spcPts val="0"/>
              </a:spcAft>
              <a:buSzPts val="1700"/>
              <a:buNone/>
            </a:pPr>
            <a:r>
              <a:rPr lang="en-US" sz="1700" b="1" dirty="0"/>
              <a:t>Cognitive:</a:t>
            </a:r>
            <a:endParaRPr dirty="0"/>
          </a:p>
          <a:p>
            <a:pPr marL="285750" lvl="0" indent="-285750" algn="l" rtl="0">
              <a:spcBef>
                <a:spcPts val="1080"/>
              </a:spcBef>
              <a:spcAft>
                <a:spcPts val="0"/>
              </a:spcAft>
              <a:buSzPts val="1700"/>
              <a:buFont typeface="Arial"/>
              <a:buChar char="•"/>
            </a:pPr>
            <a:r>
              <a:rPr lang="en-US" sz="1700" dirty="0"/>
              <a:t>Poor judgement.</a:t>
            </a:r>
            <a:endParaRPr dirty="0"/>
          </a:p>
          <a:p>
            <a:pPr marL="285750" lvl="0" indent="-285750" algn="l" rtl="0">
              <a:spcBef>
                <a:spcPts val="1080"/>
              </a:spcBef>
              <a:spcAft>
                <a:spcPts val="0"/>
              </a:spcAft>
              <a:buSzPts val="1700"/>
              <a:buFont typeface="Arial"/>
              <a:buChar char="•"/>
            </a:pPr>
            <a:r>
              <a:rPr lang="en-US" sz="1700" dirty="0"/>
              <a:t>Poor impulse control.</a:t>
            </a:r>
            <a:endParaRPr dirty="0"/>
          </a:p>
          <a:p>
            <a:pPr marL="285750" lvl="0" indent="-285750" algn="l" rtl="0">
              <a:spcBef>
                <a:spcPts val="1080"/>
              </a:spcBef>
              <a:spcAft>
                <a:spcPts val="0"/>
              </a:spcAft>
              <a:buSzPts val="1700"/>
              <a:buFont typeface="Arial"/>
              <a:buChar char="•"/>
            </a:pPr>
            <a:r>
              <a:rPr lang="en-US" sz="1700" dirty="0"/>
              <a:t>Higher rates of ADHD.</a:t>
            </a:r>
            <a:endParaRPr dirty="0"/>
          </a:p>
          <a:p>
            <a:pPr marL="285750" lvl="0" indent="-285750" algn="l" rtl="0">
              <a:spcBef>
                <a:spcPts val="1080"/>
              </a:spcBef>
              <a:spcAft>
                <a:spcPts val="0"/>
              </a:spcAft>
              <a:buSzPts val="1700"/>
              <a:buFont typeface="Arial"/>
              <a:buChar char="•"/>
            </a:pPr>
            <a:r>
              <a:rPr lang="en-US" sz="1700" dirty="0"/>
              <a:t>Learning issues.</a:t>
            </a:r>
            <a:endParaRPr dirty="0"/>
          </a:p>
          <a:p>
            <a:pPr marL="285750" lvl="0" indent="-285750" algn="l" rtl="0">
              <a:spcBef>
                <a:spcPts val="1080"/>
              </a:spcBef>
              <a:spcAft>
                <a:spcPts val="0"/>
              </a:spcAft>
              <a:buSzPts val="1700"/>
              <a:buFont typeface="Arial"/>
              <a:buChar char="•"/>
            </a:pPr>
            <a:r>
              <a:rPr lang="en-US" sz="1700" dirty="0"/>
              <a:t>Lower IQ scores.</a:t>
            </a:r>
            <a:endParaRPr sz="1700" dirty="0"/>
          </a:p>
        </p:txBody>
      </p:sp>
      <p:pic>
        <p:nvPicPr>
          <p:cNvPr id="195" name="Google Shape;195;p24"/>
          <p:cNvPicPr preferRelativeResize="0"/>
          <p:nvPr/>
        </p:nvPicPr>
        <p:blipFill rotWithShape="1">
          <a:blip r:embed="rId3">
            <a:alphaModFix/>
          </a:blip>
          <a:srcRect/>
          <a:stretch/>
        </p:blipFill>
        <p:spPr>
          <a:xfrm>
            <a:off x="4286779" y="3182257"/>
            <a:ext cx="4233333" cy="3175000"/>
          </a:xfrm>
          <a:prstGeom prst="rect">
            <a:avLst/>
          </a:prstGeom>
          <a:noFill/>
          <a:ln>
            <a:noFill/>
          </a:ln>
        </p:spPr>
      </p:pic>
      <p:sp>
        <p:nvSpPr>
          <p:cNvPr id="196" name="Google Shape;196;p24"/>
          <p:cNvSpPr txBox="1"/>
          <p:nvPr/>
        </p:nvSpPr>
        <p:spPr>
          <a:xfrm>
            <a:off x="4640810" y="6454016"/>
            <a:ext cx="3643085"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a:solidFill>
                  <a:schemeClr val="dk1"/>
                </a:solidFill>
                <a:latin typeface="Arial"/>
                <a:ea typeface="Arial"/>
                <a:cs typeface="Arial"/>
                <a:sym typeface="Arial"/>
              </a:rPr>
              <a:t>(Credit: Fetal Alcohol Syndrome, Youtube)</a:t>
            </a:r>
            <a:endParaRPr sz="13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NEWBORNS</a:t>
            </a:r>
            <a:endParaRPr/>
          </a:p>
        </p:txBody>
      </p:sp>
      <p:sp>
        <p:nvSpPr>
          <p:cNvPr id="210" name="Google Shape;210;p26"/>
          <p:cNvSpPr txBox="1">
            <a:spLocks noGrp="1"/>
          </p:cNvSpPr>
          <p:nvPr>
            <p:ph type="body" idx="1"/>
          </p:nvPr>
        </p:nvSpPr>
        <p:spPr>
          <a:xfrm>
            <a:off x="457200" y="1228337"/>
            <a:ext cx="8367221" cy="494023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Newborn reflexes </a:t>
            </a:r>
            <a:r>
              <a:rPr lang="en-US" sz="1700"/>
              <a:t>– inborn automatic responses to particular forms of stimulation (help the newborn survive).</a:t>
            </a:r>
            <a:endParaRPr sz="1700"/>
          </a:p>
          <a:p>
            <a:pPr marL="0" lvl="0" indent="0" algn="l" rtl="0">
              <a:spcBef>
                <a:spcPts val="1080"/>
              </a:spcBef>
              <a:spcAft>
                <a:spcPts val="0"/>
              </a:spcAft>
              <a:buSzPts val="1700"/>
              <a:buNone/>
            </a:pPr>
            <a:r>
              <a:rPr lang="en-US" sz="1700" b="1"/>
              <a:t>Rooting reflex </a:t>
            </a:r>
            <a:r>
              <a:rPr lang="en-US" sz="1700"/>
              <a:t>– baby turns its head towards something that touches its cheek.</a:t>
            </a:r>
            <a:endParaRPr/>
          </a:p>
          <a:p>
            <a:pPr marL="0" lvl="0" indent="0" algn="l" rtl="0">
              <a:spcBef>
                <a:spcPts val="1080"/>
              </a:spcBef>
              <a:spcAft>
                <a:spcPts val="0"/>
              </a:spcAft>
              <a:buSzPts val="1700"/>
              <a:buNone/>
            </a:pPr>
            <a:r>
              <a:rPr lang="en-US" sz="1700" b="1"/>
              <a:t>Sucking reflex </a:t>
            </a:r>
            <a:r>
              <a:rPr lang="en-US" sz="1700"/>
              <a:t>– suck on objects placed by the mouth.</a:t>
            </a:r>
            <a:endParaRPr/>
          </a:p>
          <a:p>
            <a:pPr marL="0" lvl="0" indent="0" algn="l" rtl="0">
              <a:spcBef>
                <a:spcPts val="1080"/>
              </a:spcBef>
              <a:spcAft>
                <a:spcPts val="0"/>
              </a:spcAft>
              <a:buSzPts val="1700"/>
              <a:buNone/>
            </a:pPr>
            <a:r>
              <a:rPr lang="en-US" sz="1700" b="1"/>
              <a:t>Grasping reflex </a:t>
            </a:r>
            <a:r>
              <a:rPr lang="en-US" sz="1700"/>
              <a:t>– cling to objects placed in hands.</a:t>
            </a:r>
            <a:endParaRPr/>
          </a:p>
          <a:p>
            <a:pPr marL="0" lvl="0" indent="0" algn="l" rtl="0">
              <a:spcBef>
                <a:spcPts val="1080"/>
              </a:spcBef>
              <a:spcAft>
                <a:spcPts val="0"/>
              </a:spcAft>
              <a:buSzPts val="1700"/>
              <a:buNone/>
            </a:pPr>
            <a:r>
              <a:rPr lang="en-US" sz="1700" b="1"/>
              <a:t>Moro reflex </a:t>
            </a:r>
            <a:r>
              <a:rPr lang="en-US" sz="1700"/>
              <a:t>– baby spreads arms and pulls them back in when they are startled/feel like they are falling.</a:t>
            </a:r>
            <a:endParaRPr/>
          </a:p>
          <a:p>
            <a:pPr marL="0" lvl="0" indent="0" algn="l" rtl="0">
              <a:spcBef>
                <a:spcPts val="1080"/>
              </a:spcBef>
              <a:spcAft>
                <a:spcPts val="0"/>
              </a:spcAft>
              <a:buSzPts val="1700"/>
              <a:buNone/>
            </a:pPr>
            <a:endParaRPr sz="1700"/>
          </a:p>
          <a:p>
            <a:pPr marL="0" lvl="0" indent="0" algn="l" rtl="0">
              <a:spcBef>
                <a:spcPts val="1080"/>
              </a:spcBef>
              <a:spcAft>
                <a:spcPts val="0"/>
              </a:spcAft>
              <a:buSzPts val="1700"/>
              <a:buNone/>
            </a:pPr>
            <a:r>
              <a:rPr lang="en-US" sz="1700" b="1">
                <a:solidFill>
                  <a:schemeClr val="dk1"/>
                </a:solidFill>
              </a:rPr>
              <a:t>Sensory abilities:</a:t>
            </a:r>
            <a:endParaRPr/>
          </a:p>
          <a:p>
            <a:pPr marL="285750" lvl="0" indent="-285750" algn="l" rtl="0">
              <a:spcBef>
                <a:spcPts val="1080"/>
              </a:spcBef>
              <a:spcAft>
                <a:spcPts val="0"/>
              </a:spcAft>
              <a:buSzPts val="1700"/>
              <a:buFont typeface="Arial"/>
              <a:buChar char="•"/>
            </a:pPr>
            <a:r>
              <a:rPr lang="en-US" sz="1700"/>
              <a:t>Not yet fully developed at birth.</a:t>
            </a:r>
            <a:endParaRPr/>
          </a:p>
          <a:p>
            <a:pPr marL="285750" lvl="0" indent="-285750" algn="l" rtl="0">
              <a:spcBef>
                <a:spcPts val="1080"/>
              </a:spcBef>
              <a:spcAft>
                <a:spcPts val="0"/>
              </a:spcAft>
              <a:buSzPts val="1700"/>
              <a:buFont typeface="Arial"/>
              <a:buChar char="•"/>
            </a:pPr>
            <a:r>
              <a:rPr lang="en-US" sz="1700"/>
              <a:t>Vision is the least developed sense.</a:t>
            </a:r>
            <a:endParaRPr/>
          </a:p>
          <a:p>
            <a:pPr marL="285750" lvl="0" indent="-285750" algn="l" rtl="0">
              <a:spcBef>
                <a:spcPts val="1080"/>
              </a:spcBef>
              <a:spcAft>
                <a:spcPts val="0"/>
              </a:spcAft>
              <a:buSzPts val="1700"/>
              <a:buFont typeface="Arial"/>
              <a:buChar char="•"/>
            </a:pPr>
            <a:r>
              <a:rPr lang="en-US" sz="1700"/>
              <a:t>Prefer human voices, specifically their mothers over a stranger’s.</a:t>
            </a:r>
            <a:endParaRPr/>
          </a:p>
          <a:p>
            <a:pPr marL="285750" lvl="0" indent="-285750" algn="l" rtl="0">
              <a:spcBef>
                <a:spcPts val="1080"/>
              </a:spcBef>
              <a:spcAft>
                <a:spcPts val="0"/>
              </a:spcAft>
              <a:buSzPts val="1700"/>
              <a:buFont typeface="Arial"/>
              <a:buChar char="•"/>
            </a:pPr>
            <a:r>
              <a:rPr lang="en-US" sz="1700"/>
              <a:t>Can distinguish between the smell of their mother and others.</a:t>
            </a:r>
            <a:endParaRPr sz="1700"/>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LIFESPAN DEVELOPMENT</a:t>
            </a:r>
            <a:endParaRPr/>
          </a:p>
        </p:txBody>
      </p:sp>
      <p:sp>
        <p:nvSpPr>
          <p:cNvPr id="53" name="Google Shape;53;p7"/>
          <p:cNvSpPr txBox="1">
            <a:spLocks noGrp="1"/>
          </p:cNvSpPr>
          <p:nvPr>
            <p:ph type="body" idx="1"/>
          </p:nvPr>
        </p:nvSpPr>
        <p:spPr>
          <a:xfrm>
            <a:off x="457200" y="5173766"/>
            <a:ext cx="8062912" cy="7773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Lifespan development studies how you change as well as how you remain the same over the course of your life. </a:t>
            </a:r>
            <a:endParaRPr/>
          </a:p>
        </p:txBody>
      </p:sp>
      <p:sp>
        <p:nvSpPr>
          <p:cNvPr id="56" name="Google Shape;56;p7"/>
          <p:cNvSpPr txBox="1"/>
          <p:nvPr/>
        </p:nvSpPr>
        <p:spPr>
          <a:xfrm>
            <a:off x="2250923" y="4586946"/>
            <a:ext cx="4475463"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b="0" i="0" u="none" strike="noStrike" cap="none" dirty="0">
                <a:solidFill>
                  <a:schemeClr val="dk1"/>
                </a:solidFill>
                <a:latin typeface="Arial"/>
                <a:ea typeface="Arial"/>
                <a:cs typeface="Arial"/>
                <a:sym typeface="Arial"/>
              </a:rPr>
              <a:t>(credit: modification of work by Giles Cook)</a:t>
            </a:r>
            <a:endParaRPr sz="1300" dirty="0">
              <a:solidFill>
                <a:schemeClr val="dk1"/>
              </a:solidFill>
              <a:latin typeface="Arial"/>
              <a:ea typeface="Arial"/>
              <a:cs typeface="Arial"/>
              <a:sym typeface="Arial"/>
            </a:endParaRPr>
          </a:p>
        </p:txBody>
      </p:sp>
      <p:pic>
        <p:nvPicPr>
          <p:cNvPr id="9" name="Figure" descr="A picture shows two intertwined hands. One is the large hand of an adult, and the other is the tiny hand of an infant. The infant's entire hand grasp is about the size of a single adult finger."/>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20881" r="-20881"/>
          <a:stretch>
            <a:fillRect/>
          </a:stretch>
        </p:blipFill>
        <p:spPr>
          <a:xfrm>
            <a:off x="457199" y="1122386"/>
            <a:ext cx="8062913" cy="35000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PHYSICAL DEVELOPMENT</a:t>
            </a:r>
            <a:endParaRPr/>
          </a:p>
        </p:txBody>
      </p:sp>
      <p:sp>
        <p:nvSpPr>
          <p:cNvPr id="217" name="Google Shape;217;p27"/>
          <p:cNvSpPr txBox="1">
            <a:spLocks noGrp="1"/>
          </p:cNvSpPr>
          <p:nvPr>
            <p:ph type="body" idx="1"/>
          </p:nvPr>
        </p:nvSpPr>
        <p:spPr>
          <a:xfrm>
            <a:off x="457200" y="1109150"/>
            <a:ext cx="8367221" cy="5432586"/>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572"/>
              <a:buNone/>
            </a:pPr>
            <a:r>
              <a:rPr lang="en-US" sz="1572" b="1" u="sng">
                <a:solidFill>
                  <a:srgbClr val="6CB255"/>
                </a:solidFill>
              </a:rPr>
              <a:t>Growth</a:t>
            </a:r>
            <a:endParaRPr/>
          </a:p>
          <a:p>
            <a:pPr marL="285750" lvl="0" indent="-285750" algn="l" rtl="0">
              <a:lnSpc>
                <a:spcPct val="80000"/>
              </a:lnSpc>
              <a:spcBef>
                <a:spcPts val="1050"/>
              </a:spcBef>
              <a:spcAft>
                <a:spcPts val="0"/>
              </a:spcAft>
              <a:buSzPts val="1572"/>
              <a:buFont typeface="Arial"/>
              <a:buChar char="•"/>
            </a:pPr>
            <a:r>
              <a:rPr lang="en-US" sz="1572"/>
              <a:t>Occurs rapidly during infancy.</a:t>
            </a:r>
            <a:endParaRPr/>
          </a:p>
          <a:p>
            <a:pPr marL="285750" lvl="0" indent="-285750" algn="l" rtl="0">
              <a:lnSpc>
                <a:spcPct val="80000"/>
              </a:lnSpc>
              <a:spcBef>
                <a:spcPts val="1050"/>
              </a:spcBef>
              <a:spcAft>
                <a:spcPts val="0"/>
              </a:spcAft>
              <a:buSzPts val="1572"/>
              <a:buFont typeface="Arial"/>
              <a:buChar char="•"/>
            </a:pPr>
            <a:r>
              <a:rPr lang="en-US" sz="1572"/>
              <a:t>Slows down at around ages 4-6.</a:t>
            </a:r>
            <a:endParaRPr/>
          </a:p>
          <a:p>
            <a:pPr marL="285750" lvl="0" indent="-285750" algn="l" rtl="0">
              <a:lnSpc>
                <a:spcPct val="80000"/>
              </a:lnSpc>
              <a:spcBef>
                <a:spcPts val="1050"/>
              </a:spcBef>
              <a:spcAft>
                <a:spcPts val="0"/>
              </a:spcAft>
              <a:buSzPts val="1572"/>
              <a:buFont typeface="Arial"/>
              <a:buChar char="•"/>
            </a:pPr>
            <a:r>
              <a:rPr lang="en-US" sz="1572"/>
              <a:t>Girls have a growth spurt at age 8/9 – about 12.</a:t>
            </a:r>
            <a:endParaRPr/>
          </a:p>
          <a:p>
            <a:pPr marL="0" lvl="0" indent="0" algn="l" rtl="0">
              <a:lnSpc>
                <a:spcPct val="80000"/>
              </a:lnSpc>
              <a:spcBef>
                <a:spcPts val="1050"/>
              </a:spcBef>
              <a:spcAft>
                <a:spcPts val="0"/>
              </a:spcAft>
              <a:buSzPts val="1572"/>
              <a:buNone/>
            </a:pPr>
            <a:r>
              <a:rPr lang="en-US" sz="1572" b="1" u="sng">
                <a:solidFill>
                  <a:srgbClr val="6CB255"/>
                </a:solidFill>
              </a:rPr>
              <a:t>Nervous System</a:t>
            </a:r>
            <a:endParaRPr/>
          </a:p>
          <a:p>
            <a:pPr marL="0" lvl="0" indent="0" algn="l" rtl="0">
              <a:lnSpc>
                <a:spcPct val="80000"/>
              </a:lnSpc>
              <a:spcBef>
                <a:spcPts val="1050"/>
              </a:spcBef>
              <a:spcAft>
                <a:spcPts val="0"/>
              </a:spcAft>
              <a:buSzPts val="1572"/>
              <a:buNone/>
            </a:pPr>
            <a:r>
              <a:rPr lang="en-US" sz="1572" b="1"/>
              <a:t>Blooming period </a:t>
            </a:r>
            <a:r>
              <a:rPr lang="en-US" sz="1572"/>
              <a:t>- neural pathways form thousands of new connections during infancy and toddlerhood.</a:t>
            </a:r>
            <a:endParaRPr/>
          </a:p>
          <a:p>
            <a:pPr marL="0" lvl="0" indent="0" algn="l" rtl="0">
              <a:lnSpc>
                <a:spcPct val="80000"/>
              </a:lnSpc>
              <a:spcBef>
                <a:spcPts val="1050"/>
              </a:spcBef>
              <a:spcAft>
                <a:spcPts val="0"/>
              </a:spcAft>
              <a:buSzPts val="1572"/>
              <a:buNone/>
            </a:pPr>
            <a:r>
              <a:rPr lang="en-US" sz="1572" b="1"/>
              <a:t>Pruning period </a:t>
            </a:r>
            <a:r>
              <a:rPr lang="en-US" sz="1572"/>
              <a:t>– neural connections are reduced during childhood and adolescence to allow the brain to function more efficiently.</a:t>
            </a:r>
            <a:endParaRPr/>
          </a:p>
          <a:p>
            <a:pPr marL="0" lvl="0" indent="0" algn="l" rtl="0">
              <a:lnSpc>
                <a:spcPct val="80000"/>
              </a:lnSpc>
              <a:spcBef>
                <a:spcPts val="1050"/>
              </a:spcBef>
              <a:spcAft>
                <a:spcPts val="0"/>
              </a:spcAft>
              <a:buSzPts val="1572"/>
              <a:buNone/>
            </a:pPr>
            <a:r>
              <a:rPr lang="en-US" sz="1572"/>
              <a:t>Size of the brain increases rapidly (especially the frontal lobe duirng ages 3-6). </a:t>
            </a:r>
            <a:endParaRPr sz="1572"/>
          </a:p>
          <a:p>
            <a:pPr marL="285750" lvl="0" indent="-285750" algn="l" rtl="0">
              <a:lnSpc>
                <a:spcPct val="80000"/>
              </a:lnSpc>
              <a:spcBef>
                <a:spcPts val="1050"/>
              </a:spcBef>
              <a:spcAft>
                <a:spcPts val="0"/>
              </a:spcAft>
              <a:buSzPts val="1572"/>
              <a:buFont typeface="Arial"/>
              <a:buChar char="•"/>
            </a:pPr>
            <a:r>
              <a:rPr lang="en-US" sz="1572"/>
              <a:t>55% of adult size at age 2, 90% of adult size at age 6.</a:t>
            </a:r>
            <a:endParaRPr/>
          </a:p>
          <a:p>
            <a:pPr marL="0" lvl="0" indent="0" algn="l" rtl="0">
              <a:lnSpc>
                <a:spcPct val="80000"/>
              </a:lnSpc>
              <a:spcBef>
                <a:spcPts val="1050"/>
              </a:spcBef>
              <a:spcAft>
                <a:spcPts val="0"/>
              </a:spcAft>
              <a:buSzPts val="1572"/>
              <a:buNone/>
            </a:pPr>
            <a:r>
              <a:rPr lang="en-US" sz="1572" b="1" u="sng">
                <a:solidFill>
                  <a:srgbClr val="6CB255"/>
                </a:solidFill>
              </a:rPr>
              <a:t>Motor Development</a:t>
            </a:r>
            <a:endParaRPr/>
          </a:p>
          <a:p>
            <a:pPr marL="0" lvl="0" indent="0" algn="l" rtl="0">
              <a:lnSpc>
                <a:spcPct val="80000"/>
              </a:lnSpc>
              <a:spcBef>
                <a:spcPts val="1050"/>
              </a:spcBef>
              <a:spcAft>
                <a:spcPts val="0"/>
              </a:spcAft>
              <a:buSzPts val="1572"/>
              <a:buNone/>
            </a:pPr>
            <a:r>
              <a:rPr lang="en-US" sz="1572" b="1"/>
              <a:t>Motor skills </a:t>
            </a:r>
            <a:r>
              <a:rPr lang="en-US" sz="1572"/>
              <a:t>– ability to move our bodies and manipulate objects.</a:t>
            </a:r>
            <a:endParaRPr/>
          </a:p>
          <a:p>
            <a:pPr marL="0" lvl="0" indent="0" algn="l" rtl="0">
              <a:lnSpc>
                <a:spcPct val="80000"/>
              </a:lnSpc>
              <a:spcBef>
                <a:spcPts val="1050"/>
              </a:spcBef>
              <a:spcAft>
                <a:spcPts val="0"/>
              </a:spcAft>
              <a:buSzPts val="1572"/>
              <a:buNone/>
            </a:pPr>
            <a:r>
              <a:rPr lang="en-US" sz="1572"/>
              <a:t>Occurs in an orderly sequence – becomes more advanced.</a:t>
            </a:r>
            <a:endParaRPr/>
          </a:p>
          <a:p>
            <a:pPr marL="0" lvl="0" indent="0" algn="l" rtl="0">
              <a:lnSpc>
                <a:spcPct val="80000"/>
              </a:lnSpc>
              <a:spcBef>
                <a:spcPts val="1050"/>
              </a:spcBef>
              <a:spcAft>
                <a:spcPts val="0"/>
              </a:spcAft>
              <a:buSzPts val="1572"/>
              <a:buNone/>
            </a:pPr>
            <a:r>
              <a:rPr lang="en-US" sz="1572" b="1"/>
              <a:t>Fine motor skills </a:t>
            </a:r>
            <a:r>
              <a:rPr lang="en-US" sz="1572"/>
              <a:t>– focus on the muscles in our fingers, toes, and eyes, and enable coordination of small actions (e.g., gripping a pencil).</a:t>
            </a:r>
            <a:endParaRPr/>
          </a:p>
          <a:p>
            <a:pPr marL="0" lvl="0" indent="0" algn="l" rtl="0">
              <a:lnSpc>
                <a:spcPct val="80000"/>
              </a:lnSpc>
              <a:spcBef>
                <a:spcPts val="1050"/>
              </a:spcBef>
              <a:spcAft>
                <a:spcPts val="0"/>
              </a:spcAft>
              <a:buSzPts val="1572"/>
              <a:buNone/>
            </a:pPr>
            <a:r>
              <a:rPr lang="en-US" sz="1572" b="1"/>
              <a:t>Gross motor skills </a:t>
            </a:r>
            <a:r>
              <a:rPr lang="en-US" sz="1572"/>
              <a:t>– focus on large muscle groups that control arms and legs and involve larger movements (e.g., balancing, running).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DEVELOPMENT</a:t>
            </a:r>
            <a:endParaRPr/>
          </a:p>
        </p:txBody>
      </p:sp>
      <p:sp>
        <p:nvSpPr>
          <p:cNvPr id="227" name="Google Shape;227;p28"/>
          <p:cNvSpPr txBox="1"/>
          <p:nvPr/>
        </p:nvSpPr>
        <p:spPr>
          <a:xfrm>
            <a:off x="457199" y="1112867"/>
            <a:ext cx="8367221" cy="4037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600"/>
              <a:buFont typeface="Arial"/>
              <a:buNone/>
            </a:pPr>
            <a:r>
              <a:rPr lang="en-US" sz="1600" b="0">
                <a:solidFill>
                  <a:srgbClr val="000000"/>
                </a:solidFill>
                <a:latin typeface="Arial"/>
                <a:ea typeface="Arial"/>
                <a:cs typeface="Arial"/>
                <a:sym typeface="Arial"/>
              </a:rPr>
              <a:t>Piaget thought that children’s ability to understand objects developed slowly as a child matures and interacts with the environment.</a:t>
            </a:r>
            <a:endParaRPr/>
          </a:p>
          <a:p>
            <a:pPr marL="0" marR="0" lvl="0" indent="0" algn="l" rtl="0">
              <a:spcBef>
                <a:spcPts val="1080"/>
              </a:spcBef>
              <a:spcAft>
                <a:spcPts val="0"/>
              </a:spcAft>
              <a:buClr>
                <a:srgbClr val="6CB255"/>
              </a:buClr>
              <a:buSzPts val="1600"/>
              <a:buFont typeface="Arial"/>
              <a:buNone/>
            </a:pPr>
            <a:r>
              <a:rPr lang="en-US" sz="1600" b="0">
                <a:solidFill>
                  <a:srgbClr val="000000"/>
                </a:solidFill>
                <a:latin typeface="Arial"/>
                <a:ea typeface="Arial"/>
                <a:cs typeface="Arial"/>
                <a:sym typeface="Arial"/>
              </a:rPr>
              <a:t>Today, developmental psychologists think Piaget was incorrect.</a:t>
            </a:r>
            <a:endParaRPr/>
          </a:p>
          <a:p>
            <a:pPr marL="0" marR="0" lvl="0" indent="0" algn="l" rtl="0">
              <a:spcBef>
                <a:spcPts val="1080"/>
              </a:spcBef>
              <a:spcAft>
                <a:spcPts val="0"/>
              </a:spcAft>
              <a:buClr>
                <a:srgbClr val="6CB255"/>
              </a:buClr>
              <a:buSzPts val="1600"/>
              <a:buFont typeface="Arial"/>
              <a:buNone/>
            </a:pPr>
            <a:r>
              <a:rPr lang="en-US" sz="1600" b="1">
                <a:solidFill>
                  <a:srgbClr val="6CB255"/>
                </a:solidFill>
                <a:latin typeface="Arial"/>
                <a:ea typeface="Arial"/>
                <a:cs typeface="Arial"/>
                <a:sym typeface="Arial"/>
              </a:rPr>
              <a:t>Baillargeon (1987):</a:t>
            </a:r>
            <a:endParaRPr/>
          </a:p>
          <a:p>
            <a:pPr marL="285750" marR="0" lvl="0" indent="-285750" algn="l" rtl="0">
              <a:spcBef>
                <a:spcPts val="108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Very young children understand objects and how they work long before they have experience with those objects.</a:t>
            </a:r>
            <a:endParaRPr/>
          </a:p>
          <a:p>
            <a:pPr marL="285750" marR="0" lvl="0" indent="-285750" algn="l" rtl="0">
              <a:spcBef>
                <a:spcPts val="108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In Baillargeon’s study, infants observed a truck </a:t>
            </a:r>
            <a:r>
              <a:rPr lang="en-US" sz="1600" b="0">
                <a:solidFill>
                  <a:srgbClr val="6CB255"/>
                </a:solidFill>
                <a:latin typeface="Arial"/>
                <a:ea typeface="Arial"/>
                <a:cs typeface="Arial"/>
                <a:sym typeface="Arial"/>
              </a:rPr>
              <a:t>(a) </a:t>
            </a:r>
            <a:r>
              <a:rPr lang="en-US" sz="1600" b="0">
                <a:solidFill>
                  <a:srgbClr val="000000"/>
                </a:solidFill>
                <a:latin typeface="Arial"/>
                <a:ea typeface="Arial"/>
                <a:cs typeface="Arial"/>
                <a:sym typeface="Arial"/>
              </a:rPr>
              <a:t>roll down an unobstructed track, </a:t>
            </a:r>
            <a:r>
              <a:rPr lang="en-US" sz="1600" b="0">
                <a:solidFill>
                  <a:srgbClr val="6CB255"/>
                </a:solidFill>
                <a:latin typeface="Arial"/>
                <a:ea typeface="Arial"/>
                <a:cs typeface="Arial"/>
                <a:sym typeface="Arial"/>
              </a:rPr>
              <a:t>(b) </a:t>
            </a:r>
            <a:r>
              <a:rPr lang="en-US" sz="1600" b="0">
                <a:solidFill>
                  <a:srgbClr val="000000"/>
                </a:solidFill>
                <a:latin typeface="Arial"/>
                <a:ea typeface="Arial"/>
                <a:cs typeface="Arial"/>
                <a:sym typeface="Arial"/>
              </a:rPr>
              <a:t>roll down an unobstructed track with an obstruction (box) beside it, and </a:t>
            </a:r>
            <a:r>
              <a:rPr lang="en-US" sz="1600" b="0">
                <a:solidFill>
                  <a:srgbClr val="6CB255"/>
                </a:solidFill>
                <a:latin typeface="Arial"/>
                <a:ea typeface="Arial"/>
                <a:cs typeface="Arial"/>
                <a:sym typeface="Arial"/>
              </a:rPr>
              <a:t>(c) </a:t>
            </a:r>
            <a:r>
              <a:rPr lang="en-US" sz="1600" b="0">
                <a:solidFill>
                  <a:srgbClr val="000000"/>
                </a:solidFill>
                <a:latin typeface="Arial"/>
                <a:ea typeface="Arial"/>
                <a:cs typeface="Arial"/>
                <a:sym typeface="Arial"/>
              </a:rPr>
              <a:t>roll down and pass through what appeared to be an obstruction.</a:t>
            </a:r>
            <a:endParaRPr/>
          </a:p>
          <a:p>
            <a:pPr marL="285750" marR="0" lvl="0" indent="-285750" algn="l" rtl="0">
              <a:spcBef>
                <a:spcPts val="92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Infants spent more time looking at </a:t>
            </a:r>
            <a:r>
              <a:rPr lang="en-US" sz="1600" b="0">
                <a:solidFill>
                  <a:srgbClr val="6CB255"/>
                </a:solidFill>
                <a:latin typeface="Arial"/>
                <a:ea typeface="Arial"/>
                <a:cs typeface="Arial"/>
                <a:sym typeface="Arial"/>
              </a:rPr>
              <a:t>(c) </a:t>
            </a:r>
            <a:r>
              <a:rPr lang="en-US" sz="1600" b="0">
                <a:solidFill>
                  <a:schemeClr val="dk1"/>
                </a:solidFill>
                <a:latin typeface="Arial"/>
                <a:ea typeface="Arial"/>
                <a:cs typeface="Arial"/>
                <a:sym typeface="Arial"/>
              </a:rPr>
              <a:t>suggesting that they knew solid objects cannot pass through each other.</a:t>
            </a:r>
            <a:endParaRPr sz="1600" b="0">
              <a:solidFill>
                <a:srgbClr val="000000"/>
              </a:solidFill>
              <a:latin typeface="Arial"/>
              <a:ea typeface="Arial"/>
              <a:cs typeface="Arial"/>
              <a:sym typeface="Arial"/>
            </a:endParaRPr>
          </a:p>
          <a:p>
            <a:pPr marL="285750" marR="0" lvl="0" indent="-177800" algn="l" rtl="0">
              <a:spcBef>
                <a:spcPts val="940"/>
              </a:spcBef>
              <a:spcAft>
                <a:spcPts val="0"/>
              </a:spcAft>
              <a:buClr>
                <a:srgbClr val="6CB255"/>
              </a:buClr>
              <a:buSzPts val="1700"/>
              <a:buFont typeface="Arial"/>
              <a:buNone/>
            </a:pPr>
            <a:endParaRPr sz="1700" b="0">
              <a:solidFill>
                <a:srgbClr val="000000"/>
              </a:solidFill>
              <a:latin typeface="Arial"/>
              <a:ea typeface="Arial"/>
              <a:cs typeface="Arial"/>
              <a:sym typeface="Arial"/>
            </a:endParaRPr>
          </a:p>
        </p:txBody>
      </p:sp>
      <p:pic>
        <p:nvPicPr>
          <p:cNvPr id="8" name="Figure" descr="Image A shows a toy truck coasting along a track unobstructed. Image B shows a toy truck coasting along a track with a box in the background. Image C shows a truck coasting along a track and going through what appears to be an obstruction."/>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62565" b="-62565"/>
          <a:stretch>
            <a:fillRect/>
          </a:stretch>
        </p:blipFill>
        <p:spPr>
          <a:xfrm>
            <a:off x="609352" y="3915013"/>
            <a:ext cx="8062913" cy="35000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DEVELOPMENT</a:t>
            </a:r>
            <a:endParaRPr/>
          </a:p>
        </p:txBody>
      </p:sp>
      <p:sp>
        <p:nvSpPr>
          <p:cNvPr id="233" name="Google Shape;233;p29"/>
          <p:cNvSpPr txBox="1">
            <a:spLocks noGrp="1"/>
          </p:cNvSpPr>
          <p:nvPr>
            <p:ph type="body" idx="1"/>
          </p:nvPr>
        </p:nvSpPr>
        <p:spPr>
          <a:xfrm>
            <a:off x="457199" y="1069599"/>
            <a:ext cx="4026833" cy="33656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Cognitive Milestones</a:t>
            </a:r>
            <a:endParaRPr/>
          </a:p>
          <a:p>
            <a:pPr marL="0" lvl="0" indent="0" algn="l" rtl="0">
              <a:spcBef>
                <a:spcPts val="1080"/>
              </a:spcBef>
              <a:spcAft>
                <a:spcPts val="0"/>
              </a:spcAft>
              <a:buSzPts val="1600"/>
              <a:buNone/>
            </a:pPr>
            <a:r>
              <a:rPr lang="en-US" sz="1600" b="1"/>
              <a:t>6-9 months </a:t>
            </a:r>
            <a:r>
              <a:rPr lang="en-US" sz="1600"/>
              <a:t>– can shake their head “no”.</a:t>
            </a:r>
            <a:endParaRPr/>
          </a:p>
          <a:p>
            <a:pPr marL="0" lvl="0" indent="0" algn="l" rtl="0">
              <a:spcBef>
                <a:spcPts val="1080"/>
              </a:spcBef>
              <a:spcAft>
                <a:spcPts val="0"/>
              </a:spcAft>
              <a:buSzPts val="1600"/>
              <a:buNone/>
            </a:pPr>
            <a:r>
              <a:rPr lang="en-US" sz="1600" b="1"/>
              <a:t>9-12 months </a:t>
            </a:r>
            <a:r>
              <a:rPr lang="en-US" sz="1600"/>
              <a:t>– respond to verbal requests (e.g., wave bye-bye).</a:t>
            </a:r>
            <a:endParaRPr/>
          </a:p>
          <a:p>
            <a:pPr marL="0" lvl="0" indent="0" algn="l" rtl="0">
              <a:spcBef>
                <a:spcPts val="1080"/>
              </a:spcBef>
              <a:spcAft>
                <a:spcPts val="0"/>
              </a:spcAft>
              <a:buSzPts val="1600"/>
              <a:buNone/>
            </a:pPr>
            <a:r>
              <a:rPr lang="en-US" sz="1600" b="1"/>
              <a:t>8 months </a:t>
            </a:r>
            <a:r>
              <a:rPr lang="en-US" sz="1600"/>
              <a:t>- understand object permanence.</a:t>
            </a:r>
            <a:endParaRPr/>
          </a:p>
          <a:p>
            <a:pPr marL="0" lvl="0" indent="0" algn="l" rtl="0">
              <a:spcBef>
                <a:spcPts val="1080"/>
              </a:spcBef>
              <a:spcAft>
                <a:spcPts val="0"/>
              </a:spcAft>
              <a:buSzPts val="1600"/>
              <a:buNone/>
            </a:pPr>
            <a:r>
              <a:rPr lang="en-US" sz="1600" b="1"/>
              <a:t>Toddlers</a:t>
            </a:r>
            <a:r>
              <a:rPr lang="en-US" sz="1600"/>
              <a:t> – understand someone will come back when they leave the room, will look in appropriate places when asked to find objects.</a:t>
            </a:r>
            <a:endParaRPr/>
          </a:p>
          <a:p>
            <a:pPr marL="0" lvl="0" indent="0" algn="l" rtl="0">
              <a:spcBef>
                <a:spcPts val="1080"/>
              </a:spcBef>
              <a:spcAft>
                <a:spcPts val="0"/>
              </a:spcAft>
              <a:buSzPts val="1700"/>
              <a:buNone/>
            </a:pPr>
            <a:endParaRPr sz="1700"/>
          </a:p>
          <a:p>
            <a:pPr marL="0" lvl="0" indent="0" algn="l" rtl="0">
              <a:spcBef>
                <a:spcPts val="1080"/>
              </a:spcBef>
              <a:spcAft>
                <a:spcPts val="0"/>
              </a:spcAft>
              <a:buSzPts val="1700"/>
              <a:buNone/>
            </a:pPr>
            <a:endParaRPr sz="1700"/>
          </a:p>
        </p:txBody>
      </p:sp>
      <p:sp>
        <p:nvSpPr>
          <p:cNvPr id="235" name="Google Shape;235;p29"/>
          <p:cNvSpPr txBox="1"/>
          <p:nvPr/>
        </p:nvSpPr>
        <p:spPr>
          <a:xfrm>
            <a:off x="457200" y="4435212"/>
            <a:ext cx="8259098" cy="20646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Arial"/>
                <a:ea typeface="Arial"/>
                <a:cs typeface="Arial"/>
                <a:sym typeface="Arial"/>
              </a:rPr>
              <a:t>3-5 years </a:t>
            </a:r>
            <a:r>
              <a:rPr lang="en-US" sz="1600" dirty="0">
                <a:solidFill>
                  <a:schemeClr val="dk1"/>
                </a:solidFill>
                <a:latin typeface="Arial"/>
                <a:ea typeface="Arial"/>
                <a:cs typeface="Arial"/>
                <a:sym typeface="Arial"/>
              </a:rPr>
              <a:t>– learn to count, name colors, know their name and age, can make small decisions, understand basic time concepts and sequencing, enjoy pretend play (can think symbolically), become more curious (always asking ”why?”), develop theory of mind.</a:t>
            </a:r>
            <a:endParaRPr dirty="0"/>
          </a:p>
          <a:p>
            <a:pPr marL="0" marR="0" lvl="0" indent="0" algn="l" rtl="0">
              <a:spcBef>
                <a:spcPts val="1080"/>
              </a:spcBef>
              <a:spcAft>
                <a:spcPts val="0"/>
              </a:spcAft>
              <a:buNone/>
            </a:pPr>
            <a:r>
              <a:rPr lang="en-US" sz="1600" b="1" dirty="0">
                <a:solidFill>
                  <a:schemeClr val="dk1"/>
                </a:solidFill>
                <a:latin typeface="Arial"/>
                <a:ea typeface="Arial"/>
                <a:cs typeface="Arial"/>
                <a:sym typeface="Arial"/>
              </a:rPr>
              <a:t>6-11 years </a:t>
            </a:r>
            <a:r>
              <a:rPr lang="en-US" sz="1600" dirty="0">
                <a:solidFill>
                  <a:schemeClr val="dk1"/>
                </a:solidFill>
                <a:latin typeface="Arial"/>
                <a:ea typeface="Arial"/>
                <a:cs typeface="Arial"/>
                <a:sym typeface="Arial"/>
              </a:rPr>
              <a:t>– Thinking becomes more logical and organized, understand past, present, and future, can plan and work towards goals, understand cause-and-effect relationships, basic math skills.</a:t>
            </a:r>
            <a:endParaRPr dirty="0"/>
          </a:p>
          <a:p>
            <a:pPr marL="0" marR="0" lvl="0" indent="0" algn="l" rtl="0">
              <a:spcBef>
                <a:spcPts val="600"/>
              </a:spcBef>
              <a:spcAft>
                <a:spcPts val="0"/>
              </a:spcAft>
              <a:buNone/>
            </a:pPr>
            <a:r>
              <a:rPr lang="en-US" sz="1600" dirty="0">
                <a:solidFill>
                  <a:schemeClr val="dk1"/>
                </a:solidFill>
                <a:latin typeface="Arial"/>
                <a:ea typeface="Arial"/>
                <a:cs typeface="Arial"/>
                <a:sym typeface="Arial"/>
              </a:rPr>
              <a:t>Attention span is limited until approximately age 11.</a:t>
            </a:r>
            <a:endParaRPr sz="1600" dirty="0">
              <a:solidFill>
                <a:schemeClr val="dk1"/>
              </a:solidFill>
              <a:latin typeface="Arial"/>
              <a:ea typeface="Arial"/>
              <a:cs typeface="Arial"/>
              <a:sym typeface="Arial"/>
            </a:endParaRPr>
          </a:p>
        </p:txBody>
      </p:sp>
      <p:sp>
        <p:nvSpPr>
          <p:cNvPr id="237" name="Google Shape;237;p29"/>
          <p:cNvSpPr txBox="1"/>
          <p:nvPr/>
        </p:nvSpPr>
        <p:spPr>
          <a:xfrm>
            <a:off x="4592155" y="3451123"/>
            <a:ext cx="4232265" cy="98409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6CB255"/>
              </a:buClr>
              <a:buSzPts val="1562"/>
              <a:buFont typeface="Arial"/>
              <a:buNone/>
            </a:pPr>
            <a:r>
              <a:rPr lang="en-US" sz="1562" b="0" dirty="0">
                <a:solidFill>
                  <a:srgbClr val="000000"/>
                </a:solidFill>
                <a:latin typeface="Arial"/>
                <a:ea typeface="Arial"/>
                <a:cs typeface="Arial"/>
                <a:sym typeface="Arial"/>
              </a:rPr>
              <a:t>Because they understand luck and fairness, children in middle and late childhood (6–11 years old) are able to follow rules for games. </a:t>
            </a:r>
            <a:endParaRPr dirty="0"/>
          </a:p>
          <a:p>
            <a:pPr marL="0" marR="0" lvl="0" indent="0" algn="l" rtl="0">
              <a:lnSpc>
                <a:spcPct val="80000"/>
              </a:lnSpc>
              <a:spcBef>
                <a:spcPts val="800"/>
              </a:spcBef>
              <a:spcAft>
                <a:spcPts val="0"/>
              </a:spcAft>
              <a:buClr>
                <a:srgbClr val="6CB255"/>
              </a:buClr>
              <a:buSzPts val="1000"/>
              <a:buFont typeface="Arial"/>
              <a:buNone/>
            </a:pPr>
            <a:r>
              <a:rPr lang="en-US" sz="1000" b="0" dirty="0">
                <a:solidFill>
                  <a:srgbClr val="000000"/>
                </a:solidFill>
                <a:latin typeface="Arial"/>
                <a:ea typeface="Arial"/>
                <a:cs typeface="Arial"/>
                <a:sym typeface="Arial"/>
              </a:rPr>
              <a:t>		(credit: Edwin Martinez)</a:t>
            </a:r>
            <a:endParaRPr sz="1000" b="0" dirty="0">
              <a:solidFill>
                <a:srgbClr val="000000"/>
              </a:solidFill>
              <a:latin typeface="Arial"/>
              <a:ea typeface="Arial"/>
              <a:cs typeface="Arial"/>
              <a:sym typeface="Arial"/>
            </a:endParaRPr>
          </a:p>
        </p:txBody>
      </p:sp>
      <p:pic>
        <p:nvPicPr>
          <p:cNvPr id="9" name="Figure" descr="A photograph of children playing baseball is shown. Five children are in the picture, two on one team, and three on the othe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197" r="-26197"/>
          <a:stretch>
            <a:fillRect/>
          </a:stretch>
        </p:blipFill>
        <p:spPr>
          <a:xfrm>
            <a:off x="3923142" y="1035689"/>
            <a:ext cx="5220858" cy="22663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457200" y="241326"/>
            <a:ext cx="8062912" cy="90887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 </a:t>
            </a:r>
            <a:br>
              <a:rPr lang="en-US"/>
            </a:br>
            <a:r>
              <a:rPr lang="en-US">
                <a:latin typeface="Arial"/>
                <a:ea typeface="Arial"/>
                <a:cs typeface="Arial"/>
                <a:sym typeface="Arial"/>
              </a:rPr>
              <a:t>ATTACHMENT</a:t>
            </a:r>
            <a:endParaRPr>
              <a:latin typeface="Arial"/>
              <a:ea typeface="Arial"/>
              <a:cs typeface="Arial"/>
              <a:sym typeface="Arial"/>
            </a:endParaRPr>
          </a:p>
        </p:txBody>
      </p:sp>
      <p:sp>
        <p:nvSpPr>
          <p:cNvPr id="243" name="Google Shape;243;p30"/>
          <p:cNvSpPr txBox="1">
            <a:spLocks noGrp="1"/>
          </p:cNvSpPr>
          <p:nvPr>
            <p:ph type="body" idx="1"/>
          </p:nvPr>
        </p:nvSpPr>
        <p:spPr>
          <a:xfrm>
            <a:off x="5129211" y="5800724"/>
            <a:ext cx="3543302" cy="965101"/>
          </a:xfrm>
          <a:prstGeom prst="rect">
            <a:avLst/>
          </a:prstGeom>
          <a:noFill/>
          <a:ln>
            <a:noFill/>
          </a:ln>
        </p:spPr>
        <p:txBody>
          <a:bodyPr spcFirstLastPara="1" wrap="square" lIns="91425" tIns="45700" rIns="91425" bIns="45700" anchor="t" anchorCtr="0">
            <a:noAutofit/>
          </a:bodyPr>
          <a:lstStyle/>
          <a:p>
            <a:pPr marL="0" lvl="0" indent="0">
              <a:spcBef>
                <a:spcPts val="0"/>
              </a:spcBef>
              <a:buSzPts val="1400"/>
            </a:pPr>
            <a:r>
              <a:rPr lang="en-US" sz="1400" dirty="0"/>
              <a:t>Mutually enjoyable interactions promote the mother-infant bond. (</a:t>
            </a:r>
            <a:r>
              <a:rPr lang="en-US" sz="1200" dirty="0"/>
              <a:t>credit: "</a:t>
            </a:r>
            <a:r>
              <a:rPr lang="en-US" sz="1200" dirty="0" err="1"/>
              <a:t>balouriarajesh_Pixabay</a:t>
            </a:r>
            <a:r>
              <a:rPr lang="en-US" sz="1200" dirty="0"/>
              <a:t>"/</a:t>
            </a:r>
            <a:r>
              <a:rPr lang="en-US" sz="1200" dirty="0" err="1"/>
              <a:t>Pixabay</a:t>
            </a:r>
            <a:r>
              <a:rPr lang="en-US" sz="1200" dirty="0"/>
              <a:t>)</a:t>
            </a:r>
            <a:endParaRPr sz="1200" dirty="0"/>
          </a:p>
        </p:txBody>
      </p:sp>
      <p:sp>
        <p:nvSpPr>
          <p:cNvPr id="246" name="Google Shape;246;p30"/>
          <p:cNvSpPr txBox="1"/>
          <p:nvPr/>
        </p:nvSpPr>
        <p:spPr>
          <a:xfrm>
            <a:off x="457200" y="1242371"/>
            <a:ext cx="8367221" cy="18235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Psychosocial development occurs as children form relationships, interact with others, and understand and manage their feelings.</a:t>
            </a:r>
            <a:endParaRPr sz="1700" b="1" u="sng">
              <a:solidFill>
                <a:srgbClr val="6CB255"/>
              </a:solidFill>
              <a:latin typeface="Arial"/>
              <a:ea typeface="Arial"/>
              <a:cs typeface="Arial"/>
              <a:sym typeface="Arial"/>
            </a:endParaRPr>
          </a:p>
          <a:p>
            <a:pPr marL="0" marR="0" lvl="0" indent="0" algn="l" rtl="0">
              <a:spcBef>
                <a:spcPts val="1080"/>
              </a:spcBef>
              <a:spcAft>
                <a:spcPts val="0"/>
              </a:spcAft>
              <a:buNone/>
            </a:pPr>
            <a:r>
              <a:rPr lang="en-US" sz="1700" b="1" u="sng">
                <a:solidFill>
                  <a:srgbClr val="6CB255"/>
                </a:solidFill>
                <a:latin typeface="Arial"/>
                <a:ea typeface="Arial"/>
                <a:cs typeface="Arial"/>
                <a:sym typeface="Arial"/>
              </a:rPr>
              <a:t>Attachment</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Attachment</a:t>
            </a:r>
            <a:r>
              <a:rPr lang="en-US" sz="1700">
                <a:solidFill>
                  <a:schemeClr val="dk1"/>
                </a:solidFill>
                <a:latin typeface="Arial"/>
                <a:ea typeface="Arial"/>
                <a:cs typeface="Arial"/>
                <a:sym typeface="Arial"/>
              </a:rPr>
              <a:t> – a long-standing connection or bond with others.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Forming health attachments is one of the main psychosocial milestones of infancy.</a:t>
            </a:r>
            <a:endParaRPr/>
          </a:p>
        </p:txBody>
      </p:sp>
      <p:sp>
        <p:nvSpPr>
          <p:cNvPr id="247" name="Google Shape;247;p30"/>
          <p:cNvSpPr txBox="1"/>
          <p:nvPr/>
        </p:nvSpPr>
        <p:spPr>
          <a:xfrm>
            <a:off x="457200" y="3227738"/>
            <a:ext cx="4513006" cy="26084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i="1">
                <a:solidFill>
                  <a:schemeClr val="dk1"/>
                </a:solidFill>
                <a:latin typeface="Arial"/>
                <a:ea typeface="Arial"/>
                <a:cs typeface="Arial"/>
                <a:sym typeface="Arial"/>
              </a:rPr>
              <a:t>How do parent and infant attachment bonds form?</a:t>
            </a:r>
            <a:endParaRPr/>
          </a:p>
          <a:p>
            <a:pPr marL="0" marR="0" lvl="0" indent="0" algn="l" rtl="0">
              <a:spcBef>
                <a:spcPts val="1080"/>
              </a:spcBef>
              <a:spcAft>
                <a:spcPts val="0"/>
              </a:spcAft>
              <a:buNone/>
            </a:pPr>
            <a:r>
              <a:rPr lang="en-US" sz="1700" i="1">
                <a:solidFill>
                  <a:schemeClr val="dk1"/>
                </a:solidFill>
                <a:latin typeface="Arial"/>
                <a:ea typeface="Arial"/>
                <a:cs typeface="Arial"/>
                <a:sym typeface="Arial"/>
              </a:rPr>
              <a:t>How does neglect affect these bonds?</a:t>
            </a:r>
            <a:endParaRPr/>
          </a:p>
          <a:p>
            <a:pPr marL="0" marR="0" lvl="0" indent="0" algn="l" rtl="0">
              <a:spcBef>
                <a:spcPts val="1080"/>
              </a:spcBef>
              <a:spcAft>
                <a:spcPts val="0"/>
              </a:spcAft>
              <a:buNone/>
            </a:pPr>
            <a:r>
              <a:rPr lang="en-US" sz="1700" i="1">
                <a:solidFill>
                  <a:schemeClr val="dk1"/>
                </a:solidFill>
                <a:latin typeface="Arial"/>
                <a:ea typeface="Arial"/>
                <a:cs typeface="Arial"/>
                <a:sym typeface="Arial"/>
              </a:rPr>
              <a:t>What accounts for children’s attachment differences?</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The most influential studies conducted to answer these questions were by </a:t>
            </a:r>
            <a:r>
              <a:rPr lang="en-US" sz="1700" u="sng">
                <a:solidFill>
                  <a:schemeClr val="dk1"/>
                </a:solidFill>
                <a:latin typeface="Arial"/>
                <a:ea typeface="Arial"/>
                <a:cs typeface="Arial"/>
                <a:sym typeface="Arial"/>
              </a:rPr>
              <a:t>Harry Harlow,</a:t>
            </a:r>
            <a:r>
              <a:rPr lang="en-US" sz="1700">
                <a:solidFill>
                  <a:schemeClr val="dk1"/>
                </a:solidFill>
                <a:latin typeface="Arial"/>
                <a:ea typeface="Arial"/>
                <a:cs typeface="Arial"/>
                <a:sym typeface="Arial"/>
              </a:rPr>
              <a:t> </a:t>
            </a:r>
            <a:r>
              <a:rPr lang="en-US" sz="1700" u="sng">
                <a:solidFill>
                  <a:schemeClr val="dk1"/>
                </a:solidFill>
                <a:latin typeface="Arial"/>
                <a:ea typeface="Arial"/>
                <a:cs typeface="Arial"/>
                <a:sym typeface="Arial"/>
              </a:rPr>
              <a:t>John Bowlby </a:t>
            </a:r>
            <a:r>
              <a:rPr lang="en-US" sz="1700">
                <a:solidFill>
                  <a:schemeClr val="dk1"/>
                </a:solidFill>
                <a:latin typeface="Arial"/>
                <a:ea typeface="Arial"/>
                <a:cs typeface="Arial"/>
                <a:sym typeface="Arial"/>
              </a:rPr>
              <a:t>and </a:t>
            </a:r>
            <a:r>
              <a:rPr lang="en-US" sz="1700" u="sng">
                <a:solidFill>
                  <a:schemeClr val="dk1"/>
                </a:solidFill>
                <a:latin typeface="Arial"/>
                <a:ea typeface="Arial"/>
                <a:cs typeface="Arial"/>
                <a:sym typeface="Arial"/>
              </a:rPr>
              <a:t>Mary Ainsworth</a:t>
            </a:r>
            <a:r>
              <a:rPr lang="en-US" sz="1700">
                <a:solidFill>
                  <a:schemeClr val="dk1"/>
                </a:solidFill>
                <a:latin typeface="Arial"/>
                <a:ea typeface="Arial"/>
                <a:cs typeface="Arial"/>
                <a:sym typeface="Arial"/>
              </a:rPr>
              <a:t>.</a:t>
            </a:r>
            <a:endParaRPr sz="1700">
              <a:solidFill>
                <a:schemeClr val="dk1"/>
              </a:solidFill>
              <a:latin typeface="Arial"/>
              <a:ea typeface="Arial"/>
              <a:cs typeface="Arial"/>
              <a:sym typeface="Arial"/>
            </a:endParaRPr>
          </a:p>
        </p:txBody>
      </p:sp>
      <p:pic>
        <p:nvPicPr>
          <p:cNvPr id="3" name="Picture 2" descr="A person holds a baby in the ai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021" y="3635976"/>
            <a:ext cx="2968752" cy="20360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br>
              <a:rPr lang="en-US"/>
            </a:br>
            <a:r>
              <a:rPr lang="en-US">
                <a:latin typeface="Arial"/>
                <a:ea typeface="Arial"/>
                <a:cs typeface="Arial"/>
                <a:sym typeface="Arial"/>
              </a:rPr>
              <a:t>ATTACHMENT</a:t>
            </a:r>
            <a:endParaRPr>
              <a:latin typeface="Arial"/>
              <a:ea typeface="Arial"/>
              <a:cs typeface="Arial"/>
              <a:sym typeface="Arial"/>
            </a:endParaRPr>
          </a:p>
        </p:txBody>
      </p:sp>
      <p:sp>
        <p:nvSpPr>
          <p:cNvPr id="253" name="Google Shape;253;p31"/>
          <p:cNvSpPr txBox="1">
            <a:spLocks noGrp="1"/>
          </p:cNvSpPr>
          <p:nvPr>
            <p:ph type="body" idx="1"/>
          </p:nvPr>
        </p:nvSpPr>
        <p:spPr>
          <a:xfrm>
            <a:off x="457200" y="1285876"/>
            <a:ext cx="4594485" cy="53292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Harlow</a:t>
            </a:r>
            <a:endParaRPr/>
          </a:p>
          <a:p>
            <a:pPr marL="285750" lvl="0" indent="-285750" algn="l" rtl="0">
              <a:spcBef>
                <a:spcPts val="1080"/>
              </a:spcBef>
              <a:spcAft>
                <a:spcPts val="0"/>
              </a:spcAft>
              <a:buSzPts val="1700"/>
              <a:buFont typeface="Arial"/>
              <a:buChar char="•"/>
            </a:pPr>
            <a:r>
              <a:rPr lang="en-US" sz="1700"/>
              <a:t>Separated newborn monkeys from their mothers and presented them with two surrogate mothers.</a:t>
            </a:r>
            <a:endParaRPr/>
          </a:p>
          <a:p>
            <a:pPr marL="1017270" lvl="1" indent="-285750" algn="l" rtl="0">
              <a:spcBef>
                <a:spcPts val="1080"/>
              </a:spcBef>
              <a:spcAft>
                <a:spcPts val="0"/>
              </a:spcAft>
              <a:buSzPts val="1700"/>
              <a:buFont typeface="Arial"/>
              <a:buChar char="•"/>
            </a:pPr>
            <a:r>
              <a:rPr lang="en-US" sz="1700"/>
              <a:t>One made out of wire mesh, could dispense milk.</a:t>
            </a:r>
            <a:endParaRPr/>
          </a:p>
          <a:p>
            <a:pPr marL="1017270" lvl="1" indent="-285750" algn="l" rtl="0">
              <a:spcBef>
                <a:spcPts val="1080"/>
              </a:spcBef>
              <a:spcAft>
                <a:spcPts val="0"/>
              </a:spcAft>
              <a:buSzPts val="1700"/>
              <a:buFont typeface="Arial"/>
              <a:buChar char="•"/>
            </a:pPr>
            <a:r>
              <a:rPr lang="en-US" sz="1700"/>
              <a:t>One made from cloth, did not dispense milk.</a:t>
            </a:r>
            <a:endParaRPr/>
          </a:p>
          <a:p>
            <a:pPr marL="285750" lvl="0" indent="-285750" algn="l" rtl="0">
              <a:spcBef>
                <a:spcPts val="1080"/>
              </a:spcBef>
              <a:spcAft>
                <a:spcPts val="0"/>
              </a:spcAft>
              <a:buSzPts val="1700"/>
              <a:buFont typeface="Arial"/>
              <a:buChar char="•"/>
            </a:pPr>
            <a:r>
              <a:rPr lang="en-US" sz="1700"/>
              <a:t>Monkeys spent time clinging to the cloth monkey and only went to the wire monkey for food.</a:t>
            </a:r>
            <a:endParaRPr/>
          </a:p>
          <a:p>
            <a:pPr marL="285750" lvl="0" indent="-285750" algn="l" rtl="0">
              <a:spcBef>
                <a:spcPts val="1080"/>
              </a:spcBef>
              <a:spcAft>
                <a:spcPts val="0"/>
              </a:spcAft>
              <a:buSzPts val="1700"/>
              <a:buFont typeface="Arial"/>
              <a:buChar char="•"/>
            </a:pPr>
            <a:r>
              <a:rPr lang="en-US" sz="1700"/>
              <a:t>Results suggest that </a:t>
            </a:r>
            <a:r>
              <a:rPr lang="en-US" sz="1700" u="sng"/>
              <a:t>feelings of comfort and security are the critical components to maternal-infant bonding.</a:t>
            </a:r>
            <a:endParaRPr/>
          </a:p>
          <a:p>
            <a:pPr marL="0" lvl="0" indent="0" algn="l" rtl="0">
              <a:spcBef>
                <a:spcPts val="1080"/>
              </a:spcBef>
              <a:spcAft>
                <a:spcPts val="0"/>
              </a:spcAft>
              <a:buSzPts val="1700"/>
              <a:buNone/>
            </a:pPr>
            <a:endParaRPr sz="1700"/>
          </a:p>
          <a:p>
            <a:pPr marL="0" lvl="0" indent="0" algn="l" rtl="0">
              <a:spcBef>
                <a:spcPts val="1080"/>
              </a:spcBef>
              <a:spcAft>
                <a:spcPts val="0"/>
              </a:spcAft>
              <a:buSzPts val="1700"/>
              <a:buNone/>
            </a:pPr>
            <a:endParaRPr sz="1700"/>
          </a:p>
        </p:txBody>
      </p:sp>
      <p:pic>
        <p:nvPicPr>
          <p:cNvPr id="255" name="Google Shape;255;p31"/>
          <p:cNvPicPr preferRelativeResize="0"/>
          <p:nvPr/>
        </p:nvPicPr>
        <p:blipFill rotWithShape="1">
          <a:blip r:embed="rId3">
            <a:alphaModFix/>
          </a:blip>
          <a:srcRect/>
          <a:stretch/>
        </p:blipFill>
        <p:spPr>
          <a:xfrm>
            <a:off x="5235151" y="1285876"/>
            <a:ext cx="3643730" cy="4620249"/>
          </a:xfrm>
          <a:prstGeom prst="rect">
            <a:avLst/>
          </a:prstGeom>
          <a:noFill/>
          <a:ln>
            <a:noFill/>
          </a:ln>
        </p:spPr>
      </p:pic>
      <p:sp>
        <p:nvSpPr>
          <p:cNvPr id="256" name="Google Shape;256;p31"/>
          <p:cNvSpPr txBox="1"/>
          <p:nvPr/>
        </p:nvSpPr>
        <p:spPr>
          <a:xfrm>
            <a:off x="5231567" y="6091892"/>
            <a:ext cx="3732551"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(Credit: Harlow’s Monkey experiments – Mr McNabb)</a:t>
            </a:r>
            <a:endParaRPr sz="1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457200" y="241326"/>
            <a:ext cx="8062912" cy="87309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br>
              <a:rPr lang="en-US"/>
            </a:br>
            <a:r>
              <a:rPr lang="en-US">
                <a:latin typeface="Arial"/>
                <a:ea typeface="Arial"/>
                <a:cs typeface="Arial"/>
                <a:sym typeface="Arial"/>
              </a:rPr>
              <a:t>ATTACHMENT</a:t>
            </a:r>
            <a:endParaRPr>
              <a:latin typeface="Arial"/>
              <a:ea typeface="Arial"/>
              <a:cs typeface="Arial"/>
              <a:sym typeface="Arial"/>
            </a:endParaRPr>
          </a:p>
        </p:txBody>
      </p:sp>
      <p:sp>
        <p:nvSpPr>
          <p:cNvPr id="262" name="Google Shape;262;p32"/>
          <p:cNvSpPr txBox="1">
            <a:spLocks noGrp="1"/>
          </p:cNvSpPr>
          <p:nvPr>
            <p:ph type="body" idx="1"/>
          </p:nvPr>
        </p:nvSpPr>
        <p:spPr>
          <a:xfrm>
            <a:off x="457199" y="1340317"/>
            <a:ext cx="8367222" cy="39999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Bowlby (Attachment Theory)</a:t>
            </a:r>
            <a:endParaRPr/>
          </a:p>
          <a:p>
            <a:pPr marL="285750" lvl="0" indent="-285750" algn="l" rtl="0">
              <a:spcBef>
                <a:spcPts val="1080"/>
              </a:spcBef>
              <a:spcAft>
                <a:spcPts val="0"/>
              </a:spcAft>
              <a:buSzPts val="1700"/>
              <a:buFont typeface="Arial"/>
              <a:buChar char="•"/>
            </a:pPr>
            <a:r>
              <a:rPr lang="en-US" sz="1700">
                <a:solidFill>
                  <a:schemeClr val="dk1"/>
                </a:solidFill>
              </a:rPr>
              <a:t>Defined attachment as the affectional bond/tie that an infant forms with the mother.</a:t>
            </a:r>
            <a:endParaRPr/>
          </a:p>
          <a:p>
            <a:pPr marL="285750" lvl="0" indent="-285750" algn="l" rtl="0">
              <a:spcBef>
                <a:spcPts val="1080"/>
              </a:spcBef>
              <a:spcAft>
                <a:spcPts val="0"/>
              </a:spcAft>
              <a:buSzPts val="1700"/>
              <a:buFont typeface="Arial"/>
              <a:buChar char="•"/>
            </a:pPr>
            <a:r>
              <a:rPr lang="en-US" sz="1700">
                <a:solidFill>
                  <a:schemeClr val="dk1"/>
                </a:solidFill>
              </a:rPr>
              <a:t>Bond must be made with primary care giver in order to have normal social and emotional development.</a:t>
            </a:r>
            <a:endParaRPr/>
          </a:p>
          <a:p>
            <a:pPr marL="285750" lvl="0" indent="-285750" algn="l" rtl="0">
              <a:spcBef>
                <a:spcPts val="1080"/>
              </a:spcBef>
              <a:spcAft>
                <a:spcPts val="0"/>
              </a:spcAft>
              <a:buSzPts val="1700"/>
              <a:buFont typeface="Arial"/>
              <a:buChar char="•"/>
            </a:pPr>
            <a:r>
              <a:rPr lang="en-US" sz="1700">
                <a:solidFill>
                  <a:schemeClr val="dk1"/>
                </a:solidFill>
              </a:rPr>
              <a:t>Saw attachment as an all-or-nothing process.</a:t>
            </a:r>
            <a:endParaRPr sz="1700">
              <a:solidFill>
                <a:schemeClr val="dk1"/>
              </a:solidFill>
            </a:endParaRPr>
          </a:p>
          <a:p>
            <a:pPr marL="0" lvl="0" indent="0" algn="l" rtl="0">
              <a:spcBef>
                <a:spcPts val="1080"/>
              </a:spcBef>
              <a:spcAft>
                <a:spcPts val="0"/>
              </a:spcAft>
              <a:buSzPts val="1700"/>
              <a:buNone/>
            </a:pPr>
            <a:r>
              <a:rPr lang="en-US" sz="1700" b="1">
                <a:solidFill>
                  <a:schemeClr val="dk1"/>
                </a:solidFill>
              </a:rPr>
              <a:t>Secure base </a:t>
            </a:r>
            <a:r>
              <a:rPr lang="en-US" sz="1700">
                <a:solidFill>
                  <a:schemeClr val="dk1"/>
                </a:solidFill>
              </a:rPr>
              <a:t>– parental presence that gives the child a sense of safety as he explores his surroundings.</a:t>
            </a:r>
            <a:endParaRPr/>
          </a:p>
          <a:p>
            <a:pPr marL="0" lvl="0" indent="0" algn="l" rtl="0">
              <a:spcBef>
                <a:spcPts val="1080"/>
              </a:spcBef>
              <a:spcAft>
                <a:spcPts val="0"/>
              </a:spcAft>
              <a:buSzPts val="1700"/>
              <a:buNone/>
            </a:pPr>
            <a:r>
              <a:rPr lang="en-US" sz="1700" b="1">
                <a:solidFill>
                  <a:schemeClr val="dk1"/>
                </a:solidFill>
              </a:rPr>
              <a:t>Requirements for a healthy attachment:</a:t>
            </a:r>
            <a:endParaRPr/>
          </a:p>
          <a:p>
            <a:pPr marL="342900" lvl="0" indent="-342900" algn="l" rtl="0">
              <a:spcBef>
                <a:spcPts val="1080"/>
              </a:spcBef>
              <a:spcAft>
                <a:spcPts val="0"/>
              </a:spcAft>
              <a:buSzPts val="1700"/>
              <a:buAutoNum type="arabicPeriod"/>
            </a:pPr>
            <a:r>
              <a:rPr lang="en-US" sz="1700">
                <a:solidFill>
                  <a:schemeClr val="dk1"/>
                </a:solidFill>
              </a:rPr>
              <a:t>Caregiver must be responsive to the child’s physical, social, and emotional needs.</a:t>
            </a:r>
            <a:endParaRPr/>
          </a:p>
          <a:p>
            <a:pPr marL="342900" lvl="0" indent="-342900" algn="l" rtl="0">
              <a:spcBef>
                <a:spcPts val="1080"/>
              </a:spcBef>
              <a:spcAft>
                <a:spcPts val="0"/>
              </a:spcAft>
              <a:buSzPts val="1700"/>
              <a:buAutoNum type="arabicPeriod"/>
            </a:pPr>
            <a:r>
              <a:rPr lang="en-US" sz="1700"/>
              <a:t>The caregiver and child must engage in mutually enjoyable interactions.</a:t>
            </a:r>
            <a:endParaRPr sz="1700"/>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457200" y="241326"/>
            <a:ext cx="8062912" cy="8626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br>
              <a:rPr lang="en-US"/>
            </a:br>
            <a:r>
              <a:rPr lang="en-US">
                <a:latin typeface="Arial"/>
                <a:ea typeface="Arial"/>
                <a:cs typeface="Arial"/>
                <a:sym typeface="Arial"/>
              </a:rPr>
              <a:t>ATTACHMENT</a:t>
            </a:r>
            <a:endParaRPr>
              <a:latin typeface="Arial"/>
              <a:ea typeface="Arial"/>
              <a:cs typeface="Arial"/>
              <a:sym typeface="Arial"/>
            </a:endParaRPr>
          </a:p>
        </p:txBody>
      </p:sp>
      <p:sp>
        <p:nvSpPr>
          <p:cNvPr id="269" name="Google Shape;269;p33"/>
          <p:cNvSpPr txBox="1">
            <a:spLocks noGrp="1"/>
          </p:cNvSpPr>
          <p:nvPr>
            <p:ph type="body" idx="1"/>
          </p:nvPr>
        </p:nvSpPr>
        <p:spPr>
          <a:xfrm>
            <a:off x="457200" y="1297910"/>
            <a:ext cx="8367221" cy="20596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72"/>
              <a:buNone/>
            </a:pPr>
            <a:r>
              <a:rPr lang="en-US" sz="1572" b="1" u="sng">
                <a:solidFill>
                  <a:srgbClr val="6CB255"/>
                </a:solidFill>
              </a:rPr>
              <a:t>Mary Ainsworth (1970)</a:t>
            </a:r>
            <a:endParaRPr/>
          </a:p>
          <a:p>
            <a:pPr marL="0" lvl="0" indent="0" algn="l" rtl="0">
              <a:lnSpc>
                <a:spcPct val="90000"/>
              </a:lnSpc>
              <a:spcBef>
                <a:spcPts val="1080"/>
              </a:spcBef>
              <a:spcAft>
                <a:spcPts val="0"/>
              </a:spcAft>
              <a:buSzPts val="1572"/>
              <a:buNone/>
            </a:pPr>
            <a:r>
              <a:rPr lang="en-US" sz="1572" i="1"/>
              <a:t>Do children differ in the way they bond, and if so, why?</a:t>
            </a:r>
            <a:endParaRPr/>
          </a:p>
          <a:p>
            <a:pPr marL="0" lvl="0" indent="0" algn="l" rtl="0">
              <a:lnSpc>
                <a:spcPct val="90000"/>
              </a:lnSpc>
              <a:spcBef>
                <a:spcPts val="1080"/>
              </a:spcBef>
              <a:spcAft>
                <a:spcPts val="0"/>
              </a:spcAft>
              <a:buSzPts val="1572"/>
              <a:buNone/>
            </a:pPr>
            <a:r>
              <a:rPr lang="en-US" sz="1572"/>
              <a:t>Ainsworth looked to answer this question through a procedure known as the Strange Situation.</a:t>
            </a:r>
            <a:endParaRPr/>
          </a:p>
          <a:p>
            <a:pPr marL="0" lvl="0" indent="0" algn="l" rtl="0">
              <a:lnSpc>
                <a:spcPct val="90000"/>
              </a:lnSpc>
              <a:spcBef>
                <a:spcPts val="1080"/>
              </a:spcBef>
              <a:spcAft>
                <a:spcPts val="0"/>
              </a:spcAft>
              <a:buSzPts val="1572"/>
              <a:buNone/>
            </a:pPr>
            <a:r>
              <a:rPr lang="en-US" sz="1572" b="1">
                <a:solidFill>
                  <a:srgbClr val="6CB255"/>
                </a:solidFill>
              </a:rPr>
              <a:t>Strange Situation:</a:t>
            </a:r>
            <a:endParaRPr/>
          </a:p>
          <a:p>
            <a:pPr marL="285750" lvl="0" indent="-285750" algn="l" rtl="0">
              <a:lnSpc>
                <a:spcPct val="90000"/>
              </a:lnSpc>
              <a:spcBef>
                <a:spcPts val="1080"/>
              </a:spcBef>
              <a:spcAft>
                <a:spcPts val="0"/>
              </a:spcAft>
              <a:buSzPts val="1572"/>
              <a:buFont typeface="Arial"/>
              <a:buChar char="•"/>
            </a:pPr>
            <a:r>
              <a:rPr lang="en-US" sz="1572"/>
              <a:t>Mother (caregiver) and infant are placed in a room together, with toys.</a:t>
            </a:r>
            <a:endParaRPr/>
          </a:p>
          <a:p>
            <a:pPr marL="0" lvl="0" indent="0" algn="l" rtl="0">
              <a:lnSpc>
                <a:spcPct val="90000"/>
              </a:lnSpc>
              <a:spcBef>
                <a:spcPts val="1080"/>
              </a:spcBef>
              <a:spcAft>
                <a:spcPts val="0"/>
              </a:spcAft>
              <a:buSzPts val="1572"/>
              <a:buNone/>
            </a:pPr>
            <a:endParaRPr sz="1572"/>
          </a:p>
        </p:txBody>
      </p:sp>
      <p:sp>
        <p:nvSpPr>
          <p:cNvPr id="272" name="Google Shape;272;p33"/>
          <p:cNvSpPr txBox="1"/>
          <p:nvPr/>
        </p:nvSpPr>
        <p:spPr>
          <a:xfrm flipH="1">
            <a:off x="5338917" y="6309591"/>
            <a:ext cx="3618998" cy="5441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400"/>
              <a:buFont typeface="Arial"/>
              <a:buNone/>
            </a:pPr>
            <a:r>
              <a:rPr lang="en-US" sz="1400" b="0" dirty="0">
                <a:solidFill>
                  <a:srgbClr val="000000"/>
                </a:solidFill>
                <a:latin typeface="Arial"/>
                <a:ea typeface="Arial"/>
                <a:cs typeface="Arial"/>
                <a:sym typeface="Arial"/>
              </a:rPr>
              <a:t>(credit: Kerry </a:t>
            </a:r>
            <a:r>
              <a:rPr lang="en-US" sz="1400" b="0" dirty="0" err="1">
                <a:solidFill>
                  <a:srgbClr val="000000"/>
                </a:solidFill>
                <a:latin typeface="Arial"/>
                <a:ea typeface="Arial"/>
                <a:cs typeface="Arial"/>
                <a:sym typeface="Arial"/>
              </a:rPr>
              <a:t>Ceszyk</a:t>
            </a:r>
            <a:r>
              <a:rPr lang="en-US" sz="1400" b="0" dirty="0">
                <a:solidFill>
                  <a:srgbClr val="000000"/>
                </a:solidFill>
                <a:latin typeface="Arial"/>
                <a:ea typeface="Arial"/>
                <a:cs typeface="Arial"/>
                <a:sym typeface="Arial"/>
              </a:rPr>
              <a:t>)</a:t>
            </a:r>
            <a:endParaRPr sz="1400" b="0" dirty="0">
              <a:solidFill>
                <a:srgbClr val="000000"/>
              </a:solidFill>
              <a:latin typeface="Arial"/>
              <a:ea typeface="Arial"/>
              <a:cs typeface="Arial"/>
              <a:sym typeface="Arial"/>
            </a:endParaRPr>
          </a:p>
        </p:txBody>
      </p:sp>
      <p:sp>
        <p:nvSpPr>
          <p:cNvPr id="273" name="Google Shape;273;p33"/>
          <p:cNvSpPr txBox="1"/>
          <p:nvPr/>
        </p:nvSpPr>
        <p:spPr>
          <a:xfrm>
            <a:off x="457201" y="3357587"/>
            <a:ext cx="4881716" cy="253659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600"/>
              <a:buFont typeface="Arial"/>
              <a:buChar char="•"/>
            </a:pPr>
            <a:r>
              <a:rPr lang="en-US" sz="1600">
                <a:solidFill>
                  <a:schemeClr val="dk1"/>
                </a:solidFill>
                <a:latin typeface="Arial"/>
                <a:ea typeface="Arial"/>
                <a:cs typeface="Arial"/>
                <a:sym typeface="Arial"/>
              </a:rPr>
              <a:t>Stranger enters the room and mother leaves.</a:t>
            </a:r>
            <a:endParaRPr/>
          </a:p>
          <a:p>
            <a:pPr marL="285750" marR="0" lvl="0" indent="-285750" algn="l" rtl="0">
              <a:spcBef>
                <a:spcPts val="480"/>
              </a:spcBef>
              <a:spcAft>
                <a:spcPts val="0"/>
              </a:spcAft>
              <a:buClr>
                <a:srgbClr val="6CB255"/>
              </a:buClr>
              <a:buSzPts val="1600"/>
              <a:buFont typeface="Arial"/>
              <a:buChar char="•"/>
            </a:pPr>
            <a:r>
              <a:rPr lang="en-US" sz="1600">
                <a:solidFill>
                  <a:schemeClr val="dk1"/>
                </a:solidFill>
                <a:latin typeface="Arial"/>
                <a:ea typeface="Arial"/>
                <a:cs typeface="Arial"/>
                <a:sym typeface="Arial"/>
              </a:rPr>
              <a:t>After a few minutes, mother returns to the room to comfort the child.</a:t>
            </a:r>
            <a:endParaRPr/>
          </a:p>
          <a:p>
            <a:pPr marL="285750" marR="0" lvl="0" indent="-184150" algn="l" rtl="0">
              <a:spcBef>
                <a:spcPts val="480"/>
              </a:spcBef>
              <a:spcAft>
                <a:spcPts val="0"/>
              </a:spcAft>
              <a:buClr>
                <a:srgbClr val="6CB255"/>
              </a:buClr>
              <a:buSzPts val="1600"/>
              <a:buFont typeface="Arial"/>
              <a:buNone/>
            </a:pPr>
            <a:endParaRPr sz="1600">
              <a:solidFill>
                <a:schemeClr val="dk1"/>
              </a:solidFill>
              <a:latin typeface="Arial"/>
              <a:ea typeface="Arial"/>
              <a:cs typeface="Arial"/>
              <a:sym typeface="Arial"/>
            </a:endParaRPr>
          </a:p>
          <a:p>
            <a:pPr marL="0" marR="0" lvl="0" indent="0" algn="l" rtl="0">
              <a:spcBef>
                <a:spcPts val="480"/>
              </a:spcBef>
              <a:spcAft>
                <a:spcPts val="0"/>
              </a:spcAft>
              <a:buNone/>
            </a:pPr>
            <a:r>
              <a:rPr lang="en-US" sz="1600">
                <a:solidFill>
                  <a:schemeClr val="dk1"/>
                </a:solidFill>
                <a:latin typeface="Arial"/>
                <a:ea typeface="Arial"/>
                <a:cs typeface="Arial"/>
                <a:sym typeface="Arial"/>
              </a:rPr>
              <a:t>Through the Strange Situation, Ainsworth identified 3 styles of attachment. A fourth was later identified.</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Secure	</a:t>
            </a:r>
            <a:r>
              <a:rPr lang="en-US" sz="1600">
                <a:solidFill>
                  <a:srgbClr val="6CB255"/>
                </a:solidFill>
                <a:latin typeface="Arial"/>
                <a:ea typeface="Arial"/>
                <a:cs typeface="Arial"/>
                <a:sym typeface="Arial"/>
              </a:rPr>
              <a:t>3. </a:t>
            </a:r>
            <a:r>
              <a:rPr lang="en-US" sz="1600">
                <a:solidFill>
                  <a:schemeClr val="dk1"/>
                </a:solidFill>
                <a:latin typeface="Arial"/>
                <a:ea typeface="Arial"/>
                <a:cs typeface="Arial"/>
                <a:sym typeface="Arial"/>
              </a:rPr>
              <a:t>Resistant</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Avoidant	</a:t>
            </a:r>
            <a:r>
              <a:rPr lang="en-US" sz="1600">
                <a:solidFill>
                  <a:srgbClr val="6CB255"/>
                </a:solidFill>
                <a:latin typeface="Arial"/>
                <a:ea typeface="Arial"/>
                <a:cs typeface="Arial"/>
                <a:sym typeface="Arial"/>
              </a:rPr>
              <a:t>4. </a:t>
            </a:r>
            <a:r>
              <a:rPr lang="en-US" sz="1600">
                <a:solidFill>
                  <a:schemeClr val="dk1"/>
                </a:solidFill>
                <a:latin typeface="Arial"/>
                <a:ea typeface="Arial"/>
                <a:cs typeface="Arial"/>
                <a:sym typeface="Arial"/>
              </a:rPr>
              <a:t>Disorganized</a:t>
            </a:r>
            <a:endParaRPr/>
          </a:p>
        </p:txBody>
      </p:sp>
      <p:pic>
        <p:nvPicPr>
          <p:cNvPr id="10" name="Figure" descr="A photograph shows a person squatting down next to a small child who is standing up."/>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6151" r="-36151"/>
          <a:stretch>
            <a:fillRect/>
          </a:stretch>
        </p:blipFill>
        <p:spPr>
          <a:xfrm>
            <a:off x="4176584" y="3773000"/>
            <a:ext cx="5430923" cy="235753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PSYCHOSOCIAL DEVELOPMENT:</a:t>
            </a:r>
            <a:br>
              <a:rPr lang="en-US" sz="2160"/>
            </a:br>
            <a:r>
              <a:rPr lang="en-US" sz="2160">
                <a:latin typeface="Arial"/>
                <a:ea typeface="Arial"/>
                <a:cs typeface="Arial"/>
                <a:sym typeface="Arial"/>
              </a:rPr>
              <a:t>ATTACHMENT</a:t>
            </a:r>
            <a:endParaRPr sz="2160">
              <a:latin typeface="Arial"/>
              <a:ea typeface="Arial"/>
              <a:cs typeface="Arial"/>
              <a:sym typeface="Arial"/>
            </a:endParaRPr>
          </a:p>
        </p:txBody>
      </p:sp>
      <p:sp>
        <p:nvSpPr>
          <p:cNvPr id="280" name="Google Shape;280;p34"/>
          <p:cNvSpPr txBox="1"/>
          <p:nvPr/>
        </p:nvSpPr>
        <p:spPr>
          <a:xfrm>
            <a:off x="457200" y="1159155"/>
            <a:ext cx="8517988" cy="567847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6CB255"/>
              </a:buClr>
              <a:buSzPts val="1600"/>
              <a:buFont typeface="Arial Black"/>
              <a:buAutoNum type="arabicPeriod"/>
            </a:pPr>
            <a:r>
              <a:rPr lang="en-US" sz="1600" b="1">
                <a:solidFill>
                  <a:schemeClr val="dk1"/>
                </a:solidFill>
                <a:latin typeface="Arial"/>
                <a:ea typeface="Arial"/>
                <a:cs typeface="Arial"/>
                <a:sym typeface="Arial"/>
              </a:rPr>
              <a:t>Secure</a:t>
            </a:r>
            <a:r>
              <a:rPr lang="en-US" sz="1600">
                <a:solidFill>
                  <a:schemeClr val="dk1"/>
                </a:solidFill>
                <a:latin typeface="Arial"/>
                <a:ea typeface="Arial"/>
                <a:cs typeface="Arial"/>
                <a:sym typeface="Arial"/>
              </a:rPr>
              <a:t> – child uses the parent as a secure base from which to explore.</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Child was distressed when mother left, happy to see them when they returned.</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Common when caregivers are sensitive and responsive to needs.</a:t>
            </a:r>
            <a:endParaRPr/>
          </a:p>
          <a:p>
            <a:pPr marL="0" marR="0" lvl="0" indent="0" algn="l" rtl="0">
              <a:spcBef>
                <a:spcPts val="400"/>
              </a:spcBef>
              <a:spcAft>
                <a:spcPts val="0"/>
              </a:spcAft>
              <a:buNone/>
            </a:pPr>
            <a:endParaRPr sz="1600">
              <a:solidFill>
                <a:schemeClr val="dk1"/>
              </a:solidFill>
              <a:latin typeface="Arial"/>
              <a:ea typeface="Arial"/>
              <a:cs typeface="Arial"/>
              <a:sym typeface="Arial"/>
            </a:endParaRPr>
          </a:p>
          <a:p>
            <a:pPr marL="342900" marR="0" lvl="0" indent="-342900" algn="l" rtl="0">
              <a:spcBef>
                <a:spcPts val="300"/>
              </a:spcBef>
              <a:spcAft>
                <a:spcPts val="0"/>
              </a:spcAft>
              <a:buClr>
                <a:srgbClr val="6CB255"/>
              </a:buClr>
              <a:buSzPts val="1600"/>
              <a:buFont typeface="Arial Black"/>
              <a:buAutoNum type="arabicPeriod" startAt="2"/>
            </a:pPr>
            <a:r>
              <a:rPr lang="en-US" sz="1600" b="1">
                <a:solidFill>
                  <a:schemeClr val="dk1"/>
                </a:solidFill>
                <a:latin typeface="Arial"/>
                <a:ea typeface="Arial"/>
                <a:cs typeface="Arial"/>
                <a:sym typeface="Arial"/>
              </a:rPr>
              <a:t>Avoidant</a:t>
            </a:r>
            <a:r>
              <a:rPr lang="en-US" sz="1600">
                <a:solidFill>
                  <a:schemeClr val="dk1"/>
                </a:solidFill>
                <a:latin typeface="Arial"/>
                <a:ea typeface="Arial"/>
                <a:cs typeface="Arial"/>
                <a:sym typeface="Arial"/>
              </a:rPr>
              <a:t> – unresponsive to parent, does not use the parent as a secure base, and does not care if parent leaves. </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Child was slow to show positive reaction when mother returned.</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Common when caregivers are insensitive and inattentive to needs.</a:t>
            </a:r>
            <a:endParaRPr/>
          </a:p>
          <a:p>
            <a:pPr marL="0" marR="0" lvl="0" indent="0" algn="l" rtl="0">
              <a:spcBef>
                <a:spcPts val="400"/>
              </a:spcBef>
              <a:spcAft>
                <a:spcPts val="0"/>
              </a:spcAft>
              <a:buNone/>
            </a:pPr>
            <a:endParaRPr sz="1600">
              <a:solidFill>
                <a:schemeClr val="dk1"/>
              </a:solidFill>
              <a:latin typeface="Arial"/>
              <a:ea typeface="Arial"/>
              <a:cs typeface="Arial"/>
              <a:sym typeface="Arial"/>
            </a:endParaRPr>
          </a:p>
          <a:p>
            <a:pPr marL="342900" marR="0" lvl="0" indent="-342900" algn="l" rtl="0">
              <a:spcBef>
                <a:spcPts val="300"/>
              </a:spcBef>
              <a:spcAft>
                <a:spcPts val="0"/>
              </a:spcAft>
              <a:buClr>
                <a:srgbClr val="6CB255"/>
              </a:buClr>
              <a:buSzPts val="1600"/>
              <a:buFont typeface="Arial Black"/>
              <a:buAutoNum type="arabicPeriod" startAt="3"/>
            </a:pPr>
            <a:r>
              <a:rPr lang="en-US" sz="1600" b="1">
                <a:solidFill>
                  <a:schemeClr val="dk1"/>
                </a:solidFill>
                <a:latin typeface="Arial"/>
                <a:ea typeface="Arial"/>
                <a:cs typeface="Arial"/>
                <a:sym typeface="Arial"/>
              </a:rPr>
              <a:t>Resistant</a:t>
            </a:r>
            <a:r>
              <a:rPr lang="en-US" sz="1600">
                <a:solidFill>
                  <a:schemeClr val="dk1"/>
                </a:solidFill>
                <a:latin typeface="Arial"/>
                <a:ea typeface="Arial"/>
                <a:cs typeface="Arial"/>
                <a:sym typeface="Arial"/>
              </a:rPr>
              <a:t> – show clingy behavior, but then reject mothers attempts to interact with them.</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Child did not explore the toys, became extremely disturbed and angry when mother left, were difficult to comfort when mother returned.</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Common when caregiver is inconsistent with level of response.</a:t>
            </a:r>
            <a:endParaRPr/>
          </a:p>
          <a:p>
            <a:pPr marL="0" marR="0" lvl="0" indent="0" algn="l" rtl="0">
              <a:spcBef>
                <a:spcPts val="400"/>
              </a:spcBef>
              <a:spcAft>
                <a:spcPts val="0"/>
              </a:spcAft>
              <a:buNone/>
            </a:pPr>
            <a:endParaRPr sz="1600">
              <a:solidFill>
                <a:schemeClr val="dk1"/>
              </a:solidFill>
              <a:latin typeface="Arial"/>
              <a:ea typeface="Arial"/>
              <a:cs typeface="Arial"/>
              <a:sym typeface="Arial"/>
            </a:endParaRPr>
          </a:p>
          <a:p>
            <a:pPr marL="342900" marR="0" lvl="0" indent="-342900" algn="l" rtl="0">
              <a:spcBef>
                <a:spcPts val="300"/>
              </a:spcBef>
              <a:spcAft>
                <a:spcPts val="0"/>
              </a:spcAft>
              <a:buClr>
                <a:srgbClr val="6CB255"/>
              </a:buClr>
              <a:buSzPts val="1600"/>
              <a:buFont typeface="Arial Black"/>
              <a:buAutoNum type="arabicPeriod" startAt="4"/>
            </a:pPr>
            <a:r>
              <a:rPr lang="en-US" sz="1600" b="1">
                <a:solidFill>
                  <a:schemeClr val="dk1"/>
                </a:solidFill>
                <a:latin typeface="Arial"/>
                <a:ea typeface="Arial"/>
                <a:cs typeface="Arial"/>
                <a:sym typeface="Arial"/>
              </a:rPr>
              <a:t>Disorganized</a:t>
            </a:r>
            <a:r>
              <a:rPr lang="en-US" sz="1600">
                <a:solidFill>
                  <a:schemeClr val="dk1"/>
                </a:solidFill>
                <a:latin typeface="Arial"/>
                <a:ea typeface="Arial"/>
                <a:cs typeface="Arial"/>
                <a:sym typeface="Arial"/>
              </a:rPr>
              <a:t> – show odd behavior around caregiver.</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Behaved oddly when mother left (froze/ran around erratically), tried to run away when mother returned.</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Common when child has been abused.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PSYCHOSOCIAL DEVELOPMENT:</a:t>
            </a:r>
            <a:br>
              <a:rPr lang="en-US" sz="2160"/>
            </a:br>
            <a:r>
              <a:rPr lang="en-US" sz="2160">
                <a:latin typeface="Arial"/>
                <a:ea typeface="Arial"/>
                <a:cs typeface="Arial"/>
                <a:sym typeface="Arial"/>
              </a:rPr>
              <a:t>SELF-CONCEPT</a:t>
            </a:r>
            <a:endParaRPr sz="2160">
              <a:latin typeface="Arial"/>
              <a:ea typeface="Arial"/>
              <a:cs typeface="Arial"/>
              <a:sym typeface="Arial"/>
            </a:endParaRPr>
          </a:p>
        </p:txBody>
      </p:sp>
      <p:sp>
        <p:nvSpPr>
          <p:cNvPr id="286" name="Google Shape;286;p35"/>
          <p:cNvSpPr txBox="1">
            <a:spLocks noGrp="1"/>
          </p:cNvSpPr>
          <p:nvPr>
            <p:ph type="body" idx="1"/>
          </p:nvPr>
        </p:nvSpPr>
        <p:spPr>
          <a:xfrm>
            <a:off x="457200" y="1184938"/>
            <a:ext cx="8489853" cy="541553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sz="1600" b="1" u="sng">
                <a:solidFill>
                  <a:srgbClr val="6CB255"/>
                </a:solidFill>
              </a:rPr>
              <a:t>Self-Concept (Self-Awareness)</a:t>
            </a:r>
            <a:endParaRPr/>
          </a:p>
          <a:p>
            <a:pPr marL="285750" lvl="0" indent="-285750" algn="l" rtl="0">
              <a:lnSpc>
                <a:spcPct val="90000"/>
              </a:lnSpc>
              <a:spcBef>
                <a:spcPts val="700"/>
              </a:spcBef>
              <a:spcAft>
                <a:spcPts val="0"/>
              </a:spcAft>
              <a:buSzPts val="1600"/>
              <a:buFont typeface="Arial"/>
              <a:buChar char="•"/>
            </a:pPr>
            <a:r>
              <a:rPr lang="en-US" sz="1600"/>
              <a:t>Development of a positive sense of self is the main psychosocial milestone of childhood.</a:t>
            </a:r>
            <a:endParaRPr/>
          </a:p>
          <a:p>
            <a:pPr marL="285750" lvl="0" indent="-285750" algn="l" rtl="0">
              <a:lnSpc>
                <a:spcPct val="90000"/>
              </a:lnSpc>
              <a:spcBef>
                <a:spcPts val="700"/>
              </a:spcBef>
              <a:spcAft>
                <a:spcPts val="0"/>
              </a:spcAft>
              <a:buSzPts val="1600"/>
              <a:buFont typeface="Arial"/>
              <a:buChar char="•"/>
            </a:pPr>
            <a:r>
              <a:rPr lang="en-US" sz="1600"/>
              <a:t>Children with a positive self-concept tend to be more confident, more independent, do better in school and are more willing to try new activities.</a:t>
            </a:r>
            <a:endParaRPr/>
          </a:p>
          <a:p>
            <a:pPr marL="285750" lvl="0" indent="-285750" algn="l" rtl="0">
              <a:lnSpc>
                <a:spcPct val="90000"/>
              </a:lnSpc>
              <a:spcBef>
                <a:spcPts val="700"/>
              </a:spcBef>
              <a:spcAft>
                <a:spcPts val="0"/>
              </a:spcAft>
              <a:buSzPts val="1600"/>
              <a:buFont typeface="Arial"/>
              <a:buChar char="•"/>
            </a:pPr>
            <a:r>
              <a:rPr lang="en-US" sz="1600"/>
              <a:t>By 18 months a baby can recognize themselves in the mirror.</a:t>
            </a:r>
            <a:endParaRPr/>
          </a:p>
          <a:p>
            <a:pPr marL="285750" lvl="0" indent="-285750" algn="l" rtl="0">
              <a:lnSpc>
                <a:spcPct val="90000"/>
              </a:lnSpc>
              <a:spcBef>
                <a:spcPts val="700"/>
              </a:spcBef>
              <a:spcAft>
                <a:spcPts val="0"/>
              </a:spcAft>
              <a:buSzPts val="1600"/>
              <a:buFont typeface="Arial"/>
              <a:buChar char="•"/>
            </a:pPr>
            <a:r>
              <a:rPr lang="en-US" sz="1600"/>
              <a:t>By 24-46 months they can recognize themselves in a photo.</a:t>
            </a:r>
            <a:endParaRPr/>
          </a:p>
          <a:p>
            <a:pPr marL="0" lvl="0" indent="0" algn="l" rtl="0">
              <a:lnSpc>
                <a:spcPct val="90000"/>
              </a:lnSpc>
              <a:spcBef>
                <a:spcPts val="700"/>
              </a:spcBef>
              <a:spcAft>
                <a:spcPts val="0"/>
              </a:spcAft>
              <a:buSzPts val="1600"/>
              <a:buNone/>
            </a:pPr>
            <a:endParaRPr sz="1600"/>
          </a:p>
          <a:p>
            <a:pPr marL="0" lvl="0" indent="0" algn="l" rtl="0">
              <a:lnSpc>
                <a:spcPct val="90000"/>
              </a:lnSpc>
              <a:spcBef>
                <a:spcPts val="700"/>
              </a:spcBef>
              <a:spcAft>
                <a:spcPts val="0"/>
              </a:spcAft>
              <a:buSzPts val="1600"/>
              <a:buNone/>
            </a:pPr>
            <a:r>
              <a:rPr lang="en-US" sz="1600" b="1" u="sng">
                <a:solidFill>
                  <a:srgbClr val="6CB255"/>
                </a:solidFill>
              </a:rPr>
              <a:t>Self-Concept &amp; Social Behavior</a:t>
            </a:r>
            <a:endParaRPr/>
          </a:p>
          <a:p>
            <a:pPr marL="0" lvl="0" indent="0" algn="l" rtl="0">
              <a:lnSpc>
                <a:spcPct val="90000"/>
              </a:lnSpc>
              <a:spcBef>
                <a:spcPts val="700"/>
              </a:spcBef>
              <a:spcAft>
                <a:spcPts val="0"/>
              </a:spcAft>
              <a:buSzPts val="1600"/>
              <a:buNone/>
            </a:pPr>
            <a:r>
              <a:rPr lang="en-US" sz="1600">
                <a:solidFill>
                  <a:schemeClr val="dk1"/>
                </a:solidFill>
              </a:rPr>
              <a:t>Children display increased social behavior after establishing a self-concept.</a:t>
            </a:r>
            <a:endParaRPr/>
          </a:p>
          <a:p>
            <a:pPr marL="0" lvl="0" indent="0" algn="l" rtl="0">
              <a:lnSpc>
                <a:spcPct val="90000"/>
              </a:lnSpc>
              <a:spcBef>
                <a:spcPts val="700"/>
              </a:spcBef>
              <a:spcAft>
                <a:spcPts val="0"/>
              </a:spcAft>
              <a:buSzPts val="1600"/>
              <a:buNone/>
            </a:pPr>
            <a:r>
              <a:rPr lang="en-US" sz="1600" b="1">
                <a:solidFill>
                  <a:schemeClr val="dk1"/>
                </a:solidFill>
              </a:rPr>
              <a:t>Age 2-4:</a:t>
            </a:r>
            <a:endParaRPr/>
          </a:p>
          <a:p>
            <a:pPr marL="285750" lvl="0" indent="-285750" algn="l" rtl="0">
              <a:lnSpc>
                <a:spcPct val="90000"/>
              </a:lnSpc>
              <a:spcBef>
                <a:spcPts val="700"/>
              </a:spcBef>
              <a:spcAft>
                <a:spcPts val="0"/>
              </a:spcAft>
              <a:buSzPts val="1600"/>
              <a:buFont typeface="Arial"/>
              <a:buChar char="•"/>
            </a:pPr>
            <a:r>
              <a:rPr lang="en-US" sz="1600">
                <a:solidFill>
                  <a:schemeClr val="dk1"/>
                </a:solidFill>
              </a:rPr>
              <a:t>Enjoy playing with other children.</a:t>
            </a:r>
            <a:endParaRPr/>
          </a:p>
          <a:p>
            <a:pPr marL="285750" lvl="0" indent="-285750" algn="l" rtl="0">
              <a:lnSpc>
                <a:spcPct val="90000"/>
              </a:lnSpc>
              <a:spcBef>
                <a:spcPts val="700"/>
              </a:spcBef>
              <a:spcAft>
                <a:spcPts val="0"/>
              </a:spcAft>
              <a:buSzPts val="1600"/>
              <a:buFont typeface="Arial"/>
              <a:buChar char="•"/>
            </a:pPr>
            <a:r>
              <a:rPr lang="en-US" sz="1600">
                <a:solidFill>
                  <a:schemeClr val="dk1"/>
                </a:solidFill>
              </a:rPr>
              <a:t>Can label themselves as boy or girl - through  play, children explore and come to understand gender roles </a:t>
            </a:r>
            <a:endParaRPr/>
          </a:p>
          <a:p>
            <a:pPr marL="0" lvl="0" indent="0" algn="l" rtl="0">
              <a:lnSpc>
                <a:spcPct val="90000"/>
              </a:lnSpc>
              <a:spcBef>
                <a:spcPts val="700"/>
              </a:spcBef>
              <a:spcAft>
                <a:spcPts val="0"/>
              </a:spcAft>
              <a:buSzPts val="1600"/>
              <a:buNone/>
            </a:pPr>
            <a:r>
              <a:rPr lang="en-US" sz="1600" b="1">
                <a:solidFill>
                  <a:schemeClr val="dk1"/>
                </a:solidFill>
              </a:rPr>
              <a:t>Age 4:</a:t>
            </a:r>
            <a:endParaRPr/>
          </a:p>
          <a:p>
            <a:pPr marL="285750" lvl="0" indent="-285750" algn="l" rtl="0">
              <a:lnSpc>
                <a:spcPct val="90000"/>
              </a:lnSpc>
              <a:spcBef>
                <a:spcPts val="700"/>
              </a:spcBef>
              <a:spcAft>
                <a:spcPts val="0"/>
              </a:spcAft>
              <a:buSzPts val="1600"/>
              <a:buFont typeface="Arial"/>
              <a:buChar char="•"/>
            </a:pPr>
            <a:r>
              <a:rPr lang="en-US" sz="1600">
                <a:solidFill>
                  <a:schemeClr val="dk1"/>
                </a:solidFill>
              </a:rPr>
              <a:t>Can cooperate and share.</a:t>
            </a:r>
            <a:endParaRPr/>
          </a:p>
          <a:p>
            <a:pPr marL="285750" lvl="0" indent="-285750" algn="l" rtl="0">
              <a:lnSpc>
                <a:spcPct val="90000"/>
              </a:lnSpc>
              <a:spcBef>
                <a:spcPts val="700"/>
              </a:spcBef>
              <a:spcAft>
                <a:spcPts val="0"/>
              </a:spcAft>
              <a:buSzPts val="1600"/>
              <a:buFont typeface="Arial"/>
              <a:buChar char="•"/>
            </a:pPr>
            <a:r>
              <a:rPr lang="en-US" sz="1600">
                <a:solidFill>
                  <a:schemeClr val="dk1"/>
                </a:solidFill>
              </a:rPr>
              <a:t>Can initiate tasks and carry out plans.</a:t>
            </a:r>
            <a:endParaRPr/>
          </a:p>
          <a:p>
            <a:pPr marL="0" lvl="0" indent="0" algn="l" rtl="0">
              <a:lnSpc>
                <a:spcPct val="90000"/>
              </a:lnSpc>
              <a:spcBef>
                <a:spcPts val="700"/>
              </a:spcBef>
              <a:spcAft>
                <a:spcPts val="0"/>
              </a:spcAft>
              <a:buSzPts val="1600"/>
              <a:buNone/>
            </a:pPr>
            <a:r>
              <a:rPr lang="en-US" sz="1600" b="1">
                <a:solidFill>
                  <a:schemeClr val="dk1"/>
                </a:solidFill>
              </a:rPr>
              <a:t>Age 6:</a:t>
            </a:r>
            <a:endParaRPr/>
          </a:p>
          <a:p>
            <a:pPr marL="285750" lvl="0" indent="-285750" algn="l" rtl="0">
              <a:lnSpc>
                <a:spcPct val="90000"/>
              </a:lnSpc>
              <a:spcBef>
                <a:spcPts val="700"/>
              </a:spcBef>
              <a:spcAft>
                <a:spcPts val="0"/>
              </a:spcAft>
              <a:buSzPts val="1600"/>
              <a:buFont typeface="Arial"/>
              <a:buChar char="•"/>
            </a:pPr>
            <a:r>
              <a:rPr lang="en-US" sz="1600">
                <a:solidFill>
                  <a:schemeClr val="dk1"/>
                </a:solidFill>
              </a:rPr>
              <a:t>Can identify themselves in terms of group membership.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457200" y="241326"/>
            <a:ext cx="8062912" cy="9305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br>
              <a:rPr lang="en-US"/>
            </a:br>
            <a:r>
              <a:rPr lang="en-US">
                <a:latin typeface="Arial"/>
                <a:ea typeface="Arial"/>
                <a:cs typeface="Arial"/>
                <a:sym typeface="Arial"/>
              </a:rPr>
              <a:t>PARENTING STYLES</a:t>
            </a:r>
            <a:endParaRPr>
              <a:latin typeface="Arial"/>
              <a:ea typeface="Arial"/>
              <a:cs typeface="Arial"/>
              <a:sym typeface="Arial"/>
            </a:endParaRPr>
          </a:p>
        </p:txBody>
      </p:sp>
      <p:sp>
        <p:nvSpPr>
          <p:cNvPr id="293" name="Google Shape;293;p36"/>
          <p:cNvSpPr txBox="1">
            <a:spLocks noGrp="1"/>
          </p:cNvSpPr>
          <p:nvPr>
            <p:ph type="body" idx="1"/>
          </p:nvPr>
        </p:nvSpPr>
        <p:spPr>
          <a:xfrm>
            <a:off x="457200" y="1409074"/>
            <a:ext cx="8367221" cy="49769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The development of a healthy self-concept can depend on parenting styles.</a:t>
            </a:r>
            <a:endParaRPr/>
          </a:p>
          <a:p>
            <a:pPr marL="0" lvl="0" indent="0" algn="l" rtl="0">
              <a:spcBef>
                <a:spcPts val="1080"/>
              </a:spcBef>
              <a:spcAft>
                <a:spcPts val="0"/>
              </a:spcAft>
              <a:buSzPts val="1700"/>
              <a:buNone/>
            </a:pPr>
            <a:r>
              <a:rPr lang="en-US" sz="1700" b="1" u="sng">
                <a:solidFill>
                  <a:srgbClr val="6CB255"/>
                </a:solidFill>
              </a:rPr>
              <a:t>Baumrind (1971)</a:t>
            </a:r>
            <a:endParaRPr/>
          </a:p>
          <a:p>
            <a:pPr marL="342900" lvl="0" indent="-342900" algn="l" rtl="0">
              <a:spcBef>
                <a:spcPts val="1080"/>
              </a:spcBef>
              <a:spcAft>
                <a:spcPts val="0"/>
              </a:spcAft>
              <a:buSzPts val="1700"/>
              <a:buAutoNum type="arabicPeriod"/>
            </a:pPr>
            <a:r>
              <a:rPr lang="en-US" sz="1700" b="1"/>
              <a:t>Authoritative style </a:t>
            </a:r>
            <a:r>
              <a:rPr lang="en-US" sz="1700"/>
              <a:t>– parents give children reasonable demands and consistent limits, express warmth and affection, and listen to the child’s point of view.</a:t>
            </a:r>
            <a:endParaRPr/>
          </a:p>
          <a:p>
            <a:pPr marL="342900" lvl="0" indent="-342900" algn="l" rtl="0">
              <a:spcBef>
                <a:spcPts val="1080"/>
              </a:spcBef>
              <a:spcAft>
                <a:spcPts val="0"/>
              </a:spcAft>
              <a:buSzPts val="1700"/>
              <a:buAutoNum type="arabicPeriod"/>
            </a:pPr>
            <a:r>
              <a:rPr lang="en-US" sz="1700" b="1"/>
              <a:t>Authoritarian style </a:t>
            </a:r>
            <a:r>
              <a:rPr lang="en-US" sz="1700"/>
              <a:t>– parents place a high value on conformity and obedience, are often rigid, and express little warmth to the child.</a:t>
            </a:r>
            <a:endParaRPr/>
          </a:p>
          <a:p>
            <a:pPr marL="342900" lvl="0" indent="-342900" algn="l" rtl="0">
              <a:spcBef>
                <a:spcPts val="1080"/>
              </a:spcBef>
              <a:spcAft>
                <a:spcPts val="0"/>
              </a:spcAft>
              <a:buSzPts val="1700"/>
              <a:buAutoNum type="arabicPeriod"/>
            </a:pPr>
            <a:r>
              <a:rPr lang="en-US" sz="1700" b="1"/>
              <a:t>Permissive style </a:t>
            </a:r>
            <a:r>
              <a:rPr lang="en-US" sz="1700"/>
              <a:t>– parents make few demands and rarely use punishment.</a:t>
            </a:r>
            <a:endParaRPr/>
          </a:p>
          <a:p>
            <a:pPr marL="342900" lvl="0" indent="-342900" algn="l" rtl="0">
              <a:spcBef>
                <a:spcPts val="1080"/>
              </a:spcBef>
              <a:spcAft>
                <a:spcPts val="0"/>
              </a:spcAft>
              <a:buSzPts val="1700"/>
              <a:buAutoNum type="arabicPeriod"/>
            </a:pPr>
            <a:r>
              <a:rPr lang="en-US" sz="1700" b="1"/>
              <a:t>Uninvolved style </a:t>
            </a:r>
            <a:r>
              <a:rPr lang="en-US" sz="1700"/>
              <a:t>– parents are indifferent, uninvolved, and sometimes referred to as neglectful; they don’t respond to the child’s needs and make relatively few demands.</a:t>
            </a:r>
            <a:endParaRPr/>
          </a:p>
          <a:p>
            <a:pPr marL="0" lvl="0" indent="0" algn="l" rtl="0">
              <a:spcBef>
                <a:spcPts val="1080"/>
              </a:spcBef>
              <a:spcAft>
                <a:spcPts val="0"/>
              </a:spcAft>
              <a:buSzPts val="1600"/>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WHAT IS LIFESPAN DEVELOPMENT?</a:t>
            </a:r>
            <a:endParaRPr/>
          </a:p>
        </p:txBody>
      </p:sp>
      <p:sp>
        <p:nvSpPr>
          <p:cNvPr id="62" name="Google Shape;62;p8"/>
          <p:cNvSpPr txBox="1">
            <a:spLocks noGrp="1"/>
          </p:cNvSpPr>
          <p:nvPr>
            <p:ph type="body" idx="1"/>
          </p:nvPr>
        </p:nvSpPr>
        <p:spPr>
          <a:xfrm>
            <a:off x="457200" y="1229244"/>
            <a:ext cx="8243888" cy="54430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Developmental psychologists study lifelong development across three domains:</a:t>
            </a:r>
            <a:endParaRPr/>
          </a:p>
          <a:p>
            <a:pPr marL="342900" lvl="0" indent="-342900" algn="l" rtl="0">
              <a:spcBef>
                <a:spcPts val="940"/>
              </a:spcBef>
              <a:spcAft>
                <a:spcPts val="0"/>
              </a:spcAft>
              <a:buSzPts val="1700"/>
              <a:buAutoNum type="arabicPeriod"/>
            </a:pPr>
            <a:r>
              <a:rPr lang="en-US" sz="1700" b="1"/>
              <a:t>Physical development </a:t>
            </a:r>
            <a:r>
              <a:rPr lang="en-US" sz="1700"/>
              <a:t>– growth and changes in the body and brain, senses, motor skills, and health and wellness.</a:t>
            </a:r>
            <a:endParaRPr/>
          </a:p>
          <a:p>
            <a:pPr marL="342900" lvl="0" indent="-342900" algn="l" rtl="0">
              <a:spcBef>
                <a:spcPts val="940"/>
              </a:spcBef>
              <a:spcAft>
                <a:spcPts val="0"/>
              </a:spcAft>
              <a:buSzPts val="1700"/>
              <a:buAutoNum type="arabicPeriod"/>
            </a:pPr>
            <a:r>
              <a:rPr lang="en-US" sz="1700" b="1"/>
              <a:t>Cognitive development </a:t>
            </a:r>
            <a:r>
              <a:rPr lang="en-US" sz="1700"/>
              <a:t>– learning, attention, memory, language, thinking, reasoning and creativity.</a:t>
            </a:r>
            <a:endParaRPr/>
          </a:p>
          <a:p>
            <a:pPr marL="342900" lvl="0" indent="-342900" algn="l" rtl="0">
              <a:spcBef>
                <a:spcPts val="940"/>
              </a:spcBef>
              <a:spcAft>
                <a:spcPts val="0"/>
              </a:spcAft>
              <a:buSzPts val="1700"/>
              <a:buAutoNum type="arabicPeriod"/>
            </a:pPr>
            <a:r>
              <a:rPr lang="en-US" sz="1700" b="1"/>
              <a:t>Psychosocial development </a:t>
            </a:r>
            <a:r>
              <a:rPr lang="en-US" sz="1700"/>
              <a:t>– emotions, personality and social relationships.</a:t>
            </a:r>
            <a:endParaRPr/>
          </a:p>
          <a:p>
            <a:pPr marL="0" lvl="0" indent="0" algn="l" rtl="0">
              <a:spcBef>
                <a:spcPts val="940"/>
              </a:spcBef>
              <a:spcAft>
                <a:spcPts val="0"/>
              </a:spcAft>
              <a:buClr>
                <a:srgbClr val="6CB255"/>
              </a:buClr>
              <a:buSzPts val="1700"/>
              <a:buNone/>
            </a:pPr>
            <a:endParaRPr sz="1700"/>
          </a:p>
          <a:p>
            <a:pPr marL="0" lvl="0" indent="0" algn="l" rtl="0">
              <a:spcBef>
                <a:spcPts val="940"/>
              </a:spcBef>
              <a:spcAft>
                <a:spcPts val="0"/>
              </a:spcAft>
              <a:buClr>
                <a:srgbClr val="6CB255"/>
              </a:buClr>
              <a:buSzPts val="1700"/>
              <a:buNone/>
            </a:pPr>
            <a:r>
              <a:rPr lang="en-US" sz="1700" b="1" u="sng">
                <a:solidFill>
                  <a:srgbClr val="6CB255"/>
                </a:solidFill>
              </a:rPr>
              <a:t>Normative approach</a:t>
            </a:r>
            <a:endParaRPr/>
          </a:p>
          <a:p>
            <a:pPr marL="0" lvl="0" indent="0" algn="l" rtl="0">
              <a:spcBef>
                <a:spcPts val="940"/>
              </a:spcBef>
              <a:spcAft>
                <a:spcPts val="0"/>
              </a:spcAft>
              <a:buClr>
                <a:srgbClr val="6CB255"/>
              </a:buClr>
              <a:buSzPts val="1700"/>
              <a:buNone/>
            </a:pPr>
            <a:r>
              <a:rPr lang="en-US" sz="1700" i="1">
                <a:solidFill>
                  <a:schemeClr val="dk1"/>
                </a:solidFill>
              </a:rPr>
              <a:t>What is “normal” development?”</a:t>
            </a:r>
            <a:endParaRPr/>
          </a:p>
          <a:p>
            <a:pPr marL="0" lvl="0" indent="0" algn="l" rtl="0">
              <a:spcBef>
                <a:spcPts val="940"/>
              </a:spcBef>
              <a:spcAft>
                <a:spcPts val="0"/>
              </a:spcAft>
              <a:buClr>
                <a:srgbClr val="6CB255"/>
              </a:buClr>
              <a:buSzPts val="1700"/>
              <a:buNone/>
            </a:pPr>
            <a:r>
              <a:rPr lang="en-US" sz="1700">
                <a:solidFill>
                  <a:schemeClr val="dk1"/>
                </a:solidFill>
              </a:rPr>
              <a:t>Normative psychologists have studied large numbers of children to determine </a:t>
            </a:r>
            <a:r>
              <a:rPr lang="en-US" sz="1700" u="sng">
                <a:solidFill>
                  <a:schemeClr val="dk1"/>
                </a:solidFill>
              </a:rPr>
              <a:t>norms</a:t>
            </a:r>
            <a:r>
              <a:rPr lang="en-US" sz="1700">
                <a:solidFill>
                  <a:schemeClr val="dk1"/>
                </a:solidFill>
              </a:rPr>
              <a:t> (average ages) of when most children reach specific </a:t>
            </a:r>
            <a:r>
              <a:rPr lang="en-US" sz="1700" u="sng">
                <a:solidFill>
                  <a:schemeClr val="dk1"/>
                </a:solidFill>
              </a:rPr>
              <a:t>developmental milestones </a:t>
            </a:r>
            <a:r>
              <a:rPr lang="en-US" sz="1700">
                <a:solidFill>
                  <a:schemeClr val="dk1"/>
                </a:solidFill>
              </a:rPr>
              <a:t>(e.g. crawling, walking, speaking in sentences, starting puberty).</a:t>
            </a:r>
            <a:endParaRPr sz="1700">
              <a:solidFill>
                <a:schemeClr val="dk1"/>
              </a:solidFill>
            </a:endParaRPr>
          </a:p>
          <a:p>
            <a:pPr marL="0" lvl="0" indent="0" algn="l" rtl="0">
              <a:spcBef>
                <a:spcPts val="940"/>
              </a:spcBef>
              <a:spcAft>
                <a:spcPts val="0"/>
              </a:spcAft>
              <a:buClr>
                <a:srgbClr val="6CB255"/>
              </a:buClr>
              <a:buSzPts val="1700"/>
              <a:buNone/>
            </a:pPr>
            <a:r>
              <a:rPr lang="en-US" sz="1700">
                <a:solidFill>
                  <a:schemeClr val="dk1"/>
                </a:solidFill>
              </a:rPr>
              <a:t>Biological milestones such as starting puberty are universal.</a:t>
            </a:r>
            <a:endParaRPr/>
          </a:p>
          <a:p>
            <a:pPr marL="0" lvl="0" indent="0" algn="l" rtl="0">
              <a:spcBef>
                <a:spcPts val="940"/>
              </a:spcBef>
              <a:spcAft>
                <a:spcPts val="0"/>
              </a:spcAft>
              <a:buClr>
                <a:srgbClr val="6CB255"/>
              </a:buClr>
              <a:buSzPts val="1700"/>
              <a:buNone/>
            </a:pPr>
            <a:r>
              <a:rPr lang="en-US" sz="1700">
                <a:solidFill>
                  <a:schemeClr val="dk1"/>
                </a:solidFill>
              </a:rPr>
              <a:t>Social milestones such as starting school vary across cultures.</a:t>
            </a:r>
            <a:endParaRPr sz="17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457200" y="241326"/>
            <a:ext cx="8062912" cy="86480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br>
              <a:rPr lang="en-US"/>
            </a:br>
            <a:r>
              <a:rPr lang="en-US">
                <a:latin typeface="Arial"/>
                <a:ea typeface="Arial"/>
                <a:cs typeface="Arial"/>
                <a:sym typeface="Arial"/>
              </a:rPr>
              <a:t>TEMPERAMENT</a:t>
            </a:r>
            <a:endParaRPr>
              <a:latin typeface="Arial"/>
              <a:ea typeface="Arial"/>
              <a:cs typeface="Arial"/>
              <a:sym typeface="Arial"/>
            </a:endParaRPr>
          </a:p>
        </p:txBody>
      </p:sp>
      <p:sp>
        <p:nvSpPr>
          <p:cNvPr id="300" name="Google Shape;300;p37"/>
          <p:cNvSpPr txBox="1">
            <a:spLocks noGrp="1"/>
          </p:cNvSpPr>
          <p:nvPr>
            <p:ph type="body" idx="1"/>
          </p:nvPr>
        </p:nvSpPr>
        <p:spPr>
          <a:xfrm>
            <a:off x="457200" y="1451851"/>
            <a:ext cx="8062912" cy="47129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Parenting style can depend on the temperament of a child.</a:t>
            </a:r>
            <a:endParaRPr/>
          </a:p>
          <a:p>
            <a:pPr marL="0" lvl="0" indent="0" algn="l" rtl="0">
              <a:spcBef>
                <a:spcPts val="940"/>
              </a:spcBef>
              <a:spcAft>
                <a:spcPts val="0"/>
              </a:spcAft>
              <a:buClr>
                <a:srgbClr val="6CB255"/>
              </a:buClr>
              <a:buSzPts val="1700"/>
              <a:buNone/>
            </a:pPr>
            <a:r>
              <a:rPr lang="en-US" sz="1700" b="1"/>
              <a:t>Temperament </a:t>
            </a:r>
            <a:r>
              <a:rPr lang="en-US" sz="1700"/>
              <a:t>– innate traits that influence how one thinks, behaves, and reacts with the environment.</a:t>
            </a:r>
            <a:endParaRPr/>
          </a:p>
          <a:p>
            <a:pPr marL="0" lvl="0" indent="0" algn="l" rtl="0">
              <a:spcBef>
                <a:spcPts val="940"/>
              </a:spcBef>
              <a:spcAft>
                <a:spcPts val="0"/>
              </a:spcAft>
              <a:buClr>
                <a:srgbClr val="6CB255"/>
              </a:buClr>
              <a:buSzPts val="1700"/>
              <a:buNone/>
            </a:pPr>
            <a:r>
              <a:rPr lang="en-US" sz="1700" b="1"/>
              <a:t>Easy temperament </a:t>
            </a:r>
            <a:r>
              <a:rPr lang="en-US" sz="1700"/>
              <a:t>– positive emotions, adapt well to change, and capable of regulating emotions.</a:t>
            </a:r>
            <a:endParaRPr/>
          </a:p>
          <a:p>
            <a:pPr marL="285750" lvl="0" indent="-285750" algn="l" rtl="0">
              <a:spcBef>
                <a:spcPts val="940"/>
              </a:spcBef>
              <a:spcAft>
                <a:spcPts val="0"/>
              </a:spcAft>
              <a:buSzPts val="1700"/>
              <a:buFont typeface="Arial"/>
              <a:buChar char="•"/>
            </a:pPr>
            <a:r>
              <a:rPr lang="en-US" sz="1700"/>
              <a:t>More likely to elicit warm and responsive parenting.</a:t>
            </a:r>
            <a:endParaRPr/>
          </a:p>
          <a:p>
            <a:pPr marL="0" lvl="0" indent="0" algn="l" rtl="0">
              <a:spcBef>
                <a:spcPts val="940"/>
              </a:spcBef>
              <a:spcAft>
                <a:spcPts val="0"/>
              </a:spcAft>
              <a:buClr>
                <a:srgbClr val="6CB255"/>
              </a:buClr>
              <a:buSzPts val="1700"/>
              <a:buNone/>
            </a:pPr>
            <a:r>
              <a:rPr lang="en-US" sz="1700" b="1"/>
              <a:t>Difficult temperament </a:t>
            </a:r>
            <a:r>
              <a:rPr lang="en-US" sz="1700"/>
              <a:t>– negative emotions, difficulty adapting to change and regulating emotions.</a:t>
            </a:r>
            <a:endParaRPr/>
          </a:p>
          <a:p>
            <a:pPr marL="285750" lvl="0" indent="-285750" algn="l" rtl="0">
              <a:spcBef>
                <a:spcPts val="940"/>
              </a:spcBef>
              <a:spcAft>
                <a:spcPts val="0"/>
              </a:spcAft>
              <a:buSzPts val="1700"/>
              <a:buFont typeface="Arial"/>
              <a:buChar char="•"/>
            </a:pPr>
            <a:r>
              <a:rPr lang="en-US" sz="1700"/>
              <a:t>More likely to evoke irritation and cause parents to withdraw.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igure Legend"/>
          <p:cNvSpPr>
            <a:spLocks noGrp="1"/>
          </p:cNvSpPr>
          <p:nvPr>
            <p:ph type="body" sz="quarter" idx="14"/>
          </p:nvPr>
        </p:nvSpPr>
        <p:spPr>
          <a:xfrm>
            <a:off x="605481" y="4522706"/>
            <a:ext cx="8062912" cy="1166382"/>
          </a:xfrm>
        </p:spPr>
        <p:txBody>
          <a:bodyPr>
            <a:normAutofit/>
          </a:bodyPr>
          <a:lstStyle/>
          <a:p>
            <a:r>
              <a:rPr lang="en-US" sz="1600" dirty="0"/>
              <a:t>Peers are a primary influence on our development in adolescence. </a:t>
            </a:r>
          </a:p>
          <a:p>
            <a:r>
              <a:rPr lang="en-US" sz="1600" dirty="0"/>
              <a:t>(credit: "</a:t>
            </a:r>
            <a:r>
              <a:rPr lang="en-US" sz="1600" dirty="0" err="1"/>
              <a:t>manseok_Pixabay</a:t>
            </a:r>
            <a:r>
              <a:rPr lang="en-US" sz="1600" dirty="0"/>
              <a:t>"/ </a:t>
            </a:r>
            <a:r>
              <a:rPr lang="en-US" sz="1600" dirty="0" err="1"/>
              <a:t>Pixabay</a:t>
            </a:r>
            <a:r>
              <a:rPr lang="en-US" sz="1600" dirty="0"/>
              <a:t>)</a:t>
            </a:r>
          </a:p>
        </p:txBody>
      </p:sp>
      <p:sp>
        <p:nvSpPr>
          <p:cNvPr id="5" name="Figure Number"/>
          <p:cNvSpPr>
            <a:spLocks noGrp="1"/>
          </p:cNvSpPr>
          <p:nvPr>
            <p:ph type="title"/>
          </p:nvPr>
        </p:nvSpPr>
        <p:spPr/>
        <p:txBody>
          <a:bodyPr/>
          <a:lstStyle/>
          <a:p>
            <a:r>
              <a:rPr lang="en-US" dirty="0"/>
              <a:t>Adolescence</a:t>
            </a:r>
          </a:p>
        </p:txBody>
      </p:sp>
      <p:pic>
        <p:nvPicPr>
          <p:cNvPr id="6" name="Picture Placeholder 5" descr="A photograph captures four people midair as they hold hands and jump."/>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007" b="8007"/>
          <a:stretch>
            <a:fillRect/>
          </a:stretch>
        </p:blipFill>
        <p:spPr>
          <a:xfrm>
            <a:off x="2137718" y="2073858"/>
            <a:ext cx="4758533" cy="2065656"/>
          </a:xfrm>
        </p:spPr>
      </p:pic>
    </p:spTree>
    <p:extLst>
      <p:ext uri="{BB962C8B-B14F-4D97-AF65-F5344CB8AC3E}">
        <p14:creationId xmlns:p14="http://schemas.microsoft.com/office/powerpoint/2010/main" val="1154392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PHYSICAL DEVELOPMENT</a:t>
            </a:r>
            <a:endParaRPr/>
          </a:p>
        </p:txBody>
      </p:sp>
      <p:sp>
        <p:nvSpPr>
          <p:cNvPr id="315" name="Google Shape;315;p39"/>
          <p:cNvSpPr txBox="1">
            <a:spLocks noGrp="1"/>
          </p:cNvSpPr>
          <p:nvPr>
            <p:ph type="body" idx="1"/>
          </p:nvPr>
        </p:nvSpPr>
        <p:spPr>
          <a:xfrm>
            <a:off x="457200" y="1113810"/>
            <a:ext cx="8367221" cy="490353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Puberty</a:t>
            </a:r>
            <a:endParaRPr/>
          </a:p>
          <a:p>
            <a:pPr marL="0" lvl="0" indent="0" algn="l" rtl="0">
              <a:spcBef>
                <a:spcPts val="1080"/>
              </a:spcBef>
              <a:spcAft>
                <a:spcPts val="0"/>
              </a:spcAft>
              <a:buSzPts val="1600"/>
              <a:buNone/>
            </a:pPr>
            <a:r>
              <a:rPr lang="en-US" sz="1600" b="1"/>
              <a:t>Adrenarche</a:t>
            </a:r>
            <a:r>
              <a:rPr lang="en-US" sz="1600"/>
              <a:t> – maturing of the adrenal glands.</a:t>
            </a:r>
            <a:endParaRPr/>
          </a:p>
          <a:p>
            <a:pPr marL="0" lvl="0" indent="0" algn="l" rtl="0">
              <a:spcBef>
                <a:spcPts val="1080"/>
              </a:spcBef>
              <a:spcAft>
                <a:spcPts val="0"/>
              </a:spcAft>
              <a:buSzPts val="1600"/>
              <a:buNone/>
            </a:pPr>
            <a:r>
              <a:rPr lang="en-US" sz="1600" b="1"/>
              <a:t>Gonadarche </a:t>
            </a:r>
            <a:r>
              <a:rPr lang="en-US" sz="1600"/>
              <a:t>– maturing of the sex glands.</a:t>
            </a:r>
            <a:endParaRPr sz="1600"/>
          </a:p>
          <a:p>
            <a:pPr marL="0" lvl="0" indent="0" algn="l" rtl="0">
              <a:spcBef>
                <a:spcPts val="1080"/>
              </a:spcBef>
              <a:spcAft>
                <a:spcPts val="0"/>
              </a:spcAft>
              <a:buSzPts val="1600"/>
              <a:buNone/>
            </a:pPr>
            <a:r>
              <a:rPr lang="en-US" sz="1600"/>
              <a:t>Secondary sexual characteristics develop.</a:t>
            </a:r>
            <a:endParaRPr/>
          </a:p>
          <a:p>
            <a:pPr marL="285750" lvl="0" indent="-285750" algn="l" rtl="0">
              <a:spcBef>
                <a:spcPts val="1080"/>
              </a:spcBef>
              <a:spcAft>
                <a:spcPts val="0"/>
              </a:spcAft>
              <a:buSzPts val="1600"/>
              <a:buFont typeface="Arial"/>
              <a:buChar char="•"/>
            </a:pPr>
            <a:r>
              <a:rPr lang="en-US" sz="1600"/>
              <a:t>Breasts and hips in girls.</a:t>
            </a:r>
            <a:endParaRPr/>
          </a:p>
          <a:p>
            <a:pPr marL="285750" lvl="0" indent="-285750" algn="l" rtl="0">
              <a:spcBef>
                <a:spcPts val="1080"/>
              </a:spcBef>
              <a:spcAft>
                <a:spcPts val="0"/>
              </a:spcAft>
              <a:buSzPts val="1600"/>
              <a:buFont typeface="Arial"/>
              <a:buChar char="•"/>
            </a:pPr>
            <a:r>
              <a:rPr lang="en-US" sz="1600"/>
              <a:t>Facial hair and deepened voice in boys.</a:t>
            </a:r>
            <a:endParaRPr/>
          </a:p>
          <a:p>
            <a:pPr marL="0" lvl="0" indent="0" algn="l" rtl="0">
              <a:spcBef>
                <a:spcPts val="1080"/>
              </a:spcBef>
              <a:spcAft>
                <a:spcPts val="0"/>
              </a:spcAft>
              <a:buSzPts val="1600"/>
              <a:buNone/>
            </a:pPr>
            <a:r>
              <a:rPr lang="en-US" sz="1600" b="1"/>
              <a:t>Menarche</a:t>
            </a:r>
            <a:r>
              <a:rPr lang="en-US" sz="1600"/>
              <a:t> – beginning of menstrual periods (usually around 12-13 years old).</a:t>
            </a:r>
            <a:endParaRPr/>
          </a:p>
          <a:p>
            <a:pPr marL="0" lvl="0" indent="0" algn="l" rtl="0">
              <a:spcBef>
                <a:spcPts val="1080"/>
              </a:spcBef>
              <a:spcAft>
                <a:spcPts val="0"/>
              </a:spcAft>
              <a:buSzPts val="1600"/>
              <a:buNone/>
            </a:pPr>
            <a:r>
              <a:rPr lang="en-US" sz="1600" b="1"/>
              <a:t>Spermarche</a:t>
            </a:r>
            <a:r>
              <a:rPr lang="en-US" sz="1600"/>
              <a:t> – first ejaculation (around 13-14 years old).</a:t>
            </a:r>
            <a:endParaRPr/>
          </a:p>
          <a:p>
            <a:pPr marL="0" lvl="0" indent="0" algn="l" rtl="0">
              <a:spcBef>
                <a:spcPts val="1080"/>
              </a:spcBef>
              <a:spcAft>
                <a:spcPts val="0"/>
              </a:spcAft>
              <a:buSzPts val="1600"/>
              <a:buNone/>
            </a:pPr>
            <a:r>
              <a:rPr lang="en-US" sz="1600"/>
              <a:t>Growth spurts in both sexes.</a:t>
            </a:r>
            <a:endParaRPr/>
          </a:p>
          <a:p>
            <a:pPr marL="285750" lvl="0" indent="-285750" algn="l" rtl="0">
              <a:spcBef>
                <a:spcPts val="1080"/>
              </a:spcBef>
              <a:spcAft>
                <a:spcPts val="0"/>
              </a:spcAft>
              <a:buSzPts val="1600"/>
              <a:buFont typeface="Arial"/>
              <a:buChar char="•"/>
            </a:pPr>
            <a:r>
              <a:rPr lang="en-US" sz="1600"/>
              <a:t>Girls reach their adult height by 16.</a:t>
            </a:r>
            <a:endParaRPr/>
          </a:p>
          <a:p>
            <a:pPr marL="285750" lvl="0" indent="-285750" algn="l" rtl="0">
              <a:spcBef>
                <a:spcPts val="1080"/>
              </a:spcBef>
              <a:spcAft>
                <a:spcPts val="0"/>
              </a:spcAft>
              <a:buSzPts val="1600"/>
              <a:buFont typeface="Arial"/>
              <a:buChar char="•"/>
            </a:pPr>
            <a:r>
              <a:rPr lang="en-US" sz="1600"/>
              <a:t>Boys reach their adult height by 17.</a:t>
            </a:r>
            <a:endParaRPr/>
          </a:p>
          <a:p>
            <a:pPr marL="0" lvl="0" indent="0" algn="l" rtl="0">
              <a:spcBef>
                <a:spcPts val="1080"/>
              </a:spcBef>
              <a:spcAft>
                <a:spcPts val="0"/>
              </a:spcAft>
              <a:buSzPts val="1600"/>
              <a:buNone/>
            </a:pPr>
            <a:endParaRPr sz="1600"/>
          </a:p>
        </p:txBody>
      </p:sp>
      <p:pic>
        <p:nvPicPr>
          <p:cNvPr id="317" name="Google Shape;317;p39" descr="A young person appears reluctant when shaving.  "/>
          <p:cNvPicPr preferRelativeResize="0"/>
          <p:nvPr/>
        </p:nvPicPr>
        <p:blipFill rotWithShape="1">
          <a:blip r:embed="rId3">
            <a:alphaModFix/>
          </a:blip>
          <a:srcRect/>
          <a:stretch/>
        </p:blipFill>
        <p:spPr>
          <a:xfrm>
            <a:off x="5201587" y="4217934"/>
            <a:ext cx="3622834" cy="2403147"/>
          </a:xfrm>
          <a:prstGeom prst="rect">
            <a:avLst/>
          </a:prstGeom>
          <a:noFill/>
          <a:ln>
            <a:noFill/>
          </a:ln>
        </p:spPr>
      </p:pic>
      <p:sp>
        <p:nvSpPr>
          <p:cNvPr id="318" name="Google Shape;318;p39"/>
          <p:cNvSpPr txBox="1"/>
          <p:nvPr/>
        </p:nvSpPr>
        <p:spPr>
          <a:xfrm>
            <a:off x="2863121" y="6138116"/>
            <a:ext cx="233846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(Credit: Puberty – Evolving Sciences)</a:t>
            </a:r>
            <a:endParaRPr sz="1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PHYSICAL DEVELOPMENT</a:t>
            </a:r>
            <a:endParaRPr/>
          </a:p>
        </p:txBody>
      </p:sp>
      <p:sp>
        <p:nvSpPr>
          <p:cNvPr id="324" name="Google Shape;324;p40"/>
          <p:cNvSpPr txBox="1">
            <a:spLocks noGrp="1"/>
          </p:cNvSpPr>
          <p:nvPr>
            <p:ph type="body" idx="1"/>
          </p:nvPr>
        </p:nvSpPr>
        <p:spPr>
          <a:xfrm>
            <a:off x="457200" y="1128343"/>
            <a:ext cx="8469086" cy="18758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Brain growth continues into the early 20s. The development of the frontal lobe, in particular, is important during this stage.</a:t>
            </a:r>
            <a:endParaRPr/>
          </a:p>
          <a:p>
            <a:pPr marL="0" lvl="0" indent="0" algn="l" rtl="0">
              <a:spcBef>
                <a:spcPts val="920"/>
              </a:spcBef>
              <a:spcAft>
                <a:spcPts val="0"/>
              </a:spcAft>
              <a:buClr>
                <a:srgbClr val="6CB255"/>
              </a:buClr>
              <a:buSzPts val="1600"/>
              <a:buNone/>
            </a:pPr>
            <a:r>
              <a:rPr lang="en-US" sz="1600"/>
              <a:t>The frontal lobe is responsible for judgement, impulse control, and planning.</a:t>
            </a:r>
            <a:endParaRPr/>
          </a:p>
          <a:p>
            <a:pPr marL="285750" lvl="0" indent="-285750" algn="l" rtl="0">
              <a:spcBef>
                <a:spcPts val="920"/>
              </a:spcBef>
              <a:spcAft>
                <a:spcPts val="0"/>
              </a:spcAft>
              <a:buSzPts val="1600"/>
              <a:buFont typeface="Arial"/>
              <a:buChar char="•"/>
            </a:pPr>
            <a:r>
              <a:rPr lang="en-US" sz="1600"/>
              <a:t>May explain why adolescents engage in increased risk-taking behaviors and emotional outbursts.</a:t>
            </a:r>
            <a:endParaRPr/>
          </a:p>
        </p:txBody>
      </p:sp>
      <p:pic>
        <p:nvPicPr>
          <p:cNvPr id="8" name="Figure" descr="An illustration of a brain is shown with the frontal lobe labeled."/>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5618" r="-35618"/>
          <a:stretch>
            <a:fillRect/>
          </a:stretch>
        </p:blipFill>
        <p:spPr>
          <a:xfrm>
            <a:off x="660286" y="2888766"/>
            <a:ext cx="8062913" cy="350007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DEVELOPMENT</a:t>
            </a:r>
            <a:endParaRPr/>
          </a:p>
        </p:txBody>
      </p:sp>
      <p:sp>
        <p:nvSpPr>
          <p:cNvPr id="333" name="Google Shape;333;p41"/>
          <p:cNvSpPr txBox="1">
            <a:spLocks noGrp="1"/>
          </p:cNvSpPr>
          <p:nvPr>
            <p:ph type="body" idx="1"/>
          </p:nvPr>
        </p:nvSpPr>
        <p:spPr>
          <a:xfrm>
            <a:off x="457200" y="1119928"/>
            <a:ext cx="8367221" cy="2168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Teenage thinking is characterized by the ability to reason logically and solve hypothetical problems such as how to design, plan, and build a structure. </a:t>
            </a:r>
            <a:endParaRPr sz="1700"/>
          </a:p>
          <a:p>
            <a:pPr marL="285750" lvl="0" indent="-285750" algn="l" rtl="0">
              <a:spcBef>
                <a:spcPts val="1080"/>
              </a:spcBef>
              <a:spcAft>
                <a:spcPts val="0"/>
              </a:spcAft>
              <a:buSzPts val="1700"/>
              <a:buFont typeface="Arial"/>
              <a:buChar char="•"/>
            </a:pPr>
            <a:r>
              <a:rPr lang="en-US" sz="1700"/>
              <a:t>Some researchers believe this is due to an increase in mental capacity (development of new skills).</a:t>
            </a:r>
            <a:endParaRPr/>
          </a:p>
          <a:p>
            <a:pPr marL="285750" lvl="0" indent="-285750" algn="l" rtl="0">
              <a:spcBef>
                <a:spcPts val="1080"/>
              </a:spcBef>
              <a:spcAft>
                <a:spcPts val="0"/>
              </a:spcAft>
              <a:buSzPts val="1700"/>
              <a:buFont typeface="Arial"/>
              <a:buChar char="•"/>
            </a:pPr>
            <a:r>
              <a:rPr lang="en-US" sz="1700"/>
              <a:t>Some researchers believe this is due to increases in processing speed and efficiency (improvements to existing skills).</a:t>
            </a:r>
            <a:endParaRPr/>
          </a:p>
        </p:txBody>
      </p:sp>
      <p:sp>
        <p:nvSpPr>
          <p:cNvPr id="337" name="Google Shape;337;p41"/>
          <p:cNvSpPr txBox="1"/>
          <p:nvPr/>
        </p:nvSpPr>
        <p:spPr>
          <a:xfrm>
            <a:off x="457200" y="3288890"/>
            <a:ext cx="4306529" cy="22980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Cognitive Empathy (theory of mind) </a:t>
            </a:r>
            <a:r>
              <a:rPr lang="en-US" sz="1700">
                <a:solidFill>
                  <a:schemeClr val="dk1"/>
                </a:solidFill>
                <a:latin typeface="Arial"/>
                <a:ea typeface="Arial"/>
                <a:cs typeface="Arial"/>
                <a:sym typeface="Arial"/>
              </a:rPr>
              <a:t>– the ability to take the perspective of others and feel concern for others.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Increases in adolescence.</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An important part of social problem solving and conflict avoidance.</a:t>
            </a:r>
            <a:endParaRPr/>
          </a:p>
          <a:p>
            <a:pPr marL="0" marR="0" lvl="0" indent="0" algn="l" rtl="0">
              <a:spcBef>
                <a:spcPts val="60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457200" y="241326"/>
            <a:ext cx="8062912" cy="6295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endParaRPr/>
          </a:p>
        </p:txBody>
      </p:sp>
      <p:sp>
        <p:nvSpPr>
          <p:cNvPr id="343" name="Google Shape;343;p42"/>
          <p:cNvSpPr txBox="1">
            <a:spLocks noGrp="1"/>
          </p:cNvSpPr>
          <p:nvPr>
            <p:ph type="body" idx="1"/>
          </p:nvPr>
        </p:nvSpPr>
        <p:spPr>
          <a:xfrm>
            <a:off x="457200" y="1101650"/>
            <a:ext cx="8062912" cy="33030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Adolescents refine their sense of self as they relate to others.</a:t>
            </a:r>
            <a:endParaRPr/>
          </a:p>
          <a:p>
            <a:pPr marL="285750" lvl="0" indent="-285750" algn="l" rtl="0">
              <a:spcBef>
                <a:spcPts val="920"/>
              </a:spcBef>
              <a:spcAft>
                <a:spcPts val="0"/>
              </a:spcAft>
              <a:buSzPts val="1600"/>
              <a:buFont typeface="Arial"/>
              <a:buChar char="•"/>
            </a:pPr>
            <a:r>
              <a:rPr lang="en-US" sz="1600" i="1"/>
              <a:t>Who am I?</a:t>
            </a:r>
            <a:endParaRPr/>
          </a:p>
          <a:p>
            <a:pPr marL="285750" lvl="0" indent="-285750" algn="l" rtl="0">
              <a:spcBef>
                <a:spcPts val="920"/>
              </a:spcBef>
              <a:spcAft>
                <a:spcPts val="0"/>
              </a:spcAft>
              <a:buSzPts val="1600"/>
              <a:buFont typeface="Arial"/>
              <a:buChar char="•"/>
            </a:pPr>
            <a:r>
              <a:rPr lang="en-US" sz="1600" i="1"/>
              <a:t>Who do I want to be?</a:t>
            </a:r>
            <a:endParaRPr/>
          </a:p>
          <a:p>
            <a:pPr marL="285750" lvl="0" indent="-285750" algn="l" rtl="0">
              <a:spcBef>
                <a:spcPts val="920"/>
              </a:spcBef>
              <a:spcAft>
                <a:spcPts val="0"/>
              </a:spcAft>
              <a:buSzPts val="1600"/>
              <a:buFont typeface="Arial"/>
              <a:buChar char="•"/>
            </a:pPr>
            <a:r>
              <a:rPr lang="en-US" sz="1600"/>
              <a:t>May adopt the values and roles that parents expect for them.</a:t>
            </a:r>
            <a:endParaRPr/>
          </a:p>
          <a:p>
            <a:pPr marL="285750" lvl="0" indent="-285750" algn="l" rtl="0">
              <a:spcBef>
                <a:spcPts val="920"/>
              </a:spcBef>
              <a:spcAft>
                <a:spcPts val="0"/>
              </a:spcAft>
              <a:buSzPts val="1600"/>
              <a:buFont typeface="Arial"/>
              <a:buChar char="•"/>
            </a:pPr>
            <a:r>
              <a:rPr lang="en-US" sz="1600"/>
              <a:t>May develop identities that are in opposition to their parents but align with a peer group.</a:t>
            </a:r>
            <a:endParaRPr/>
          </a:p>
          <a:p>
            <a:pPr marL="285750" lvl="0" indent="-285750" algn="l" rtl="0">
              <a:spcBef>
                <a:spcPts val="920"/>
              </a:spcBef>
              <a:spcAft>
                <a:spcPts val="0"/>
              </a:spcAft>
              <a:buSzPts val="1600"/>
              <a:buFont typeface="Arial"/>
              <a:buChar char="•"/>
            </a:pPr>
            <a:r>
              <a:rPr lang="en-US" sz="1600"/>
              <a:t>Peer relationships become a central focus in adolescents’ lives.</a:t>
            </a:r>
            <a:endParaRPr/>
          </a:p>
          <a:p>
            <a:pPr marL="285750" lvl="0" indent="-285750" algn="l" rtl="0">
              <a:spcBef>
                <a:spcPts val="920"/>
              </a:spcBef>
              <a:spcAft>
                <a:spcPts val="0"/>
              </a:spcAft>
              <a:buSzPts val="1600"/>
              <a:buFont typeface="Arial"/>
              <a:buChar char="•"/>
            </a:pPr>
            <a:r>
              <a:rPr lang="en-US" sz="1600"/>
              <a:t>According to Erikson, adolescents are in the identity vs role confusion stage. Teens may experiment while they figure out their identity.</a:t>
            </a:r>
            <a:endParaRPr/>
          </a:p>
        </p:txBody>
      </p:sp>
      <p:sp>
        <p:nvSpPr>
          <p:cNvPr id="346" name="Google Shape;346;p42"/>
          <p:cNvSpPr txBox="1"/>
          <p:nvPr/>
        </p:nvSpPr>
        <p:spPr>
          <a:xfrm>
            <a:off x="457199" y="4269800"/>
            <a:ext cx="5329003" cy="17466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rgbClr val="6CB255"/>
                </a:solidFill>
                <a:latin typeface="Arial"/>
                <a:ea typeface="Arial"/>
                <a:cs typeface="Arial"/>
                <a:sym typeface="Arial"/>
              </a:rPr>
              <a:t>Parent-Child Relationships</a:t>
            </a:r>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Warm, healthy parent-child relationships have been associated with:</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Better grades.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Fewer school behavior problems.</a:t>
            </a:r>
            <a:endParaRPr sz="16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EMERGING ADULTHOOD</a:t>
            </a:r>
            <a:endParaRPr/>
          </a:p>
        </p:txBody>
      </p:sp>
      <p:sp>
        <p:nvSpPr>
          <p:cNvPr id="353" name="Google Shape;353;p43"/>
          <p:cNvSpPr txBox="1">
            <a:spLocks noGrp="1"/>
          </p:cNvSpPr>
          <p:nvPr>
            <p:ph type="body" idx="1"/>
          </p:nvPr>
        </p:nvSpPr>
        <p:spPr>
          <a:xfrm>
            <a:off x="457199" y="1205225"/>
            <a:ext cx="8367221" cy="13580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Emerging adulthood is a relatively newly defined period of lifespan development.</a:t>
            </a:r>
            <a:endParaRPr/>
          </a:p>
          <a:p>
            <a:pPr marL="285750" lvl="0" indent="-285750" algn="l" rtl="0">
              <a:spcBef>
                <a:spcPts val="1080"/>
              </a:spcBef>
              <a:spcAft>
                <a:spcPts val="0"/>
              </a:spcAft>
              <a:buSzPts val="1700"/>
              <a:buFont typeface="Arial"/>
              <a:buChar char="•"/>
            </a:pPr>
            <a:r>
              <a:rPr lang="en-US" sz="1700"/>
              <a:t>18 years to mid 20s.</a:t>
            </a:r>
            <a:endParaRPr sz="1700"/>
          </a:p>
          <a:p>
            <a:pPr marL="285750" lvl="0" indent="-285750" algn="l" rtl="0">
              <a:spcBef>
                <a:spcPts val="1080"/>
              </a:spcBef>
              <a:spcAft>
                <a:spcPts val="0"/>
              </a:spcAft>
              <a:buSzPts val="1700"/>
              <a:buFont typeface="Arial"/>
              <a:buChar char="•"/>
            </a:pPr>
            <a:r>
              <a:rPr lang="en-US" sz="1700"/>
              <a:t>Identity exploration is focused on work and love.</a:t>
            </a:r>
            <a:endParaRPr/>
          </a:p>
        </p:txBody>
      </p:sp>
      <p:sp>
        <p:nvSpPr>
          <p:cNvPr id="356" name="Google Shape;356;p43"/>
          <p:cNvSpPr txBox="1"/>
          <p:nvPr/>
        </p:nvSpPr>
        <p:spPr>
          <a:xfrm>
            <a:off x="457197" y="4005942"/>
            <a:ext cx="7801431" cy="2047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1" dirty="0">
                <a:solidFill>
                  <a:schemeClr val="dk1"/>
                </a:solidFill>
                <a:latin typeface="Arial"/>
                <a:ea typeface="Arial"/>
                <a:cs typeface="Arial"/>
                <a:sym typeface="Arial"/>
              </a:rPr>
              <a:t>Why are people taking longer to grow up?</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Product of Western culture and current times.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People are living longer allowing them extra time to start a career and family.</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Higher levels of education are required for careers.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Higher cultural value placed on taking time to explore options.</a:t>
            </a:r>
            <a:endParaRPr dirty="0"/>
          </a:p>
          <a:p>
            <a:pPr marL="0" marR="0" lvl="0" indent="0" algn="l" rtl="0">
              <a:spcBef>
                <a:spcPts val="60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ADULTHOOD: PHYSICAL DEVELOPMENT</a:t>
            </a:r>
            <a:endParaRPr/>
          </a:p>
        </p:txBody>
      </p:sp>
      <p:sp>
        <p:nvSpPr>
          <p:cNvPr id="363" name="Google Shape;363;p44"/>
          <p:cNvSpPr txBox="1">
            <a:spLocks noGrp="1"/>
          </p:cNvSpPr>
          <p:nvPr>
            <p:ph type="body" idx="1"/>
          </p:nvPr>
        </p:nvSpPr>
        <p:spPr>
          <a:xfrm>
            <a:off x="457200" y="1104219"/>
            <a:ext cx="8367221" cy="34922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a:solidFill>
                  <a:srgbClr val="6CB255"/>
                </a:solidFill>
              </a:rPr>
              <a:t>Early Adulthood (20s-40s):  </a:t>
            </a:r>
            <a:r>
              <a:rPr lang="en-US" sz="1600"/>
              <a:t>Physical abilities are at their peak.</a:t>
            </a:r>
            <a:endParaRPr/>
          </a:p>
          <a:p>
            <a:pPr marL="0" lvl="0" indent="0" algn="l" rtl="0">
              <a:spcBef>
                <a:spcPts val="800"/>
              </a:spcBef>
              <a:spcAft>
                <a:spcPts val="0"/>
              </a:spcAft>
              <a:buSzPts val="1600"/>
              <a:buNone/>
            </a:pPr>
            <a:r>
              <a:rPr lang="en-US" sz="1600" b="1">
                <a:solidFill>
                  <a:srgbClr val="6CB255"/>
                </a:solidFill>
              </a:rPr>
              <a:t>Middle Adulthood (40s-60s):</a:t>
            </a:r>
            <a:endParaRPr/>
          </a:p>
          <a:p>
            <a:pPr marL="285750" lvl="0" indent="-285750" algn="l" rtl="0">
              <a:spcBef>
                <a:spcPts val="800"/>
              </a:spcBef>
              <a:spcAft>
                <a:spcPts val="0"/>
              </a:spcAft>
              <a:buSzPts val="1600"/>
              <a:buFont typeface="Arial"/>
              <a:buChar char="•"/>
            </a:pPr>
            <a:r>
              <a:rPr lang="en-US" sz="1600"/>
              <a:t>Physical decline is gradual.</a:t>
            </a:r>
            <a:endParaRPr/>
          </a:p>
          <a:p>
            <a:pPr marL="285750" lvl="0" indent="-285750" algn="l" rtl="0">
              <a:spcBef>
                <a:spcPts val="800"/>
              </a:spcBef>
              <a:spcAft>
                <a:spcPts val="0"/>
              </a:spcAft>
              <a:buSzPts val="1600"/>
              <a:buFont typeface="Arial"/>
              <a:buChar char="•"/>
            </a:pPr>
            <a:r>
              <a:rPr lang="en-US" sz="1600"/>
              <a:t>Skin loses elasticity (wrinkles form).</a:t>
            </a:r>
            <a:endParaRPr/>
          </a:p>
          <a:p>
            <a:pPr marL="285750" lvl="0" indent="-285750" algn="l" rtl="0">
              <a:spcBef>
                <a:spcPts val="800"/>
              </a:spcBef>
              <a:spcAft>
                <a:spcPts val="0"/>
              </a:spcAft>
              <a:buSzPts val="1600"/>
              <a:buFont typeface="Arial"/>
              <a:buChar char="•"/>
            </a:pPr>
            <a:r>
              <a:rPr lang="en-US" sz="1600"/>
              <a:t>Visual acuity decreases.</a:t>
            </a:r>
            <a:endParaRPr/>
          </a:p>
          <a:p>
            <a:pPr marL="285750" lvl="0" indent="-285750" algn="l" rtl="0">
              <a:spcBef>
                <a:spcPts val="800"/>
              </a:spcBef>
              <a:spcAft>
                <a:spcPts val="0"/>
              </a:spcAft>
              <a:buSzPts val="1600"/>
              <a:buFont typeface="Arial"/>
              <a:buChar char="•"/>
            </a:pPr>
            <a:r>
              <a:rPr lang="en-US" sz="1600"/>
              <a:t>Women experience menopause.</a:t>
            </a:r>
            <a:endParaRPr/>
          </a:p>
          <a:p>
            <a:pPr marL="285750" lvl="0" indent="-285750" algn="l" rtl="0">
              <a:spcBef>
                <a:spcPts val="800"/>
              </a:spcBef>
              <a:spcAft>
                <a:spcPts val="0"/>
              </a:spcAft>
              <a:buSzPts val="1600"/>
              <a:buFont typeface="Arial"/>
              <a:buChar char="•"/>
            </a:pPr>
            <a:r>
              <a:rPr lang="en-US" sz="1600"/>
              <a:t>Men and women both tend to gain weight.</a:t>
            </a:r>
            <a:endParaRPr/>
          </a:p>
          <a:p>
            <a:pPr marL="285750" lvl="0" indent="-285750" algn="l" rtl="0">
              <a:spcBef>
                <a:spcPts val="800"/>
              </a:spcBef>
              <a:spcAft>
                <a:spcPts val="0"/>
              </a:spcAft>
              <a:buSzPts val="1600"/>
              <a:buFont typeface="Arial"/>
              <a:buChar char="•"/>
            </a:pPr>
            <a:r>
              <a:rPr lang="en-US" sz="1600"/>
              <a:t>Hair begins to thin and turn gray.</a:t>
            </a:r>
            <a:endParaRPr/>
          </a:p>
        </p:txBody>
      </p:sp>
      <p:sp>
        <p:nvSpPr>
          <p:cNvPr id="366" name="Google Shape;366;p44"/>
          <p:cNvSpPr txBox="1"/>
          <p:nvPr/>
        </p:nvSpPr>
        <p:spPr>
          <a:xfrm>
            <a:off x="5679358" y="4310953"/>
            <a:ext cx="263422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modification of work by Peter Stevens)</a:t>
            </a:r>
            <a:endParaRPr sz="1400" dirty="0">
              <a:solidFill>
                <a:schemeClr val="dk1"/>
              </a:solidFill>
              <a:latin typeface="Arial"/>
              <a:ea typeface="Arial"/>
              <a:cs typeface="Arial"/>
              <a:sym typeface="Arial"/>
            </a:endParaRPr>
          </a:p>
        </p:txBody>
      </p:sp>
      <p:sp>
        <p:nvSpPr>
          <p:cNvPr id="367" name="Google Shape;367;p44"/>
          <p:cNvSpPr txBox="1"/>
          <p:nvPr/>
        </p:nvSpPr>
        <p:spPr>
          <a:xfrm>
            <a:off x="457199" y="3926843"/>
            <a:ext cx="8367221" cy="27084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6CB255"/>
                </a:solidFill>
                <a:latin typeface="Arial"/>
                <a:ea typeface="Arial"/>
                <a:cs typeface="Arial"/>
                <a:sym typeface="Arial"/>
              </a:rPr>
              <a:t>Late Adulthood (60s +):</a:t>
            </a:r>
            <a:endParaRPr dirty="0"/>
          </a:p>
          <a:p>
            <a:pPr marL="285750" marR="0" lvl="0" indent="-285750" algn="l" rtl="0">
              <a:spcBef>
                <a:spcPts val="80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Skin continues to lose elasticity.</a:t>
            </a:r>
            <a:endParaRPr dirty="0"/>
          </a:p>
          <a:p>
            <a:pPr marL="285750" marR="0" lvl="0" indent="-285750" algn="l" rtl="0">
              <a:spcBef>
                <a:spcPts val="80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Reaction time slows further.</a:t>
            </a:r>
            <a:endParaRPr dirty="0"/>
          </a:p>
          <a:p>
            <a:pPr marL="285750" marR="0" lvl="0" indent="-285750" algn="l" rtl="0">
              <a:spcBef>
                <a:spcPts val="80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Muscle strength diminishes.</a:t>
            </a:r>
            <a:endParaRPr dirty="0"/>
          </a:p>
          <a:p>
            <a:pPr marL="285750" marR="0" lvl="0" indent="-285750" algn="l" rtl="0">
              <a:spcBef>
                <a:spcPts val="80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Smell, taste, hearing, vision decline.</a:t>
            </a:r>
            <a:endParaRPr dirty="0"/>
          </a:p>
          <a:p>
            <a:pPr marL="0" marR="0" lvl="0" indent="0" algn="l" rtl="0">
              <a:spcBef>
                <a:spcPts val="800"/>
              </a:spcBef>
              <a:spcAft>
                <a:spcPts val="0"/>
              </a:spcAft>
              <a:buNone/>
            </a:pPr>
            <a:r>
              <a:rPr lang="en-US" sz="1600" dirty="0">
                <a:solidFill>
                  <a:schemeClr val="dk1"/>
                </a:solidFill>
                <a:latin typeface="Arial"/>
                <a:ea typeface="Arial"/>
                <a:cs typeface="Arial"/>
                <a:sym typeface="Arial"/>
              </a:rPr>
              <a:t>Physical declines of middle and late adulthood can be minimized with proper exercise, nutrition, and an active lifestyle. </a:t>
            </a:r>
            <a:endParaRPr dirty="0"/>
          </a:p>
          <a:p>
            <a:pPr marL="0" marR="0" lvl="0" indent="0" algn="l" rtl="0">
              <a:spcBef>
                <a:spcPts val="800"/>
              </a:spcBef>
              <a:spcAft>
                <a:spcPts val="0"/>
              </a:spcAft>
              <a:buNone/>
            </a:pPr>
            <a:endParaRPr sz="1800" dirty="0">
              <a:solidFill>
                <a:schemeClr val="dk1"/>
              </a:solidFill>
              <a:latin typeface="Arial"/>
              <a:ea typeface="Arial"/>
              <a:cs typeface="Arial"/>
              <a:sym typeface="Arial"/>
            </a:endParaRPr>
          </a:p>
        </p:txBody>
      </p:sp>
      <p:pic>
        <p:nvPicPr>
          <p:cNvPr id="9" name="Figure" descr="A picture shows a person in a harness ascending a climbing wall."/>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5766" r="-35766"/>
          <a:stretch>
            <a:fillRect/>
          </a:stretch>
        </p:blipFill>
        <p:spPr>
          <a:xfrm>
            <a:off x="4296229" y="2111952"/>
            <a:ext cx="5065712" cy="219900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DEVELOPMENT</a:t>
            </a:r>
            <a:endParaRPr/>
          </a:p>
        </p:txBody>
      </p:sp>
      <p:sp>
        <p:nvSpPr>
          <p:cNvPr id="373" name="Google Shape;373;p45"/>
          <p:cNvSpPr txBox="1">
            <a:spLocks noGrp="1"/>
          </p:cNvSpPr>
          <p:nvPr>
            <p:ph type="body" idx="1"/>
          </p:nvPr>
        </p:nvSpPr>
        <p:spPr>
          <a:xfrm>
            <a:off x="457200" y="1143112"/>
            <a:ext cx="8367221" cy="20939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Cognitive abilities remain steady throughout early and middle adulthood.</a:t>
            </a:r>
            <a:endParaRPr/>
          </a:p>
          <a:p>
            <a:pPr marL="0" lvl="0" indent="0" algn="l" rtl="0">
              <a:spcBef>
                <a:spcPts val="1080"/>
              </a:spcBef>
              <a:spcAft>
                <a:spcPts val="0"/>
              </a:spcAft>
              <a:buSzPts val="1700"/>
              <a:buNone/>
            </a:pPr>
            <a:r>
              <a:rPr lang="en-US" sz="1700" b="1"/>
              <a:t>Crystalized intelligence </a:t>
            </a:r>
            <a:r>
              <a:rPr lang="en-US" sz="1700"/>
              <a:t>(information, skills, and strategies gathered through experience) remains steady or </a:t>
            </a:r>
            <a:r>
              <a:rPr lang="en-US" sz="1700" u="sng"/>
              <a:t>improves</a:t>
            </a:r>
            <a:r>
              <a:rPr lang="en-US" sz="1700"/>
              <a:t>.</a:t>
            </a:r>
            <a:endParaRPr/>
          </a:p>
          <a:p>
            <a:pPr marL="0" lvl="0" indent="0" algn="l" rtl="0">
              <a:spcBef>
                <a:spcPts val="1080"/>
              </a:spcBef>
              <a:spcAft>
                <a:spcPts val="0"/>
              </a:spcAft>
              <a:buSzPts val="1700"/>
              <a:buNone/>
            </a:pPr>
            <a:r>
              <a:rPr lang="en-US" sz="1700" b="1"/>
              <a:t>Fluid intelligence </a:t>
            </a:r>
            <a:r>
              <a:rPr lang="en-US" sz="1700"/>
              <a:t>(information processing abilities, reasoning, and memory) begins to </a:t>
            </a:r>
            <a:r>
              <a:rPr lang="en-US" sz="1700" u="sng"/>
              <a:t>decline</a:t>
            </a:r>
            <a:r>
              <a:rPr lang="en-US" sz="1700"/>
              <a:t>.</a:t>
            </a:r>
            <a:endParaRPr/>
          </a:p>
        </p:txBody>
      </p:sp>
      <p:sp>
        <p:nvSpPr>
          <p:cNvPr id="376" name="Google Shape;376;p45"/>
          <p:cNvSpPr txBox="1"/>
          <p:nvPr/>
        </p:nvSpPr>
        <p:spPr>
          <a:xfrm>
            <a:off x="6041419" y="6291396"/>
            <a:ext cx="2783002"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Philippe Put)</a:t>
            </a:r>
            <a:endParaRPr sz="1400" dirty="0">
              <a:solidFill>
                <a:schemeClr val="dk1"/>
              </a:solidFill>
              <a:latin typeface="Arial"/>
              <a:ea typeface="Arial"/>
              <a:cs typeface="Arial"/>
              <a:sym typeface="Arial"/>
            </a:endParaRPr>
          </a:p>
        </p:txBody>
      </p:sp>
      <p:sp>
        <p:nvSpPr>
          <p:cNvPr id="377" name="Google Shape;377;p45"/>
          <p:cNvSpPr txBox="1"/>
          <p:nvPr/>
        </p:nvSpPr>
        <p:spPr>
          <a:xfrm>
            <a:off x="457200" y="3124296"/>
            <a:ext cx="3347884" cy="23416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Cognitive activities such as playing mahjong, chess, or other games, can keep you mentally fit and delay cognitive decline. The same is true for solo pastimes like reading and completing crossword puzzles. </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pic>
        <p:nvPicPr>
          <p:cNvPr id="9" name="Figure" descr="A picture shows three people at a table leaning over a board game."/>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906" r="-26906"/>
          <a:stretch>
            <a:fillRect/>
          </a:stretch>
        </p:blipFill>
        <p:spPr>
          <a:xfrm>
            <a:off x="3947886" y="3237100"/>
            <a:ext cx="5863998" cy="254553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PSYCHOSOCIAL DEVELOPMENT</a:t>
            </a:r>
            <a:endParaRPr/>
          </a:p>
        </p:txBody>
      </p:sp>
      <p:sp>
        <p:nvSpPr>
          <p:cNvPr id="383" name="Google Shape;383;p46"/>
          <p:cNvSpPr txBox="1">
            <a:spLocks noGrp="1"/>
          </p:cNvSpPr>
          <p:nvPr>
            <p:ph type="body" idx="1"/>
          </p:nvPr>
        </p:nvSpPr>
        <p:spPr>
          <a:xfrm>
            <a:off x="457200" y="1180113"/>
            <a:ext cx="8436078" cy="52582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Theorists believe that as we age we need to continue to have meaning in our lives. Many adults define themselves by their job, or relationships with family.</a:t>
            </a:r>
            <a:endParaRPr/>
          </a:p>
          <a:p>
            <a:pPr marL="0" lvl="0" indent="0" algn="l" rtl="0">
              <a:spcBef>
                <a:spcPts val="920"/>
              </a:spcBef>
              <a:spcAft>
                <a:spcPts val="0"/>
              </a:spcAft>
              <a:buClr>
                <a:srgbClr val="6CB255"/>
              </a:buClr>
              <a:buSzPts val="1600"/>
              <a:buNone/>
            </a:pPr>
            <a:r>
              <a:rPr lang="en-US" sz="1600" b="1" u="sng">
                <a:solidFill>
                  <a:srgbClr val="6CB255"/>
                </a:solidFill>
              </a:rPr>
              <a:t>Employment and Well-Being</a:t>
            </a:r>
            <a:endParaRPr sz="1600"/>
          </a:p>
          <a:p>
            <a:pPr marL="0" lvl="0" indent="0" algn="l" rtl="0">
              <a:spcBef>
                <a:spcPts val="920"/>
              </a:spcBef>
              <a:spcAft>
                <a:spcPts val="0"/>
              </a:spcAft>
              <a:buClr>
                <a:srgbClr val="6CB255"/>
              </a:buClr>
              <a:buSzPts val="1600"/>
              <a:buNone/>
            </a:pPr>
            <a:r>
              <a:rPr lang="en-US" sz="1600"/>
              <a:t>Job satisfaction is closely tied to work that:</a:t>
            </a:r>
            <a:endParaRPr/>
          </a:p>
          <a:p>
            <a:pPr marL="285750" lvl="0" indent="-285750" algn="l" rtl="0">
              <a:spcBef>
                <a:spcPts val="920"/>
              </a:spcBef>
              <a:spcAft>
                <a:spcPts val="0"/>
              </a:spcAft>
              <a:buSzPts val="1600"/>
              <a:buFont typeface="Arial"/>
              <a:buChar char="•"/>
            </a:pPr>
            <a:r>
              <a:rPr lang="en-US" sz="1600"/>
              <a:t>Involves contact with other people.</a:t>
            </a:r>
            <a:endParaRPr/>
          </a:p>
          <a:p>
            <a:pPr marL="285750" lvl="0" indent="-285750" algn="l" rtl="0">
              <a:spcBef>
                <a:spcPts val="920"/>
              </a:spcBef>
              <a:spcAft>
                <a:spcPts val="0"/>
              </a:spcAft>
              <a:buSzPts val="1600"/>
              <a:buFont typeface="Arial"/>
              <a:buChar char="•"/>
            </a:pPr>
            <a:r>
              <a:rPr lang="en-US" sz="1600"/>
              <a:t>Is interesting.</a:t>
            </a:r>
            <a:endParaRPr/>
          </a:p>
          <a:p>
            <a:pPr marL="285750" lvl="0" indent="-285750" algn="l" rtl="0">
              <a:spcBef>
                <a:spcPts val="920"/>
              </a:spcBef>
              <a:spcAft>
                <a:spcPts val="0"/>
              </a:spcAft>
              <a:buSzPts val="1600"/>
              <a:buFont typeface="Arial"/>
              <a:buChar char="•"/>
            </a:pPr>
            <a:r>
              <a:rPr lang="en-US" sz="1600"/>
              <a:t>Provides opportunities for advancement.</a:t>
            </a:r>
            <a:endParaRPr/>
          </a:p>
          <a:p>
            <a:pPr marL="285750" lvl="0" indent="-285750" algn="l" rtl="0">
              <a:spcBef>
                <a:spcPts val="920"/>
              </a:spcBef>
              <a:spcAft>
                <a:spcPts val="0"/>
              </a:spcAft>
              <a:buSzPts val="1600"/>
              <a:buFont typeface="Arial"/>
              <a:buChar char="•"/>
            </a:pPr>
            <a:r>
              <a:rPr lang="en-US" sz="1600"/>
              <a:t>Allows some independence.</a:t>
            </a:r>
            <a:endParaRPr/>
          </a:p>
          <a:p>
            <a:pPr marL="0" lvl="0" indent="0" algn="l" rtl="0">
              <a:spcBef>
                <a:spcPts val="920"/>
              </a:spcBef>
              <a:spcAft>
                <a:spcPts val="0"/>
              </a:spcAft>
              <a:buClr>
                <a:srgbClr val="6CB255"/>
              </a:buClr>
              <a:buSzPts val="1600"/>
              <a:buNone/>
            </a:pPr>
            <a:r>
              <a:rPr lang="en-US" sz="1600" b="1" u="sng">
                <a:solidFill>
                  <a:srgbClr val="6CB255"/>
                </a:solidFill>
              </a:rPr>
              <a:t>Relationships and Well-Being</a:t>
            </a:r>
            <a:endParaRPr/>
          </a:p>
          <a:p>
            <a:pPr marL="0" lvl="0" indent="0" algn="l" rtl="0">
              <a:spcBef>
                <a:spcPts val="920"/>
              </a:spcBef>
              <a:spcAft>
                <a:spcPts val="0"/>
              </a:spcAft>
              <a:buClr>
                <a:srgbClr val="6CB255"/>
              </a:buClr>
              <a:buSzPts val="1600"/>
              <a:buNone/>
            </a:pPr>
            <a:r>
              <a:rPr lang="en-US" sz="1600"/>
              <a:t>Positive influences on well-being include:</a:t>
            </a:r>
            <a:endParaRPr/>
          </a:p>
          <a:p>
            <a:pPr marL="285750" lvl="0" indent="-285750" algn="l" rtl="0">
              <a:spcBef>
                <a:spcPts val="920"/>
              </a:spcBef>
              <a:spcAft>
                <a:spcPts val="0"/>
              </a:spcAft>
              <a:buSzPts val="1600"/>
              <a:buFont typeface="Arial"/>
              <a:buChar char="•"/>
            </a:pPr>
            <a:r>
              <a:rPr lang="en-US" sz="1600"/>
              <a:t>Having a stable marriage.</a:t>
            </a:r>
            <a:endParaRPr/>
          </a:p>
          <a:p>
            <a:pPr marL="285750" lvl="0" indent="-285750" algn="l" rtl="0">
              <a:spcBef>
                <a:spcPts val="920"/>
              </a:spcBef>
              <a:spcAft>
                <a:spcPts val="0"/>
              </a:spcAft>
              <a:buSzPts val="1600"/>
              <a:buFont typeface="Arial"/>
              <a:buChar char="•"/>
            </a:pPr>
            <a:r>
              <a:rPr lang="en-US" sz="1600"/>
              <a:t>Having children (initially stressful but rewarding later).</a:t>
            </a:r>
            <a:endParaRPr/>
          </a:p>
          <a:p>
            <a:pPr marL="0" lvl="0" indent="0" algn="l" rtl="0">
              <a:spcBef>
                <a:spcPts val="920"/>
              </a:spcBef>
              <a:spcAft>
                <a:spcPts val="0"/>
              </a:spcAft>
              <a:buClr>
                <a:srgbClr val="6CB255"/>
              </a:buClr>
              <a:buSzPts val="1600"/>
              <a:buNone/>
            </a:pPr>
            <a:r>
              <a:rPr lang="en-US" sz="1600" b="1"/>
              <a:t>Socioemotional selectivity theory </a:t>
            </a:r>
            <a:r>
              <a:rPr lang="en-US" sz="1600"/>
              <a:t>– as we get older, our social support and friendships dwindle in number, but remain as close, if not more close than in our earlier years.</a:t>
            </a:r>
            <a:endParaRPr/>
          </a:p>
          <a:p>
            <a:pPr marL="0" lvl="0" indent="0" algn="l" rtl="0">
              <a:spcBef>
                <a:spcPts val="920"/>
              </a:spcBef>
              <a:spcAft>
                <a:spcPts val="0"/>
              </a:spcAft>
              <a:buClr>
                <a:srgbClr val="6CB255"/>
              </a:buClr>
              <a:buSzPts val="1600"/>
              <a:buNone/>
            </a:pPr>
            <a:endParaRPr sz="1600"/>
          </a:p>
          <a:p>
            <a:pPr marL="0" lvl="0" indent="0" algn="l" rtl="0">
              <a:spcBef>
                <a:spcPts val="920"/>
              </a:spcBef>
              <a:spcAft>
                <a:spcPts val="0"/>
              </a:spcAft>
              <a:buClr>
                <a:srgbClr val="6CB255"/>
              </a:buClr>
              <a:buSzPts val="1600"/>
              <a:buNone/>
            </a:pPr>
            <a:endParaRPr sz="1600"/>
          </a:p>
        </p:txBody>
      </p:sp>
      <p:sp>
        <p:nvSpPr>
          <p:cNvPr id="386" name="Google Shape;386;p46"/>
          <p:cNvSpPr txBox="1"/>
          <p:nvPr/>
        </p:nvSpPr>
        <p:spPr>
          <a:xfrm>
            <a:off x="5174516" y="4346872"/>
            <a:ext cx="297542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Gabriel Rocha)</a:t>
            </a:r>
            <a:endParaRPr dirty="0"/>
          </a:p>
        </p:txBody>
      </p:sp>
      <p:pic>
        <p:nvPicPr>
          <p:cNvPr id="8" name="Figure" descr="Four people are sitting on a bench looking off in the same direction."/>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906" r="-26906"/>
          <a:stretch>
            <a:fillRect/>
          </a:stretch>
        </p:blipFill>
        <p:spPr>
          <a:xfrm>
            <a:off x="3853602" y="1908449"/>
            <a:ext cx="5617255" cy="24384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CONTINUOUS V DISCONTINUOUS</a:t>
            </a:r>
            <a:br>
              <a:rPr lang="en-US" sz="2160"/>
            </a:br>
            <a:r>
              <a:rPr lang="en-US" sz="2160"/>
              <a:t>DEVELOPMENT</a:t>
            </a:r>
            <a:endParaRPr sz="2160"/>
          </a:p>
        </p:txBody>
      </p:sp>
      <p:sp>
        <p:nvSpPr>
          <p:cNvPr id="75" name="Google Shape;75;p10"/>
          <p:cNvSpPr txBox="1">
            <a:spLocks noGrp="1"/>
          </p:cNvSpPr>
          <p:nvPr>
            <p:ph type="body" idx="1"/>
          </p:nvPr>
        </p:nvSpPr>
        <p:spPr>
          <a:xfrm>
            <a:off x="457200" y="1200669"/>
            <a:ext cx="8367221" cy="289984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Developmental psychologists have different views on the process of lifespan development.</a:t>
            </a:r>
            <a:endParaRPr/>
          </a:p>
          <a:p>
            <a:pPr marL="0" lvl="0" indent="0" algn="l" rtl="0">
              <a:spcBef>
                <a:spcPts val="1080"/>
              </a:spcBef>
              <a:spcAft>
                <a:spcPts val="0"/>
              </a:spcAft>
              <a:buSzPts val="1700"/>
              <a:buNone/>
            </a:pPr>
            <a:r>
              <a:rPr lang="en-US" sz="1700" b="1"/>
              <a:t>Continuous development </a:t>
            </a:r>
            <a:r>
              <a:rPr lang="en-US" sz="1700"/>
              <a:t>– views development as a cumulative process, gradually improving on existing skills.</a:t>
            </a:r>
            <a:endParaRPr/>
          </a:p>
          <a:p>
            <a:pPr marL="0" lvl="0" indent="0" algn="l" rtl="0">
              <a:spcBef>
                <a:spcPts val="1080"/>
              </a:spcBef>
              <a:spcAft>
                <a:spcPts val="0"/>
              </a:spcAft>
              <a:buSzPts val="1700"/>
              <a:buNone/>
            </a:pPr>
            <a:r>
              <a:rPr lang="en-US" sz="1700"/>
              <a:t>E.g. Adding inches to height each year.</a:t>
            </a:r>
            <a:endParaRPr/>
          </a:p>
          <a:p>
            <a:pPr marL="0" lvl="0" indent="0" algn="l" rtl="0">
              <a:spcBef>
                <a:spcPts val="1080"/>
              </a:spcBef>
              <a:spcAft>
                <a:spcPts val="0"/>
              </a:spcAft>
              <a:buSzPts val="1700"/>
              <a:buNone/>
            </a:pPr>
            <a:r>
              <a:rPr lang="en-US" sz="1700" b="1"/>
              <a:t>Discontinuous development </a:t>
            </a:r>
            <a:r>
              <a:rPr lang="en-US" sz="1700"/>
              <a:t>– views development as occurring in unique stages (specific times or ages).</a:t>
            </a:r>
            <a:endParaRPr sz="1700"/>
          </a:p>
        </p:txBody>
      </p:sp>
      <p:pic>
        <p:nvPicPr>
          <p:cNvPr id="8" name="Figure" descr="Continuous and Discontinuous development are shown side by side using two separate pictures. The first picture is a triangle labeled &quot;Continuous Development&quot; which slopes upward from Infancy to Adulthood in a straight line. The second picture is 4 bars side by side labeled &quot;Discontinuous Development&quot; which get higher from Infancy to Adulthood. These bars resemble a staircase."/>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29557" b="-29557"/>
          <a:stretch>
            <a:fillRect/>
          </a:stretch>
        </p:blipFill>
        <p:spPr>
          <a:xfrm>
            <a:off x="485238" y="3201308"/>
            <a:ext cx="8062913" cy="350007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7"/>
          <p:cNvSpPr txBox="1">
            <a:spLocks noGrp="1"/>
          </p:cNvSpPr>
          <p:nvPr>
            <p:ph type="title"/>
          </p:nvPr>
        </p:nvSpPr>
        <p:spPr>
          <a:xfrm>
            <a:off x="457200" y="81672"/>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DEATH AND DYING</a:t>
            </a:r>
            <a:endParaRPr/>
          </a:p>
        </p:txBody>
      </p:sp>
      <p:sp>
        <p:nvSpPr>
          <p:cNvPr id="395" name="Google Shape;395;p47"/>
          <p:cNvSpPr txBox="1"/>
          <p:nvPr/>
        </p:nvSpPr>
        <p:spPr>
          <a:xfrm>
            <a:off x="457200" y="900861"/>
            <a:ext cx="7939541" cy="38241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Culture and individual backgrounds influence how we view death.</a:t>
            </a:r>
            <a:endParaRPr dirty="0"/>
          </a:p>
          <a:p>
            <a:pPr marL="0" marR="0" lvl="0" indent="0" algn="l" rtl="0">
              <a:spcBef>
                <a:spcPts val="1080"/>
              </a:spcBef>
              <a:spcAft>
                <a:spcPts val="0"/>
              </a:spcAft>
              <a:buNone/>
            </a:pPr>
            <a:endParaRPr sz="1600" dirty="0">
              <a:solidFill>
                <a:schemeClr val="dk1"/>
              </a:solidFill>
              <a:latin typeface="Arial"/>
              <a:ea typeface="Arial"/>
              <a:cs typeface="Arial"/>
              <a:sym typeface="Arial"/>
            </a:endParaRPr>
          </a:p>
          <a:p>
            <a:pPr marL="0" marR="0" lvl="0" indent="0" algn="l" rtl="0">
              <a:spcBef>
                <a:spcPts val="1080"/>
              </a:spcBef>
              <a:spcAft>
                <a:spcPts val="0"/>
              </a:spcAft>
              <a:buNone/>
            </a:pPr>
            <a:r>
              <a:rPr lang="en-US" sz="1600" b="1" u="sng" dirty="0">
                <a:solidFill>
                  <a:srgbClr val="6CB255"/>
                </a:solidFill>
                <a:latin typeface="Arial"/>
                <a:ea typeface="Arial"/>
                <a:cs typeface="Arial"/>
                <a:sym typeface="Arial"/>
              </a:rPr>
              <a:t>Elizabeth </a:t>
            </a:r>
            <a:r>
              <a:rPr lang="en-US" sz="1600" b="1" u="sng" dirty="0" err="1">
                <a:solidFill>
                  <a:srgbClr val="6CB255"/>
                </a:solidFill>
                <a:latin typeface="Arial"/>
                <a:ea typeface="Arial"/>
                <a:cs typeface="Arial"/>
                <a:sym typeface="Arial"/>
              </a:rPr>
              <a:t>Kubler</a:t>
            </a:r>
            <a:r>
              <a:rPr lang="en-US" sz="1600" b="1" u="sng" dirty="0">
                <a:solidFill>
                  <a:srgbClr val="6CB255"/>
                </a:solidFill>
                <a:latin typeface="Arial"/>
                <a:ea typeface="Arial"/>
                <a:cs typeface="Arial"/>
                <a:sym typeface="Arial"/>
              </a:rPr>
              <a:t>-Ross (1969)</a:t>
            </a:r>
            <a:endParaRPr dirty="0"/>
          </a:p>
          <a:p>
            <a:pPr marL="0" marR="0" lvl="0" indent="0" algn="l" rtl="0">
              <a:spcBef>
                <a:spcPts val="1080"/>
              </a:spcBef>
              <a:spcAft>
                <a:spcPts val="0"/>
              </a:spcAft>
              <a:buNone/>
            </a:pPr>
            <a:r>
              <a:rPr lang="en-US" sz="1600" b="1" dirty="0">
                <a:solidFill>
                  <a:schemeClr val="dk1"/>
                </a:solidFill>
                <a:latin typeface="Arial"/>
                <a:ea typeface="Arial"/>
                <a:cs typeface="Arial"/>
                <a:sym typeface="Arial"/>
              </a:rPr>
              <a:t>5 stages of grief:</a:t>
            </a:r>
            <a:endParaRPr dirty="0"/>
          </a:p>
          <a:p>
            <a:pPr marL="342900" marR="0" lvl="0" indent="-342900" algn="l" rtl="0">
              <a:spcBef>
                <a:spcPts val="108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Denial</a:t>
            </a:r>
            <a:endParaRPr dirty="0"/>
          </a:p>
          <a:p>
            <a:pPr marL="342900" marR="0" lvl="0" indent="-342900" algn="l" rtl="0">
              <a:spcBef>
                <a:spcPts val="108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Anger</a:t>
            </a:r>
            <a:endParaRPr dirty="0"/>
          </a:p>
          <a:p>
            <a:pPr marL="342900" marR="0" lvl="0" indent="-342900" algn="l" rtl="0">
              <a:spcBef>
                <a:spcPts val="108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Bargaining</a:t>
            </a:r>
            <a:endParaRPr dirty="0"/>
          </a:p>
          <a:p>
            <a:pPr marL="342900" marR="0" lvl="0" indent="-342900" algn="l" rtl="0">
              <a:spcBef>
                <a:spcPts val="108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Depression</a:t>
            </a:r>
            <a:endParaRPr dirty="0"/>
          </a:p>
          <a:p>
            <a:pPr marL="342900" marR="0" lvl="0" indent="-342900" algn="l" rtl="0">
              <a:spcBef>
                <a:spcPts val="108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Acceptance</a:t>
            </a:r>
            <a:endParaRPr dirty="0"/>
          </a:p>
          <a:p>
            <a:pPr marL="0" marR="0" lvl="0" indent="0" algn="l" rtl="0">
              <a:spcBef>
                <a:spcPts val="1080"/>
              </a:spcBef>
              <a:spcAft>
                <a:spcPts val="0"/>
              </a:spcAft>
              <a:buNone/>
            </a:pPr>
            <a:endParaRPr sz="1600" dirty="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7"/>
          <p:cNvSpPr txBox="1">
            <a:spLocks noGrp="1"/>
          </p:cNvSpPr>
          <p:nvPr>
            <p:ph type="title"/>
          </p:nvPr>
        </p:nvSpPr>
        <p:spPr>
          <a:xfrm>
            <a:off x="457200" y="81672"/>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DEATH AND DYING</a:t>
            </a:r>
            <a:endParaRPr/>
          </a:p>
        </p:txBody>
      </p:sp>
      <p:sp>
        <p:nvSpPr>
          <p:cNvPr id="4" name="Rectangle 3"/>
          <p:cNvSpPr/>
          <p:nvPr/>
        </p:nvSpPr>
        <p:spPr>
          <a:xfrm>
            <a:off x="312056" y="3999271"/>
            <a:ext cx="8527143" cy="2308324"/>
          </a:xfrm>
          <a:prstGeom prst="rect">
            <a:avLst/>
          </a:prstGeom>
        </p:spPr>
        <p:txBody>
          <a:bodyPr wrap="square">
            <a:spAutoFit/>
          </a:bodyPr>
          <a:lstStyle/>
          <a:p>
            <a:r>
              <a:rPr lang="en-US" sz="1800" b="1" dirty="0">
                <a:solidFill>
                  <a:srgbClr val="424242"/>
                </a:solidFill>
                <a:latin typeface="Neue Helvetica W01" charset="0"/>
              </a:rPr>
              <a:t>Different cultures, societies, and religions have varying practices surrounding death. </a:t>
            </a:r>
          </a:p>
          <a:p>
            <a:endParaRPr lang="en-US" sz="1800" b="1" dirty="0">
              <a:solidFill>
                <a:srgbClr val="424242"/>
              </a:solidFill>
              <a:latin typeface="Neue Helvetica W01" charset="0"/>
            </a:endParaRPr>
          </a:p>
          <a:p>
            <a:r>
              <a:rPr lang="en-US" sz="1800" b="1" dirty="0">
                <a:solidFill>
                  <a:srgbClr val="424242"/>
                </a:solidFill>
                <a:latin typeface="Neue Helvetica W01" charset="0"/>
              </a:rPr>
              <a:t>For example, people’s bodies may be (a) buried in a cemetery, (b) cremated and buried at sea as in this U.S. Navy ceremony, or (c) cremated such as in this Hindu ceremony in Bali. </a:t>
            </a:r>
          </a:p>
          <a:p>
            <a:endParaRPr lang="en-US" sz="1800" b="1" dirty="0">
              <a:solidFill>
                <a:srgbClr val="424242"/>
              </a:solidFill>
              <a:latin typeface="Neue Helvetica W01" charset="0"/>
            </a:endParaRPr>
          </a:p>
          <a:p>
            <a:endParaRPr lang="en-US" sz="1100" b="1" dirty="0">
              <a:solidFill>
                <a:srgbClr val="424242"/>
              </a:solidFill>
              <a:latin typeface="Neue Helvetica W01" charset="0"/>
            </a:endParaRPr>
          </a:p>
          <a:p>
            <a:r>
              <a:rPr lang="en-US" sz="1100" b="1" dirty="0">
                <a:solidFill>
                  <a:srgbClr val="424242"/>
                </a:solidFill>
                <a:latin typeface="Neue Helvetica W01" charset="0"/>
              </a:rPr>
              <a:t>(credit a: modification of work by Christina </a:t>
            </a:r>
            <a:r>
              <a:rPr lang="en-US" sz="1100" b="1" dirty="0" err="1">
                <a:solidFill>
                  <a:srgbClr val="424242"/>
                </a:solidFill>
                <a:latin typeface="Neue Helvetica W01" charset="0"/>
              </a:rPr>
              <a:t>Rutz</a:t>
            </a:r>
            <a:r>
              <a:rPr lang="en-US" sz="1100" b="1" dirty="0">
                <a:solidFill>
                  <a:srgbClr val="424242"/>
                </a:solidFill>
                <a:latin typeface="Neue Helvetica W01" charset="0"/>
              </a:rPr>
              <a:t>; credit b: modification of work by Chief Journalist Alan J. </a:t>
            </a:r>
            <a:r>
              <a:rPr lang="en-US" sz="1100" b="1" dirty="0" err="1">
                <a:solidFill>
                  <a:srgbClr val="424242"/>
                </a:solidFill>
                <a:latin typeface="Neue Helvetica W01" charset="0"/>
              </a:rPr>
              <a:t>Baribeau</a:t>
            </a:r>
            <a:r>
              <a:rPr lang="en-US" sz="1100" b="1" dirty="0">
                <a:solidFill>
                  <a:srgbClr val="424242"/>
                </a:solidFill>
                <a:latin typeface="Neue Helvetica W01" charset="0"/>
              </a:rPr>
              <a:t>/Wikimedia; credit c: modification of work by "</a:t>
            </a:r>
            <a:r>
              <a:rPr lang="en-US" sz="1100" b="1" dirty="0" err="1">
                <a:solidFill>
                  <a:srgbClr val="424242"/>
                </a:solidFill>
                <a:latin typeface="Neue Helvetica W01" charset="0"/>
              </a:rPr>
              <a:t>CazzJj_Flickr</a:t>
            </a:r>
            <a:r>
              <a:rPr lang="en-US" sz="1100" b="1" dirty="0">
                <a:solidFill>
                  <a:srgbClr val="424242"/>
                </a:solidFill>
                <a:latin typeface="Neue Helvetica W01" charset="0"/>
              </a:rPr>
              <a:t>"/Flickr)</a:t>
            </a:r>
            <a:endParaRPr lang="en-US" sz="1100" b="1" dirty="0"/>
          </a:p>
        </p:txBody>
      </p:sp>
      <p:pic>
        <p:nvPicPr>
          <p:cNvPr id="5" name="Picture 4" descr="In figure a, a cemetery has many gravestones among the grass and trees. In Figure b, a Navy officer pours ashes into the sea. In figure c, people surround a decorated funeral pyre that is on fi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462" y="1248229"/>
            <a:ext cx="7538650" cy="2567007"/>
          </a:xfrm>
          <a:prstGeom prst="rect">
            <a:avLst/>
          </a:prstGeom>
        </p:spPr>
      </p:pic>
      <p:sp>
        <p:nvSpPr>
          <p:cNvPr id="7" name="Footer Placeholder 1">
            <a:extLst>
              <a:ext uri="{FF2B5EF4-FFF2-40B4-BE49-F238E27FC236}">
                <a16:creationId xmlns:a16="http://schemas.microsoft.com/office/drawing/2014/main" id="{C4283E6B-415E-4143-B998-DC294FEEB004}"/>
              </a:ext>
            </a:extLst>
          </p:cNvPr>
          <p:cNvSpPr>
            <a:spLocks noGrp="1"/>
          </p:cNvSpPr>
          <p:nvPr>
            <p:ph type="ftr" sz="quarter" idx="11"/>
          </p:nvPr>
        </p:nvSpPr>
        <p:spPr>
          <a:xfrm>
            <a:off x="220749" y="6409731"/>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extLst>
      <p:ext uri="{BB962C8B-B14F-4D97-AF65-F5344CB8AC3E}">
        <p14:creationId xmlns:p14="http://schemas.microsoft.com/office/powerpoint/2010/main" val="8019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241326"/>
            <a:ext cx="8062912" cy="8617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IS THERE ONE COURSE OF DEVELOPMENT </a:t>
            </a:r>
            <a:br>
              <a:rPr lang="en-US"/>
            </a:br>
            <a:r>
              <a:rPr lang="en-US"/>
              <a:t>OR MANY?</a:t>
            </a:r>
            <a:endParaRPr/>
          </a:p>
        </p:txBody>
      </p:sp>
      <p:sp>
        <p:nvSpPr>
          <p:cNvPr id="84" name="Google Shape;84;p11"/>
          <p:cNvSpPr txBox="1">
            <a:spLocks noGrp="1"/>
          </p:cNvSpPr>
          <p:nvPr>
            <p:ph type="body" idx="1"/>
          </p:nvPr>
        </p:nvSpPr>
        <p:spPr>
          <a:xfrm>
            <a:off x="457199" y="1179878"/>
            <a:ext cx="8491930" cy="216477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i="1"/>
              <a:t>Is development universal for all children or is it individual, depending on each child’s genetics and environment?</a:t>
            </a:r>
            <a:endParaRPr/>
          </a:p>
          <a:p>
            <a:pPr marL="0" lvl="0" indent="0" algn="l" rtl="0">
              <a:spcBef>
                <a:spcPts val="700"/>
              </a:spcBef>
              <a:spcAft>
                <a:spcPts val="0"/>
              </a:spcAft>
              <a:buSzPts val="1600"/>
              <a:buNone/>
            </a:pPr>
            <a:r>
              <a:rPr lang="en-US" sz="1600"/>
              <a:t>Stage theories believe that the process of development is universal.</a:t>
            </a:r>
            <a:endParaRPr/>
          </a:p>
          <a:p>
            <a:pPr marL="0" lvl="0" indent="0" algn="l" rtl="0">
              <a:spcBef>
                <a:spcPts val="700"/>
              </a:spcBef>
              <a:spcAft>
                <a:spcPts val="0"/>
              </a:spcAft>
              <a:buSzPts val="1600"/>
              <a:buNone/>
            </a:pPr>
            <a:r>
              <a:rPr lang="en-US" sz="1600" b="1"/>
              <a:t>Evidence for one course - </a:t>
            </a:r>
            <a:r>
              <a:rPr lang="en-US" sz="1600"/>
              <a:t>Studies show that children from all around the world reach language milestones in a similar sequence.</a:t>
            </a:r>
            <a:endParaRPr/>
          </a:p>
          <a:p>
            <a:pPr marL="0" lvl="0" indent="0" algn="l" rtl="0">
              <a:spcBef>
                <a:spcPts val="700"/>
              </a:spcBef>
              <a:spcAft>
                <a:spcPts val="0"/>
              </a:spcAft>
              <a:buSzPts val="1600"/>
              <a:buNone/>
            </a:pPr>
            <a:r>
              <a:rPr lang="en-US" sz="1600" b="1"/>
              <a:t>Evidence for many courses - </a:t>
            </a:r>
            <a:r>
              <a:rPr lang="en-US" sz="1600"/>
              <a:t>Cultural differences in child care practices – different practices can accelerate or inhibit achievement of developmental milestones.</a:t>
            </a:r>
            <a:endParaRPr/>
          </a:p>
          <a:p>
            <a:pPr marL="285750" lvl="0" indent="-177800" algn="l" rtl="0">
              <a:spcBef>
                <a:spcPts val="700"/>
              </a:spcBef>
              <a:spcAft>
                <a:spcPts val="0"/>
              </a:spcAft>
              <a:buSzPts val="1700"/>
              <a:buFont typeface="Arial"/>
              <a:buNone/>
            </a:pPr>
            <a:endParaRPr sz="1700"/>
          </a:p>
        </p:txBody>
      </p:sp>
      <p:sp>
        <p:nvSpPr>
          <p:cNvPr id="87" name="Google Shape;87;p11"/>
          <p:cNvSpPr txBox="1"/>
          <p:nvPr/>
        </p:nvSpPr>
        <p:spPr>
          <a:xfrm>
            <a:off x="457199" y="5696262"/>
            <a:ext cx="8367219" cy="104862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CB255"/>
              </a:buClr>
              <a:buSzPts val="1500"/>
              <a:buFont typeface="Arial"/>
              <a:buNone/>
            </a:pPr>
            <a:r>
              <a:rPr lang="en-US" sz="1500" b="0" dirty="0">
                <a:solidFill>
                  <a:srgbClr val="000000"/>
                </a:solidFill>
                <a:latin typeface="Arial"/>
                <a:ea typeface="Arial"/>
                <a:cs typeface="Arial"/>
                <a:sym typeface="Arial"/>
              </a:rPr>
              <a:t>All children across the world love to play. Whether in </a:t>
            </a:r>
            <a:r>
              <a:rPr lang="en-US" sz="1500" b="0" dirty="0">
                <a:solidFill>
                  <a:srgbClr val="6CB255"/>
                </a:solidFill>
                <a:latin typeface="Arial"/>
                <a:ea typeface="Arial"/>
                <a:cs typeface="Arial"/>
                <a:sym typeface="Arial"/>
              </a:rPr>
              <a:t>(a) </a:t>
            </a:r>
            <a:r>
              <a:rPr lang="en-US" sz="1500" b="0" dirty="0">
                <a:solidFill>
                  <a:srgbClr val="000000"/>
                </a:solidFill>
                <a:latin typeface="Arial"/>
                <a:ea typeface="Arial"/>
                <a:cs typeface="Arial"/>
                <a:sym typeface="Arial"/>
              </a:rPr>
              <a:t>Florida or </a:t>
            </a:r>
            <a:r>
              <a:rPr lang="en-US" sz="1500" b="0" dirty="0">
                <a:solidFill>
                  <a:srgbClr val="6CB255"/>
                </a:solidFill>
                <a:latin typeface="Arial"/>
                <a:ea typeface="Arial"/>
                <a:cs typeface="Arial"/>
                <a:sym typeface="Arial"/>
              </a:rPr>
              <a:t>(b) </a:t>
            </a:r>
            <a:r>
              <a:rPr lang="en-US" sz="1500" b="0" dirty="0">
                <a:solidFill>
                  <a:srgbClr val="000000"/>
                </a:solidFill>
                <a:latin typeface="Arial"/>
                <a:ea typeface="Arial"/>
                <a:cs typeface="Arial"/>
                <a:sym typeface="Arial"/>
              </a:rPr>
              <a:t>South Africa, children enjoy exploring sand, sunshine, and the sea. </a:t>
            </a:r>
            <a:endParaRPr dirty="0"/>
          </a:p>
          <a:p>
            <a:pPr marL="0" marR="0" lvl="0" indent="0" algn="l" rtl="0">
              <a:lnSpc>
                <a:spcPct val="90000"/>
              </a:lnSpc>
              <a:spcBef>
                <a:spcPts val="860"/>
              </a:spcBef>
              <a:spcAft>
                <a:spcPts val="0"/>
              </a:spcAft>
              <a:buClr>
                <a:srgbClr val="6CB255"/>
              </a:buClr>
              <a:buSzPts val="1300"/>
              <a:buFont typeface="Arial"/>
              <a:buNone/>
            </a:pPr>
            <a:r>
              <a:rPr lang="en-US" sz="1300" b="0" dirty="0">
                <a:solidFill>
                  <a:srgbClr val="000000"/>
                </a:solidFill>
                <a:latin typeface="Arial"/>
                <a:ea typeface="Arial"/>
                <a:cs typeface="Arial"/>
                <a:sym typeface="Arial"/>
              </a:rPr>
              <a:t>(credit a: modification of work by “Visit St. Pete/Clearwater”/Flickr; credit b: modification of work by “</a:t>
            </a:r>
            <a:r>
              <a:rPr lang="en-US" sz="1300" b="0" dirty="0" err="1">
                <a:solidFill>
                  <a:srgbClr val="000000"/>
                </a:solidFill>
                <a:latin typeface="Arial"/>
                <a:ea typeface="Arial"/>
                <a:cs typeface="Arial"/>
                <a:sym typeface="Arial"/>
              </a:rPr>
              <a:t>stringer_bel</a:t>
            </a:r>
            <a:r>
              <a:rPr lang="en-US" sz="1300" b="0" dirty="0">
                <a:solidFill>
                  <a:srgbClr val="000000"/>
                </a:solidFill>
                <a:latin typeface="Arial"/>
                <a:ea typeface="Arial"/>
                <a:cs typeface="Arial"/>
                <a:sym typeface="Arial"/>
              </a:rPr>
              <a:t>”/Flickr)</a:t>
            </a:r>
            <a:endParaRPr sz="1300" b="0" dirty="0">
              <a:solidFill>
                <a:srgbClr val="000000"/>
              </a:solidFill>
              <a:latin typeface="Arial"/>
              <a:ea typeface="Arial"/>
              <a:cs typeface="Arial"/>
              <a:sym typeface="Arial"/>
            </a:endParaRPr>
          </a:p>
        </p:txBody>
      </p:sp>
      <p:pic>
        <p:nvPicPr>
          <p:cNvPr id="8" name="Figure" descr="Photograph A shows two children wearing inner tubes playing in the shallow water at the beach. Photograph B shows two children playing in the sand at a beach."/>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9187" b="-9187"/>
          <a:stretch>
            <a:fillRect/>
          </a:stretch>
        </p:blipFill>
        <p:spPr>
          <a:xfrm>
            <a:off x="1806594" y="3344648"/>
            <a:ext cx="5793140" cy="2514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NATURE V NURTURE</a:t>
            </a:r>
            <a:endParaRPr/>
          </a:p>
        </p:txBody>
      </p:sp>
      <p:sp>
        <p:nvSpPr>
          <p:cNvPr id="93" name="Google Shape;93;p12"/>
          <p:cNvSpPr txBox="1">
            <a:spLocks noGrp="1"/>
          </p:cNvSpPr>
          <p:nvPr>
            <p:ph type="body" idx="1"/>
          </p:nvPr>
        </p:nvSpPr>
        <p:spPr>
          <a:xfrm>
            <a:off x="457200" y="1108822"/>
            <a:ext cx="8367221" cy="29834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Nature</a:t>
            </a:r>
            <a:r>
              <a:rPr lang="en-US" sz="1700"/>
              <a:t> – biology and genetics.</a:t>
            </a:r>
            <a:endParaRPr/>
          </a:p>
          <a:p>
            <a:pPr marL="0" lvl="0" indent="0" algn="l" rtl="0">
              <a:spcBef>
                <a:spcPts val="1080"/>
              </a:spcBef>
              <a:spcAft>
                <a:spcPts val="0"/>
              </a:spcAft>
              <a:buSzPts val="1700"/>
              <a:buNone/>
            </a:pPr>
            <a:r>
              <a:rPr lang="en-US" sz="1700" b="1"/>
              <a:t>Nurture </a:t>
            </a:r>
            <a:r>
              <a:rPr lang="en-US" sz="1700"/>
              <a:t>– environment and culture.</a:t>
            </a:r>
            <a:endParaRPr/>
          </a:p>
          <a:p>
            <a:pPr marL="0" lvl="0" indent="0" algn="l" rtl="0">
              <a:spcBef>
                <a:spcPts val="1080"/>
              </a:spcBef>
              <a:spcAft>
                <a:spcPts val="0"/>
              </a:spcAft>
              <a:buSzPts val="1700"/>
              <a:buNone/>
            </a:pPr>
            <a:r>
              <a:rPr lang="en-US" sz="1700"/>
              <a:t>The nature vs nurture debate considers how our personalities and traits are the result of our genetics and biological factors, and how they are shaped by our environment.</a:t>
            </a:r>
            <a:endParaRPr/>
          </a:p>
          <a:p>
            <a:pPr marL="285750" lvl="0" indent="-285750" algn="l" rtl="0">
              <a:spcBef>
                <a:spcPts val="1080"/>
              </a:spcBef>
              <a:spcAft>
                <a:spcPts val="0"/>
              </a:spcAft>
              <a:buSzPts val="1700"/>
              <a:buFont typeface="Arial"/>
              <a:buChar char="•"/>
            </a:pPr>
            <a:r>
              <a:rPr lang="en-US" sz="1700" i="1"/>
              <a:t>Why are siblings sometimes so different?</a:t>
            </a:r>
            <a:endParaRPr/>
          </a:p>
          <a:p>
            <a:pPr marL="285750" lvl="0" indent="-285750" algn="l" rtl="0">
              <a:spcBef>
                <a:spcPts val="1080"/>
              </a:spcBef>
              <a:spcAft>
                <a:spcPts val="0"/>
              </a:spcAft>
              <a:buSzPts val="1700"/>
              <a:buFont typeface="Arial"/>
              <a:buChar char="•"/>
            </a:pPr>
            <a:r>
              <a:rPr lang="en-US" sz="1700" i="1"/>
              <a:t>Are adopted children more like their biological or adopted parents?</a:t>
            </a:r>
            <a:endParaRPr/>
          </a:p>
          <a:p>
            <a:pPr marL="285750" lvl="0" indent="-285750" algn="l" rtl="0">
              <a:spcBef>
                <a:spcPts val="1080"/>
              </a:spcBef>
              <a:spcAft>
                <a:spcPts val="0"/>
              </a:spcAft>
              <a:buSzPts val="1700"/>
              <a:buFont typeface="Arial"/>
              <a:buChar char="•"/>
            </a:pPr>
            <a:r>
              <a:rPr lang="en-US" sz="1700" i="1"/>
              <a:t>Is intelligence inherited, is it shaped by our learning experiences or is it a combination of both?</a:t>
            </a:r>
            <a:endParaRPr/>
          </a:p>
        </p:txBody>
      </p:sp>
      <p:pic>
        <p:nvPicPr>
          <p:cNvPr id="95" name="Google Shape;95;p12"/>
          <p:cNvPicPr preferRelativeResize="0"/>
          <p:nvPr/>
        </p:nvPicPr>
        <p:blipFill rotWithShape="1">
          <a:blip r:embed="rId3">
            <a:alphaModFix/>
          </a:blip>
          <a:srcRect/>
          <a:stretch/>
        </p:blipFill>
        <p:spPr>
          <a:xfrm>
            <a:off x="5357321" y="3953864"/>
            <a:ext cx="3467100" cy="2349500"/>
          </a:xfrm>
          <a:prstGeom prst="rect">
            <a:avLst/>
          </a:prstGeom>
          <a:noFill/>
          <a:ln>
            <a:noFill/>
          </a:ln>
        </p:spPr>
      </p:pic>
      <p:sp>
        <p:nvSpPr>
          <p:cNvPr id="96" name="Google Shape;96;p12"/>
          <p:cNvSpPr txBox="1"/>
          <p:nvPr/>
        </p:nvSpPr>
        <p:spPr>
          <a:xfrm>
            <a:off x="457199" y="4120396"/>
            <a:ext cx="4594485" cy="21570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These questions can be answered by looking at the </a:t>
            </a:r>
            <a:r>
              <a:rPr lang="en-US" sz="1700" u="sng">
                <a:solidFill>
                  <a:schemeClr val="dk1"/>
                </a:solidFill>
                <a:latin typeface="Arial"/>
                <a:ea typeface="Arial"/>
                <a:cs typeface="Arial"/>
                <a:sym typeface="Arial"/>
              </a:rPr>
              <a:t>interaction</a:t>
            </a:r>
            <a:r>
              <a:rPr lang="en-US" sz="1700">
                <a:solidFill>
                  <a:schemeClr val="dk1"/>
                </a:solidFill>
                <a:latin typeface="Arial"/>
                <a:ea typeface="Arial"/>
                <a:cs typeface="Arial"/>
                <a:sym typeface="Arial"/>
              </a:rPr>
              <a:t> between both nature and nurture, usually in </a:t>
            </a:r>
            <a:r>
              <a:rPr lang="en-US" sz="1700" u="sng">
                <a:solidFill>
                  <a:schemeClr val="dk1"/>
                </a:solidFill>
                <a:latin typeface="Arial"/>
                <a:ea typeface="Arial"/>
                <a:cs typeface="Arial"/>
                <a:sym typeface="Arial"/>
              </a:rPr>
              <a:t>twin and adoption studies.</a:t>
            </a:r>
            <a:endParaRPr sz="1700" u="sng">
              <a:solidFill>
                <a:schemeClr val="dk1"/>
              </a:solidFill>
              <a:latin typeface="Arial"/>
              <a:ea typeface="Arial"/>
              <a:cs typeface="Arial"/>
              <a:sym typeface="Arial"/>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Both nature and nurture are important in development but psychologists debate the relative contributions of each.</a:t>
            </a:r>
            <a:endParaRPr/>
          </a:p>
          <a:p>
            <a:pPr marL="0" marR="0" lvl="0" indent="0" algn="l" rtl="0">
              <a:spcBef>
                <a:spcPts val="600"/>
              </a:spcBef>
              <a:spcAft>
                <a:spcPts val="0"/>
              </a:spcAft>
              <a:buNone/>
            </a:pPr>
            <a:endParaRPr sz="1800">
              <a:solidFill>
                <a:schemeClr val="dk1"/>
              </a:solidFill>
              <a:latin typeface="Arial"/>
              <a:ea typeface="Arial"/>
              <a:cs typeface="Arial"/>
              <a:sym typeface="Arial"/>
            </a:endParaRPr>
          </a:p>
        </p:txBody>
      </p:sp>
      <p:sp>
        <p:nvSpPr>
          <p:cNvPr id="97" name="Google Shape;97;p12"/>
          <p:cNvSpPr txBox="1"/>
          <p:nvPr/>
        </p:nvSpPr>
        <p:spPr>
          <a:xfrm>
            <a:off x="7400357" y="6303364"/>
            <a:ext cx="1729701"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a:solidFill>
                  <a:schemeClr val="dk1"/>
                </a:solidFill>
                <a:latin typeface="Arial"/>
                <a:ea typeface="Arial"/>
                <a:cs typeface="Arial"/>
                <a:sym typeface="Arial"/>
              </a:rPr>
              <a:t>(Credit: Psychrod)</a:t>
            </a:r>
            <a:endParaRPr sz="1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p:nvPr/>
        </p:nvSpPr>
        <p:spPr>
          <a:xfrm>
            <a:off x="769042" y="1414462"/>
            <a:ext cx="7529512" cy="4585871"/>
          </a:xfrm>
          <a:prstGeom prst="rect">
            <a:avLst/>
          </a:prstGeom>
          <a:noFill/>
          <a:ln w="76200"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b="1">
              <a:solidFill>
                <a:srgbClr val="6CB255"/>
              </a:solidFill>
              <a:latin typeface="Arial"/>
              <a:ea typeface="Arial"/>
              <a:cs typeface="Arial"/>
              <a:sym typeface="Arial"/>
            </a:endParaRPr>
          </a:p>
          <a:p>
            <a:pPr marL="0" marR="0" lvl="0" indent="0" algn="ctr" rtl="0">
              <a:spcBef>
                <a:spcPts val="0"/>
              </a:spcBef>
              <a:spcAft>
                <a:spcPts val="0"/>
              </a:spcAft>
              <a:buNone/>
            </a:pPr>
            <a:endParaRPr sz="2400" b="1">
              <a:solidFill>
                <a:srgbClr val="6CB255"/>
              </a:solidFill>
              <a:latin typeface="Arial"/>
              <a:ea typeface="Arial"/>
              <a:cs typeface="Arial"/>
              <a:sym typeface="Arial"/>
            </a:endParaRPr>
          </a:p>
          <a:p>
            <a:pPr marL="0" marR="0" lvl="0" indent="0" algn="ctr" rtl="0">
              <a:spcBef>
                <a:spcPts val="0"/>
              </a:spcBef>
              <a:spcAft>
                <a:spcPts val="0"/>
              </a:spcAft>
              <a:buNone/>
            </a:pPr>
            <a:r>
              <a:rPr lang="en-US" sz="3600" b="1">
                <a:solidFill>
                  <a:srgbClr val="6CB255"/>
                </a:solidFill>
                <a:latin typeface="Arial"/>
                <a:ea typeface="Arial"/>
                <a:cs typeface="Arial"/>
                <a:sym typeface="Arial"/>
              </a:rPr>
              <a:t>THEORIES OF DEVELOPMENT</a:t>
            </a:r>
            <a:endParaRPr/>
          </a:p>
          <a:p>
            <a:pPr marL="0" marR="0" lvl="0" indent="0" algn="ctr" rtl="0">
              <a:spcBef>
                <a:spcPts val="0"/>
              </a:spcBef>
              <a:spcAft>
                <a:spcPts val="0"/>
              </a:spcAft>
              <a:buNone/>
            </a:pPr>
            <a:endParaRPr sz="2000" b="1">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PSYCHOSEXUAL THEORY</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PYCHOSOCIAL THEORY</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COGNITIVE THEORY</a:t>
            </a:r>
            <a:endParaRPr/>
          </a:p>
          <a:p>
            <a:pPr marL="0" marR="0" lvl="0" indent="0" algn="ctr" rtl="0">
              <a:spcBef>
                <a:spcPts val="0"/>
              </a:spcBef>
              <a:spcAft>
                <a:spcPts val="0"/>
              </a:spcAft>
              <a:buNone/>
            </a:pPr>
            <a:endParaRPr sz="2000">
              <a:solidFill>
                <a:srgbClr val="6CB255"/>
              </a:solidFill>
              <a:latin typeface="Arial"/>
              <a:ea typeface="Arial"/>
              <a:cs typeface="Arial"/>
              <a:sym typeface="Arial"/>
            </a:endParaRPr>
          </a:p>
          <a:p>
            <a:pPr marL="0" marR="0" lvl="0" indent="0" algn="ctr" rtl="0">
              <a:spcBef>
                <a:spcPts val="0"/>
              </a:spcBef>
              <a:spcAft>
                <a:spcPts val="0"/>
              </a:spcAft>
              <a:buNone/>
            </a:pPr>
            <a:r>
              <a:rPr lang="en-US" sz="2000">
                <a:solidFill>
                  <a:srgbClr val="6CB255"/>
                </a:solidFill>
                <a:latin typeface="Arial"/>
                <a:ea typeface="Arial"/>
                <a:cs typeface="Arial"/>
                <a:sym typeface="Arial"/>
              </a:rPr>
              <a:t>THEORY OF MORAL DEVELOPMENT</a:t>
            </a:r>
            <a:endParaRPr sz="2000">
              <a:solidFill>
                <a:srgbClr val="6CB255"/>
              </a:solidFill>
              <a:latin typeface="Arial"/>
              <a:ea typeface="Arial"/>
              <a:cs typeface="Arial"/>
              <a:sym typeface="Arial"/>
            </a:endParaRPr>
          </a:p>
          <a:p>
            <a:pPr marL="0" marR="0" lvl="0" indent="0" algn="ctr" rtl="0">
              <a:spcBef>
                <a:spcPts val="0"/>
              </a:spcBef>
              <a:spcAft>
                <a:spcPts val="0"/>
              </a:spcAft>
              <a:buNone/>
            </a:pPr>
            <a:endParaRPr sz="2400" b="1">
              <a:solidFill>
                <a:srgbClr val="6CB255"/>
              </a:solidFill>
              <a:latin typeface="Arial"/>
              <a:ea typeface="Arial"/>
              <a:cs typeface="Arial"/>
              <a:sym typeface="Arial"/>
            </a:endParaRPr>
          </a:p>
          <a:p>
            <a:pPr marL="0" marR="0" lvl="0" indent="0" algn="ctr" rtl="0">
              <a:spcBef>
                <a:spcPts val="0"/>
              </a:spcBef>
              <a:spcAft>
                <a:spcPts val="0"/>
              </a:spcAft>
              <a:buNone/>
            </a:pPr>
            <a:endParaRPr sz="2400" b="1">
              <a:solidFill>
                <a:srgbClr val="6CB255"/>
              </a:solidFill>
              <a:latin typeface="Arial"/>
              <a:ea typeface="Arial"/>
              <a:cs typeface="Arial"/>
              <a:sym typeface="Arial"/>
            </a:endParaRPr>
          </a:p>
        </p:txBody>
      </p:sp>
      <p:pic>
        <p:nvPicPr>
          <p:cNvPr id="103" name="Google Shape;103;p13" descr="OSC-Stacked-TM-RGB-1.png"/>
          <p:cNvPicPr preferRelativeResize="0"/>
          <p:nvPr/>
        </p:nvPicPr>
        <p:blipFill rotWithShape="1">
          <a:blip r:embed="rId3">
            <a:alphaModFix/>
          </a:blip>
          <a:srcRect/>
          <a:stretch/>
        </p:blipFill>
        <p:spPr>
          <a:xfrm>
            <a:off x="7772687" y="241326"/>
            <a:ext cx="1051734" cy="75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PSYCHOSEXUAL THEORY (FREUD)</a:t>
            </a:r>
            <a:endParaRPr/>
          </a:p>
        </p:txBody>
      </p:sp>
      <p:sp>
        <p:nvSpPr>
          <p:cNvPr id="109" name="Google Shape;109;p14"/>
          <p:cNvSpPr txBox="1">
            <a:spLocks noGrp="1"/>
          </p:cNvSpPr>
          <p:nvPr>
            <p:ph type="body" idx="1"/>
          </p:nvPr>
        </p:nvSpPr>
        <p:spPr>
          <a:xfrm>
            <a:off x="457200" y="1186381"/>
            <a:ext cx="8062912" cy="536432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a:solidFill>
                  <a:srgbClr val="6CB255"/>
                </a:solidFill>
              </a:rPr>
              <a:t>Sigmund Freud:</a:t>
            </a:r>
            <a:endParaRPr/>
          </a:p>
          <a:p>
            <a:pPr marL="285750" lvl="0" indent="-285750" algn="l" rtl="0">
              <a:spcBef>
                <a:spcPts val="1080"/>
              </a:spcBef>
              <a:spcAft>
                <a:spcPts val="0"/>
              </a:spcAft>
              <a:buSzPts val="1600"/>
              <a:buFont typeface="Arial"/>
              <a:buChar char="•"/>
            </a:pPr>
            <a:r>
              <a:rPr lang="en-US" sz="1600"/>
              <a:t>Believed that childhood experiences shape our personalities and behavior as adults.</a:t>
            </a:r>
            <a:endParaRPr/>
          </a:p>
          <a:p>
            <a:pPr marL="285750" lvl="0" indent="-285750" algn="l" rtl="0">
              <a:spcBef>
                <a:spcPts val="1080"/>
              </a:spcBef>
              <a:spcAft>
                <a:spcPts val="0"/>
              </a:spcAft>
              <a:buSzPts val="1600"/>
              <a:buFont typeface="Arial"/>
              <a:buChar char="•"/>
            </a:pPr>
            <a:r>
              <a:rPr lang="en-US" sz="1600"/>
              <a:t>Viewed development as discontinuous.</a:t>
            </a:r>
            <a:endParaRPr/>
          </a:p>
          <a:p>
            <a:pPr marL="285750" lvl="0" indent="-285750" algn="l" rtl="0">
              <a:spcBef>
                <a:spcPts val="1080"/>
              </a:spcBef>
              <a:spcAft>
                <a:spcPts val="0"/>
              </a:spcAft>
              <a:buSzPts val="1600"/>
              <a:buFont typeface="Arial"/>
              <a:buChar char="•"/>
            </a:pPr>
            <a:r>
              <a:rPr lang="en-US" sz="1600"/>
              <a:t>Developed stages of psychosexual development.</a:t>
            </a:r>
            <a:endParaRPr/>
          </a:p>
          <a:p>
            <a:pPr marL="285750" lvl="0" indent="-285750" algn="l" rtl="0">
              <a:spcBef>
                <a:spcPts val="1080"/>
              </a:spcBef>
              <a:spcAft>
                <a:spcPts val="0"/>
              </a:spcAft>
              <a:buSzPts val="1600"/>
              <a:buFont typeface="Arial"/>
              <a:buChar char="•"/>
            </a:pPr>
            <a:r>
              <a:rPr lang="en-US" sz="1600"/>
              <a:t>Believed lack of proper nurturance and parenting during a stage could lead to a child becoming stuck/fixated in that stage.</a:t>
            </a:r>
            <a:endParaRPr/>
          </a:p>
          <a:p>
            <a:pPr marL="285750" lvl="0" indent="-285750" algn="l" rtl="0">
              <a:spcBef>
                <a:spcPts val="1080"/>
              </a:spcBef>
              <a:spcAft>
                <a:spcPts val="0"/>
              </a:spcAft>
              <a:buSzPts val="1600"/>
              <a:buFont typeface="Arial"/>
              <a:buChar char="•"/>
            </a:pPr>
            <a:r>
              <a:rPr lang="en-US" sz="1600"/>
              <a:t>Claimed that children’s pleasure-seeking urges are focused on different erogenous zones at each of the 5 stages of development.</a:t>
            </a:r>
            <a:endParaRPr/>
          </a:p>
          <a:p>
            <a:pPr marL="342900" lvl="0" indent="-342900" algn="l" rtl="0">
              <a:spcBef>
                <a:spcPts val="1080"/>
              </a:spcBef>
              <a:spcAft>
                <a:spcPts val="0"/>
              </a:spcAft>
              <a:buSzPts val="1600"/>
              <a:buFont typeface="Arial Black"/>
              <a:buAutoNum type="arabicPeriod"/>
            </a:pPr>
            <a:r>
              <a:rPr lang="en-US" sz="1600"/>
              <a:t>Oral</a:t>
            </a:r>
            <a:endParaRPr/>
          </a:p>
          <a:p>
            <a:pPr marL="342900" lvl="0" indent="-342900" algn="l" rtl="0">
              <a:spcBef>
                <a:spcPts val="1080"/>
              </a:spcBef>
              <a:spcAft>
                <a:spcPts val="0"/>
              </a:spcAft>
              <a:buSzPts val="1600"/>
              <a:buFont typeface="Arial Black"/>
              <a:buAutoNum type="arabicPeriod"/>
            </a:pPr>
            <a:r>
              <a:rPr lang="en-US" sz="1600"/>
              <a:t>Anal</a:t>
            </a:r>
            <a:endParaRPr/>
          </a:p>
          <a:p>
            <a:pPr marL="342900" lvl="0" indent="-342900" algn="l" rtl="0">
              <a:spcBef>
                <a:spcPts val="1080"/>
              </a:spcBef>
              <a:spcAft>
                <a:spcPts val="0"/>
              </a:spcAft>
              <a:buSzPts val="1600"/>
              <a:buFont typeface="Arial Black"/>
              <a:buAutoNum type="arabicPeriod"/>
            </a:pPr>
            <a:r>
              <a:rPr lang="en-US" sz="1600"/>
              <a:t>Phallic</a:t>
            </a:r>
            <a:endParaRPr/>
          </a:p>
          <a:p>
            <a:pPr marL="342900" lvl="0" indent="-342900" algn="l" rtl="0">
              <a:spcBef>
                <a:spcPts val="1080"/>
              </a:spcBef>
              <a:spcAft>
                <a:spcPts val="0"/>
              </a:spcAft>
              <a:buSzPts val="1600"/>
              <a:buFont typeface="Arial Black"/>
              <a:buAutoNum type="arabicPeriod"/>
            </a:pPr>
            <a:r>
              <a:rPr lang="en-US" sz="1600"/>
              <a:t>Latency</a:t>
            </a:r>
            <a:endParaRPr/>
          </a:p>
          <a:p>
            <a:pPr marL="342900" lvl="0" indent="-342900" algn="l" rtl="0">
              <a:spcBef>
                <a:spcPts val="1080"/>
              </a:spcBef>
              <a:spcAft>
                <a:spcPts val="0"/>
              </a:spcAft>
              <a:buSzPts val="1600"/>
              <a:buFont typeface="Arial Black"/>
              <a:buAutoNum type="arabicPeriod"/>
            </a:pPr>
            <a:r>
              <a:rPr lang="en-US" sz="1600"/>
              <a:t>Genital</a:t>
            </a:r>
            <a:endParaRPr/>
          </a:p>
          <a:p>
            <a:pPr marL="285750" lvl="0" indent="-177800" algn="l" rtl="0">
              <a:spcBef>
                <a:spcPts val="1080"/>
              </a:spcBef>
              <a:spcAft>
                <a:spcPts val="0"/>
              </a:spcAft>
              <a:buSzPts val="1700"/>
              <a:buFont typeface="Arial"/>
              <a:buNone/>
            </a:pPr>
            <a:endParaRPr sz="1700"/>
          </a:p>
        </p:txBody>
      </p:sp>
      <p:pic>
        <p:nvPicPr>
          <p:cNvPr id="2" name="Picture 1">
            <a:extLst>
              <a:ext uri="{FF2B5EF4-FFF2-40B4-BE49-F238E27FC236}">
                <a16:creationId xmlns:a16="http://schemas.microsoft.com/office/drawing/2014/main" id="{982B3DE5-8969-299D-48C1-2F90F56EA233}"/>
              </a:ext>
            </a:extLst>
          </p:cNvPr>
          <p:cNvPicPr>
            <a:picLocks noChangeAspect="1"/>
          </p:cNvPicPr>
          <p:nvPr/>
        </p:nvPicPr>
        <p:blipFill>
          <a:blip r:embed="rId3"/>
          <a:stretch>
            <a:fillRect/>
          </a:stretch>
        </p:blipFill>
        <p:spPr>
          <a:xfrm>
            <a:off x="4016073" y="4039363"/>
            <a:ext cx="4504039" cy="25773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PSYCHOSOCIAL THEORY (ERIKSON)</a:t>
            </a:r>
            <a:endParaRPr sz="2400">
              <a:solidFill>
                <a:srgbClr val="6CB255"/>
              </a:solidFill>
            </a:endParaRPr>
          </a:p>
        </p:txBody>
      </p:sp>
      <p:sp>
        <p:nvSpPr>
          <p:cNvPr id="118" name="Google Shape;118;p15"/>
          <p:cNvSpPr txBox="1">
            <a:spLocks noGrp="1"/>
          </p:cNvSpPr>
          <p:nvPr>
            <p:ph type="body" idx="1"/>
          </p:nvPr>
        </p:nvSpPr>
        <p:spPr>
          <a:xfrm>
            <a:off x="4606925" y="1107617"/>
            <a:ext cx="4217496" cy="52569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Erik Erikson</a:t>
            </a:r>
            <a:endParaRPr/>
          </a:p>
          <a:p>
            <a:pPr marL="285750" lvl="0" indent="-285750" algn="l" rtl="0">
              <a:spcBef>
                <a:spcPts val="1080"/>
              </a:spcBef>
              <a:spcAft>
                <a:spcPts val="0"/>
              </a:spcAft>
              <a:buSzPts val="1700"/>
              <a:buFont typeface="Arial"/>
              <a:buChar char="•"/>
            </a:pPr>
            <a:r>
              <a:rPr lang="en-US" sz="1700">
                <a:solidFill>
                  <a:schemeClr val="dk1"/>
                </a:solidFill>
              </a:rPr>
              <a:t>Emphasizes the social nature of development.</a:t>
            </a:r>
            <a:endParaRPr/>
          </a:p>
          <a:p>
            <a:pPr marL="285750" lvl="0" indent="-285750" algn="l" rtl="0">
              <a:spcBef>
                <a:spcPts val="1080"/>
              </a:spcBef>
              <a:spcAft>
                <a:spcPts val="0"/>
              </a:spcAft>
              <a:buSzPts val="1700"/>
              <a:buFont typeface="Arial"/>
              <a:buChar char="•"/>
            </a:pPr>
            <a:r>
              <a:rPr lang="en-US" sz="1700">
                <a:solidFill>
                  <a:schemeClr val="dk1"/>
                </a:solidFill>
              </a:rPr>
              <a:t>Argues that personality development takes place across the lifespan, not just in childhood.</a:t>
            </a:r>
            <a:endParaRPr/>
          </a:p>
          <a:p>
            <a:pPr marL="285750" lvl="0" indent="-285750" algn="l" rtl="0">
              <a:spcBef>
                <a:spcPts val="1080"/>
              </a:spcBef>
              <a:spcAft>
                <a:spcPts val="0"/>
              </a:spcAft>
              <a:buSzPts val="1700"/>
              <a:buFont typeface="Arial"/>
              <a:buChar char="•"/>
            </a:pPr>
            <a:r>
              <a:rPr lang="en-US" sz="1700">
                <a:solidFill>
                  <a:schemeClr val="dk1"/>
                </a:solidFill>
              </a:rPr>
              <a:t>Based on his belief that social interactions affect our sense of self </a:t>
            </a:r>
            <a:r>
              <a:rPr lang="en-US" sz="1700" u="sng">
                <a:solidFill>
                  <a:schemeClr val="dk1"/>
                </a:solidFill>
              </a:rPr>
              <a:t>(ego identity).</a:t>
            </a:r>
            <a:endParaRPr sz="1700" u="sng">
              <a:solidFill>
                <a:schemeClr val="dk1"/>
              </a:solidFill>
            </a:endParaRPr>
          </a:p>
          <a:p>
            <a:pPr marL="0" lvl="0" indent="0" algn="l" rtl="0">
              <a:spcBef>
                <a:spcPts val="1080"/>
              </a:spcBef>
              <a:spcAft>
                <a:spcPts val="0"/>
              </a:spcAft>
              <a:buSzPts val="1700"/>
              <a:buNone/>
            </a:pPr>
            <a:r>
              <a:rPr lang="en-US" sz="1700">
                <a:solidFill>
                  <a:schemeClr val="dk1"/>
                </a:solidFill>
              </a:rPr>
              <a:t>In each stage of Erikson’s theory, there is a psychosocial task that we must master in order to feel a sense of competence.</a:t>
            </a:r>
            <a:endParaRPr/>
          </a:p>
          <a:p>
            <a:pPr marL="285750" lvl="0" indent="-285750" algn="l" rtl="0">
              <a:spcBef>
                <a:spcPts val="1080"/>
              </a:spcBef>
              <a:spcAft>
                <a:spcPts val="0"/>
              </a:spcAft>
              <a:buSzPts val="1700"/>
              <a:buFont typeface="Arial"/>
              <a:buChar char="•"/>
            </a:pPr>
            <a:r>
              <a:rPr lang="en-US" sz="1700">
                <a:solidFill>
                  <a:schemeClr val="dk1"/>
                </a:solidFill>
              </a:rPr>
              <a:t>8 Stages.</a:t>
            </a:r>
            <a:endParaRPr sz="1700">
              <a:solidFill>
                <a:schemeClr val="dk1"/>
              </a:solidFill>
            </a:endParaRPr>
          </a:p>
          <a:p>
            <a:pPr marL="0" lvl="0" indent="0" algn="l" rtl="0">
              <a:spcBef>
                <a:spcPts val="1080"/>
              </a:spcBef>
              <a:spcAft>
                <a:spcPts val="0"/>
              </a:spcAft>
              <a:buSzPts val="1700"/>
              <a:buNone/>
            </a:pPr>
            <a:endParaRPr sz="1700">
              <a:solidFill>
                <a:schemeClr val="dk1"/>
              </a:solidFill>
            </a:endParaRPr>
          </a:p>
        </p:txBody>
      </p:sp>
      <p:pic>
        <p:nvPicPr>
          <p:cNvPr id="8" name="Figure" descr="A photograph depicts Erik Erikson in his later years."/>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457200" y="1216025"/>
            <a:ext cx="4032250" cy="5040312"/>
          </a:xfrm>
          <a:prstGeom prst="rect">
            <a:avLst/>
          </a:prstGeom>
        </p:spPr>
      </p:pic>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3928</Words>
  <Application>Microsoft Macintosh PowerPoint</Application>
  <PresentationFormat>On-screen Show (4:3)</PresentationFormat>
  <Paragraphs>425</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Neue Helvetica W01</vt:lpstr>
      <vt:lpstr>Essential</vt:lpstr>
      <vt:lpstr>PowerPoint Presentation</vt:lpstr>
      <vt:lpstr>LIFESPAN DEVELOPMENT</vt:lpstr>
      <vt:lpstr>WHAT IS LIFESPAN DEVELOPMENT?</vt:lpstr>
      <vt:lpstr>CONTINUOUS V DISCONTINUOUS DEVELOPMENT</vt:lpstr>
      <vt:lpstr>IS THERE ONE COURSE OF DEVELOPMENT  OR MANY?</vt:lpstr>
      <vt:lpstr>NATURE V NURTURE</vt:lpstr>
      <vt:lpstr>PowerPoint Presentation</vt:lpstr>
      <vt:lpstr>PSYCHOSEXUAL THEORY (FREUD)</vt:lpstr>
      <vt:lpstr>PSYCHOSOCIAL THEORY (ERIKSON)</vt:lpstr>
      <vt:lpstr>ERIKSON’S PSYCHOSOCIAL STAGES OF DEVELOPMENT</vt:lpstr>
      <vt:lpstr>COGNITIVE THEORY (PIAGET)</vt:lpstr>
      <vt:lpstr>PIAGET’S STAGES OF COGNITIVE DEVELOPMENT</vt:lpstr>
      <vt:lpstr>THEORY OF MORAL DEVELOPMENT  (KOHLBERG)</vt:lpstr>
      <vt:lpstr>PowerPoint Presentation</vt:lpstr>
      <vt:lpstr>PRENATAL DEVELOPMENT</vt:lpstr>
      <vt:lpstr>PRENATAL DEVELOPMENT</vt:lpstr>
      <vt:lpstr>PRENATAL INFLUENCES</vt:lpstr>
      <vt:lpstr>PRENATAL INFLUENCES: FETAL-ALCOHOL SYNDROME </vt:lpstr>
      <vt:lpstr>NEWBORNS</vt:lpstr>
      <vt:lpstr>PHYSICAL DEVELOPMENT</vt:lpstr>
      <vt:lpstr>COGNITIVE DEVELOPMENT</vt:lpstr>
      <vt:lpstr>COGNITIVE DEVELOPMENT</vt:lpstr>
      <vt:lpstr>PSYCHOSOCIAL DEVELOPMENT:  ATTACHMENT</vt:lpstr>
      <vt:lpstr>PSYCHOSOCIAL DEVELOPMENT: ATTACHMENT</vt:lpstr>
      <vt:lpstr>PSYCHOSOCIAL DEVELOPMENT: ATTACHMENT</vt:lpstr>
      <vt:lpstr>PSYCHOSOCIAL DEVELOPMENT: ATTACHMENT</vt:lpstr>
      <vt:lpstr>PSYCHOSOCIAL DEVELOPMENT: ATTACHMENT</vt:lpstr>
      <vt:lpstr>PSYCHOSOCIAL DEVELOPMENT: SELF-CONCEPT</vt:lpstr>
      <vt:lpstr>PSYCHOSOCIAL DEVELOPMENT: PARENTING STYLES</vt:lpstr>
      <vt:lpstr>PSYCHOSOCIAL DEVELOPMENT: TEMPERAMENT</vt:lpstr>
      <vt:lpstr>Adolescence</vt:lpstr>
      <vt:lpstr>PHYSICAL DEVELOPMENT</vt:lpstr>
      <vt:lpstr>PHYSICAL DEVELOPMENT</vt:lpstr>
      <vt:lpstr>COGNITIVE DEVELOPMENT</vt:lpstr>
      <vt:lpstr>PSYCHOSOCIAL DEVELOPMENT</vt:lpstr>
      <vt:lpstr>EMERGING ADULTHOOD</vt:lpstr>
      <vt:lpstr>ADULTHOOD: PHYSICAL DEVELOPMENT</vt:lpstr>
      <vt:lpstr>COGNITIVE DEVELOPMENT</vt:lpstr>
      <vt:lpstr>PSYCHOSOCIAL DEVELOPMENT</vt:lpstr>
      <vt:lpstr>DEATH AND DYING</vt:lpstr>
      <vt:lpstr>DEATH AND DYING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dc:creator>
  <cp:lastModifiedBy>Kaitlin Cohen</cp:lastModifiedBy>
  <cp:revision>14</cp:revision>
  <dcterms:modified xsi:type="dcterms:W3CDTF">2024-10-17T10:26:23Z</dcterms:modified>
</cp:coreProperties>
</file>