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3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93"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7"/>
    <p:restoredTop sz="93175"/>
  </p:normalViewPr>
  <p:slideViewPr>
    <p:cSldViewPr snapToGrid="0">
      <p:cViewPr varScale="1">
        <p:scale>
          <a:sx n="105" d="100"/>
          <a:sy n="105" d="100"/>
        </p:scale>
        <p:origin x="180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9387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199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576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500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396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266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44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205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772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0916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378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3084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955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312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0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3545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278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3321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093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658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254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206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618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4466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143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114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950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3348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1915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565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5825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8961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 name="Google Shape;7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72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703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6003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66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79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8835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500"/>
              <a:buFont typeface="Arial Black"/>
              <a:buNone/>
            </a:pPr>
            <a:r>
              <a:rPr lang="en-US" sz="3500" b="0" i="0" u="none" strike="noStrike" cap="none">
                <a:solidFill>
                  <a:srgbClr val="6CB255"/>
                </a:solidFill>
                <a:latin typeface="Arial Black"/>
                <a:ea typeface="Arial Black"/>
                <a:cs typeface="Arial Black"/>
                <a:sym typeface="Arial Black"/>
              </a:rPr>
              <a:t>COLLEGE PHYSICS</a:t>
            </a:r>
            <a:endParaRPr/>
          </a:p>
          <a:p>
            <a:pPr marL="0" marR="0" lvl="0" indent="0" algn="ctr" rtl="0">
              <a:spcBef>
                <a:spcPts val="0"/>
              </a:spcBef>
              <a:spcAft>
                <a:spcPts val="0"/>
              </a:spcAft>
              <a:buClr>
                <a:srgbClr val="6CB255"/>
              </a:buClr>
              <a:buSzPts val="1800"/>
              <a:buFont typeface="Arial Black"/>
              <a:buNone/>
            </a:pPr>
            <a:endParaRPr sz="1800" b="0" i="0" u="none" strike="noStrike" cap="none">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a:solidFill>
                  <a:srgbClr val="212F62"/>
                </a:solidFill>
                <a:latin typeface="Arial"/>
                <a:ea typeface="Arial"/>
                <a:cs typeface="Arial"/>
                <a:sym typeface="Arial"/>
              </a:rPr>
              <a:t>Chapter # Chapter Title</a:t>
            </a:r>
            <a:endParaRPr/>
          </a:p>
          <a:p>
            <a:pPr marL="0" marR="0" lvl="0" indent="0" algn="ctr"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PowerPoint Image Slideshow</a:t>
            </a:r>
            <a:endParaRPr sz="1600" b="0" i="0" u="none" strike="noStrike" cap="none">
              <a:solidFill>
                <a:schemeClr val="dk1"/>
              </a:solidFill>
              <a:latin typeface="Arial"/>
              <a:ea typeface="Arial"/>
              <a:cs typeface="Arial"/>
              <a:sym typeface="Arial"/>
            </a:endParaRPr>
          </a:p>
        </p:txBody>
      </p:sp>
      <p:pic>
        <p:nvPicPr>
          <p:cNvPr id="19" name="Google Shape;19;p2" descr="medium_covers_Page_2.png"/>
          <p:cNvPicPr preferRelativeResize="0"/>
          <p:nvPr/>
        </p:nvPicPr>
        <p:blipFill rotWithShape="1">
          <a:blip r:embed="rId2">
            <a:alphaModFix/>
          </a:blip>
          <a:srcRect/>
          <a:stretch/>
        </p:blipFill>
        <p:spPr>
          <a:xfrm>
            <a:off x="3562758" y="2517424"/>
            <a:ext cx="2010682" cy="2603836"/>
          </a:xfrm>
          <a:prstGeom prst="rect">
            <a:avLst/>
          </a:prstGeom>
          <a:noFill/>
          <a:ln>
            <a:noFill/>
          </a:ln>
          <a:effectLst>
            <a:reflection stA="52000" endA="300" endPos="35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10 MOTIVATION AND EMOTION</a:t>
            </a:r>
            <a:endParaRPr dirty="0"/>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pic>
        <p:nvPicPr>
          <p:cNvPr id="3" name="Picture 2" descr="Psychology second ed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15" y="2507274"/>
            <a:ext cx="3050170" cy="3298825"/>
          </a:xfrm>
          <a:prstGeom prst="rect">
            <a:avLst/>
          </a:prstGeom>
        </p:spPr>
      </p:pic>
      <p:pic>
        <p:nvPicPr>
          <p:cNvPr id="4" name="Picture 3" descr="The OpenStax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75" y="5201877"/>
            <a:ext cx="1628774" cy="1208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MASLOW’S HIERARCHY OF NEEDS</a:t>
            </a:r>
            <a:endParaRPr sz="2400">
              <a:solidFill>
                <a:srgbClr val="6CB255"/>
              </a:solidFill>
            </a:endParaRPr>
          </a:p>
        </p:txBody>
      </p:sp>
      <p:sp>
        <p:nvSpPr>
          <p:cNvPr id="134" name="Google Shape;134;p16"/>
          <p:cNvSpPr txBox="1">
            <a:spLocks noGrp="1"/>
          </p:cNvSpPr>
          <p:nvPr>
            <p:ph type="body" idx="1"/>
          </p:nvPr>
        </p:nvSpPr>
        <p:spPr>
          <a:xfrm>
            <a:off x="4606925" y="1434404"/>
            <a:ext cx="3913188" cy="493018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Abraham Maslow (1943)</a:t>
            </a:r>
            <a:endParaRPr/>
          </a:p>
          <a:p>
            <a:pPr marL="0" lvl="0" indent="0" algn="l" rtl="0">
              <a:spcBef>
                <a:spcPts val="1080"/>
              </a:spcBef>
              <a:spcAft>
                <a:spcPts val="0"/>
              </a:spcAft>
              <a:buSzPts val="1600"/>
              <a:buNone/>
            </a:pPr>
            <a:r>
              <a:rPr lang="en-US" sz="1600">
                <a:solidFill>
                  <a:schemeClr val="dk1"/>
                </a:solidFill>
              </a:rPr>
              <a:t>Proposed a theory of motivation that spans the spectrum of motives including biological, individual and social.</a:t>
            </a:r>
            <a:endParaRPr/>
          </a:p>
          <a:p>
            <a:pPr marL="285750" lvl="0" indent="-285750" algn="l" rtl="0">
              <a:spcBef>
                <a:spcPts val="1080"/>
              </a:spcBef>
              <a:spcAft>
                <a:spcPts val="0"/>
              </a:spcAft>
              <a:buSzPts val="1600"/>
              <a:buFont typeface="Arial"/>
              <a:buChar char="•"/>
            </a:pPr>
            <a:r>
              <a:rPr lang="en-US" sz="1600">
                <a:solidFill>
                  <a:schemeClr val="dk1"/>
                </a:solidFill>
              </a:rPr>
              <a:t>One must satisfy lower-level needs before addressing the needs in higher levels.</a:t>
            </a:r>
            <a:endParaRPr/>
          </a:p>
          <a:p>
            <a:pPr marL="285750" lvl="0" indent="-285750" algn="l" rtl="0">
              <a:spcBef>
                <a:spcPts val="1080"/>
              </a:spcBef>
              <a:spcAft>
                <a:spcPts val="0"/>
              </a:spcAft>
              <a:buSzPts val="1600"/>
              <a:buFont typeface="Arial"/>
              <a:buChar char="•"/>
            </a:pPr>
            <a:r>
              <a:rPr lang="en-US" sz="1600">
                <a:solidFill>
                  <a:schemeClr val="dk1"/>
                </a:solidFill>
              </a:rPr>
              <a:t>A person without food, water and shelter is unlikely to be focused on relationships or what people think of them.</a:t>
            </a:r>
            <a:endParaRPr sz="1600">
              <a:solidFill>
                <a:schemeClr val="dk1"/>
              </a:solidFill>
            </a:endParaRPr>
          </a:p>
        </p:txBody>
      </p:sp>
      <p:sp>
        <p:nvSpPr>
          <p:cNvPr id="2" name="Picture Placeholder 1"/>
          <p:cNvSpPr>
            <a:spLocks noGrp="1"/>
          </p:cNvSpPr>
          <p:nvPr>
            <p:ph type="pic" idx="2"/>
          </p:nvPr>
        </p:nvSpPr>
        <p:spPr/>
      </p:sp>
      <p:pic>
        <p:nvPicPr>
          <p:cNvPr id="8" name="Figure" descr="A triangle is divided vertically into five sections with corresponding labels inside and outside of the triangle for each section. From top to bottom, the triangle's sections are labeled: &quot;self-actualization&quot; corresponds to &quot;Inner fulfillment&quot; &quot;esteem&quot; corresponds to &quot;Self-worth, accomplishment, confidence&quot;; &quot;social&quot; corresponds to &quot;Family, friendship, intimacy, belonging&quot;' &quot;security&quot; corresponds to &quot;Safety, employment, assets&quot;; &quot;physiological&quot; corresponds to &quot;Food, water, shelter, warmth.&quot;"/>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1434404"/>
            <a:ext cx="4032250" cy="46035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0"/>
        <p:cNvGrpSpPr/>
        <p:nvPr/>
      </p:nvGrpSpPr>
      <p:grpSpPr>
        <a:xfrm>
          <a:off x="0" y="0"/>
          <a:ext cx="0" cy="0"/>
          <a:chOff x="0" y="0"/>
          <a:chExt cx="0" cy="0"/>
        </a:xfrm>
      </p:grpSpPr>
      <p:sp>
        <p:nvSpPr>
          <p:cNvPr id="141" name="Google Shape;141;p17"/>
          <p:cNvSpPr txBox="1">
            <a:spLocks noGrp="1"/>
          </p:cNvSpPr>
          <p:nvPr>
            <p:ph type="body" idx="1"/>
          </p:nvPr>
        </p:nvSpPr>
        <p:spPr>
          <a:xfrm>
            <a:off x="529771" y="1578268"/>
            <a:ext cx="8062912" cy="4038760"/>
          </a:xfrm>
          <a:prstGeom prst="rect">
            <a:avLst/>
          </a:prstGeom>
          <a:noFill/>
          <a:ln w="76200"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3600"/>
              <a:buNone/>
            </a:pPr>
            <a:endParaRPr sz="3600" b="1">
              <a:solidFill>
                <a:srgbClr val="6CB255"/>
              </a:solidFill>
            </a:endParaRPr>
          </a:p>
          <a:p>
            <a:pPr marL="0" lvl="0" indent="0" algn="ctr" rtl="0">
              <a:spcBef>
                <a:spcPts val="1320"/>
              </a:spcBef>
              <a:spcAft>
                <a:spcPts val="0"/>
              </a:spcAft>
              <a:buSzPts val="3600"/>
              <a:buNone/>
            </a:pPr>
            <a:r>
              <a:rPr lang="en-US" sz="3600" b="1">
                <a:solidFill>
                  <a:srgbClr val="6CB255"/>
                </a:solidFill>
              </a:rPr>
              <a:t>HUNGER &amp; EATING</a:t>
            </a:r>
            <a:endParaRPr/>
          </a:p>
          <a:p>
            <a:pPr marL="0" lvl="0" indent="0" algn="ctr" rtl="0">
              <a:spcBef>
                <a:spcPts val="1000"/>
              </a:spcBef>
              <a:spcAft>
                <a:spcPts val="0"/>
              </a:spcAft>
              <a:buSzPts val="2000"/>
              <a:buNone/>
            </a:pPr>
            <a:r>
              <a:rPr lang="en-US">
                <a:solidFill>
                  <a:srgbClr val="6CB255"/>
                </a:solidFill>
              </a:rPr>
              <a:t>PHYSIOLOGICAL MECHANISMS</a:t>
            </a:r>
            <a:endParaRPr/>
          </a:p>
          <a:p>
            <a:pPr marL="0" lvl="0" indent="0" algn="ctr" rtl="0">
              <a:spcBef>
                <a:spcPts val="1000"/>
              </a:spcBef>
              <a:spcAft>
                <a:spcPts val="0"/>
              </a:spcAft>
              <a:buSzPts val="2000"/>
              <a:buNone/>
            </a:pPr>
            <a:r>
              <a:rPr lang="en-US">
                <a:solidFill>
                  <a:srgbClr val="6CB255"/>
                </a:solidFill>
              </a:rPr>
              <a:t>METABOLISM &amp; BODY WEIGHT</a:t>
            </a:r>
            <a:endParaRPr/>
          </a:p>
          <a:p>
            <a:pPr marL="0" lvl="0" indent="0" algn="ctr" rtl="0">
              <a:spcBef>
                <a:spcPts val="1000"/>
              </a:spcBef>
              <a:spcAft>
                <a:spcPts val="0"/>
              </a:spcAft>
              <a:buSzPts val="2000"/>
              <a:buNone/>
            </a:pPr>
            <a:r>
              <a:rPr lang="en-US">
                <a:solidFill>
                  <a:srgbClr val="6CB255"/>
                </a:solidFill>
              </a:rPr>
              <a:t>OBESITY</a:t>
            </a:r>
            <a:endParaRPr/>
          </a:p>
          <a:p>
            <a:pPr marL="0" lvl="0" indent="0" algn="ctr" rtl="0">
              <a:spcBef>
                <a:spcPts val="1000"/>
              </a:spcBef>
              <a:spcAft>
                <a:spcPts val="0"/>
              </a:spcAft>
              <a:buSzPts val="2000"/>
              <a:buNone/>
            </a:pPr>
            <a:r>
              <a:rPr lang="en-US">
                <a:solidFill>
                  <a:srgbClr val="6CB255"/>
                </a:solidFill>
              </a:rPr>
              <a:t>EATING DISORDERS</a:t>
            </a:r>
            <a:endParaRPr/>
          </a:p>
          <a:p>
            <a:pPr marL="0" lvl="0" indent="0" algn="ctr" rtl="0">
              <a:spcBef>
                <a:spcPts val="1000"/>
              </a:spcBef>
              <a:spcAft>
                <a:spcPts val="0"/>
              </a:spcAft>
              <a:buSzPts val="2000"/>
              <a:buNone/>
            </a:pPr>
            <a:endParaRPr>
              <a:solidFill>
                <a:srgbClr val="6CB25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7" name="Google Shape;147;p1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PHYSIOLOGICAL MECHANISMS</a:t>
            </a:r>
            <a:endParaRPr/>
          </a:p>
        </p:txBody>
      </p:sp>
      <p:sp>
        <p:nvSpPr>
          <p:cNvPr id="149" name="Google Shape;149;p18"/>
          <p:cNvSpPr txBox="1">
            <a:spLocks noGrp="1"/>
          </p:cNvSpPr>
          <p:nvPr>
            <p:ph type="body" idx="1"/>
          </p:nvPr>
        </p:nvSpPr>
        <p:spPr>
          <a:xfrm>
            <a:off x="457199" y="993034"/>
            <a:ext cx="8367221" cy="229662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Hunger and eating are regulated by a complex interplay of hunger and satiety signals that are integrated in the brain.</a:t>
            </a:r>
            <a:endParaRPr/>
          </a:p>
          <a:p>
            <a:pPr marL="0" lvl="0" indent="0" algn="l" rtl="0">
              <a:spcBef>
                <a:spcPts val="1080"/>
              </a:spcBef>
              <a:spcAft>
                <a:spcPts val="0"/>
              </a:spcAft>
              <a:buSzPts val="1600"/>
              <a:buNone/>
            </a:pPr>
            <a:r>
              <a:rPr lang="en-US" sz="1600" b="1" u="sng"/>
              <a:t>Before Eating</a:t>
            </a:r>
            <a:endParaRPr sz="1600" b="1" u="sng"/>
          </a:p>
          <a:p>
            <a:pPr marL="342900" lvl="0" indent="-342900" algn="l" rtl="0">
              <a:spcBef>
                <a:spcPts val="1080"/>
              </a:spcBef>
              <a:spcAft>
                <a:spcPts val="0"/>
              </a:spcAft>
              <a:buSzPts val="1600"/>
              <a:buAutoNum type="arabicPeriod"/>
            </a:pPr>
            <a:r>
              <a:rPr lang="en-US" sz="1600"/>
              <a:t>Empty stomach → stomach contracts → hunger pangs and secretion of chemical messages that travel to the brain as a signal to initiation feeding behavior.</a:t>
            </a:r>
            <a:endParaRPr/>
          </a:p>
          <a:p>
            <a:pPr marL="342900" lvl="0" indent="-342900" algn="l" rtl="0">
              <a:spcBef>
                <a:spcPts val="1080"/>
              </a:spcBef>
              <a:spcAft>
                <a:spcPts val="0"/>
              </a:spcAft>
              <a:buSzPts val="1600"/>
              <a:buAutoNum type="arabicPeriod"/>
            </a:pPr>
            <a:r>
              <a:rPr lang="en-US" sz="1600"/>
              <a:t>Low blood glucose levels → pancreas and liver generate chemical signals that induce hunger to initiate feeding behavior.</a:t>
            </a:r>
            <a:endParaRPr/>
          </a:p>
          <a:p>
            <a:pPr marL="342900" lvl="0" indent="-241300" algn="l" rtl="0">
              <a:spcBef>
                <a:spcPts val="1080"/>
              </a:spcBef>
              <a:spcAft>
                <a:spcPts val="0"/>
              </a:spcAft>
              <a:buSzPts val="1600"/>
              <a:buNone/>
            </a:pPr>
            <a:endParaRPr sz="1600"/>
          </a:p>
        </p:txBody>
      </p:sp>
      <p:sp>
        <p:nvSpPr>
          <p:cNvPr id="152" name="Google Shape;152;p18"/>
          <p:cNvSpPr txBox="1"/>
          <p:nvPr/>
        </p:nvSpPr>
        <p:spPr>
          <a:xfrm>
            <a:off x="457198" y="3289655"/>
            <a:ext cx="4855029" cy="32598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chemeClr val="dk1"/>
                </a:solidFill>
                <a:latin typeface="Arial"/>
                <a:ea typeface="Arial"/>
                <a:cs typeface="Arial"/>
                <a:sym typeface="Arial"/>
              </a:rPr>
              <a:t>After Eating</a:t>
            </a:r>
            <a:endParaRPr/>
          </a:p>
          <a:p>
            <a:pPr marL="0" marR="0" lvl="0" indent="0" algn="l" rtl="0">
              <a:spcBef>
                <a:spcPts val="1080"/>
              </a:spcBef>
              <a:spcAft>
                <a:spcPts val="0"/>
              </a:spcAft>
              <a:buNone/>
            </a:pPr>
            <a:r>
              <a:rPr lang="en-US" sz="1600" b="1">
                <a:solidFill>
                  <a:schemeClr val="dk1"/>
                </a:solidFill>
                <a:latin typeface="Arial"/>
                <a:ea typeface="Arial"/>
                <a:cs typeface="Arial"/>
                <a:sym typeface="Arial"/>
              </a:rPr>
              <a:t>Satiation</a:t>
            </a:r>
            <a:r>
              <a:rPr lang="en-US" sz="1600">
                <a:solidFill>
                  <a:schemeClr val="dk1"/>
                </a:solidFill>
                <a:latin typeface="Arial"/>
                <a:ea typeface="Arial"/>
                <a:cs typeface="Arial"/>
                <a:sym typeface="Arial"/>
              </a:rPr>
              <a:t> – feeling of fullness and satisfaction causing eating behavior to stop.</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Increase in blood glucose levels → pancreas and liver send signals to shut off hunger and eating.</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Food passes through gastrointestinal tract → satiety signals are sent to the brain.</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Fat cells release leptin (satiety hormone).</a:t>
            </a:r>
            <a:endParaRPr sz="1600">
              <a:solidFill>
                <a:schemeClr val="dk1"/>
              </a:solidFill>
              <a:latin typeface="Arial"/>
              <a:ea typeface="Arial"/>
              <a:cs typeface="Arial"/>
              <a:sym typeface="Arial"/>
            </a:endParaRPr>
          </a:p>
          <a:p>
            <a:pPr marL="0" marR="0" lvl="0" indent="0" algn="l" rtl="0">
              <a:spcBef>
                <a:spcPts val="1080"/>
              </a:spcBef>
              <a:spcAft>
                <a:spcPts val="0"/>
              </a:spcAft>
              <a:buNone/>
            </a:pPr>
            <a:endParaRPr sz="1600">
              <a:solidFill>
                <a:schemeClr val="dk1"/>
              </a:solidFill>
              <a:latin typeface="Arial"/>
              <a:ea typeface="Arial"/>
              <a:cs typeface="Arial"/>
              <a:sym typeface="Arial"/>
            </a:endParaRPr>
          </a:p>
        </p:txBody>
      </p:sp>
      <p:pic>
        <p:nvPicPr>
          <p:cNvPr id="9" name="Figure" descr="An outline of the top half of a human body contains illustrations of the brain and the stomach in their relative locations. A line extends from the location of the hypothalamus in the brain illustration, out to the left, past the outline, where it meets a box labeled &quot;Hunger.&quot; Down-facing arrows connect that box to a box labeled &quot;Food,&quot; and the box labeled &quot;Food&quot; to a box labeled &quot;Satiety.&quot; A line extends out to the right from the box labeled &quot;Satiety,&quot; and meets with the illustration of the stomach."/>
          <p:cNvPicPr>
            <a:picLocks noChangeAspect="1"/>
          </p:cNvPicPr>
          <p:nvPr/>
        </p:nvPicPr>
        <p:blipFill>
          <a:blip r:embed="rId3" cstate="email">
            <a:extLst>
              <a:ext uri="{28A0092B-C50C-407E-A947-70E740481C1C}">
                <a14:useLocalDpi xmlns:a14="http://schemas.microsoft.com/office/drawing/2010/main" val="0"/>
              </a:ext>
            </a:extLst>
          </a:blip>
          <a:srcRect l="-46902" r="-46902"/>
          <a:stretch>
            <a:fillRect/>
          </a:stretch>
        </p:blipFill>
        <p:spPr>
          <a:xfrm>
            <a:off x="3493210" y="3197482"/>
            <a:ext cx="6344545" cy="31657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METABOLISM &amp; BODY WEIGHT</a:t>
            </a:r>
            <a:endParaRPr/>
          </a:p>
        </p:txBody>
      </p:sp>
      <p:sp>
        <p:nvSpPr>
          <p:cNvPr id="158" name="Google Shape;158;p19"/>
          <p:cNvSpPr txBox="1">
            <a:spLocks noGrp="1"/>
          </p:cNvSpPr>
          <p:nvPr>
            <p:ph type="body" idx="1"/>
          </p:nvPr>
        </p:nvSpPr>
        <p:spPr>
          <a:xfrm>
            <a:off x="457200" y="1157353"/>
            <a:ext cx="8498114" cy="540310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600"/>
              <a:buNone/>
            </a:pPr>
            <a:r>
              <a:rPr lang="en-US" sz="1600" b="1" u="sng">
                <a:solidFill>
                  <a:srgbClr val="6CB255"/>
                </a:solidFill>
              </a:rPr>
              <a:t>Factors Affecting Body Weight</a:t>
            </a:r>
            <a:endParaRPr/>
          </a:p>
          <a:p>
            <a:pPr marL="285750" lvl="0" indent="-285750" algn="l" rtl="0">
              <a:lnSpc>
                <a:spcPct val="90000"/>
              </a:lnSpc>
              <a:spcBef>
                <a:spcPts val="920"/>
              </a:spcBef>
              <a:spcAft>
                <a:spcPts val="0"/>
              </a:spcAft>
              <a:buSzPts val="1600"/>
              <a:buFont typeface="Arial"/>
              <a:buChar char="•"/>
            </a:pPr>
            <a:r>
              <a:rPr lang="en-US" sz="1600"/>
              <a:t>Gene-environment interactions.</a:t>
            </a:r>
            <a:endParaRPr/>
          </a:p>
          <a:p>
            <a:pPr marL="285750" lvl="0" indent="-285750" algn="l" rtl="0">
              <a:lnSpc>
                <a:spcPct val="90000"/>
              </a:lnSpc>
              <a:spcBef>
                <a:spcPts val="920"/>
              </a:spcBef>
              <a:spcAft>
                <a:spcPts val="0"/>
              </a:spcAft>
              <a:buSzPts val="1600"/>
              <a:buFont typeface="Arial"/>
              <a:buChar char="•"/>
            </a:pPr>
            <a:r>
              <a:rPr lang="en-US" sz="1600"/>
              <a:t>Number of calories consumed versus number of calories burned in daily activity.</a:t>
            </a:r>
            <a:endParaRPr/>
          </a:p>
          <a:p>
            <a:pPr marL="285750" lvl="0" indent="-285750" algn="l" rtl="0">
              <a:lnSpc>
                <a:spcPct val="90000"/>
              </a:lnSpc>
              <a:spcBef>
                <a:spcPts val="920"/>
              </a:spcBef>
              <a:spcAft>
                <a:spcPts val="0"/>
              </a:spcAft>
              <a:buSzPts val="1600"/>
              <a:buFont typeface="Arial"/>
              <a:buChar char="•"/>
            </a:pPr>
            <a:r>
              <a:rPr lang="en-US" sz="1600"/>
              <a:t>Metabolic rate</a:t>
            </a:r>
            <a:endParaRPr/>
          </a:p>
          <a:p>
            <a:pPr marL="0" lvl="0" indent="0" algn="l" rtl="0">
              <a:lnSpc>
                <a:spcPct val="90000"/>
              </a:lnSpc>
              <a:spcBef>
                <a:spcPts val="920"/>
              </a:spcBef>
              <a:spcAft>
                <a:spcPts val="0"/>
              </a:spcAft>
              <a:buClr>
                <a:srgbClr val="6CB255"/>
              </a:buClr>
              <a:buSzPts val="1600"/>
              <a:buNone/>
            </a:pPr>
            <a:r>
              <a:rPr lang="en-US" sz="1600" b="1"/>
              <a:t>Metabolic rate </a:t>
            </a:r>
            <a:r>
              <a:rPr lang="en-US" sz="1600"/>
              <a:t>– the amount of energy that is expended in a given period of time.</a:t>
            </a:r>
            <a:endParaRPr/>
          </a:p>
          <a:p>
            <a:pPr marL="285750" lvl="0" indent="-285750" algn="l" rtl="0">
              <a:lnSpc>
                <a:spcPct val="90000"/>
              </a:lnSpc>
              <a:spcBef>
                <a:spcPts val="920"/>
              </a:spcBef>
              <a:spcAft>
                <a:spcPts val="0"/>
              </a:spcAft>
              <a:buSzPts val="1600"/>
              <a:buFont typeface="Arial"/>
              <a:buChar char="•"/>
            </a:pPr>
            <a:r>
              <a:rPr lang="en-US" sz="1600"/>
              <a:t>Various between individuals.</a:t>
            </a:r>
            <a:endParaRPr/>
          </a:p>
          <a:p>
            <a:pPr marL="285750" lvl="0" indent="-285750" algn="l" rtl="0">
              <a:lnSpc>
                <a:spcPct val="90000"/>
              </a:lnSpc>
              <a:spcBef>
                <a:spcPts val="920"/>
              </a:spcBef>
              <a:spcAft>
                <a:spcPts val="0"/>
              </a:spcAft>
              <a:buSzPts val="1600"/>
              <a:buFont typeface="Arial"/>
              <a:buChar char="•"/>
            </a:pPr>
            <a:r>
              <a:rPr lang="en-US" sz="1600"/>
              <a:t>People with a high metabolic rate burn off calories more easily than those with lower rates of metabolism.</a:t>
            </a:r>
            <a:endParaRPr/>
          </a:p>
          <a:p>
            <a:pPr marL="0" lvl="0" indent="0" algn="l" rtl="0">
              <a:lnSpc>
                <a:spcPct val="90000"/>
              </a:lnSpc>
              <a:spcBef>
                <a:spcPts val="920"/>
              </a:spcBef>
              <a:spcAft>
                <a:spcPts val="0"/>
              </a:spcAft>
              <a:buClr>
                <a:srgbClr val="6CB255"/>
              </a:buClr>
              <a:buSzPts val="1600"/>
              <a:buNone/>
            </a:pPr>
            <a:r>
              <a:rPr lang="en-US" sz="1600" b="1" u="sng">
                <a:solidFill>
                  <a:srgbClr val="6CB255"/>
                </a:solidFill>
              </a:rPr>
              <a:t>Regulation of Body Weight</a:t>
            </a:r>
            <a:endParaRPr/>
          </a:p>
          <a:p>
            <a:pPr marL="0" lvl="0" indent="0" algn="l" rtl="0">
              <a:lnSpc>
                <a:spcPct val="90000"/>
              </a:lnSpc>
              <a:spcBef>
                <a:spcPts val="920"/>
              </a:spcBef>
              <a:spcAft>
                <a:spcPts val="0"/>
              </a:spcAft>
              <a:buClr>
                <a:srgbClr val="6CB255"/>
              </a:buClr>
              <a:buSzPts val="1600"/>
              <a:buNone/>
            </a:pPr>
            <a:r>
              <a:rPr lang="en-US" sz="1600" b="1"/>
              <a:t>Set-Point theory </a:t>
            </a:r>
            <a:r>
              <a:rPr lang="en-US" sz="1600"/>
              <a:t>– each individual has an ideal body weight/set point, which is resistant to change.</a:t>
            </a:r>
            <a:endParaRPr/>
          </a:p>
          <a:p>
            <a:pPr marL="285750" lvl="0" indent="-285750" algn="l" rtl="0">
              <a:lnSpc>
                <a:spcPct val="90000"/>
              </a:lnSpc>
              <a:spcBef>
                <a:spcPts val="920"/>
              </a:spcBef>
              <a:spcAft>
                <a:spcPts val="0"/>
              </a:spcAft>
              <a:buSzPts val="1600"/>
              <a:buFont typeface="Arial"/>
              <a:buChar char="•"/>
            </a:pPr>
            <a:r>
              <a:rPr lang="en-US" sz="1600"/>
              <a:t>Set point is genetically determined.</a:t>
            </a:r>
            <a:endParaRPr/>
          </a:p>
          <a:p>
            <a:pPr marL="285750" lvl="0" indent="-285750" algn="l" rtl="0">
              <a:lnSpc>
                <a:spcPct val="90000"/>
              </a:lnSpc>
              <a:spcBef>
                <a:spcPts val="920"/>
              </a:spcBef>
              <a:spcAft>
                <a:spcPts val="0"/>
              </a:spcAft>
              <a:buSzPts val="1600"/>
              <a:buFont typeface="Arial"/>
              <a:buChar char="•"/>
            </a:pPr>
            <a:r>
              <a:rPr lang="en-US" sz="1600"/>
              <a:t>Efforts to move weight significantly from the set-point are resisted by compensatory changes in energy intake/expenditure.</a:t>
            </a:r>
            <a:endParaRPr/>
          </a:p>
          <a:p>
            <a:pPr marL="285750" lvl="0" indent="-285750" algn="l" rtl="0">
              <a:lnSpc>
                <a:spcPct val="90000"/>
              </a:lnSpc>
              <a:spcBef>
                <a:spcPts val="920"/>
              </a:spcBef>
              <a:spcAft>
                <a:spcPts val="0"/>
              </a:spcAft>
              <a:buSzPts val="1600"/>
              <a:buFont typeface="Arial"/>
              <a:buChar char="•"/>
            </a:pPr>
            <a:r>
              <a:rPr lang="en-US" sz="1600"/>
              <a:t>Based on the observation that people’s weight generally fluctuates within a narrow margin.</a:t>
            </a:r>
            <a:endParaRPr/>
          </a:p>
          <a:p>
            <a:pPr marL="285750" lvl="0" indent="-285750" algn="l" rtl="0">
              <a:lnSpc>
                <a:spcPct val="90000"/>
              </a:lnSpc>
              <a:spcBef>
                <a:spcPts val="920"/>
              </a:spcBef>
              <a:spcAft>
                <a:spcPts val="0"/>
              </a:spcAft>
              <a:buSzPts val="1600"/>
              <a:buFont typeface="Arial"/>
              <a:buChar char="•"/>
            </a:pPr>
            <a:r>
              <a:rPr lang="en-US" sz="1600"/>
              <a:t>Fails to account for the influences of social and environmental factors.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OBESITY</a:t>
            </a:r>
            <a:endParaRPr/>
          </a:p>
        </p:txBody>
      </p:sp>
      <p:sp>
        <p:nvSpPr>
          <p:cNvPr id="166" name="Google Shape;166;p20"/>
          <p:cNvSpPr txBox="1">
            <a:spLocks noGrp="1"/>
          </p:cNvSpPr>
          <p:nvPr>
            <p:ph type="body" idx="1"/>
          </p:nvPr>
        </p:nvSpPr>
        <p:spPr>
          <a:xfrm>
            <a:off x="457199" y="2226537"/>
            <a:ext cx="3200400" cy="117183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25 - 29.9  = overweight</a:t>
            </a:r>
            <a:endParaRPr/>
          </a:p>
          <a:p>
            <a:pPr marL="0" lvl="0" indent="0" algn="l" rtl="0">
              <a:spcBef>
                <a:spcPts val="1080"/>
              </a:spcBef>
              <a:spcAft>
                <a:spcPts val="0"/>
              </a:spcAft>
              <a:buSzPts val="1600"/>
              <a:buNone/>
            </a:pPr>
            <a:r>
              <a:rPr lang="en-US" sz="1600"/>
              <a:t>Over 30 = obese</a:t>
            </a:r>
            <a:endParaRPr/>
          </a:p>
          <a:p>
            <a:pPr marL="0" lvl="0" indent="0" algn="l" rtl="0">
              <a:spcBef>
                <a:spcPts val="1080"/>
              </a:spcBef>
              <a:spcAft>
                <a:spcPts val="0"/>
              </a:spcAft>
              <a:buSzPts val="1600"/>
              <a:buNone/>
            </a:pPr>
            <a:r>
              <a:rPr lang="en-US" sz="1600"/>
              <a:t>Over 40 = morbidly obese</a:t>
            </a:r>
            <a:endParaRPr sz="1600"/>
          </a:p>
        </p:txBody>
      </p:sp>
      <p:sp>
        <p:nvSpPr>
          <p:cNvPr id="169" name="Google Shape;169;p20"/>
          <p:cNvSpPr txBox="1"/>
          <p:nvPr/>
        </p:nvSpPr>
        <p:spPr>
          <a:xfrm>
            <a:off x="457199" y="1063045"/>
            <a:ext cx="8367221" cy="13542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2/3 U.S. adults struggle with issues related to being overweight.</a:t>
            </a:r>
            <a:endParaRPr/>
          </a:p>
          <a:p>
            <a:pPr marL="0" marR="0" lvl="0" indent="0" algn="l" rtl="0">
              <a:spcBef>
                <a:spcPts val="0"/>
              </a:spcBef>
              <a:spcAft>
                <a:spcPts val="0"/>
              </a:spcAft>
              <a:buNone/>
            </a:pPr>
            <a:endParaRPr sz="1600">
              <a:solidFill>
                <a:schemeClr val="dk1"/>
              </a:solidFill>
              <a:latin typeface="Arial"/>
              <a:ea typeface="Arial"/>
              <a:cs typeface="Arial"/>
              <a:sym typeface="Arial"/>
            </a:endParaRPr>
          </a:p>
          <a:p>
            <a:pPr marL="0" marR="0" lvl="0" indent="0" algn="l" rtl="0">
              <a:spcBef>
                <a:spcPts val="0"/>
              </a:spcBef>
              <a:spcAft>
                <a:spcPts val="0"/>
              </a:spcAft>
              <a:buNone/>
            </a:pPr>
            <a:r>
              <a:rPr lang="en-US" sz="1600">
                <a:solidFill>
                  <a:schemeClr val="dk1"/>
                </a:solidFill>
                <a:latin typeface="Arial"/>
                <a:ea typeface="Arial"/>
                <a:cs typeface="Arial"/>
                <a:sym typeface="Arial"/>
              </a:rPr>
              <a:t>This chart shows how adult BMI is calculated. Individuals find their height on the </a:t>
            </a:r>
            <a:r>
              <a:rPr lang="en-US" sz="1600" i="1">
                <a:solidFill>
                  <a:schemeClr val="dk1"/>
                </a:solidFill>
                <a:latin typeface="Arial"/>
                <a:ea typeface="Arial"/>
                <a:cs typeface="Arial"/>
                <a:sym typeface="Arial"/>
              </a:rPr>
              <a:t>y</a:t>
            </a:r>
            <a:r>
              <a:rPr lang="en-US" sz="1600">
                <a:solidFill>
                  <a:schemeClr val="dk1"/>
                </a:solidFill>
                <a:latin typeface="Arial"/>
                <a:ea typeface="Arial"/>
                <a:cs typeface="Arial"/>
                <a:sym typeface="Arial"/>
              </a:rPr>
              <a:t>-axis and their weight on the </a:t>
            </a:r>
            <a:r>
              <a:rPr lang="en-US" sz="1600" i="1">
                <a:solidFill>
                  <a:schemeClr val="dk1"/>
                </a:solidFill>
                <a:latin typeface="Arial"/>
                <a:ea typeface="Arial"/>
                <a:cs typeface="Arial"/>
                <a:sym typeface="Arial"/>
              </a:rPr>
              <a:t>x</a:t>
            </a:r>
            <a:r>
              <a:rPr lang="en-US" sz="1600">
                <a:solidFill>
                  <a:schemeClr val="dk1"/>
                </a:solidFill>
                <a:latin typeface="Arial"/>
                <a:ea typeface="Arial"/>
                <a:cs typeface="Arial"/>
                <a:sym typeface="Arial"/>
              </a:rPr>
              <a:t>-axis to determine their BMI.</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0" name="Google Shape;170;p20"/>
          <p:cNvSpPr txBox="1"/>
          <p:nvPr/>
        </p:nvSpPr>
        <p:spPr>
          <a:xfrm>
            <a:off x="457199" y="3398372"/>
            <a:ext cx="3853544" cy="33357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6CB255"/>
              </a:buClr>
              <a:buSzPts val="1600"/>
              <a:buFont typeface="Arial"/>
              <a:buNone/>
            </a:pPr>
            <a:r>
              <a:rPr lang="en-US" sz="1600" b="1" u="sng">
                <a:solidFill>
                  <a:srgbClr val="6CB255"/>
                </a:solidFill>
                <a:latin typeface="Arial"/>
                <a:ea typeface="Arial"/>
                <a:cs typeface="Arial"/>
                <a:sym typeface="Arial"/>
              </a:rPr>
              <a:t>Environmental Factors</a:t>
            </a:r>
            <a:endParaRPr/>
          </a:p>
          <a:p>
            <a:pPr marL="0" marR="0" lvl="0" indent="0" algn="l" rtl="0">
              <a:spcBef>
                <a:spcPts val="920"/>
              </a:spcBef>
              <a:spcAft>
                <a:spcPts val="0"/>
              </a:spcAft>
              <a:buClr>
                <a:srgbClr val="6CB255"/>
              </a:buClr>
              <a:buSzPts val="1600"/>
              <a:buFont typeface="Arial"/>
              <a:buNone/>
            </a:pPr>
            <a:r>
              <a:rPr lang="en-US" sz="1600" b="0">
                <a:solidFill>
                  <a:srgbClr val="000000"/>
                </a:solidFill>
                <a:latin typeface="Arial"/>
                <a:ea typeface="Arial"/>
                <a:cs typeface="Arial"/>
                <a:sym typeface="Arial"/>
              </a:rPr>
              <a:t>As well as factors such as genetics and energy intake/expenditure, socioeconomic status and the physical environment can contribute to obesity.</a:t>
            </a:r>
            <a:endParaRPr/>
          </a:p>
          <a:p>
            <a:pPr marL="285750" marR="0" lvl="0" indent="-285750" algn="l" rtl="0">
              <a:spcBef>
                <a:spcPts val="92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May not feel comfortable walking or biking in a neighborhood with high crime rates which limits physical activity.</a:t>
            </a:r>
            <a:endParaRPr/>
          </a:p>
          <a:p>
            <a:pPr marL="285750" marR="0" lvl="0" indent="-285750" algn="l" rtl="0">
              <a:spcBef>
                <a:spcPts val="920"/>
              </a:spcBef>
              <a:spcAft>
                <a:spcPts val="0"/>
              </a:spcAft>
              <a:buClr>
                <a:srgbClr val="6CB255"/>
              </a:buClr>
              <a:buSzPts val="1600"/>
              <a:buFont typeface="Arial"/>
              <a:buChar char="-"/>
            </a:pPr>
            <a:r>
              <a:rPr lang="en-US" sz="1600" b="0">
                <a:solidFill>
                  <a:srgbClr val="000000"/>
                </a:solidFill>
                <a:latin typeface="Arial"/>
                <a:ea typeface="Arial"/>
                <a:cs typeface="Arial"/>
                <a:sym typeface="Arial"/>
              </a:rPr>
              <a:t>May not be able to afford healthy food options.</a:t>
            </a:r>
            <a:endParaRPr/>
          </a:p>
          <a:p>
            <a:pPr marL="0" marR="0" lvl="0" indent="0" algn="l" rtl="0">
              <a:spcBef>
                <a:spcPts val="920"/>
              </a:spcBef>
              <a:spcAft>
                <a:spcPts val="0"/>
              </a:spcAft>
              <a:buClr>
                <a:srgbClr val="6CB255"/>
              </a:buClr>
              <a:buSzPts val="1600"/>
              <a:buFont typeface="Arial"/>
              <a:buNone/>
            </a:pPr>
            <a:endParaRPr sz="1600" b="0">
              <a:solidFill>
                <a:srgbClr val="000000"/>
              </a:solidFill>
              <a:latin typeface="Arial"/>
              <a:ea typeface="Arial"/>
              <a:cs typeface="Arial"/>
              <a:sym typeface="Arial"/>
            </a:endParaRPr>
          </a:p>
        </p:txBody>
      </p:sp>
      <p:pic>
        <p:nvPicPr>
          <p:cNvPr id="10" name="Figure" descr="A chart has an x-axis labeled &quot;weight&quot; (pounds/kilograms) and a y-axis labeled &quot;height&quot; (meters and feet/inches). Four areas are shaded different colors indicating the BMI for ranges of weight and height. The &quot;underweight BMI less than 18.5&quot; area begins at approximately 90 pounds and 4′11″ and extends to approximately 160 pounds and 6′6″. The &quot;normal range BMI 18.5–25&quot; area covers approximately 90–120 pounds at height 4′11″ and extends to approximately 160–220 pounds at height 6′6″. The &quot;overweight BMI 25–30&quot; area covers approximately 120–140 pounds at height 4′11″ and extends to approximately 220–265 pounds at height 6′6″. The &quot;obese range BMI greater than 30&quot; area covers approximately 140–350 pounds at height 4′11″ and extends to approximately 265–350 pounds at height 6′6″."/>
          <p:cNvPicPr>
            <a:picLocks noChangeAspect="1"/>
          </p:cNvPicPr>
          <p:nvPr/>
        </p:nvPicPr>
        <p:blipFill>
          <a:blip r:embed="rId3" cstate="email">
            <a:extLst>
              <a:ext uri="{28A0092B-C50C-407E-A947-70E740481C1C}">
                <a14:useLocalDpi xmlns:a14="http://schemas.microsoft.com/office/drawing/2010/main" val="0"/>
              </a:ext>
            </a:extLst>
          </a:blip>
          <a:srcRect l="-44068" r="-44068"/>
          <a:stretch>
            <a:fillRect/>
          </a:stretch>
        </p:blipFill>
        <p:spPr>
          <a:xfrm>
            <a:off x="2957076" y="2659591"/>
            <a:ext cx="6567867" cy="28510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OBESITY</a:t>
            </a:r>
            <a:endParaRPr/>
          </a:p>
        </p:txBody>
      </p:sp>
      <p:sp>
        <p:nvSpPr>
          <p:cNvPr id="177" name="Google Shape;177;p21"/>
          <p:cNvSpPr txBox="1">
            <a:spLocks noGrp="1"/>
          </p:cNvSpPr>
          <p:nvPr>
            <p:ph type="body" idx="1"/>
          </p:nvPr>
        </p:nvSpPr>
        <p:spPr>
          <a:xfrm>
            <a:off x="457200" y="4179468"/>
            <a:ext cx="3432629" cy="23686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dirty="0">
                <a:solidFill>
                  <a:srgbClr val="6CB255"/>
                </a:solidFill>
              </a:rPr>
              <a:t>Weight Reduction</a:t>
            </a:r>
            <a:endParaRPr dirty="0"/>
          </a:p>
          <a:p>
            <a:pPr marL="0" lvl="0" indent="0" algn="l" rtl="0">
              <a:spcBef>
                <a:spcPts val="1080"/>
              </a:spcBef>
              <a:spcAft>
                <a:spcPts val="0"/>
              </a:spcAft>
              <a:buSzPts val="1600"/>
              <a:buNone/>
            </a:pPr>
            <a:r>
              <a:rPr lang="en-US" sz="1600" dirty="0"/>
              <a:t>A combination of diet and exercise.</a:t>
            </a:r>
            <a:endParaRPr dirty="0"/>
          </a:p>
          <a:p>
            <a:pPr marL="0" lvl="0" indent="0" algn="l" rtl="0">
              <a:spcBef>
                <a:spcPts val="1080"/>
              </a:spcBef>
              <a:spcAft>
                <a:spcPts val="0"/>
              </a:spcAft>
              <a:buSzPts val="1600"/>
              <a:buNone/>
            </a:pPr>
            <a:r>
              <a:rPr lang="en-US" sz="1600" b="1" dirty="0"/>
              <a:t>Bariatric Surgery:</a:t>
            </a:r>
            <a:endParaRPr dirty="0"/>
          </a:p>
          <a:p>
            <a:pPr marL="0" lvl="0" indent="0" algn="l" rtl="0">
              <a:spcBef>
                <a:spcPts val="1080"/>
              </a:spcBef>
              <a:spcAft>
                <a:spcPts val="0"/>
              </a:spcAft>
              <a:buSzPts val="1600"/>
              <a:buNone/>
            </a:pPr>
            <a:r>
              <a:rPr lang="en-US" sz="1600" dirty="0"/>
              <a:t>Gastric banding surgery creates a small pouch of stomach, reducing the size of the stomach that can be used for digestion.</a:t>
            </a:r>
            <a:endParaRPr dirty="0"/>
          </a:p>
        </p:txBody>
      </p:sp>
      <p:sp>
        <p:nvSpPr>
          <p:cNvPr id="180" name="Google Shape;180;p21"/>
          <p:cNvSpPr txBox="1"/>
          <p:nvPr/>
        </p:nvSpPr>
        <p:spPr>
          <a:xfrm>
            <a:off x="1183709" y="1150254"/>
            <a:ext cx="8367221" cy="2512432"/>
          </a:xfrm>
          <a:prstGeom prst="rect">
            <a:avLst/>
          </a:prstGeom>
          <a:noFill/>
          <a:ln>
            <a:noFill/>
          </a:ln>
        </p:spPr>
        <p:txBody>
          <a:bodyPr spcFirstLastPara="1" wrap="square" lIns="91425" tIns="45700" rIns="91425" bIns="45700" numCol="2" anchor="t" anchorCtr="0">
            <a:noAutofit/>
          </a:bodyPr>
          <a:lstStyle/>
          <a:p>
            <a:pPr marL="0" marR="0" lvl="0" indent="0" algn="l" rtl="0">
              <a:spcBef>
                <a:spcPts val="0"/>
              </a:spcBef>
              <a:spcAft>
                <a:spcPts val="0"/>
              </a:spcAft>
              <a:buNone/>
            </a:pPr>
            <a:r>
              <a:rPr lang="en-US" sz="1600" b="1" u="sng" dirty="0">
                <a:solidFill>
                  <a:srgbClr val="6CB255"/>
                </a:solidFill>
                <a:latin typeface="Arial"/>
                <a:ea typeface="Arial"/>
                <a:cs typeface="Arial"/>
                <a:sym typeface="Arial"/>
              </a:rPr>
              <a:t>Health Risks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Cardiovascular disease</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Stroke</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Type 2 diabetes</a:t>
            </a:r>
            <a:endParaRPr sz="1600" dirty="0">
              <a:solidFill>
                <a:schemeClr val="dk1"/>
              </a:solidFill>
              <a:latin typeface="Arial"/>
              <a:ea typeface="Arial"/>
              <a:cs typeface="Arial"/>
              <a:sym typeface="Arial"/>
            </a:endParaRPr>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Breast cancer</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Infertility</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Arthritis</a:t>
            </a:r>
          </a:p>
          <a:p>
            <a:pPr marL="285750" lvl="0" indent="-285750">
              <a:spcBef>
                <a:spcPts val="1080"/>
              </a:spcBef>
              <a:buClr>
                <a:srgbClr val="6CB255"/>
              </a:buClr>
              <a:buSzPts val="1600"/>
              <a:buFont typeface="Arial"/>
              <a:buChar char="•"/>
            </a:pPr>
            <a:r>
              <a:rPr lang="en-US" sz="1600" dirty="0">
                <a:solidFill>
                  <a:schemeClr val="dk1"/>
                </a:solidFill>
              </a:rPr>
              <a:t>Liver disease</a:t>
            </a:r>
            <a:endParaRPr lang="en-US" sz="1600" dirty="0"/>
          </a:p>
          <a:p>
            <a:pPr marL="285750" lvl="0" indent="-285750">
              <a:spcBef>
                <a:spcPts val="1080"/>
              </a:spcBef>
              <a:buClr>
                <a:srgbClr val="6CB255"/>
              </a:buClr>
              <a:buSzPts val="1600"/>
              <a:buFont typeface="Arial"/>
              <a:buChar char="•"/>
            </a:pPr>
            <a:r>
              <a:rPr lang="en-US" sz="1600" dirty="0">
                <a:solidFill>
                  <a:schemeClr val="dk1"/>
                </a:solidFill>
              </a:rPr>
              <a:t>Sleep apnea</a:t>
            </a:r>
            <a:endParaRPr lang="en-US" sz="1600" dirty="0"/>
          </a:p>
          <a:p>
            <a:pPr marL="285750" lvl="0" indent="-285750">
              <a:spcBef>
                <a:spcPts val="1080"/>
              </a:spcBef>
              <a:buClr>
                <a:srgbClr val="6CB255"/>
              </a:buClr>
              <a:buSzPts val="1600"/>
              <a:buFont typeface="Arial"/>
              <a:buChar char="•"/>
            </a:pPr>
            <a:r>
              <a:rPr lang="en-US" sz="1600" dirty="0">
                <a:solidFill>
                  <a:schemeClr val="dk1"/>
                </a:solidFill>
              </a:rPr>
              <a:t>Colon cancer</a:t>
            </a:r>
            <a:endParaRPr lang="en-US" sz="1600" dirty="0"/>
          </a:p>
          <a:p>
            <a:pPr marR="0" lvl="0" algn="l" rtl="0">
              <a:spcBef>
                <a:spcPts val="1080"/>
              </a:spcBef>
              <a:spcAft>
                <a:spcPts val="0"/>
              </a:spcAft>
              <a:buClr>
                <a:srgbClr val="6CB255"/>
              </a:buClr>
              <a:buSzPts val="1600"/>
            </a:pPr>
            <a:endParaRPr sz="1600" dirty="0">
              <a:solidFill>
                <a:schemeClr val="dk1"/>
              </a:solidFill>
              <a:latin typeface="Arial"/>
              <a:ea typeface="Arial"/>
              <a:cs typeface="Arial"/>
              <a:sym typeface="Arial"/>
            </a:endParaRPr>
          </a:p>
        </p:txBody>
      </p:sp>
      <p:pic>
        <p:nvPicPr>
          <p:cNvPr id="9" name="Figure" descr="An illustration depicts a gastric band wrapped around the top portion of a stomach. A bulging area directly above the gastric band is labeled &quot;Small stomach pouch.&quot; The area directly below the stomach is labeled &quot;Duodenum.&quot; Down-facing arrows indicate the direction in which digested food travels from the esophagus at the top, down through the stomach, and into the duodenum."/>
          <p:cNvPicPr>
            <a:picLocks noChangeAspect="1"/>
          </p:cNvPicPr>
          <p:nvPr/>
        </p:nvPicPr>
        <p:blipFill>
          <a:blip r:embed="rId3" cstate="email">
            <a:extLst>
              <a:ext uri="{28A0092B-C50C-407E-A947-70E740481C1C}">
                <a14:useLocalDpi xmlns:a14="http://schemas.microsoft.com/office/drawing/2010/main" val="0"/>
              </a:ext>
            </a:extLst>
          </a:blip>
          <a:srcRect l="-44369" r="-44369"/>
          <a:stretch>
            <a:fillRect/>
          </a:stretch>
        </p:blipFill>
        <p:spPr>
          <a:xfrm>
            <a:off x="3188372" y="3787946"/>
            <a:ext cx="6646974" cy="28854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EATING DISORDERS</a:t>
            </a:r>
            <a:endParaRPr/>
          </a:p>
        </p:txBody>
      </p:sp>
      <p:sp>
        <p:nvSpPr>
          <p:cNvPr id="186" name="Google Shape;186;p22"/>
          <p:cNvSpPr txBox="1">
            <a:spLocks noGrp="1"/>
          </p:cNvSpPr>
          <p:nvPr>
            <p:ph type="body" idx="1"/>
          </p:nvPr>
        </p:nvSpPr>
        <p:spPr>
          <a:xfrm>
            <a:off x="457199" y="1244438"/>
            <a:ext cx="8367221" cy="49386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Bulimia Nervosa</a:t>
            </a:r>
            <a:endParaRPr/>
          </a:p>
          <a:p>
            <a:pPr marL="285750" lvl="0" indent="-285750" algn="l" rtl="0">
              <a:spcBef>
                <a:spcPts val="1080"/>
              </a:spcBef>
              <a:spcAft>
                <a:spcPts val="0"/>
              </a:spcAft>
              <a:buSzPts val="1600"/>
              <a:buFont typeface="Arial"/>
              <a:buChar char="•"/>
            </a:pPr>
            <a:r>
              <a:rPr lang="en-US" sz="1600"/>
              <a:t>Involves engaging in binge eating behavior, followed by attempts to compensate for the large amount of food consumed.</a:t>
            </a:r>
            <a:endParaRPr/>
          </a:p>
          <a:p>
            <a:pPr marL="285750" lvl="0" indent="-285750" algn="l" rtl="0">
              <a:spcBef>
                <a:spcPts val="1080"/>
              </a:spcBef>
              <a:spcAft>
                <a:spcPts val="0"/>
              </a:spcAft>
              <a:buSzPts val="1600"/>
              <a:buFont typeface="Arial"/>
              <a:buChar char="•"/>
            </a:pPr>
            <a:r>
              <a:rPr lang="en-US" sz="1600" b="1"/>
              <a:t>Compensation </a:t>
            </a:r>
            <a:r>
              <a:rPr lang="en-US" sz="1600"/>
              <a:t>-  includes vomiting, laxatives, excessive exercise.</a:t>
            </a:r>
            <a:endParaRPr/>
          </a:p>
          <a:p>
            <a:pPr marL="285750" lvl="0" indent="-285750" algn="l" rtl="0">
              <a:spcBef>
                <a:spcPts val="1080"/>
              </a:spcBef>
              <a:spcAft>
                <a:spcPts val="0"/>
              </a:spcAft>
              <a:buSzPts val="1600"/>
              <a:buFont typeface="Arial"/>
              <a:buChar char="•"/>
            </a:pPr>
            <a:r>
              <a:rPr lang="en-US" sz="1600" b="1"/>
              <a:t>Health consequences </a:t>
            </a:r>
            <a:r>
              <a:rPr lang="en-US" sz="1600"/>
              <a:t>- can include kidney failure, heart failure, and tooth decay.</a:t>
            </a:r>
            <a:endParaRPr/>
          </a:p>
          <a:p>
            <a:pPr marL="285750" lvl="0" indent="-285750" algn="l" rtl="0">
              <a:spcBef>
                <a:spcPts val="1080"/>
              </a:spcBef>
              <a:spcAft>
                <a:spcPts val="0"/>
              </a:spcAft>
              <a:buSzPts val="1600"/>
              <a:buFont typeface="Arial"/>
              <a:buChar char="•"/>
            </a:pPr>
            <a:r>
              <a:rPr lang="en-US" sz="1600" b="1"/>
              <a:t>Psychological problems </a:t>
            </a:r>
            <a:r>
              <a:rPr lang="en-US" sz="1600"/>
              <a:t>– depression, anxiety, increased risk for substance abuse.</a:t>
            </a:r>
            <a:endParaRPr sz="1600"/>
          </a:p>
          <a:p>
            <a:pPr marL="0" lvl="0" indent="0" algn="l" rtl="0">
              <a:spcBef>
                <a:spcPts val="1080"/>
              </a:spcBef>
              <a:spcAft>
                <a:spcPts val="0"/>
              </a:spcAft>
              <a:buSzPts val="1600"/>
              <a:buNone/>
            </a:pPr>
            <a:endParaRPr sz="1600" b="1" u="sng">
              <a:solidFill>
                <a:srgbClr val="6CB255"/>
              </a:solidFill>
            </a:endParaRPr>
          </a:p>
          <a:p>
            <a:pPr marL="0" lvl="0" indent="0" algn="l" rtl="0">
              <a:spcBef>
                <a:spcPts val="1080"/>
              </a:spcBef>
              <a:spcAft>
                <a:spcPts val="0"/>
              </a:spcAft>
              <a:buSzPts val="1600"/>
              <a:buNone/>
            </a:pPr>
            <a:r>
              <a:rPr lang="en-US" sz="1600" b="1" u="sng">
                <a:solidFill>
                  <a:srgbClr val="6CB255"/>
                </a:solidFill>
              </a:rPr>
              <a:t>Anorexia Nervosa</a:t>
            </a:r>
            <a:endParaRPr/>
          </a:p>
          <a:p>
            <a:pPr marL="342900" lvl="0" indent="-342900" algn="l" rtl="0">
              <a:spcBef>
                <a:spcPts val="1080"/>
              </a:spcBef>
              <a:spcAft>
                <a:spcPts val="0"/>
              </a:spcAft>
              <a:buSzPts val="1600"/>
              <a:buFont typeface="Arial"/>
              <a:buChar char="•"/>
            </a:pPr>
            <a:r>
              <a:rPr lang="en-US" sz="1600"/>
              <a:t>Maintenance of body weight below average through starvation and/or exercise.</a:t>
            </a:r>
            <a:endParaRPr/>
          </a:p>
          <a:p>
            <a:pPr marL="342900" lvl="0" indent="-342900" algn="l" rtl="0">
              <a:spcBef>
                <a:spcPts val="1080"/>
              </a:spcBef>
              <a:spcAft>
                <a:spcPts val="0"/>
              </a:spcAft>
              <a:buSzPts val="1600"/>
              <a:buFont typeface="Arial"/>
              <a:buChar char="•"/>
            </a:pPr>
            <a:r>
              <a:rPr lang="en-US" sz="1600" b="1"/>
              <a:t>Distorted body image </a:t>
            </a:r>
            <a:r>
              <a:rPr lang="en-US" sz="1600"/>
              <a:t>- view themselves as fat even though they are not.</a:t>
            </a:r>
            <a:endParaRPr/>
          </a:p>
          <a:p>
            <a:pPr marL="342900" lvl="0" indent="-342900" algn="l" rtl="0">
              <a:spcBef>
                <a:spcPts val="1080"/>
              </a:spcBef>
              <a:spcAft>
                <a:spcPts val="0"/>
              </a:spcAft>
              <a:buSzPts val="1600"/>
              <a:buFont typeface="Arial"/>
              <a:buChar char="•"/>
            </a:pPr>
            <a:r>
              <a:rPr lang="en-US" sz="1600" b="1"/>
              <a:t>Health consequences </a:t>
            </a:r>
            <a:r>
              <a:rPr lang="en-US" sz="1600"/>
              <a:t>– can include bone loss, heart failure, kidney failure, amenorrhea (cessation of menstrual period), reduced function of the gonads, in some cases death.</a:t>
            </a:r>
            <a:endParaRPr/>
          </a:p>
          <a:p>
            <a:pPr marL="342900" lvl="0" indent="-342900" algn="l" rtl="0">
              <a:spcBef>
                <a:spcPts val="1080"/>
              </a:spcBef>
              <a:spcAft>
                <a:spcPts val="0"/>
              </a:spcAft>
              <a:buSzPts val="1600"/>
              <a:buFont typeface="Arial"/>
              <a:buChar char="•"/>
            </a:pPr>
            <a:r>
              <a:rPr lang="en-US" sz="1600" b="1"/>
              <a:t>Psychological problems </a:t>
            </a:r>
            <a:r>
              <a:rPr lang="en-US" sz="1600"/>
              <a:t>– anxiety disorders, mood disorders, substance abuse.</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sz="2400">
                <a:solidFill>
                  <a:srgbClr val="6CB255"/>
                </a:solidFill>
              </a:rPr>
              <a:t>EATING DISORDERS</a:t>
            </a:r>
            <a:endParaRPr sz="2400">
              <a:solidFill>
                <a:srgbClr val="6CB255"/>
              </a:solidFill>
            </a:endParaRPr>
          </a:p>
        </p:txBody>
      </p:sp>
      <p:sp>
        <p:nvSpPr>
          <p:cNvPr id="194" name="Google Shape;194;p23"/>
          <p:cNvSpPr txBox="1">
            <a:spLocks noGrp="1"/>
          </p:cNvSpPr>
          <p:nvPr>
            <p:ph type="body" idx="1"/>
          </p:nvPr>
        </p:nvSpPr>
        <p:spPr>
          <a:xfrm>
            <a:off x="5384799" y="5535720"/>
            <a:ext cx="3251427" cy="10341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400"/>
              <a:buNone/>
            </a:pPr>
            <a:r>
              <a:rPr lang="en-US" sz="1400" dirty="0">
                <a:solidFill>
                  <a:schemeClr val="dk1"/>
                </a:solidFill>
              </a:rPr>
              <a:t>Young women in our society are inundated with images of extremely thin models.</a:t>
            </a:r>
            <a:endParaRPr dirty="0"/>
          </a:p>
          <a:p>
            <a:pPr marL="0" lvl="0" indent="0" algn="l" rtl="0">
              <a:spcBef>
                <a:spcPts val="860"/>
              </a:spcBef>
              <a:spcAft>
                <a:spcPts val="0"/>
              </a:spcAft>
              <a:buClr>
                <a:srgbClr val="6CB255"/>
              </a:buClr>
              <a:buSzPts val="1300"/>
              <a:buNone/>
            </a:pPr>
            <a:r>
              <a:rPr lang="en-US" sz="1300" dirty="0">
                <a:solidFill>
                  <a:schemeClr val="dk1"/>
                </a:solidFill>
              </a:rPr>
              <a:t>(credit: Peter </a:t>
            </a:r>
            <a:r>
              <a:rPr lang="en-US" sz="1300" dirty="0" err="1">
                <a:solidFill>
                  <a:schemeClr val="dk1"/>
                </a:solidFill>
              </a:rPr>
              <a:t>Duhon</a:t>
            </a:r>
            <a:r>
              <a:rPr lang="en-US" sz="1300" dirty="0">
                <a:solidFill>
                  <a:schemeClr val="dk1"/>
                </a:solidFill>
              </a:rPr>
              <a:t>)</a:t>
            </a:r>
            <a:endParaRPr dirty="0"/>
          </a:p>
          <a:p>
            <a:pPr marL="0" lvl="0" indent="0" algn="l" rtl="0">
              <a:spcBef>
                <a:spcPts val="880"/>
              </a:spcBef>
              <a:spcAft>
                <a:spcPts val="0"/>
              </a:spcAft>
              <a:buClr>
                <a:srgbClr val="6CB255"/>
              </a:buClr>
              <a:buSzPts val="1400"/>
              <a:buNone/>
            </a:pPr>
            <a:endParaRPr sz="1400" dirty="0">
              <a:solidFill>
                <a:schemeClr val="dk1"/>
              </a:solidFill>
            </a:endParaRPr>
          </a:p>
        </p:txBody>
      </p:sp>
      <p:pic>
        <p:nvPicPr>
          <p:cNvPr id="195" name="Google Shape;195;p23" descr="OSC-Stacked-TM-RGB-1.png"/>
          <p:cNvPicPr preferRelativeResize="0"/>
          <p:nvPr/>
        </p:nvPicPr>
        <p:blipFill rotWithShape="1">
          <a:blip r:embed="rId3">
            <a:alphaModFix/>
          </a:blip>
          <a:srcRect/>
          <a:stretch/>
        </p:blipFill>
        <p:spPr>
          <a:xfrm>
            <a:off x="380695" y="241326"/>
            <a:ext cx="1051734" cy="751709"/>
          </a:xfrm>
          <a:prstGeom prst="rect">
            <a:avLst/>
          </a:prstGeom>
          <a:noFill/>
          <a:ln>
            <a:noFill/>
          </a:ln>
        </p:spPr>
      </p:pic>
      <p:sp>
        <p:nvSpPr>
          <p:cNvPr id="196" name="Google Shape;196;p23"/>
          <p:cNvSpPr txBox="1"/>
          <p:nvPr/>
        </p:nvSpPr>
        <p:spPr>
          <a:xfrm>
            <a:off x="457200" y="1451429"/>
            <a:ext cx="4506686" cy="502701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solidFill>
                  <a:schemeClr val="dk1"/>
                </a:solidFill>
                <a:latin typeface="Arial"/>
                <a:ea typeface="Arial"/>
                <a:cs typeface="Arial"/>
                <a:sym typeface="Arial"/>
              </a:rPr>
              <a:t>Caucasian females, ages 15-19, from Western societies are the most at-risk population.</a:t>
            </a:r>
            <a:endParaRPr sz="1600" dirty="0">
              <a:solidFill>
                <a:schemeClr val="dk1"/>
              </a:solidFill>
              <a:latin typeface="Arial"/>
              <a:ea typeface="Arial"/>
              <a:cs typeface="Arial"/>
              <a:sym typeface="Arial"/>
            </a:endParaRPr>
          </a:p>
          <a:p>
            <a:pPr marL="0" marR="0" lvl="0" indent="0" algn="l" rtl="0">
              <a:spcBef>
                <a:spcPts val="1080"/>
              </a:spcBef>
              <a:spcAft>
                <a:spcPts val="0"/>
              </a:spcAft>
              <a:buNone/>
            </a:pPr>
            <a:r>
              <a:rPr lang="en-US" sz="1600" b="1" u="sng" dirty="0">
                <a:solidFill>
                  <a:srgbClr val="6CB255"/>
                </a:solidFill>
                <a:latin typeface="Arial"/>
                <a:ea typeface="Arial"/>
                <a:cs typeface="Arial"/>
                <a:sym typeface="Arial"/>
              </a:rPr>
              <a:t>Contributing Factors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Many blame the media for its messages of a thin ideal.</a:t>
            </a:r>
            <a:endParaRPr sz="1600" dirty="0">
              <a:solidFill>
                <a:schemeClr val="dk1"/>
              </a:solidFill>
              <a:latin typeface="Arial"/>
              <a:ea typeface="Arial"/>
              <a:cs typeface="Arial"/>
              <a:sym typeface="Arial"/>
            </a:endParaRPr>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Genetics may also predispose people to these disorders.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Low self-esteem, other mental illnesses.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Life transitions, stress.</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Experiences such as abuse and bullying.</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Personality types (perfectionism).</a:t>
            </a:r>
            <a:endParaRPr dirty="0"/>
          </a:p>
          <a:p>
            <a:pPr marL="285750" marR="0" lvl="0" indent="-285750" algn="l" rtl="0">
              <a:spcBef>
                <a:spcPts val="1080"/>
              </a:spcBef>
              <a:spcAft>
                <a:spcPts val="0"/>
              </a:spcAft>
              <a:buClr>
                <a:srgbClr val="6CB255"/>
              </a:buClr>
              <a:buSzPts val="1600"/>
              <a:buFont typeface="Arial"/>
              <a:buChar char="•"/>
            </a:pPr>
            <a:r>
              <a:rPr lang="en-US" sz="1600" dirty="0">
                <a:solidFill>
                  <a:schemeClr val="dk1"/>
                </a:solidFill>
                <a:latin typeface="Arial"/>
                <a:ea typeface="Arial"/>
                <a:cs typeface="Arial"/>
                <a:sym typeface="Arial"/>
              </a:rPr>
              <a:t>Family issues.</a:t>
            </a:r>
            <a:endParaRPr dirty="0"/>
          </a:p>
          <a:p>
            <a:pPr marL="285750" marR="0" lvl="0" indent="-184150" algn="l" rtl="0">
              <a:spcBef>
                <a:spcPts val="1080"/>
              </a:spcBef>
              <a:spcAft>
                <a:spcPts val="0"/>
              </a:spcAft>
              <a:buClr>
                <a:srgbClr val="6CB255"/>
              </a:buClr>
              <a:buSzPts val="1600"/>
              <a:buFont typeface="Arial"/>
              <a:buNone/>
            </a:pPr>
            <a:endParaRPr sz="1600" dirty="0">
              <a:solidFill>
                <a:schemeClr val="dk1"/>
              </a:solidFill>
              <a:latin typeface="Arial"/>
              <a:ea typeface="Arial"/>
              <a:cs typeface="Arial"/>
              <a:sym typeface="Arial"/>
            </a:endParaRPr>
          </a:p>
          <a:p>
            <a:pPr marL="0" marR="0" lvl="0" indent="0" algn="l" rtl="0">
              <a:spcBef>
                <a:spcPts val="1080"/>
              </a:spcBef>
              <a:spcAft>
                <a:spcPts val="0"/>
              </a:spcAft>
              <a:buNone/>
            </a:pPr>
            <a:endParaRPr sz="1600" dirty="0">
              <a:solidFill>
                <a:schemeClr val="dk1"/>
              </a:solidFill>
              <a:latin typeface="Arial"/>
              <a:ea typeface="Arial"/>
              <a:cs typeface="Arial"/>
              <a:sym typeface="Arial"/>
            </a:endParaRPr>
          </a:p>
        </p:txBody>
      </p:sp>
      <p:pic>
        <p:nvPicPr>
          <p:cNvPr id="8" name="Figure" descr="A photograph shows a very thin model."/>
          <p:cNvPicPr>
            <a:picLocks noChangeAspect="1"/>
          </p:cNvPicPr>
          <p:nvPr/>
        </p:nvPicPr>
        <p:blipFill>
          <a:blip r:embed="rId4">
            <a:extLst>
              <a:ext uri="{28A0092B-C50C-407E-A947-70E740481C1C}">
                <a14:useLocalDpi xmlns:a14="http://schemas.microsoft.com/office/drawing/2010/main" val="0"/>
              </a:ext>
            </a:extLst>
          </a:blip>
          <a:srcRect l="-1083" r="-1083"/>
          <a:stretch>
            <a:fillRect/>
          </a:stretch>
        </p:blipFill>
        <p:spPr>
          <a:xfrm>
            <a:off x="5384799" y="1451429"/>
            <a:ext cx="3007318" cy="39217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0"/>
        <p:cNvGrpSpPr/>
        <p:nvPr/>
      </p:nvGrpSpPr>
      <p:grpSpPr>
        <a:xfrm>
          <a:off x="0" y="0"/>
          <a:ext cx="0" cy="0"/>
          <a:chOff x="0" y="0"/>
          <a:chExt cx="0" cy="0"/>
        </a:xfrm>
      </p:grpSpPr>
      <p:sp>
        <p:nvSpPr>
          <p:cNvPr id="201" name="Google Shape;201;p24"/>
          <p:cNvSpPr txBox="1">
            <a:spLocks noGrp="1"/>
          </p:cNvSpPr>
          <p:nvPr>
            <p:ph type="body" idx="1"/>
          </p:nvPr>
        </p:nvSpPr>
        <p:spPr>
          <a:xfrm>
            <a:off x="529772" y="1505695"/>
            <a:ext cx="8062912" cy="4474190"/>
          </a:xfrm>
          <a:prstGeom prst="rect">
            <a:avLst/>
          </a:prstGeom>
          <a:noFill/>
          <a:ln w="76200"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3600"/>
              <a:buNone/>
            </a:pPr>
            <a:endParaRPr sz="3600" b="1">
              <a:solidFill>
                <a:srgbClr val="6CB255"/>
              </a:solidFill>
            </a:endParaRPr>
          </a:p>
          <a:p>
            <a:pPr marL="0" lvl="0" indent="0" algn="ctr" rtl="0">
              <a:spcBef>
                <a:spcPts val="1320"/>
              </a:spcBef>
              <a:spcAft>
                <a:spcPts val="0"/>
              </a:spcAft>
              <a:buSzPts val="3600"/>
              <a:buNone/>
            </a:pPr>
            <a:r>
              <a:rPr lang="en-US" sz="3600" b="1">
                <a:solidFill>
                  <a:srgbClr val="6CB255"/>
                </a:solidFill>
              </a:rPr>
              <a:t>SEXUAL BEHAVIOR</a:t>
            </a:r>
            <a:endParaRPr/>
          </a:p>
          <a:p>
            <a:pPr marL="0" lvl="0" indent="0" algn="ctr" rtl="0">
              <a:spcBef>
                <a:spcPts val="1000"/>
              </a:spcBef>
              <a:spcAft>
                <a:spcPts val="0"/>
              </a:spcAft>
              <a:buSzPts val="2000"/>
              <a:buNone/>
            </a:pPr>
            <a:r>
              <a:rPr lang="en-US">
                <a:solidFill>
                  <a:srgbClr val="6CB255"/>
                </a:solidFill>
              </a:rPr>
              <a:t>PHYSIOLOGICAL MECHANISMS</a:t>
            </a:r>
            <a:endParaRPr/>
          </a:p>
          <a:p>
            <a:pPr marL="0" lvl="0" indent="0" algn="ctr" rtl="0">
              <a:spcBef>
                <a:spcPts val="1000"/>
              </a:spcBef>
              <a:spcAft>
                <a:spcPts val="0"/>
              </a:spcAft>
              <a:buSzPts val="2000"/>
              <a:buNone/>
            </a:pPr>
            <a:r>
              <a:rPr lang="en-US">
                <a:solidFill>
                  <a:srgbClr val="6CB255"/>
                </a:solidFill>
              </a:rPr>
              <a:t>KINSEY’S RESEARCH</a:t>
            </a:r>
            <a:endParaRPr/>
          </a:p>
          <a:p>
            <a:pPr marL="0" lvl="0" indent="0" algn="ctr" rtl="0">
              <a:spcBef>
                <a:spcPts val="1000"/>
              </a:spcBef>
              <a:spcAft>
                <a:spcPts val="0"/>
              </a:spcAft>
              <a:buSzPts val="2000"/>
              <a:buNone/>
            </a:pPr>
            <a:r>
              <a:rPr lang="en-US">
                <a:solidFill>
                  <a:srgbClr val="6CB255"/>
                </a:solidFill>
              </a:rPr>
              <a:t>MASTER’S &amp; JOHNSON’S RESEARCH</a:t>
            </a:r>
            <a:endParaRPr/>
          </a:p>
          <a:p>
            <a:pPr marL="0" lvl="0" indent="0" algn="ctr" rtl="0">
              <a:spcBef>
                <a:spcPts val="1000"/>
              </a:spcBef>
              <a:spcAft>
                <a:spcPts val="0"/>
              </a:spcAft>
              <a:buSzPts val="2000"/>
              <a:buNone/>
            </a:pPr>
            <a:r>
              <a:rPr lang="en-US">
                <a:solidFill>
                  <a:srgbClr val="6CB255"/>
                </a:solidFill>
              </a:rPr>
              <a:t>SEXUAL ORIENTATION</a:t>
            </a:r>
            <a:endParaRPr/>
          </a:p>
          <a:p>
            <a:pPr marL="0" lvl="0" indent="0" algn="ctr" rtl="0">
              <a:spcBef>
                <a:spcPts val="1000"/>
              </a:spcBef>
              <a:spcAft>
                <a:spcPts val="0"/>
              </a:spcAft>
              <a:buSzPts val="2000"/>
              <a:buNone/>
            </a:pPr>
            <a:r>
              <a:rPr lang="en-US">
                <a:solidFill>
                  <a:srgbClr val="6CB255"/>
                </a:solidFill>
              </a:rPr>
              <a:t>GENDER IDENTIY</a:t>
            </a:r>
            <a:endParaRPr/>
          </a:p>
          <a:p>
            <a:pPr marL="0" lvl="0" indent="0" algn="ctr" rtl="0">
              <a:spcBef>
                <a:spcPts val="1000"/>
              </a:spcBef>
              <a:spcAft>
                <a:spcPts val="0"/>
              </a:spcAft>
              <a:buSzPts val="2000"/>
              <a:buNone/>
            </a:pPr>
            <a:endParaRPr>
              <a:solidFill>
                <a:srgbClr val="6CB25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PHYSIOLOGICAL MECHANISMS</a:t>
            </a:r>
            <a:endParaRPr>
              <a:latin typeface="Arial"/>
              <a:ea typeface="Arial"/>
              <a:cs typeface="Arial"/>
              <a:sym typeface="Arial"/>
            </a:endParaRPr>
          </a:p>
        </p:txBody>
      </p:sp>
      <p:sp>
        <p:nvSpPr>
          <p:cNvPr id="208" name="Google Shape;208;p25"/>
          <p:cNvSpPr txBox="1">
            <a:spLocks noGrp="1"/>
          </p:cNvSpPr>
          <p:nvPr>
            <p:ph type="body" idx="1"/>
          </p:nvPr>
        </p:nvSpPr>
        <p:spPr>
          <a:xfrm>
            <a:off x="457199" y="1069048"/>
            <a:ext cx="8367222" cy="163356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dirty="0">
                <a:solidFill>
                  <a:srgbClr val="6CB255"/>
                </a:solidFill>
              </a:rPr>
              <a:t>Hypothalamus</a:t>
            </a:r>
            <a:endParaRPr dirty="0"/>
          </a:p>
          <a:p>
            <a:pPr marL="0" lvl="0" indent="0" algn="l" rtl="0">
              <a:spcBef>
                <a:spcPts val="1080"/>
              </a:spcBef>
              <a:spcAft>
                <a:spcPts val="0"/>
              </a:spcAft>
              <a:buSzPts val="1600"/>
              <a:buNone/>
            </a:pPr>
            <a:r>
              <a:rPr lang="en-US" sz="1600" dirty="0"/>
              <a:t>The hypothalamus plays an important role in motivated behavior, including sex</a:t>
            </a:r>
            <a:endParaRPr dirty="0"/>
          </a:p>
          <a:p>
            <a:pPr marL="0" lvl="0" indent="0" algn="l" rtl="0">
              <a:spcBef>
                <a:spcPts val="1080"/>
              </a:spcBef>
              <a:spcAft>
                <a:spcPts val="0"/>
              </a:spcAft>
              <a:buSzPts val="1600"/>
              <a:buNone/>
            </a:pPr>
            <a:r>
              <a:rPr lang="en-US" sz="1600" dirty="0"/>
              <a:t>Lesions to the medial </a:t>
            </a:r>
            <a:r>
              <a:rPr lang="en-US" sz="1600" dirty="0" err="1"/>
              <a:t>preoptic</a:t>
            </a:r>
            <a:r>
              <a:rPr lang="en-US" sz="1600" dirty="0"/>
              <a:t> area of the hypothalamus completely disrupt a male rat’s ability to engage in sexual behavior, but does not affect sexual motivation (he will still seek to gain access to sexually receptive females).</a:t>
            </a:r>
            <a:endParaRPr sz="1600" dirty="0"/>
          </a:p>
        </p:txBody>
      </p:sp>
      <p:sp>
        <p:nvSpPr>
          <p:cNvPr id="211" name="Google Shape;211;p25"/>
          <p:cNvSpPr txBox="1"/>
          <p:nvPr/>
        </p:nvSpPr>
        <p:spPr>
          <a:xfrm>
            <a:off x="6067237" y="6080281"/>
            <a:ext cx="3076763"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Jason Snyder)</a:t>
            </a:r>
            <a:endParaRPr sz="1400" dirty="0">
              <a:solidFill>
                <a:schemeClr val="dk1"/>
              </a:solidFill>
              <a:latin typeface="Arial"/>
              <a:ea typeface="Arial"/>
              <a:cs typeface="Arial"/>
              <a:sym typeface="Arial"/>
            </a:endParaRPr>
          </a:p>
        </p:txBody>
      </p:sp>
      <p:sp>
        <p:nvSpPr>
          <p:cNvPr id="212" name="Google Shape;212;p25"/>
          <p:cNvSpPr txBox="1"/>
          <p:nvPr/>
        </p:nvSpPr>
        <p:spPr>
          <a:xfrm>
            <a:off x="457197" y="2681869"/>
            <a:ext cx="4056746" cy="10772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600"/>
              <a:buFont typeface="Arial"/>
              <a:buChar char="•"/>
            </a:pPr>
            <a:r>
              <a:rPr lang="en-US" sz="1600">
                <a:solidFill>
                  <a:schemeClr val="dk1"/>
                </a:solidFill>
                <a:latin typeface="Arial"/>
                <a:ea typeface="Arial"/>
                <a:cs typeface="Arial"/>
                <a:sym typeface="Arial"/>
              </a:rPr>
              <a:t>Suggests that the ability to engage in sexual behavior and the motivation to do so are mediated by different systems in the brain. </a:t>
            </a:r>
            <a:endParaRPr/>
          </a:p>
        </p:txBody>
      </p:sp>
      <p:sp>
        <p:nvSpPr>
          <p:cNvPr id="213" name="Google Shape;213;p25"/>
          <p:cNvSpPr txBox="1"/>
          <p:nvPr/>
        </p:nvSpPr>
        <p:spPr>
          <a:xfrm>
            <a:off x="457197" y="3759087"/>
            <a:ext cx="4056746" cy="28238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In humans:</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Disorders that involve abnormal hypothalamic function are often associated with hypogonadism (reduced function of the gonads) and reduced sexual function.</a:t>
            </a:r>
            <a:endParaRPr/>
          </a:p>
          <a:p>
            <a:pPr marL="285750" marR="0" lvl="0" indent="-285750" algn="l" rtl="0">
              <a:spcBef>
                <a:spcPts val="700"/>
              </a:spcBef>
              <a:spcAft>
                <a:spcPts val="0"/>
              </a:spcAft>
              <a:buClr>
                <a:srgbClr val="6CB255"/>
              </a:buClr>
              <a:buSzPts val="1600"/>
              <a:buFont typeface="Arial"/>
              <a:buChar char="•"/>
            </a:pPr>
            <a:r>
              <a:rPr lang="en-US" sz="1600">
                <a:solidFill>
                  <a:schemeClr val="dk1"/>
                </a:solidFill>
                <a:latin typeface="Arial"/>
                <a:ea typeface="Arial"/>
                <a:cs typeface="Arial"/>
                <a:sym typeface="Arial"/>
              </a:rPr>
              <a:t>Hormones secreted by endocrine glands (testosterone) influence sexual motivation and behavior.</a:t>
            </a:r>
            <a:endParaRPr/>
          </a:p>
          <a:p>
            <a:pPr marL="285750" marR="0" lvl="0" indent="-184150" algn="l" rtl="0">
              <a:spcBef>
                <a:spcPts val="700"/>
              </a:spcBef>
              <a:spcAft>
                <a:spcPts val="0"/>
              </a:spcAft>
              <a:buClr>
                <a:srgbClr val="6CB255"/>
              </a:buClr>
              <a:buSzPts val="1600"/>
              <a:buFont typeface="Arial"/>
              <a:buNone/>
            </a:pPr>
            <a:endParaRPr sz="1600">
              <a:solidFill>
                <a:schemeClr val="dk1"/>
              </a:solidFill>
              <a:latin typeface="Arial"/>
              <a:ea typeface="Arial"/>
              <a:cs typeface="Arial"/>
              <a:sym typeface="Arial"/>
            </a:endParaRPr>
          </a:p>
        </p:txBody>
      </p:sp>
      <p:pic>
        <p:nvPicPr>
          <p:cNvPr id="10" name="Figure" descr="A photograph shows two rats."/>
          <p:cNvPicPr>
            <a:picLocks noChangeAspect="1"/>
          </p:cNvPicPr>
          <p:nvPr/>
        </p:nvPicPr>
        <p:blipFill>
          <a:blip r:embed="rId3">
            <a:extLst>
              <a:ext uri="{28A0092B-C50C-407E-A947-70E740481C1C}">
                <a14:useLocalDpi xmlns:a14="http://schemas.microsoft.com/office/drawing/2010/main" val="0"/>
              </a:ext>
            </a:extLst>
          </a:blip>
          <a:srcRect l="-30096" r="-30096"/>
          <a:stretch>
            <a:fillRect/>
          </a:stretch>
        </p:blipFill>
        <p:spPr>
          <a:xfrm>
            <a:off x="4217095" y="3502425"/>
            <a:ext cx="4926905" cy="21387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MOTIVATION AND EMOTION</a:t>
            </a:r>
            <a:endParaRPr/>
          </a:p>
        </p:txBody>
      </p:sp>
      <p:sp>
        <p:nvSpPr>
          <p:cNvPr id="54" name="Google Shape;54;p7"/>
          <p:cNvSpPr txBox="1">
            <a:spLocks noGrp="1"/>
          </p:cNvSpPr>
          <p:nvPr>
            <p:ph type="body" idx="1"/>
          </p:nvPr>
        </p:nvSpPr>
        <p:spPr>
          <a:xfrm>
            <a:off x="457200" y="5047181"/>
            <a:ext cx="8062912" cy="15132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Emotions can change in an instant, especially in response to an unexpected event. Surprise, fear, anger, and sadness are some immediate emotions that people experienced in the aftermath of the April 15, 2013 Boston Marathon bombing. </a:t>
            </a:r>
            <a:endParaRPr sz="1600"/>
          </a:p>
          <a:p>
            <a:pPr marL="0" lvl="0" indent="0" algn="l" rtl="0">
              <a:spcBef>
                <a:spcPts val="920"/>
              </a:spcBef>
              <a:spcAft>
                <a:spcPts val="0"/>
              </a:spcAft>
              <a:buClr>
                <a:srgbClr val="6CB255"/>
              </a:buClr>
              <a:buSzPts val="1600"/>
              <a:buNone/>
            </a:pPr>
            <a:r>
              <a:rPr lang="en-US" sz="1600"/>
              <a:t>What are emotions? What causes them? What motivated some bystanders to immediately help others, while other people ran for safety? </a:t>
            </a:r>
            <a:endParaRPr sz="1600"/>
          </a:p>
        </p:txBody>
      </p:sp>
      <p:sp>
        <p:nvSpPr>
          <p:cNvPr id="56" name="Google Shape;56;p7"/>
          <p:cNvSpPr txBox="1"/>
          <p:nvPr/>
        </p:nvSpPr>
        <p:spPr>
          <a:xfrm>
            <a:off x="2191656" y="4476263"/>
            <a:ext cx="5080000"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Figure 10.1(credit: modification of work by Aaron “tango” Tang)</a:t>
            </a:r>
            <a:endParaRPr sz="1300">
              <a:solidFill>
                <a:schemeClr val="dk1"/>
              </a:solidFill>
              <a:latin typeface="Arial"/>
              <a:ea typeface="Arial"/>
              <a:cs typeface="Arial"/>
              <a:sym typeface="Arial"/>
            </a:endParaRPr>
          </a:p>
        </p:txBody>
      </p:sp>
      <p:pic>
        <p:nvPicPr>
          <p:cNvPr id="8" name="Figure" descr="A photograph shows a crowd  at the site of the Boston Marathon bombing immediately after it occurred. Debris is scattered on the ground, several people appear to be injured, and several people are helping others."/>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a:xfrm>
            <a:off x="999736" y="1155462"/>
            <a:ext cx="7298818" cy="31815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2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PHYSIOLOGICAL MECHANISMS</a:t>
            </a:r>
            <a:endParaRPr/>
          </a:p>
        </p:txBody>
      </p:sp>
      <p:sp>
        <p:nvSpPr>
          <p:cNvPr id="219" name="Google Shape;219;p26"/>
          <p:cNvSpPr txBox="1">
            <a:spLocks noGrp="1"/>
          </p:cNvSpPr>
          <p:nvPr>
            <p:ph type="body" idx="1"/>
          </p:nvPr>
        </p:nvSpPr>
        <p:spPr>
          <a:xfrm>
            <a:off x="457200" y="1224248"/>
            <a:ext cx="8193314" cy="151895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Amygdala and Nucleus Accumbens</a:t>
            </a:r>
            <a:endParaRPr sz="1600" b="1" u="sng">
              <a:solidFill>
                <a:srgbClr val="6CB255"/>
              </a:solidFill>
            </a:endParaRPr>
          </a:p>
          <a:p>
            <a:pPr marL="285750" lvl="0" indent="-285750" algn="l" rtl="0">
              <a:spcBef>
                <a:spcPts val="920"/>
              </a:spcBef>
              <a:spcAft>
                <a:spcPts val="0"/>
              </a:spcAft>
              <a:buSzPts val="1600"/>
              <a:buFont typeface="Arial"/>
              <a:buChar char="•"/>
            </a:pPr>
            <a:r>
              <a:rPr lang="en-US" sz="1600"/>
              <a:t>Involved in motivation for sexual behavior, but do not affect the ability to engage in it.</a:t>
            </a:r>
            <a:endParaRPr/>
          </a:p>
          <a:p>
            <a:pPr marL="285750" lvl="0" indent="-285750" algn="l" rtl="0">
              <a:spcBef>
                <a:spcPts val="920"/>
              </a:spcBef>
              <a:spcAft>
                <a:spcPts val="0"/>
              </a:spcAft>
              <a:buSzPts val="1600"/>
              <a:buFont typeface="Arial"/>
              <a:buChar char="•"/>
            </a:pPr>
            <a:r>
              <a:rPr lang="en-US" sz="1600"/>
              <a:t>Damage in rats results in a decreased motivation to engage in sexual behavior, while ability to do so is still intact.</a:t>
            </a:r>
            <a:endParaRPr sz="1600"/>
          </a:p>
        </p:txBody>
      </p:sp>
      <p:pic>
        <p:nvPicPr>
          <p:cNvPr id="8" name="Figure" descr="An illustration of the brain labels the locations of the &quot;nucleus accumbeus,&quot; &quot;hypothalamus,&quot; &quot;medial preoptic area,&quot; and &quot;amygdala.&quot;"/>
          <p:cNvPicPr>
            <a:picLocks noChangeAspect="1"/>
          </p:cNvPicPr>
          <p:nvPr/>
        </p:nvPicPr>
        <p:blipFill>
          <a:blip r:embed="rId3" cstate="email">
            <a:extLst>
              <a:ext uri="{28A0092B-C50C-407E-A947-70E740481C1C}">
                <a14:useLocalDpi xmlns:a14="http://schemas.microsoft.com/office/drawing/2010/main" val="0"/>
              </a:ext>
            </a:extLst>
          </a:blip>
          <a:srcRect l="-46498" r="-46498"/>
          <a:stretch>
            <a:fillRect/>
          </a:stretch>
        </p:blipFill>
        <p:spPr>
          <a:xfrm>
            <a:off x="1453019" y="2963932"/>
            <a:ext cx="6730979" cy="29218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KINSEY’S RESEARCH</a:t>
            </a:r>
            <a:endParaRPr/>
          </a:p>
        </p:txBody>
      </p:sp>
      <p:sp>
        <p:nvSpPr>
          <p:cNvPr id="228" name="Google Shape;228;p27"/>
          <p:cNvSpPr txBox="1">
            <a:spLocks noGrp="1"/>
          </p:cNvSpPr>
          <p:nvPr>
            <p:ph type="body" idx="1"/>
          </p:nvPr>
        </p:nvSpPr>
        <p:spPr>
          <a:xfrm>
            <a:off x="457200" y="1065759"/>
            <a:ext cx="7546932" cy="541452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dirty="0"/>
              <a:t>In response to the lack of empirically-based information on sex during the late 1940’s, Dr. Alfred Kinsey initiated a large scale survey.</a:t>
            </a:r>
            <a:endParaRPr dirty="0"/>
          </a:p>
          <a:p>
            <a:pPr marL="285750" lvl="0" indent="-285750" algn="l" rtl="0">
              <a:spcBef>
                <a:spcPts val="1080"/>
              </a:spcBef>
              <a:spcAft>
                <a:spcPts val="0"/>
              </a:spcAft>
              <a:buSzPts val="1600"/>
              <a:buFont typeface="Arial"/>
              <a:buChar char="•"/>
            </a:pPr>
            <a:r>
              <a:rPr lang="en-US" sz="1600" dirty="0"/>
              <a:t>Behaviors thought to be rare were revealed to be much more common that previously thought.</a:t>
            </a:r>
            <a:endParaRPr dirty="0"/>
          </a:p>
          <a:p>
            <a:pPr marL="285750" lvl="0" indent="-285750" algn="l" rtl="0">
              <a:spcBef>
                <a:spcPts val="1080"/>
              </a:spcBef>
              <a:spcAft>
                <a:spcPts val="0"/>
              </a:spcAft>
              <a:buSzPts val="1600"/>
              <a:buFont typeface="Arial"/>
              <a:buChar char="•"/>
            </a:pPr>
            <a:r>
              <a:rPr lang="en-US" sz="1600" dirty="0"/>
              <a:t>Influential in shaping future research on human sexual behavior and motivation.</a:t>
            </a:r>
          </a:p>
          <a:p>
            <a:pPr marL="285750" lvl="0" indent="-285750" algn="l" rtl="0">
              <a:spcBef>
                <a:spcPts val="1080"/>
              </a:spcBef>
              <a:spcAft>
                <a:spcPts val="0"/>
              </a:spcAft>
              <a:buSzPts val="1600"/>
              <a:buFont typeface="Arial"/>
              <a:buChar char="•"/>
            </a:pPr>
            <a:endParaRPr lang="en-US" sz="1600" dirty="0"/>
          </a:p>
          <a:p>
            <a:pPr marL="285750" lvl="0" indent="-285750" algn="l" rtl="0">
              <a:spcBef>
                <a:spcPts val="1080"/>
              </a:spcBef>
              <a:spcAft>
                <a:spcPts val="0"/>
              </a:spcAft>
              <a:buSzPts val="1600"/>
              <a:buFont typeface="Arial"/>
              <a:buChar char="•"/>
            </a:pPr>
            <a:endParaRPr dirty="0"/>
          </a:p>
          <a:p>
            <a:pPr marL="0" lvl="0" indent="0" algn="l" rtl="0">
              <a:spcBef>
                <a:spcPts val="1080"/>
              </a:spcBef>
              <a:spcAft>
                <a:spcPts val="0"/>
              </a:spcAft>
              <a:buSzPts val="1600"/>
              <a:buNone/>
            </a:pPr>
            <a:r>
              <a:rPr lang="en-US" sz="1600" b="1" dirty="0"/>
              <a:t>Findings:</a:t>
            </a:r>
            <a:endParaRPr dirty="0"/>
          </a:p>
          <a:p>
            <a:pPr marL="285750" lvl="0" indent="-285750" algn="l" rtl="0">
              <a:spcBef>
                <a:spcPts val="1080"/>
              </a:spcBef>
              <a:spcAft>
                <a:spcPts val="0"/>
              </a:spcAft>
              <a:buSzPts val="1600"/>
              <a:buFont typeface="Arial"/>
              <a:buChar char="•"/>
            </a:pPr>
            <a:r>
              <a:rPr lang="en-US" sz="1600" dirty="0"/>
              <a:t>Women are as interested and experienced in sex as men.</a:t>
            </a:r>
            <a:endParaRPr dirty="0"/>
          </a:p>
          <a:p>
            <a:pPr marL="285750" lvl="0" indent="-285750" algn="l" rtl="0">
              <a:spcBef>
                <a:spcPts val="1080"/>
              </a:spcBef>
              <a:spcAft>
                <a:spcPts val="0"/>
              </a:spcAft>
              <a:buSzPts val="1600"/>
              <a:buFont typeface="Arial"/>
              <a:buChar char="•"/>
            </a:pPr>
            <a:r>
              <a:rPr lang="en-US" sz="1600" dirty="0"/>
              <a:t>Both males and females masturbate, without negative health consequences.</a:t>
            </a:r>
            <a:endParaRPr dirty="0"/>
          </a:p>
          <a:p>
            <a:pPr marL="285750" lvl="0" indent="-285750" algn="l" rtl="0">
              <a:spcBef>
                <a:spcPts val="1080"/>
              </a:spcBef>
              <a:spcAft>
                <a:spcPts val="0"/>
              </a:spcAft>
              <a:buSzPts val="1600"/>
              <a:buFont typeface="Arial"/>
              <a:buChar char="•"/>
            </a:pPr>
            <a:r>
              <a:rPr lang="en-US" sz="1600" dirty="0"/>
              <a:t>Homosexual acts are fairly common.</a:t>
            </a:r>
            <a:endParaRPr dirty="0"/>
          </a:p>
          <a:p>
            <a:pPr marL="0" lvl="0" indent="0" algn="l" rtl="0">
              <a:spcBef>
                <a:spcPts val="1080"/>
              </a:spcBef>
              <a:spcAft>
                <a:spcPts val="0"/>
              </a:spcAft>
              <a:buSzPts val="1600"/>
              <a:buNone/>
            </a:pPr>
            <a:r>
              <a:rPr lang="en-US" sz="1600" b="1" dirty="0"/>
              <a:t>Kinsey Scale </a:t>
            </a:r>
            <a:r>
              <a:rPr lang="en-US" sz="1600" dirty="0"/>
              <a:t>– used to categorize an individuals sexual orientation.</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MASTERS AND JOHNSON’S RESEARCH</a:t>
            </a:r>
            <a:endParaRPr/>
          </a:p>
        </p:txBody>
      </p:sp>
      <p:sp>
        <p:nvSpPr>
          <p:cNvPr id="241" name="Google Shape;241;p28"/>
          <p:cNvSpPr txBox="1"/>
          <p:nvPr/>
        </p:nvSpPr>
        <p:spPr>
          <a:xfrm>
            <a:off x="457199" y="2877294"/>
            <a:ext cx="4216401" cy="28725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rgbClr val="6CB255"/>
                </a:solidFill>
                <a:latin typeface="Arial"/>
                <a:ea typeface="Arial"/>
                <a:cs typeface="Arial"/>
                <a:sym typeface="Arial"/>
              </a:rPr>
              <a:t>Sexual Response Cycle</a:t>
            </a:r>
            <a:endParaRPr/>
          </a:p>
          <a:p>
            <a:pPr marL="342900" marR="0" lvl="0" indent="-342900" algn="l" rtl="0">
              <a:spcBef>
                <a:spcPts val="10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Excitement</a:t>
            </a:r>
            <a:r>
              <a:rPr lang="en-US" sz="1600">
                <a:solidFill>
                  <a:schemeClr val="dk1"/>
                </a:solidFill>
                <a:latin typeface="Arial"/>
                <a:ea typeface="Arial"/>
                <a:cs typeface="Arial"/>
                <a:sym typeface="Arial"/>
              </a:rPr>
              <a:t> – arousal phase (erection, lubrication).</a:t>
            </a:r>
            <a:endParaRPr/>
          </a:p>
          <a:p>
            <a:pPr marL="342900" marR="0" lvl="0" indent="-342900" algn="l" rtl="0">
              <a:spcBef>
                <a:spcPts val="10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Plateau</a:t>
            </a:r>
            <a:r>
              <a:rPr lang="en-US" sz="1600">
                <a:solidFill>
                  <a:schemeClr val="dk1"/>
                </a:solidFill>
                <a:latin typeface="Arial"/>
                <a:ea typeface="Arial"/>
                <a:cs typeface="Arial"/>
                <a:sym typeface="Arial"/>
              </a:rPr>
              <a:t> – Increased swelling and blood flow to labia minora, pre-ejaculatory fluid.</a:t>
            </a:r>
            <a:endParaRPr/>
          </a:p>
          <a:p>
            <a:pPr marL="342900" marR="0" lvl="0" indent="-342900" algn="l" rtl="0">
              <a:spcBef>
                <a:spcPts val="10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Orgasm</a:t>
            </a:r>
            <a:r>
              <a:rPr lang="en-US" sz="1600">
                <a:solidFill>
                  <a:schemeClr val="dk1"/>
                </a:solidFill>
                <a:latin typeface="Arial"/>
                <a:ea typeface="Arial"/>
                <a:cs typeface="Arial"/>
                <a:sym typeface="Arial"/>
              </a:rPr>
              <a:t> – rhythmic contractions, ejaculation.</a:t>
            </a:r>
            <a:endParaRPr/>
          </a:p>
          <a:p>
            <a:pPr marL="342900" marR="0" lvl="0" indent="-342900" algn="l" rtl="0">
              <a:spcBef>
                <a:spcPts val="1080"/>
              </a:spcBef>
              <a:spcAft>
                <a:spcPts val="0"/>
              </a:spcAft>
              <a:buClr>
                <a:srgbClr val="6CB255"/>
              </a:buClr>
              <a:buSzPts val="1600"/>
              <a:buFont typeface="Arial"/>
              <a:buAutoNum type="arabicPeriod"/>
            </a:pPr>
            <a:r>
              <a:rPr lang="en-US" sz="1600" b="1">
                <a:solidFill>
                  <a:schemeClr val="dk1"/>
                </a:solidFill>
                <a:latin typeface="Arial"/>
                <a:ea typeface="Arial"/>
                <a:cs typeface="Arial"/>
                <a:sym typeface="Arial"/>
              </a:rPr>
              <a:t>Resolution</a:t>
            </a:r>
            <a:r>
              <a:rPr lang="en-US" sz="1600">
                <a:solidFill>
                  <a:schemeClr val="dk1"/>
                </a:solidFill>
                <a:latin typeface="Arial"/>
                <a:ea typeface="Arial"/>
                <a:cs typeface="Arial"/>
                <a:sym typeface="Arial"/>
              </a:rPr>
              <a:t> – return to unaroused state.</a:t>
            </a:r>
            <a:endParaRPr sz="1600">
              <a:solidFill>
                <a:schemeClr val="dk1"/>
              </a:solidFill>
              <a:latin typeface="Arial"/>
              <a:ea typeface="Arial"/>
              <a:cs typeface="Arial"/>
              <a:sym typeface="Arial"/>
            </a:endParaRPr>
          </a:p>
        </p:txBody>
      </p:sp>
      <p:sp>
        <p:nvSpPr>
          <p:cNvPr id="242" name="Google Shape;242;p28"/>
          <p:cNvSpPr txBox="1"/>
          <p:nvPr/>
        </p:nvSpPr>
        <p:spPr>
          <a:xfrm>
            <a:off x="457199" y="1184959"/>
            <a:ext cx="8367221" cy="15004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Conducted a study of physiological responses during sexual behavior.</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Observed people engaging in sexual behaviors.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Measured physiological variables (e.g., blood pressure and respiration rate).</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Measured sexual arousal (e.g. vaginal lubrication and penile tumescence).</a:t>
            </a:r>
            <a:endParaRPr sz="1600">
              <a:solidFill>
                <a:schemeClr val="dk1"/>
              </a:solidFill>
              <a:latin typeface="Arial"/>
              <a:ea typeface="Arial"/>
              <a:cs typeface="Arial"/>
              <a:sym typeface="Arial"/>
            </a:endParaRPr>
          </a:p>
        </p:txBody>
      </p:sp>
      <p:pic>
        <p:nvPicPr>
          <p:cNvPr id="3" name="Picture 2" descr="A graph titled &quot;Sexual response cycle&quot; has an x-axis labeled &quot;time&quot; and a y-axis labeled &quot;arousal.&quot; Four phases are depicted. In the &quot;excitement&quot; phase the arousal level increases from the bottom to midway on the graph. In the &quot;plateau&quot; phase the arousal level remains mostly steady at the midpoint of the graph and then begins to rise at the end of the plateau phase. At the &quot;orgasm&quot; phase, the arousal level sharply increases, peaks at the top of the graph, and then declines to the midway point. In the &quot;resolution&quot; phase the graph drops from the midway point to the 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0808" y="3151338"/>
            <a:ext cx="4254685" cy="30490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46"/>
        <p:cNvGrpSpPr/>
        <p:nvPr/>
      </p:nvGrpSpPr>
      <p:grpSpPr>
        <a:xfrm>
          <a:off x="0" y="0"/>
          <a:ext cx="0" cy="0"/>
          <a:chOff x="0" y="0"/>
          <a:chExt cx="0" cy="0"/>
        </a:xfrm>
      </p:grpSpPr>
      <p:sp>
        <p:nvSpPr>
          <p:cNvPr id="247" name="Google Shape;247;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sz="2400">
                <a:solidFill>
                  <a:srgbClr val="6CB255"/>
                </a:solidFill>
              </a:rPr>
              <a:t>SEXUAL ORIENTATION</a:t>
            </a:r>
            <a:endParaRPr sz="2400">
              <a:solidFill>
                <a:srgbClr val="6CB255"/>
              </a:solidFill>
            </a:endParaRPr>
          </a:p>
        </p:txBody>
      </p:sp>
      <p:sp>
        <p:nvSpPr>
          <p:cNvPr id="248" name="Google Shape;248;p29"/>
          <p:cNvSpPr txBox="1">
            <a:spLocks noGrp="1"/>
          </p:cNvSpPr>
          <p:nvPr>
            <p:ph type="body" idx="1"/>
          </p:nvPr>
        </p:nvSpPr>
        <p:spPr>
          <a:xfrm>
            <a:off x="4194629" y="1107617"/>
            <a:ext cx="4629792" cy="52569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dirty="0">
                <a:solidFill>
                  <a:schemeClr val="dk1"/>
                </a:solidFill>
              </a:rPr>
              <a:t>Sexual orientation </a:t>
            </a:r>
            <a:r>
              <a:rPr lang="en-US" sz="1600" dirty="0">
                <a:solidFill>
                  <a:schemeClr val="dk1"/>
                </a:solidFill>
              </a:rPr>
              <a:t>– emotional and erotic attraction toward another individual.</a:t>
            </a:r>
            <a:endParaRPr dirty="0"/>
          </a:p>
          <a:p>
            <a:pPr marL="285750" lvl="0" indent="-285750" algn="l" rtl="0">
              <a:spcBef>
                <a:spcPts val="920"/>
              </a:spcBef>
              <a:spcAft>
                <a:spcPts val="0"/>
              </a:spcAft>
              <a:buSzPts val="1600"/>
              <a:buFont typeface="Arial"/>
              <a:buChar char="•"/>
            </a:pPr>
            <a:r>
              <a:rPr lang="en-US" sz="1600" dirty="0">
                <a:solidFill>
                  <a:schemeClr val="dk1"/>
                </a:solidFill>
              </a:rPr>
              <a:t>A relatively stable characteristic of a person (not a choice).</a:t>
            </a:r>
            <a:endParaRPr sz="1600" dirty="0">
              <a:solidFill>
                <a:schemeClr val="dk1"/>
              </a:solidFill>
            </a:endParaRPr>
          </a:p>
          <a:p>
            <a:pPr marL="0" lvl="0" indent="0" algn="l" rtl="0">
              <a:spcBef>
                <a:spcPts val="920"/>
              </a:spcBef>
              <a:spcAft>
                <a:spcPts val="0"/>
              </a:spcAft>
              <a:buClr>
                <a:srgbClr val="6CB255"/>
              </a:buClr>
              <a:buSzPts val="1600"/>
              <a:buNone/>
            </a:pPr>
            <a:r>
              <a:rPr lang="en-US" sz="1600" dirty="0">
                <a:solidFill>
                  <a:schemeClr val="dk1"/>
                </a:solidFill>
              </a:rPr>
              <a:t>Between 3% and 10% of the adult population identifies as homosexual.</a:t>
            </a:r>
            <a:endParaRPr dirty="0"/>
          </a:p>
          <a:p>
            <a:pPr marL="0" lvl="0" indent="0" algn="l" rtl="0">
              <a:spcBef>
                <a:spcPts val="920"/>
              </a:spcBef>
              <a:spcAft>
                <a:spcPts val="0"/>
              </a:spcAft>
              <a:buClr>
                <a:srgbClr val="6CB255"/>
              </a:buClr>
              <a:buSzPts val="1600"/>
              <a:buNone/>
            </a:pPr>
            <a:r>
              <a:rPr lang="en-US" sz="1600" i="1" dirty="0">
                <a:solidFill>
                  <a:schemeClr val="dk1"/>
                </a:solidFill>
              </a:rPr>
              <a:t>What makes someone heterosexual vs homosexual? </a:t>
            </a:r>
            <a:endParaRPr dirty="0"/>
          </a:p>
          <a:p>
            <a:pPr marL="285750" lvl="0" indent="-285750" algn="l" rtl="0">
              <a:spcBef>
                <a:spcPts val="920"/>
              </a:spcBef>
              <a:spcAft>
                <a:spcPts val="0"/>
              </a:spcAft>
              <a:buSzPts val="1600"/>
              <a:buFont typeface="Arial"/>
              <a:buChar char="•"/>
            </a:pPr>
            <a:r>
              <a:rPr lang="en-US" sz="1600" dirty="0">
                <a:solidFill>
                  <a:schemeClr val="dk1"/>
                </a:solidFill>
              </a:rPr>
              <a:t>Previously thought to be caused by different socialization and familial experiences but research shows that those experiences can be very similar in homosexuals and heterosexuals.</a:t>
            </a:r>
            <a:endParaRPr dirty="0"/>
          </a:p>
          <a:p>
            <a:pPr marL="285750" lvl="0" indent="-285750" algn="l" rtl="0">
              <a:spcBef>
                <a:spcPts val="920"/>
              </a:spcBef>
              <a:spcAft>
                <a:spcPts val="0"/>
              </a:spcAft>
              <a:buSzPts val="1600"/>
              <a:buFont typeface="Arial"/>
              <a:buChar char="•"/>
            </a:pPr>
            <a:r>
              <a:rPr lang="en-US" sz="1600" dirty="0">
                <a:solidFill>
                  <a:schemeClr val="dk1"/>
                </a:solidFill>
              </a:rPr>
              <a:t>Genetic and biological mechanisms - research has found differences in brain structure and function between heterosexuals and homosexuals.</a:t>
            </a:r>
            <a:endParaRPr dirty="0"/>
          </a:p>
          <a:p>
            <a:pPr marL="0" lvl="0" indent="0" algn="l" rtl="0">
              <a:spcBef>
                <a:spcPts val="920"/>
              </a:spcBef>
              <a:spcAft>
                <a:spcPts val="0"/>
              </a:spcAft>
              <a:buClr>
                <a:srgbClr val="6CB255"/>
              </a:buClr>
              <a:buSzPts val="1600"/>
              <a:buNone/>
            </a:pPr>
            <a:endParaRPr sz="1600" dirty="0">
              <a:solidFill>
                <a:schemeClr val="dk1"/>
              </a:solidFill>
            </a:endParaRPr>
          </a:p>
        </p:txBody>
      </p:sp>
      <p:sp>
        <p:nvSpPr>
          <p:cNvPr id="251" name="Google Shape;251;p29"/>
          <p:cNvSpPr txBox="1"/>
          <p:nvPr/>
        </p:nvSpPr>
        <p:spPr>
          <a:xfrm>
            <a:off x="638630" y="6364590"/>
            <a:ext cx="2583542"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(credit: Till </a:t>
            </a:r>
            <a:r>
              <a:rPr lang="en-US" sz="1300" dirty="0" err="1">
                <a:solidFill>
                  <a:schemeClr val="dk1"/>
                </a:solidFill>
                <a:latin typeface="Arial"/>
                <a:ea typeface="Arial"/>
                <a:cs typeface="Arial"/>
                <a:sym typeface="Arial"/>
              </a:rPr>
              <a:t>Krech</a:t>
            </a:r>
            <a:r>
              <a:rPr lang="en-US" sz="1300" dirty="0">
                <a:solidFill>
                  <a:schemeClr val="dk1"/>
                </a:solidFill>
                <a:latin typeface="Arial"/>
                <a:ea typeface="Arial"/>
                <a:cs typeface="Arial"/>
                <a:sym typeface="Arial"/>
              </a:rPr>
              <a:t>)</a:t>
            </a:r>
            <a:endParaRPr sz="1300" dirty="0">
              <a:solidFill>
                <a:schemeClr val="dk1"/>
              </a:solidFill>
              <a:latin typeface="Arial"/>
              <a:ea typeface="Arial"/>
              <a:cs typeface="Arial"/>
              <a:sym typeface="Arial"/>
            </a:endParaRPr>
          </a:p>
        </p:txBody>
      </p:sp>
      <p:pic>
        <p:nvPicPr>
          <p:cNvPr id="8" name="Figure" descr="A photograph shows two people holding hands."/>
          <p:cNvPicPr>
            <a:picLocks noChangeAspect="1"/>
          </p:cNvPicPr>
          <p:nvPr/>
        </p:nvPicPr>
        <p:blipFill>
          <a:blip r:embed="rId3">
            <a:extLst>
              <a:ext uri="{28A0092B-C50C-407E-A947-70E740481C1C}">
                <a14:useLocalDpi xmlns:a14="http://schemas.microsoft.com/office/drawing/2010/main" val="0"/>
              </a:ext>
            </a:extLst>
          </a:blip>
          <a:srcRect l="-7577" r="-7577"/>
          <a:stretch>
            <a:fillRect/>
          </a:stretch>
        </p:blipFill>
        <p:spPr>
          <a:xfrm>
            <a:off x="163010" y="1004239"/>
            <a:ext cx="4031619" cy="525697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GENDER IDENTITY</a:t>
            </a:r>
            <a:endParaRPr/>
          </a:p>
        </p:txBody>
      </p:sp>
      <p:sp>
        <p:nvSpPr>
          <p:cNvPr id="257" name="Google Shape;257;p30"/>
          <p:cNvSpPr txBox="1">
            <a:spLocks noGrp="1"/>
          </p:cNvSpPr>
          <p:nvPr>
            <p:ph type="body" idx="1"/>
          </p:nvPr>
        </p:nvSpPr>
        <p:spPr>
          <a:xfrm>
            <a:off x="457200" y="1113811"/>
            <a:ext cx="8382000" cy="28485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a:t>Gender identity </a:t>
            </a:r>
            <a:r>
              <a:rPr lang="en-US" sz="1600"/>
              <a:t>– one’s sense of being male or female.</a:t>
            </a:r>
            <a:endParaRPr/>
          </a:p>
          <a:p>
            <a:pPr marL="0" lvl="0" indent="0" algn="l" rtl="0">
              <a:spcBef>
                <a:spcPts val="920"/>
              </a:spcBef>
              <a:spcAft>
                <a:spcPts val="0"/>
              </a:spcAft>
              <a:buClr>
                <a:srgbClr val="6CB255"/>
              </a:buClr>
              <a:buSzPts val="1600"/>
              <a:buNone/>
            </a:pPr>
            <a:r>
              <a:rPr lang="en-US" sz="1600"/>
              <a:t>In most cases, our gender identities correspond to our biological sex but not always.</a:t>
            </a:r>
            <a:endParaRPr/>
          </a:p>
          <a:p>
            <a:pPr marL="0" lvl="0" indent="0" algn="l" rtl="0">
              <a:spcBef>
                <a:spcPts val="920"/>
              </a:spcBef>
              <a:spcAft>
                <a:spcPts val="0"/>
              </a:spcAft>
              <a:buClr>
                <a:srgbClr val="6CB255"/>
              </a:buClr>
              <a:buSzPts val="1600"/>
              <a:buNone/>
            </a:pPr>
            <a:r>
              <a:rPr lang="en-US" sz="1600" b="1"/>
              <a:t>Gender dysphoria </a:t>
            </a:r>
            <a:r>
              <a:rPr lang="en-US" sz="1600"/>
              <a:t>– diagnosis describing individuals who do not identify as the gender that most people would assume they are.</a:t>
            </a:r>
            <a:endParaRPr/>
          </a:p>
          <a:p>
            <a:pPr marL="285750" lvl="0" indent="-285750" algn="l" rtl="0">
              <a:spcBef>
                <a:spcPts val="920"/>
              </a:spcBef>
              <a:spcAft>
                <a:spcPts val="0"/>
              </a:spcAft>
              <a:buSzPts val="1600"/>
              <a:buFont typeface="Arial"/>
              <a:buChar char="•"/>
            </a:pPr>
            <a:r>
              <a:rPr lang="en-US" sz="1600"/>
              <a:t>Must persist for at least six months.</a:t>
            </a:r>
            <a:endParaRPr/>
          </a:p>
          <a:p>
            <a:pPr marL="285750" lvl="0" indent="-285750" algn="l" rtl="0">
              <a:spcBef>
                <a:spcPts val="920"/>
              </a:spcBef>
              <a:spcAft>
                <a:spcPts val="0"/>
              </a:spcAft>
              <a:buSzPts val="1600"/>
              <a:buFont typeface="Arial"/>
              <a:buChar char="•"/>
            </a:pPr>
            <a:r>
              <a:rPr lang="en-US" sz="1600"/>
              <a:t>Must result in significant distress or dysfunction to meet diagnosis criteria.</a:t>
            </a:r>
            <a:endParaRPr/>
          </a:p>
          <a:p>
            <a:pPr marL="0" lvl="0" indent="0" algn="l" rtl="0">
              <a:spcBef>
                <a:spcPts val="920"/>
              </a:spcBef>
              <a:spcAft>
                <a:spcPts val="0"/>
              </a:spcAft>
              <a:buClr>
                <a:srgbClr val="6CB255"/>
              </a:buClr>
              <a:buSzPts val="1600"/>
              <a:buNone/>
            </a:pPr>
            <a:r>
              <a:rPr lang="en-US" sz="1600" b="1"/>
              <a:t>Transgender hormone therapy </a:t>
            </a:r>
            <a:r>
              <a:rPr lang="en-US" sz="1600"/>
              <a:t>– use of hormones to make one’s body look more like the opposite-sex.</a:t>
            </a:r>
            <a:endParaRPr/>
          </a:p>
        </p:txBody>
      </p:sp>
      <p:pic>
        <p:nvPicPr>
          <p:cNvPr id="259" name="Google Shape;259;p30"/>
          <p:cNvPicPr preferRelativeResize="0"/>
          <p:nvPr/>
        </p:nvPicPr>
        <p:blipFill rotWithShape="1">
          <a:blip r:embed="rId3">
            <a:alphaModFix/>
          </a:blip>
          <a:srcRect/>
          <a:stretch/>
        </p:blipFill>
        <p:spPr>
          <a:xfrm>
            <a:off x="1462201" y="3738480"/>
            <a:ext cx="6371998" cy="2837838"/>
          </a:xfrm>
          <a:prstGeom prst="rect">
            <a:avLst/>
          </a:prstGeom>
          <a:noFill/>
          <a:ln>
            <a:noFill/>
          </a:ln>
        </p:spPr>
      </p:pic>
      <p:sp>
        <p:nvSpPr>
          <p:cNvPr id="260" name="Google Shape;260;p30"/>
          <p:cNvSpPr txBox="1"/>
          <p:nvPr/>
        </p:nvSpPr>
        <p:spPr>
          <a:xfrm>
            <a:off x="8077426" y="5745321"/>
            <a:ext cx="885371"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(Credit: The Odyssey Online)</a:t>
            </a:r>
            <a:endParaRPr sz="12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GENDER IDENTITY</a:t>
            </a:r>
            <a:endParaRPr/>
          </a:p>
        </p:txBody>
      </p:sp>
      <p:pic>
        <p:nvPicPr>
          <p:cNvPr id="266" name="Google Shape;266;p31" descr="CNX_Psych_10_03_Transgend.jpg"/>
          <p:cNvPicPr preferRelativeResize="0">
            <a:picLocks noGrp="1"/>
          </p:cNvPicPr>
          <p:nvPr>
            <p:ph type="pic" idx="2"/>
          </p:nvPr>
        </p:nvPicPr>
        <p:blipFill rotWithShape="1">
          <a:blip r:embed="rId3">
            <a:alphaModFix/>
          </a:blip>
          <a:srcRect l="-16628" r="-16628"/>
          <a:stretch/>
        </p:blipFill>
        <p:spPr>
          <a:xfrm>
            <a:off x="457199" y="1238500"/>
            <a:ext cx="8062913" cy="3500071"/>
          </a:xfrm>
          <a:prstGeom prst="rect">
            <a:avLst/>
          </a:prstGeom>
          <a:noFill/>
          <a:ln>
            <a:noFill/>
          </a:ln>
        </p:spPr>
      </p:pic>
      <p:sp>
        <p:nvSpPr>
          <p:cNvPr id="267" name="Google Shape;267;p31"/>
          <p:cNvSpPr txBox="1">
            <a:spLocks noGrp="1"/>
          </p:cNvSpPr>
          <p:nvPr>
            <p:ph type="body" idx="1"/>
          </p:nvPr>
        </p:nvSpPr>
        <p:spPr>
          <a:xfrm>
            <a:off x="457200" y="4984036"/>
            <a:ext cx="8062912" cy="170849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dirty="0"/>
              <a:t>Chaz Bono, a transgender male, is a well-known person who transitioned from female to male. </a:t>
            </a:r>
            <a:r>
              <a:rPr lang="en-US" sz="1600" dirty="0">
                <a:solidFill>
                  <a:srgbClr val="6CB255"/>
                </a:solidFill>
              </a:rPr>
              <a:t>(a) </a:t>
            </a:r>
            <a:r>
              <a:rPr lang="en-US" sz="1600" dirty="0"/>
              <a:t>In the 1970s, the world knew Chaz as Chastity Bono, the daughter of the famous entertaining duo Sonny and Cher; here young Chastity is pictured with Sonny.</a:t>
            </a:r>
            <a:r>
              <a:rPr lang="en-US" sz="1600" dirty="0">
                <a:solidFill>
                  <a:srgbClr val="6CB255"/>
                </a:solidFill>
              </a:rPr>
              <a:t> (b) </a:t>
            </a:r>
            <a:r>
              <a:rPr lang="en-US" sz="1600" dirty="0"/>
              <a:t>Later in life, Chaz transitioned to align his physical body with his gender identity.</a:t>
            </a:r>
            <a:endParaRPr dirty="0"/>
          </a:p>
          <a:p>
            <a:pPr marL="0" lvl="0" indent="0" algn="l" rtl="0">
              <a:spcBef>
                <a:spcPts val="860"/>
              </a:spcBef>
              <a:spcAft>
                <a:spcPts val="0"/>
              </a:spcAft>
              <a:buClr>
                <a:srgbClr val="6CB255"/>
              </a:buClr>
              <a:buSzPts val="1300"/>
              <a:buNone/>
            </a:pPr>
            <a:r>
              <a:rPr lang="en-US" sz="1300" dirty="0"/>
              <a:t>(credit b: modification of work by </a:t>
            </a:r>
            <a:r>
              <a:rPr lang="en-US" sz="1300" dirty="0">
                <a:solidFill>
                  <a:schemeClr val="dk1"/>
                </a:solidFill>
              </a:rPr>
              <a:t>“</a:t>
            </a:r>
            <a:r>
              <a:rPr lang="en-US" sz="1300" dirty="0" err="1"/>
              <a:t>dvsross</a:t>
            </a:r>
            <a:r>
              <a:rPr lang="en-US" sz="1300" dirty="0">
                <a:solidFill>
                  <a:schemeClr val="dk1"/>
                </a:solidFill>
              </a:rPr>
              <a:t>”</a:t>
            </a:r>
            <a:r>
              <a:rPr lang="en-US" sz="1300" dirty="0"/>
              <a:t>/Flickr)</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GENDER IDENTITY</a:t>
            </a:r>
            <a:endParaRPr/>
          </a:p>
        </p:txBody>
      </p:sp>
      <p:sp>
        <p:nvSpPr>
          <p:cNvPr id="3" name="Text Placeholder 2"/>
          <p:cNvSpPr>
            <a:spLocks noGrp="1"/>
          </p:cNvSpPr>
          <p:nvPr>
            <p:ph type="body" idx="1"/>
          </p:nvPr>
        </p:nvSpPr>
        <p:spPr>
          <a:xfrm>
            <a:off x="457199" y="5269867"/>
            <a:ext cx="8062912" cy="1166382"/>
          </a:xfrm>
        </p:spPr>
        <p:txBody>
          <a:bodyPr/>
          <a:lstStyle/>
          <a:p>
            <a:r>
              <a:rPr lang="en-US" sz="1400" dirty="0"/>
              <a:t>	Actress Laverne Cox, who is openly transgender, is the first transgender actress to portray a transgender character on a regular television series. She is also an advocate for LGBTQ+ issues outside of her career, such as in this "</a:t>
            </a:r>
            <a:r>
              <a:rPr lang="en-US" sz="1400" dirty="0" err="1"/>
              <a:t>Ain't</a:t>
            </a:r>
            <a:r>
              <a:rPr lang="en-US" sz="1400" dirty="0"/>
              <a:t> I a Woman?" speaking tour. (credit: modification of work by "</a:t>
            </a:r>
            <a:r>
              <a:rPr lang="en-US" sz="1400" dirty="0" err="1"/>
              <a:t>KOMUnews_Flickr</a:t>
            </a:r>
            <a:r>
              <a:rPr lang="en-US" sz="1400" dirty="0"/>
              <a:t>"/Flickr)</a:t>
            </a:r>
          </a:p>
        </p:txBody>
      </p:sp>
      <p:pic>
        <p:nvPicPr>
          <p:cNvPr id="4" name="Picture 3" descr="Laverne Cox delivers a speech."/>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6007" y="1012465"/>
            <a:ext cx="4805297" cy="3719912"/>
          </a:xfrm>
          <a:prstGeom prst="rect">
            <a:avLst/>
          </a:prstGeom>
        </p:spPr>
      </p:pic>
    </p:spTree>
    <p:extLst>
      <p:ext uri="{BB962C8B-B14F-4D97-AF65-F5344CB8AC3E}">
        <p14:creationId xmlns:p14="http://schemas.microsoft.com/office/powerpoint/2010/main" val="1443785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72"/>
        <p:cNvGrpSpPr/>
        <p:nvPr/>
      </p:nvGrpSpPr>
      <p:grpSpPr>
        <a:xfrm>
          <a:off x="0" y="0"/>
          <a:ext cx="0" cy="0"/>
          <a:chOff x="0" y="0"/>
          <a:chExt cx="0" cy="0"/>
        </a:xfrm>
      </p:grpSpPr>
      <p:sp>
        <p:nvSpPr>
          <p:cNvPr id="273" name="Google Shape;273;p32"/>
          <p:cNvSpPr txBox="1">
            <a:spLocks noGrp="1"/>
          </p:cNvSpPr>
          <p:nvPr>
            <p:ph type="body" idx="1"/>
          </p:nvPr>
        </p:nvSpPr>
        <p:spPr>
          <a:xfrm>
            <a:off x="587828" y="1578267"/>
            <a:ext cx="8062912" cy="3821047"/>
          </a:xfrm>
          <a:prstGeom prst="rect">
            <a:avLst/>
          </a:prstGeom>
          <a:noFill/>
          <a:ln w="76200"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SzPts val="3600"/>
              <a:buNone/>
            </a:pPr>
            <a:endParaRPr sz="3600" b="1">
              <a:solidFill>
                <a:srgbClr val="6CB255"/>
              </a:solidFill>
            </a:endParaRPr>
          </a:p>
          <a:p>
            <a:pPr marL="0" lvl="0" indent="0" algn="ctr" rtl="0">
              <a:spcBef>
                <a:spcPts val="1320"/>
              </a:spcBef>
              <a:spcAft>
                <a:spcPts val="0"/>
              </a:spcAft>
              <a:buSzPts val="3600"/>
              <a:buNone/>
            </a:pPr>
            <a:r>
              <a:rPr lang="en-US" sz="3600" b="1">
                <a:solidFill>
                  <a:srgbClr val="6CB255"/>
                </a:solidFill>
              </a:rPr>
              <a:t>EMOTION</a:t>
            </a:r>
            <a:endParaRPr/>
          </a:p>
          <a:p>
            <a:pPr marL="0" lvl="0" indent="0" algn="ctr" rtl="0">
              <a:spcBef>
                <a:spcPts val="1000"/>
              </a:spcBef>
              <a:spcAft>
                <a:spcPts val="0"/>
              </a:spcAft>
              <a:buSzPts val="2000"/>
              <a:buNone/>
            </a:pPr>
            <a:r>
              <a:rPr lang="en-US">
                <a:solidFill>
                  <a:srgbClr val="6CB255"/>
                </a:solidFill>
              </a:rPr>
              <a:t>THEORIES OF EMOTION</a:t>
            </a:r>
            <a:endParaRPr/>
          </a:p>
          <a:p>
            <a:pPr marL="0" lvl="0" indent="0" algn="ctr" rtl="0">
              <a:spcBef>
                <a:spcPts val="1000"/>
              </a:spcBef>
              <a:spcAft>
                <a:spcPts val="0"/>
              </a:spcAft>
              <a:buSzPts val="2000"/>
              <a:buNone/>
            </a:pPr>
            <a:r>
              <a:rPr lang="en-US">
                <a:solidFill>
                  <a:srgbClr val="6CB255"/>
                </a:solidFill>
              </a:rPr>
              <a:t>THE BIOLOGY OF EMOTIONS</a:t>
            </a:r>
            <a:endParaRPr/>
          </a:p>
          <a:p>
            <a:pPr marL="0" lvl="0" indent="0" algn="ctr" rtl="0">
              <a:spcBef>
                <a:spcPts val="1000"/>
              </a:spcBef>
              <a:spcAft>
                <a:spcPts val="0"/>
              </a:spcAft>
              <a:buSzPts val="2000"/>
              <a:buNone/>
            </a:pPr>
            <a:r>
              <a:rPr lang="en-US">
                <a:solidFill>
                  <a:srgbClr val="6CB255"/>
                </a:solidFill>
              </a:rPr>
              <a:t>FACIAL EXPRESSION &amp; RECOGNITION OF EMOTIONS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78"/>
        <p:cNvGrpSpPr/>
        <p:nvPr/>
      </p:nvGrpSpPr>
      <p:grpSpPr>
        <a:xfrm>
          <a:off x="0" y="0"/>
          <a:ext cx="0" cy="0"/>
          <a:chOff x="0" y="0"/>
          <a:chExt cx="0" cy="0"/>
        </a:xfrm>
      </p:grpSpPr>
      <p:sp>
        <p:nvSpPr>
          <p:cNvPr id="279" name="Google Shape;279;p3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EMOTION VS MOOD</a:t>
            </a:r>
            <a:endParaRPr/>
          </a:p>
        </p:txBody>
      </p:sp>
      <p:sp>
        <p:nvSpPr>
          <p:cNvPr id="280" name="Google Shape;280;p33"/>
          <p:cNvSpPr txBox="1"/>
          <p:nvPr/>
        </p:nvSpPr>
        <p:spPr>
          <a:xfrm>
            <a:off x="457200" y="1391634"/>
            <a:ext cx="8098972" cy="523220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u="sng">
                <a:solidFill>
                  <a:srgbClr val="6CB255"/>
                </a:solidFill>
                <a:latin typeface="Arial"/>
                <a:ea typeface="Arial"/>
                <a:cs typeface="Arial"/>
                <a:sym typeface="Arial"/>
              </a:rPr>
              <a:t>Mood</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Prolonged, less intense, affective state.</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Does not occur in response to something we experience.</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May not be consciously recognized or intentional.</a:t>
            </a:r>
            <a:endParaRPr/>
          </a:p>
          <a:p>
            <a:pPr marL="285750" marR="0" lvl="0" indent="-184150" algn="l" rtl="0">
              <a:spcBef>
                <a:spcPts val="1080"/>
              </a:spcBef>
              <a:spcAft>
                <a:spcPts val="0"/>
              </a:spcAft>
              <a:buClr>
                <a:srgbClr val="6CB255"/>
              </a:buClr>
              <a:buSzPts val="1600"/>
              <a:buFont typeface="Arial"/>
              <a:buNone/>
            </a:pPr>
            <a:endParaRPr sz="1600" b="1" u="sng">
              <a:solidFill>
                <a:srgbClr val="6CB255"/>
              </a:solidFill>
              <a:latin typeface="Arial"/>
              <a:ea typeface="Arial"/>
              <a:cs typeface="Arial"/>
              <a:sym typeface="Arial"/>
            </a:endParaRPr>
          </a:p>
          <a:p>
            <a:pPr marL="0" marR="0" lvl="0" indent="0" algn="l" rtl="0">
              <a:spcBef>
                <a:spcPts val="1080"/>
              </a:spcBef>
              <a:spcAft>
                <a:spcPts val="0"/>
              </a:spcAft>
              <a:buNone/>
            </a:pPr>
            <a:r>
              <a:rPr lang="en-US" sz="1600" b="1" u="sng">
                <a:solidFill>
                  <a:srgbClr val="6CB255"/>
                </a:solidFill>
                <a:latin typeface="Arial"/>
                <a:ea typeface="Arial"/>
                <a:cs typeface="Arial"/>
                <a:sym typeface="Arial"/>
              </a:rPr>
              <a:t>Emotion</a:t>
            </a:r>
            <a:endParaRPr sz="1600" u="sng">
              <a:solidFill>
                <a:srgbClr val="6CB255"/>
              </a:solidFill>
              <a:latin typeface="Arial"/>
              <a:ea typeface="Arial"/>
              <a:cs typeface="Arial"/>
              <a:sym typeface="Arial"/>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A subjective state of being that we often use to describe our feelings.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Relatively intense and occurs in response to an experience,</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Consciously experienced and intentional.</a:t>
            </a:r>
            <a:endParaRPr sz="1600">
              <a:solidFill>
                <a:schemeClr val="dk1"/>
              </a:solidFill>
              <a:latin typeface="Arial"/>
              <a:ea typeface="Arial"/>
              <a:cs typeface="Arial"/>
              <a:sym typeface="Arial"/>
            </a:endParaRPr>
          </a:p>
          <a:p>
            <a:pPr marL="0" marR="0" lvl="0" indent="0" algn="l" rtl="0">
              <a:spcBef>
                <a:spcPts val="1080"/>
              </a:spcBef>
              <a:spcAft>
                <a:spcPts val="0"/>
              </a:spcAft>
              <a:buNone/>
            </a:pPr>
            <a:r>
              <a:rPr lang="en-US" sz="1600" b="1">
                <a:solidFill>
                  <a:schemeClr val="dk1"/>
                </a:solidFill>
                <a:latin typeface="Arial"/>
                <a:ea typeface="Arial"/>
                <a:cs typeface="Arial"/>
                <a:sym typeface="Arial"/>
              </a:rPr>
              <a:t>Components of emotion </a:t>
            </a:r>
            <a:r>
              <a:rPr lang="en-US" sz="1600">
                <a:solidFill>
                  <a:schemeClr val="dk1"/>
                </a:solidFill>
                <a:latin typeface="Arial"/>
                <a:ea typeface="Arial"/>
                <a:cs typeface="Arial"/>
                <a:sym typeface="Arial"/>
              </a:rPr>
              <a:t>– physiological arousal, psychological appraisal, and subjective experiences.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Informed by experiences, backgrounds, and cultures.</a:t>
            </a:r>
            <a:endParaRPr/>
          </a:p>
          <a:p>
            <a:pPr marL="285750" marR="0" lvl="0" indent="-184150" algn="l" rtl="0">
              <a:spcBef>
                <a:spcPts val="1080"/>
              </a:spcBef>
              <a:spcAft>
                <a:spcPts val="0"/>
              </a:spcAft>
              <a:buClr>
                <a:srgbClr val="6CB255"/>
              </a:buClr>
              <a:buSzPts val="1600"/>
              <a:buFont typeface="Arial"/>
              <a:buNone/>
            </a:pPr>
            <a:endParaRPr sz="1600">
              <a:solidFill>
                <a:schemeClr val="dk1"/>
              </a:solidFill>
              <a:latin typeface="Arial"/>
              <a:ea typeface="Arial"/>
              <a:cs typeface="Arial"/>
              <a:sym typeface="Arial"/>
            </a:endParaRPr>
          </a:p>
          <a:p>
            <a:pPr marL="0" marR="0" lvl="0" indent="0" algn="l" rtl="0">
              <a:spcBef>
                <a:spcPts val="1080"/>
              </a:spcBef>
              <a:spcAft>
                <a:spcPts val="0"/>
              </a:spcAft>
              <a:buNone/>
            </a:pPr>
            <a:endParaRPr sz="16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EMOTION</a:t>
            </a:r>
            <a:endParaRPr/>
          </a:p>
        </p:txBody>
      </p:sp>
      <p:sp>
        <p:nvSpPr>
          <p:cNvPr id="287" name="Google Shape;287;p34"/>
          <p:cNvSpPr txBox="1">
            <a:spLocks noGrp="1"/>
          </p:cNvSpPr>
          <p:nvPr>
            <p:ph type="body" idx="1"/>
          </p:nvPr>
        </p:nvSpPr>
        <p:spPr>
          <a:xfrm>
            <a:off x="530887" y="5337468"/>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dirty="0"/>
              <a:t>Toddlers can cycle through emotions quickly, being </a:t>
            </a:r>
            <a:r>
              <a:rPr lang="en-US" sz="1600" dirty="0">
                <a:solidFill>
                  <a:srgbClr val="6CB255"/>
                </a:solidFill>
              </a:rPr>
              <a:t>(a) </a:t>
            </a:r>
            <a:r>
              <a:rPr lang="en-US" sz="1600" dirty="0"/>
              <a:t>extremely happy one moment and </a:t>
            </a:r>
            <a:r>
              <a:rPr lang="en-US" sz="1600" dirty="0">
                <a:solidFill>
                  <a:srgbClr val="6CB255"/>
                </a:solidFill>
              </a:rPr>
              <a:t>(b) </a:t>
            </a:r>
            <a:r>
              <a:rPr lang="en-US" sz="1600" dirty="0"/>
              <a:t>extremely sad the next. </a:t>
            </a:r>
            <a:endParaRPr sz="1600" dirty="0"/>
          </a:p>
          <a:p>
            <a:pPr marL="0" lvl="0" indent="0" algn="l" rtl="0">
              <a:spcBef>
                <a:spcPts val="860"/>
              </a:spcBef>
              <a:spcAft>
                <a:spcPts val="0"/>
              </a:spcAft>
              <a:buClr>
                <a:srgbClr val="6CB255"/>
              </a:buClr>
              <a:buSzPts val="1300"/>
              <a:buNone/>
            </a:pPr>
            <a:r>
              <a:rPr lang="en-US" sz="1300" dirty="0"/>
              <a:t>(credit a: modification of work by Kerry </a:t>
            </a:r>
            <a:r>
              <a:rPr lang="en-US" sz="1300" dirty="0" err="1"/>
              <a:t>Ceszyk</a:t>
            </a:r>
            <a:r>
              <a:rPr lang="en-US" sz="1300" dirty="0"/>
              <a:t>; credit b: modification of work by Kerry </a:t>
            </a:r>
            <a:r>
              <a:rPr lang="en-US" sz="1300" dirty="0" err="1"/>
              <a:t>Ceszyk</a:t>
            </a:r>
            <a:r>
              <a:rPr lang="en-US" sz="1300" dirty="0"/>
              <a:t>)</a:t>
            </a:r>
            <a:endParaRPr dirty="0"/>
          </a:p>
        </p:txBody>
      </p:sp>
      <p:pic>
        <p:nvPicPr>
          <p:cNvPr id="7" name="Figure" descr="Photograph A shows a toddler laughing. Photograph B shows the same toddler crying."/>
          <p:cNvPicPr>
            <a:picLocks noChangeAspect="1"/>
          </p:cNvPicPr>
          <p:nvPr/>
        </p:nvPicPr>
        <p:blipFill>
          <a:blip r:embed="rId3">
            <a:extLst>
              <a:ext uri="{28A0092B-C50C-407E-A947-70E740481C1C}">
                <a14:useLocalDpi xmlns:a14="http://schemas.microsoft.com/office/drawing/2010/main" val="0"/>
              </a:ext>
            </a:extLst>
          </a:blip>
          <a:srcRect l="-26945" r="-26945"/>
          <a:stretch>
            <a:fillRect/>
          </a:stretch>
        </p:blipFill>
        <p:spPr>
          <a:xfrm>
            <a:off x="530887" y="1369129"/>
            <a:ext cx="8062913" cy="3500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INTRINSIC VS EXTRINSIC MOTIVATION</a:t>
            </a:r>
            <a:endParaRPr/>
          </a:p>
        </p:txBody>
      </p:sp>
      <p:sp>
        <p:nvSpPr>
          <p:cNvPr id="68" name="Google Shape;68;p9"/>
          <p:cNvSpPr txBox="1">
            <a:spLocks noGrp="1"/>
          </p:cNvSpPr>
          <p:nvPr>
            <p:ph type="body" idx="1"/>
          </p:nvPr>
        </p:nvSpPr>
        <p:spPr>
          <a:xfrm>
            <a:off x="457199" y="1680020"/>
            <a:ext cx="8367221" cy="135806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a:solidFill>
                  <a:srgbClr val="6CB255"/>
                </a:solidFill>
              </a:rPr>
              <a:t>Intrinsic motivation: </a:t>
            </a:r>
            <a:endParaRPr/>
          </a:p>
          <a:p>
            <a:pPr marL="285750" lvl="0" indent="-285750" algn="l" rtl="0">
              <a:spcBef>
                <a:spcPts val="920"/>
              </a:spcBef>
              <a:spcAft>
                <a:spcPts val="0"/>
              </a:spcAft>
              <a:buSzPts val="1600"/>
              <a:buFont typeface="Arial"/>
              <a:buChar char="•"/>
            </a:pPr>
            <a:r>
              <a:rPr lang="en-US" sz="1600"/>
              <a:t>Arises from </a:t>
            </a:r>
            <a:r>
              <a:rPr lang="en-US" sz="1600" u="sng"/>
              <a:t>internal</a:t>
            </a:r>
            <a:r>
              <a:rPr lang="en-US" sz="1600"/>
              <a:t> factors.</a:t>
            </a:r>
            <a:endParaRPr/>
          </a:p>
          <a:p>
            <a:pPr marL="285750" lvl="0" indent="-285750" algn="l" rtl="0">
              <a:spcBef>
                <a:spcPts val="920"/>
              </a:spcBef>
              <a:spcAft>
                <a:spcPts val="0"/>
              </a:spcAft>
              <a:buSzPts val="1600"/>
              <a:buFont typeface="Arial"/>
              <a:buChar char="•"/>
            </a:pPr>
            <a:r>
              <a:rPr lang="en-US" sz="1600"/>
              <a:t>Behaviors are performed because they bring a sense of personal satisfaction.</a:t>
            </a:r>
            <a:endParaRPr sz="1600"/>
          </a:p>
          <a:p>
            <a:pPr marL="0" lvl="0" indent="0" algn="l" rtl="0">
              <a:spcBef>
                <a:spcPts val="920"/>
              </a:spcBef>
              <a:spcAft>
                <a:spcPts val="0"/>
              </a:spcAft>
              <a:buClr>
                <a:srgbClr val="6CB255"/>
              </a:buClr>
              <a:buSzPts val="1600"/>
              <a:buNone/>
            </a:pPr>
            <a:endParaRPr sz="1600"/>
          </a:p>
          <a:p>
            <a:pPr marL="0" lvl="0" indent="0" algn="l" rtl="0">
              <a:spcBef>
                <a:spcPts val="920"/>
              </a:spcBef>
              <a:spcAft>
                <a:spcPts val="0"/>
              </a:spcAft>
              <a:buClr>
                <a:srgbClr val="6CB255"/>
              </a:buClr>
              <a:buSzPts val="1600"/>
              <a:buNone/>
            </a:pPr>
            <a:r>
              <a:rPr lang="en-US" sz="1600" b="1">
                <a:solidFill>
                  <a:srgbClr val="6CB255"/>
                </a:solidFill>
              </a:rPr>
              <a:t>Extrinsic motivation:</a:t>
            </a:r>
            <a:endParaRPr/>
          </a:p>
          <a:p>
            <a:pPr marL="285750" lvl="0" indent="-285750" algn="l" rtl="0">
              <a:spcBef>
                <a:spcPts val="920"/>
              </a:spcBef>
              <a:spcAft>
                <a:spcPts val="0"/>
              </a:spcAft>
              <a:buSzPts val="1600"/>
              <a:buFont typeface="Arial"/>
              <a:buChar char="•"/>
            </a:pPr>
            <a:r>
              <a:rPr lang="en-US" sz="1600"/>
              <a:t>Arises from </a:t>
            </a:r>
            <a:r>
              <a:rPr lang="en-US" sz="1600" u="sng"/>
              <a:t>external</a:t>
            </a:r>
            <a:r>
              <a:rPr lang="en-US" sz="1600"/>
              <a:t> factors.</a:t>
            </a:r>
            <a:endParaRPr/>
          </a:p>
          <a:p>
            <a:pPr marL="285750" lvl="0" indent="-285750" algn="l" rtl="0">
              <a:spcBef>
                <a:spcPts val="920"/>
              </a:spcBef>
              <a:spcAft>
                <a:spcPts val="0"/>
              </a:spcAft>
              <a:buSzPts val="1600"/>
              <a:buFont typeface="Arial"/>
              <a:buChar char="•"/>
            </a:pPr>
            <a:r>
              <a:rPr lang="en-US" sz="1600"/>
              <a:t>Behaviors are performed in order to receive something from others.</a:t>
            </a:r>
            <a:endParaRPr/>
          </a:p>
        </p:txBody>
      </p:sp>
      <p:sp>
        <p:nvSpPr>
          <p:cNvPr id="72" name="Google Shape;72;p9"/>
          <p:cNvSpPr txBox="1"/>
          <p:nvPr/>
        </p:nvSpPr>
        <p:spPr>
          <a:xfrm>
            <a:off x="457199" y="1103124"/>
            <a:ext cx="7561943"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Motivation</a:t>
            </a:r>
            <a:r>
              <a:rPr lang="en-US" sz="1600">
                <a:solidFill>
                  <a:schemeClr val="dk1"/>
                </a:solidFill>
                <a:latin typeface="Arial"/>
                <a:ea typeface="Arial"/>
                <a:cs typeface="Arial"/>
                <a:sym typeface="Arial"/>
              </a:rPr>
              <a:t> – the wants or needs that direct behavior toward a goal.</a:t>
            </a:r>
            <a:endParaRPr sz="1600">
              <a:solidFill>
                <a:schemeClr val="dk1"/>
              </a:solidFill>
              <a:latin typeface="Arial"/>
              <a:ea typeface="Arial"/>
              <a:cs typeface="Arial"/>
              <a:sym typeface="Arial"/>
            </a:endParaRPr>
          </a:p>
        </p:txBody>
      </p:sp>
      <p:pic>
        <p:nvPicPr>
          <p:cNvPr id="3" name="Picture 2" descr="An illustration shows a person's upper torso. An arrow on the left begins at the person's chest and curves around to point inside the head; inside the curve of the arrow are the words &quot;intrinsic motivation (from within)&quot; and three bullet points: &quot;autonomy,&quot; &quot;mastery,&quot; &quot;purpose.&quot; An arrow on the right begins in empty space and curves to a point inside the head. Above the arrow are the words &quot;extrinsic motivation (from outside)&quot; and three bullet points: &quot;compensation,&quot; &quot;punishment,&quot; and &quot;reward.&quot;" title="Figu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767" y="4313330"/>
            <a:ext cx="3966496" cy="211763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THEORIES OF EMOTION</a:t>
            </a:r>
            <a:endParaRPr/>
          </a:p>
        </p:txBody>
      </p:sp>
      <p:sp>
        <p:nvSpPr>
          <p:cNvPr id="295" name="Google Shape;295;p35"/>
          <p:cNvSpPr txBox="1">
            <a:spLocks noGrp="1"/>
          </p:cNvSpPr>
          <p:nvPr>
            <p:ph type="body" idx="1"/>
          </p:nvPr>
        </p:nvSpPr>
        <p:spPr>
          <a:xfrm>
            <a:off x="457200" y="1099293"/>
            <a:ext cx="8367221" cy="56353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James-Lange Theory</a:t>
            </a:r>
            <a:endParaRPr/>
          </a:p>
          <a:p>
            <a:pPr marL="0" lvl="0" indent="0" algn="l" rtl="0">
              <a:spcBef>
                <a:spcPts val="920"/>
              </a:spcBef>
              <a:spcAft>
                <a:spcPts val="0"/>
              </a:spcAft>
              <a:buClr>
                <a:srgbClr val="6CB255"/>
              </a:buClr>
              <a:buSzPts val="1600"/>
              <a:buNone/>
            </a:pPr>
            <a:r>
              <a:rPr lang="en-US" sz="1600"/>
              <a:t>Emotions arise from physiological arousal.</a:t>
            </a:r>
            <a:endParaRPr/>
          </a:p>
          <a:p>
            <a:pPr marL="0" lvl="0" indent="0" algn="l" rtl="0">
              <a:spcBef>
                <a:spcPts val="920"/>
              </a:spcBef>
              <a:spcAft>
                <a:spcPts val="0"/>
              </a:spcAft>
              <a:buClr>
                <a:srgbClr val="6CB255"/>
              </a:buClr>
              <a:buSzPts val="1600"/>
              <a:buNone/>
            </a:pPr>
            <a:r>
              <a:rPr lang="en-US" sz="1600"/>
              <a:t>See snake → heart and respiration rate increase (physiological arousal) → feeling of fear.</a:t>
            </a:r>
            <a:endParaRPr sz="1600"/>
          </a:p>
          <a:p>
            <a:pPr marL="0" lvl="0" indent="0" algn="l" rtl="0">
              <a:spcBef>
                <a:spcPts val="920"/>
              </a:spcBef>
              <a:spcAft>
                <a:spcPts val="0"/>
              </a:spcAft>
              <a:buClr>
                <a:srgbClr val="6CB255"/>
              </a:buClr>
              <a:buSzPts val="1600"/>
              <a:buNone/>
            </a:pPr>
            <a:r>
              <a:rPr lang="en-US" sz="1600" b="1" u="sng">
                <a:solidFill>
                  <a:srgbClr val="6CB255"/>
                </a:solidFill>
              </a:rPr>
              <a:t>Cannon-Bard Theory</a:t>
            </a:r>
            <a:endParaRPr/>
          </a:p>
          <a:p>
            <a:pPr marL="0" lvl="0" indent="0" algn="l" rtl="0">
              <a:spcBef>
                <a:spcPts val="920"/>
              </a:spcBef>
              <a:spcAft>
                <a:spcPts val="0"/>
              </a:spcAft>
              <a:buClr>
                <a:srgbClr val="6CB255"/>
              </a:buClr>
              <a:buSzPts val="1600"/>
              <a:buNone/>
            </a:pPr>
            <a:r>
              <a:rPr lang="en-US" sz="1600"/>
              <a:t>Physiological arousal and emotional experience occur simultaneously, yet independently.</a:t>
            </a:r>
            <a:endParaRPr/>
          </a:p>
          <a:p>
            <a:pPr marL="285750" lvl="0" indent="-285750" algn="l" rtl="0">
              <a:spcBef>
                <a:spcPts val="920"/>
              </a:spcBef>
              <a:spcAft>
                <a:spcPts val="0"/>
              </a:spcAft>
              <a:buSzPts val="1600"/>
              <a:buFont typeface="Arial"/>
              <a:buChar char="•"/>
            </a:pPr>
            <a:r>
              <a:rPr lang="en-US" sz="1600"/>
              <a:t>Occur at the same time but are independent of each other.</a:t>
            </a:r>
            <a:endParaRPr/>
          </a:p>
          <a:p>
            <a:pPr marL="0" lvl="0" indent="0" algn="l" rtl="0">
              <a:spcBef>
                <a:spcPts val="920"/>
              </a:spcBef>
              <a:spcAft>
                <a:spcPts val="0"/>
              </a:spcAft>
              <a:buClr>
                <a:srgbClr val="6CB255"/>
              </a:buClr>
              <a:buSzPts val="1600"/>
              <a:buNone/>
            </a:pPr>
            <a:r>
              <a:rPr lang="en-US" sz="1600"/>
              <a:t>See snake → physiological arousal AND feel fear.</a:t>
            </a:r>
            <a:endParaRPr/>
          </a:p>
          <a:p>
            <a:pPr marL="0" lvl="0" indent="0" algn="l" rtl="0">
              <a:spcBef>
                <a:spcPts val="920"/>
              </a:spcBef>
              <a:spcAft>
                <a:spcPts val="0"/>
              </a:spcAft>
              <a:buClr>
                <a:srgbClr val="6CB255"/>
              </a:buClr>
              <a:buSzPts val="1600"/>
              <a:buNone/>
            </a:pPr>
            <a:r>
              <a:rPr lang="en-US" sz="1600" b="1" u="sng">
                <a:solidFill>
                  <a:srgbClr val="6CB255"/>
                </a:solidFill>
              </a:rPr>
              <a:t>Empirical Findings</a:t>
            </a:r>
            <a:endParaRPr/>
          </a:p>
          <a:p>
            <a:pPr marL="285750" lvl="0" indent="-285750" algn="l" rtl="0">
              <a:spcBef>
                <a:spcPts val="920"/>
              </a:spcBef>
              <a:spcAft>
                <a:spcPts val="0"/>
              </a:spcAft>
              <a:buSzPts val="1600"/>
              <a:buFont typeface="Arial"/>
              <a:buChar char="•"/>
            </a:pPr>
            <a:r>
              <a:rPr lang="en-US" sz="1600"/>
              <a:t>Individuals with spinal cord injuries (incapable of receiving autonomic feedback) could still experience emotion but in some it was less intense.</a:t>
            </a:r>
            <a:endParaRPr/>
          </a:p>
          <a:p>
            <a:pPr marL="285750" lvl="0" indent="-285750" algn="l" rtl="0">
              <a:spcBef>
                <a:spcPts val="920"/>
              </a:spcBef>
              <a:spcAft>
                <a:spcPts val="0"/>
              </a:spcAft>
              <a:buSzPts val="1600"/>
              <a:buFont typeface="Arial"/>
              <a:buChar char="•"/>
            </a:pPr>
            <a:r>
              <a:rPr lang="en-US" sz="1600"/>
              <a:t>Suppression of facial expression of emotion lowered the intensity of emotions experienced.</a:t>
            </a:r>
            <a:endParaRPr/>
          </a:p>
          <a:p>
            <a:pPr marL="285750" lvl="0" indent="-285750" algn="l" rtl="0">
              <a:spcBef>
                <a:spcPts val="920"/>
              </a:spcBef>
              <a:spcAft>
                <a:spcPts val="0"/>
              </a:spcAft>
              <a:buSzPts val="1600"/>
              <a:buFont typeface="Arial"/>
              <a:buChar char="•"/>
            </a:pPr>
            <a:r>
              <a:rPr lang="en-US" sz="1600"/>
              <a:t>These findings suggest that physiological arousal is not necessary to experience emotion but increases the intensity.</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THEORIES OF EMOTION</a:t>
            </a:r>
            <a:endParaRPr/>
          </a:p>
        </p:txBody>
      </p:sp>
      <p:sp>
        <p:nvSpPr>
          <p:cNvPr id="302" name="Google Shape;302;p36"/>
          <p:cNvSpPr txBox="1">
            <a:spLocks noGrp="1"/>
          </p:cNvSpPr>
          <p:nvPr>
            <p:ph type="body" idx="1"/>
          </p:nvPr>
        </p:nvSpPr>
        <p:spPr>
          <a:xfrm>
            <a:off x="457200" y="1302494"/>
            <a:ext cx="8222343" cy="461933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Schachter-Singer Two-Factor Theory</a:t>
            </a:r>
            <a:endParaRPr/>
          </a:p>
          <a:p>
            <a:pPr marL="0" lvl="0" indent="0" algn="l" rtl="0">
              <a:spcBef>
                <a:spcPts val="920"/>
              </a:spcBef>
              <a:spcAft>
                <a:spcPts val="0"/>
              </a:spcAft>
              <a:buClr>
                <a:srgbClr val="6CB255"/>
              </a:buClr>
              <a:buSzPts val="1600"/>
              <a:buNone/>
            </a:pPr>
            <a:r>
              <a:rPr lang="en-US" sz="1600"/>
              <a:t>Emotions are composed of two factors: physiological and cognitive.</a:t>
            </a:r>
            <a:endParaRPr/>
          </a:p>
          <a:p>
            <a:pPr marL="285750" lvl="0" indent="-285750" algn="l" rtl="0">
              <a:spcBef>
                <a:spcPts val="920"/>
              </a:spcBef>
              <a:spcAft>
                <a:spcPts val="0"/>
              </a:spcAft>
              <a:buSzPts val="1600"/>
              <a:buFont typeface="Arial"/>
              <a:buChar char="•"/>
            </a:pPr>
            <a:r>
              <a:rPr lang="en-US" sz="1600"/>
              <a:t>Physiological arousal is interpreted in context leading to the emotional experience.</a:t>
            </a:r>
            <a:endParaRPr/>
          </a:p>
          <a:p>
            <a:pPr marL="0" lvl="0" indent="0" algn="l" rtl="0">
              <a:spcBef>
                <a:spcPts val="920"/>
              </a:spcBef>
              <a:spcAft>
                <a:spcPts val="0"/>
              </a:spcAft>
              <a:buClr>
                <a:srgbClr val="6CB255"/>
              </a:buClr>
              <a:buSzPts val="1600"/>
              <a:buNone/>
            </a:pPr>
            <a:r>
              <a:rPr lang="en-US" sz="1600"/>
              <a:t>See snake → physiological arousal and cognitive assessment of situation labels arousal as fear → experience fear.</a:t>
            </a:r>
            <a:endParaRPr/>
          </a:p>
          <a:p>
            <a:pPr marL="285750" lvl="0" indent="-285750" algn="l" rtl="0">
              <a:spcBef>
                <a:spcPts val="920"/>
              </a:spcBef>
              <a:spcAft>
                <a:spcPts val="0"/>
              </a:spcAft>
              <a:buSzPts val="1600"/>
              <a:buFont typeface="Arial"/>
              <a:buChar char="•"/>
            </a:pPr>
            <a:r>
              <a:rPr lang="en-US" sz="1600"/>
              <a:t>Believed physiological arousal is very similar across the different types of emotion, making cognitive assessment important.</a:t>
            </a:r>
            <a:endParaRPr/>
          </a:p>
          <a:p>
            <a:pPr marL="1017270" lvl="1" indent="-285750" algn="l" rtl="0">
              <a:spcBef>
                <a:spcPts val="920"/>
              </a:spcBef>
              <a:spcAft>
                <a:spcPts val="0"/>
              </a:spcAft>
              <a:buSzPts val="1600"/>
              <a:buFont typeface="Arial"/>
              <a:buChar char="•"/>
            </a:pPr>
            <a:r>
              <a:rPr lang="en-US" sz="1600"/>
              <a:t>Palms sweating, heart racing, increased respiration rate (could be scared or nervous).</a:t>
            </a:r>
            <a:endParaRPr/>
          </a:p>
          <a:p>
            <a:pPr marL="731520" lvl="1" indent="0" algn="l" rtl="0">
              <a:spcBef>
                <a:spcPts val="320"/>
              </a:spcBef>
              <a:spcAft>
                <a:spcPts val="0"/>
              </a:spcAft>
              <a:buSzPts val="1600"/>
              <a:buNone/>
            </a:pPr>
            <a:endParaRPr sz="1600"/>
          </a:p>
          <a:p>
            <a:pPr marL="0" lvl="0" indent="0" algn="l" rtl="0">
              <a:spcBef>
                <a:spcPts val="320"/>
              </a:spcBef>
              <a:spcAft>
                <a:spcPts val="0"/>
              </a:spcAft>
              <a:buClr>
                <a:srgbClr val="6CB255"/>
              </a:buClr>
              <a:buSzPts val="1600"/>
              <a:buNone/>
            </a:pPr>
            <a:r>
              <a:rPr lang="en-US" sz="1600" b="1" u="sng">
                <a:solidFill>
                  <a:srgbClr val="6CB255"/>
                </a:solidFill>
              </a:rPr>
              <a:t>Lazarus’ Cognitive-Mediational Theory</a:t>
            </a:r>
            <a:endParaRPr/>
          </a:p>
          <a:p>
            <a:pPr marL="0" lvl="0" indent="0" algn="l" rtl="0">
              <a:spcBef>
                <a:spcPts val="920"/>
              </a:spcBef>
              <a:spcAft>
                <a:spcPts val="0"/>
              </a:spcAft>
              <a:buClr>
                <a:srgbClr val="6CB255"/>
              </a:buClr>
              <a:buSzPts val="1600"/>
              <a:buNone/>
            </a:pPr>
            <a:r>
              <a:rPr lang="en-US" sz="1600"/>
              <a:t>Emotions are determined by our appraisal of the stimulus.</a:t>
            </a:r>
            <a:endParaRPr/>
          </a:p>
          <a:p>
            <a:pPr marL="285750" lvl="0" indent="-285750" algn="l" rtl="0">
              <a:spcBef>
                <a:spcPts val="920"/>
              </a:spcBef>
              <a:spcAft>
                <a:spcPts val="0"/>
              </a:spcAft>
              <a:buSzPts val="1600"/>
              <a:buFont typeface="Arial"/>
              <a:buChar char="•"/>
            </a:pPr>
            <a:r>
              <a:rPr lang="en-US" sz="1600"/>
              <a:t>Unlike the Schachter-Singer model, the appraisal occurs before the label.</a:t>
            </a:r>
            <a:endParaRPr/>
          </a:p>
          <a:p>
            <a:pPr marL="285750" lvl="0" indent="-285750" algn="l" rtl="0">
              <a:spcBef>
                <a:spcPts val="920"/>
              </a:spcBef>
              <a:spcAft>
                <a:spcPts val="0"/>
              </a:spcAft>
              <a:buSzPts val="1600"/>
              <a:buFont typeface="Arial"/>
              <a:buChar char="•"/>
            </a:pPr>
            <a:r>
              <a:rPr lang="en-US" sz="1600"/>
              <a:t>Appraisal is immediate and unconscious.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07"/>
        <p:cNvGrpSpPr/>
        <p:nvPr/>
      </p:nvGrpSpPr>
      <p:grpSpPr>
        <a:xfrm>
          <a:off x="0" y="0"/>
          <a:ext cx="0" cy="0"/>
          <a:chOff x="0" y="0"/>
          <a:chExt cx="0" cy="0"/>
        </a:xfrm>
      </p:grpSpPr>
      <p:sp>
        <p:nvSpPr>
          <p:cNvPr id="308" name="Google Shape;308;p3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6CB255"/>
              </a:buClr>
              <a:buSzPts val="2400"/>
              <a:buFont typeface="Arial Black"/>
              <a:buNone/>
            </a:pPr>
            <a:r>
              <a:rPr lang="en-US" sz="2400">
                <a:solidFill>
                  <a:srgbClr val="6CB255"/>
                </a:solidFill>
              </a:rPr>
              <a:t>THEORIES OF EMOTION</a:t>
            </a:r>
            <a:endParaRPr sz="2400">
              <a:solidFill>
                <a:srgbClr val="6CB255"/>
              </a:solidFill>
            </a:endParaRPr>
          </a:p>
        </p:txBody>
      </p:sp>
      <p:sp>
        <p:nvSpPr>
          <p:cNvPr id="311" name="Google Shape;311;p37"/>
          <p:cNvSpPr txBox="1"/>
          <p:nvPr/>
        </p:nvSpPr>
        <p:spPr>
          <a:xfrm>
            <a:off x="457200" y="6414869"/>
            <a:ext cx="8374743"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Figure 10.21 (credit “snake”: modification of work by “tableatny”/Flickr; credit “face”: modification of work by Cory Zanker)</a:t>
            </a:r>
            <a:endParaRPr sz="1200">
              <a:solidFill>
                <a:schemeClr val="dk1"/>
              </a:solidFill>
              <a:latin typeface="Arial"/>
              <a:ea typeface="Arial"/>
              <a:cs typeface="Arial"/>
              <a:sym typeface="Arial"/>
            </a:endParaRPr>
          </a:p>
        </p:txBody>
      </p:sp>
      <p:pic>
        <p:nvPicPr>
          <p:cNvPr id="7" name="Figure" descr="A diagram shows a photograph of a snake on the left and a photograph of a frightened person on the right, with an arrow  labeled &quot;time.&quot; Beneath the photos are flow diagrams of four theories of emotion. In the &quot;James-Lange theory,&quot; a box labeled &quot;arousal (snake)&quot; leads to a box labeled &quot;heart pounding, sweating,&quot; which leads to a box labeled &quot;fear (emotion).&quot; In the &quot;Cannon-Bard theory,&quot; a box labeled &quot;arousal (snake)&quot; splits into two boxes labeled &quot;heart pounding, sweating,&quot; and &quot;fear (emotion).&quot; In the &quot;Schachter-Singer Two-Factor theory,&quot; a box labeled &quot;arousal (snake)&quot; leads to two boxes labeled &quot;heart pounding, sweating&quot; and cognitive label (&quot;I'm scared)&quot; which then lead to a single box labeled &quot;fear (emotion).&quot; In the &quot;Lazarus' Cognitive-mediational theory,&quot; a box labeled &quot;arousal (snake)&quot; leads to a box labeled &quot;appraisal,&quot; which leads to a box labeled &quot;fear/heart pounding, sweating.&quot;"/>
          <p:cNvPicPr>
            <a:picLocks noChangeAspect="1"/>
          </p:cNvPicPr>
          <p:nvPr/>
        </p:nvPicPr>
        <p:blipFill>
          <a:blip r:embed="rId3" cstate="email">
            <a:extLst>
              <a:ext uri="{28A0092B-C50C-407E-A947-70E740481C1C}">
                <a14:useLocalDpi xmlns:a14="http://schemas.microsoft.com/office/drawing/2010/main" val="0"/>
              </a:ext>
            </a:extLst>
          </a:blip>
          <a:srcRect t="-10545" b="-10545"/>
          <a:stretch>
            <a:fillRect/>
          </a:stretch>
        </p:blipFill>
        <p:spPr>
          <a:xfrm>
            <a:off x="4489450" y="1108075"/>
            <a:ext cx="4030663" cy="5256213"/>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BIOLOGY OF EMOTIONS</a:t>
            </a:r>
            <a:endParaRPr/>
          </a:p>
        </p:txBody>
      </p:sp>
      <p:sp>
        <p:nvSpPr>
          <p:cNvPr id="317" name="Google Shape;317;p38"/>
          <p:cNvSpPr txBox="1">
            <a:spLocks noGrp="1"/>
          </p:cNvSpPr>
          <p:nvPr>
            <p:ph type="body" idx="1"/>
          </p:nvPr>
        </p:nvSpPr>
        <p:spPr>
          <a:xfrm>
            <a:off x="457200" y="1161315"/>
            <a:ext cx="8367221" cy="233662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The Limbic System</a:t>
            </a:r>
            <a:endParaRPr/>
          </a:p>
          <a:p>
            <a:pPr marL="0" lvl="0" indent="0" algn="l" rtl="0">
              <a:spcBef>
                <a:spcPts val="920"/>
              </a:spcBef>
              <a:spcAft>
                <a:spcPts val="0"/>
              </a:spcAft>
              <a:buClr>
                <a:srgbClr val="6CB255"/>
              </a:buClr>
              <a:buSzPts val="1600"/>
              <a:buNone/>
            </a:pPr>
            <a:r>
              <a:rPr lang="en-US" sz="1600"/>
              <a:t>Involved in mediating emotional response and memory.</a:t>
            </a:r>
            <a:endParaRPr sz="1600"/>
          </a:p>
          <a:p>
            <a:pPr marL="0" lvl="0" indent="0" algn="l" rtl="0">
              <a:spcBef>
                <a:spcPts val="920"/>
              </a:spcBef>
              <a:spcAft>
                <a:spcPts val="0"/>
              </a:spcAft>
              <a:buClr>
                <a:srgbClr val="6CB255"/>
              </a:buClr>
              <a:buSzPts val="1600"/>
              <a:buNone/>
            </a:pPr>
            <a:r>
              <a:rPr lang="en-US" sz="1600" b="1"/>
              <a:t>Hypothalamus</a:t>
            </a:r>
            <a:r>
              <a:rPr lang="en-US" sz="1600"/>
              <a:t> – involved in activation of the sympathetic nervous system (part of an emotional reaction).</a:t>
            </a:r>
            <a:endParaRPr/>
          </a:p>
          <a:p>
            <a:pPr marL="0" lvl="0" indent="0" algn="l" rtl="0">
              <a:spcBef>
                <a:spcPts val="920"/>
              </a:spcBef>
              <a:spcAft>
                <a:spcPts val="0"/>
              </a:spcAft>
              <a:buClr>
                <a:srgbClr val="6CB255"/>
              </a:buClr>
              <a:buSzPts val="1600"/>
              <a:buNone/>
            </a:pPr>
            <a:r>
              <a:rPr lang="en-US" sz="1600" b="1"/>
              <a:t>Thalamus</a:t>
            </a:r>
            <a:r>
              <a:rPr lang="en-US" sz="1600"/>
              <a:t> – sensory relay center, neurons project to both the amygdala and higher cortical regions for further processing.</a:t>
            </a:r>
            <a:endParaRPr/>
          </a:p>
        </p:txBody>
      </p:sp>
      <p:sp>
        <p:nvSpPr>
          <p:cNvPr id="321" name="Google Shape;321;p38"/>
          <p:cNvSpPr txBox="1"/>
          <p:nvPr/>
        </p:nvSpPr>
        <p:spPr>
          <a:xfrm>
            <a:off x="457200" y="3250724"/>
            <a:ext cx="3635829" cy="14645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Amygdala </a:t>
            </a:r>
            <a:r>
              <a:rPr lang="en-US" sz="1600">
                <a:solidFill>
                  <a:schemeClr val="dk1"/>
                </a:solidFill>
                <a:latin typeface="Arial"/>
                <a:ea typeface="Arial"/>
                <a:cs typeface="Arial"/>
                <a:sym typeface="Arial"/>
              </a:rPr>
              <a:t>– plays a role in processing emotional information and sending it on to cortical structures. </a:t>
            </a:r>
            <a:endParaRPr/>
          </a:p>
          <a:p>
            <a:pPr marL="0" marR="0" lvl="0" indent="0" algn="l" rtl="0">
              <a:spcBef>
                <a:spcPts val="1080"/>
              </a:spcBef>
              <a:spcAft>
                <a:spcPts val="0"/>
              </a:spcAft>
              <a:buNone/>
            </a:pPr>
            <a:r>
              <a:rPr lang="en-US" sz="1600" b="1">
                <a:solidFill>
                  <a:schemeClr val="dk1"/>
                </a:solidFill>
                <a:latin typeface="Arial"/>
                <a:ea typeface="Arial"/>
                <a:cs typeface="Arial"/>
                <a:sym typeface="Arial"/>
              </a:rPr>
              <a:t>Hippocampus</a:t>
            </a:r>
            <a:r>
              <a:rPr lang="en-US" sz="1600">
                <a:solidFill>
                  <a:schemeClr val="dk1"/>
                </a:solidFill>
                <a:latin typeface="Arial"/>
                <a:ea typeface="Arial"/>
                <a:cs typeface="Arial"/>
                <a:sym typeface="Arial"/>
              </a:rPr>
              <a:t> – integrates emotional experience with cognition.</a:t>
            </a:r>
            <a:endParaRPr sz="1600">
              <a:solidFill>
                <a:schemeClr val="dk1"/>
              </a:solidFill>
              <a:latin typeface="Arial"/>
              <a:ea typeface="Arial"/>
              <a:cs typeface="Arial"/>
              <a:sym typeface="Arial"/>
            </a:endParaRPr>
          </a:p>
        </p:txBody>
      </p:sp>
      <p:pic>
        <p:nvPicPr>
          <p:cNvPr id="9" name="Figure" descr="An illustration of the brain labels the locations of the &quot;hypothalamus,&quot; &quot;amygdala,&quot; and &quot;hippocampus.&quot;"/>
          <p:cNvPicPr>
            <a:picLocks noChangeAspect="1"/>
          </p:cNvPicPr>
          <p:nvPr/>
        </p:nvPicPr>
        <p:blipFill>
          <a:blip r:embed="rId3" cstate="email">
            <a:extLst>
              <a:ext uri="{28A0092B-C50C-407E-A947-70E740481C1C}">
                <a14:useLocalDpi xmlns:a14="http://schemas.microsoft.com/office/drawing/2010/main" val="0"/>
              </a:ext>
            </a:extLst>
          </a:blip>
          <a:srcRect l="-46498" r="-46498"/>
          <a:stretch>
            <a:fillRect/>
          </a:stretch>
        </p:blipFill>
        <p:spPr>
          <a:xfrm>
            <a:off x="2917872" y="2948801"/>
            <a:ext cx="7081707" cy="307413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25"/>
        <p:cNvGrpSpPr/>
        <p:nvPr/>
      </p:nvGrpSpPr>
      <p:grpSpPr>
        <a:xfrm>
          <a:off x="0" y="0"/>
          <a:ext cx="0" cy="0"/>
          <a:chOff x="0" y="0"/>
          <a:chExt cx="0" cy="0"/>
        </a:xfrm>
      </p:grpSpPr>
      <p:sp>
        <p:nvSpPr>
          <p:cNvPr id="326" name="Google Shape;326;p3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AMYGDALA</a:t>
            </a:r>
            <a:endParaRPr/>
          </a:p>
        </p:txBody>
      </p:sp>
      <p:sp>
        <p:nvSpPr>
          <p:cNvPr id="327" name="Google Shape;327;p39"/>
          <p:cNvSpPr txBox="1">
            <a:spLocks noGrp="1"/>
          </p:cNvSpPr>
          <p:nvPr>
            <p:ph type="body" idx="1"/>
          </p:nvPr>
        </p:nvSpPr>
        <p:spPr>
          <a:xfrm>
            <a:off x="457200" y="1235296"/>
            <a:ext cx="8367221" cy="126116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 amygdala has been a primary target of research concerning the biological basis for emotions, especially fear and anxiety.</a:t>
            </a:r>
            <a:endParaRPr/>
          </a:p>
          <a:p>
            <a:pPr marL="0" lvl="0" indent="0" algn="l" rtl="0">
              <a:spcBef>
                <a:spcPts val="920"/>
              </a:spcBef>
              <a:spcAft>
                <a:spcPts val="0"/>
              </a:spcAft>
              <a:buClr>
                <a:srgbClr val="6CB255"/>
              </a:buClr>
              <a:buSzPts val="1600"/>
              <a:buNone/>
            </a:pPr>
            <a:r>
              <a:rPr lang="en-US" sz="1600"/>
              <a:t>The amygdala is composed of various subnuclei including the basolateral complex and central nucleus.</a:t>
            </a:r>
            <a:endParaRPr/>
          </a:p>
        </p:txBody>
      </p:sp>
      <p:sp>
        <p:nvSpPr>
          <p:cNvPr id="331" name="Google Shape;331;p39"/>
          <p:cNvSpPr txBox="1"/>
          <p:nvPr/>
        </p:nvSpPr>
        <p:spPr>
          <a:xfrm>
            <a:off x="457200" y="2590433"/>
            <a:ext cx="4405086" cy="375230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6CB255"/>
                </a:solidFill>
                <a:latin typeface="Arial"/>
                <a:ea typeface="Arial"/>
                <a:cs typeface="Arial"/>
                <a:sym typeface="Arial"/>
              </a:rPr>
              <a:t>Basolateral Complex:</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Has dense connections with a different sensory areas of the brain.</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Critical for classical conditioning and attaching emotional value to learning processes and memory.</a:t>
            </a:r>
            <a:endParaRPr/>
          </a:p>
          <a:p>
            <a:pPr marL="0" marR="0" lvl="0" indent="0" algn="l" rtl="0">
              <a:spcBef>
                <a:spcPts val="1080"/>
              </a:spcBef>
              <a:spcAft>
                <a:spcPts val="0"/>
              </a:spcAft>
              <a:buNone/>
            </a:pPr>
            <a:r>
              <a:rPr lang="en-US" sz="1600" b="1">
                <a:solidFill>
                  <a:srgbClr val="6CB255"/>
                </a:solidFill>
                <a:latin typeface="Arial"/>
                <a:ea typeface="Arial"/>
                <a:cs typeface="Arial"/>
                <a:sym typeface="Arial"/>
              </a:rPr>
              <a:t>Central Nucleus:</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Involved in attention.</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Has connections with the hypothalamus and various brain stem areas to regulate the autonomic nervous system and endocrine systems’ activities.</a:t>
            </a:r>
            <a:endParaRPr sz="1600">
              <a:solidFill>
                <a:schemeClr val="dk1"/>
              </a:solidFill>
              <a:latin typeface="Arial"/>
              <a:ea typeface="Arial"/>
              <a:cs typeface="Arial"/>
              <a:sym typeface="Arial"/>
            </a:endParaRPr>
          </a:p>
        </p:txBody>
      </p:sp>
      <p:pic>
        <p:nvPicPr>
          <p:cNvPr id="9" name="Figure" descr="An illustration of the brain labels the locations of the &quot;basolateral complex&quot; and &quot;central nucleus&quot; within the &quot;amygdala.&quot;"/>
          <p:cNvPicPr>
            <a:picLocks noChangeAspect="1"/>
          </p:cNvPicPr>
          <p:nvPr/>
        </p:nvPicPr>
        <p:blipFill>
          <a:blip r:embed="rId3" cstate="email">
            <a:extLst>
              <a:ext uri="{28A0092B-C50C-407E-A947-70E740481C1C}">
                <a14:useLocalDpi xmlns:a14="http://schemas.microsoft.com/office/drawing/2010/main" val="0"/>
              </a:ext>
            </a:extLst>
          </a:blip>
          <a:srcRect l="-69439" r="-69439"/>
          <a:stretch>
            <a:fillRect/>
          </a:stretch>
        </p:blipFill>
        <p:spPr>
          <a:xfrm>
            <a:off x="4158641" y="3857394"/>
            <a:ext cx="5941838" cy="257932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35"/>
        <p:cNvGrpSpPr/>
        <p:nvPr/>
      </p:nvGrpSpPr>
      <p:grpSpPr>
        <a:xfrm>
          <a:off x="0" y="0"/>
          <a:ext cx="0" cy="0"/>
          <a:chOff x="0" y="0"/>
          <a:chExt cx="0" cy="0"/>
        </a:xfrm>
      </p:grpSpPr>
      <p:sp>
        <p:nvSpPr>
          <p:cNvPr id="336" name="Google Shape;336;p40"/>
          <p:cNvSpPr txBox="1">
            <a:spLocks noGrp="1"/>
          </p:cNvSpPr>
          <p:nvPr>
            <p:ph type="title"/>
          </p:nvPr>
        </p:nvSpPr>
        <p:spPr>
          <a:xfrm>
            <a:off x="457200" y="241326"/>
            <a:ext cx="8062912" cy="88106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FACIAL EXPRESSION AND RECOGNITION</a:t>
            </a:r>
            <a:br>
              <a:rPr lang="en-US"/>
            </a:br>
            <a:r>
              <a:rPr lang="en-US"/>
              <a:t>OF EMOTIONS</a:t>
            </a:r>
            <a:endParaRPr/>
          </a:p>
        </p:txBody>
      </p:sp>
      <p:sp>
        <p:nvSpPr>
          <p:cNvPr id="337" name="Google Shape;337;p40"/>
          <p:cNvSpPr txBox="1">
            <a:spLocks noGrp="1"/>
          </p:cNvSpPr>
          <p:nvPr>
            <p:ph type="body" idx="1"/>
          </p:nvPr>
        </p:nvSpPr>
        <p:spPr>
          <a:xfrm>
            <a:off x="457200" y="1491181"/>
            <a:ext cx="8367221" cy="463384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a:t>Cultural display rule </a:t>
            </a:r>
            <a:r>
              <a:rPr lang="en-US" sz="1600"/>
              <a:t>– culturally specific standards that govern the types and frequencies of displays of emotions that are acceptable.</a:t>
            </a:r>
            <a:endParaRPr/>
          </a:p>
          <a:p>
            <a:pPr marL="285750" lvl="0" indent="-285750" algn="l" rtl="0">
              <a:spcBef>
                <a:spcPts val="1080"/>
              </a:spcBef>
              <a:spcAft>
                <a:spcPts val="0"/>
              </a:spcAft>
              <a:buSzPts val="1600"/>
              <a:buFont typeface="Arial"/>
              <a:buChar char="•"/>
            </a:pPr>
            <a:r>
              <a:rPr lang="en-US" sz="1600"/>
              <a:t>Individuals from the U.S. express negative emotions like fear, anger and disgust both alone and in the presence of others.</a:t>
            </a:r>
            <a:endParaRPr/>
          </a:p>
          <a:p>
            <a:pPr marL="285750" lvl="0" indent="-285750" algn="l" rtl="0">
              <a:spcBef>
                <a:spcPts val="1080"/>
              </a:spcBef>
              <a:spcAft>
                <a:spcPts val="0"/>
              </a:spcAft>
              <a:buSzPts val="1600"/>
              <a:buFont typeface="Arial"/>
              <a:buChar char="•"/>
            </a:pPr>
            <a:r>
              <a:rPr lang="en-US" sz="1600"/>
              <a:t>Individuals from Japan only express these emotions while alone.</a:t>
            </a:r>
            <a:endParaRPr/>
          </a:p>
          <a:p>
            <a:pPr marL="0" lvl="0" indent="0" algn="l" rtl="0">
              <a:spcBef>
                <a:spcPts val="1080"/>
              </a:spcBef>
              <a:spcAft>
                <a:spcPts val="0"/>
              </a:spcAft>
              <a:buSzPts val="1600"/>
              <a:buNone/>
            </a:pPr>
            <a:r>
              <a:rPr lang="en-US" sz="1600"/>
              <a:t>Despite varying cultural display rules, recognition and production of facial expressions of certain emotions are universal.</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41"/>
          <p:cNvSpPr txBox="1">
            <a:spLocks noGrp="1"/>
          </p:cNvSpPr>
          <p:nvPr>
            <p:ph type="title"/>
          </p:nvPr>
        </p:nvSpPr>
        <p:spPr>
          <a:xfrm>
            <a:off x="457200" y="241326"/>
            <a:ext cx="8062912" cy="75170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160"/>
              <a:buFont typeface="Arial Black"/>
              <a:buNone/>
            </a:pPr>
            <a:r>
              <a:rPr lang="en-US" sz="2160"/>
              <a:t>SEVEN UNIVERSAL FACIAL EXPRESSIONS </a:t>
            </a:r>
            <a:br>
              <a:rPr lang="en-US" sz="2160"/>
            </a:br>
            <a:r>
              <a:rPr lang="en-US" sz="2160"/>
              <a:t>OF EMOTION</a:t>
            </a:r>
            <a:endParaRPr sz="2160"/>
          </a:p>
        </p:txBody>
      </p:sp>
      <p:sp>
        <p:nvSpPr>
          <p:cNvPr id="344" name="Google Shape;344;p41"/>
          <p:cNvSpPr txBox="1">
            <a:spLocks noGrp="1"/>
          </p:cNvSpPr>
          <p:nvPr>
            <p:ph type="body" idx="1"/>
          </p:nvPr>
        </p:nvSpPr>
        <p:spPr>
          <a:xfrm>
            <a:off x="2264340" y="6237353"/>
            <a:ext cx="4448629" cy="4392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295"/>
              <a:buNone/>
            </a:pPr>
            <a:r>
              <a:rPr lang="en-US" sz="1295" dirty="0"/>
              <a:t>(credit: modification of work by Cory </a:t>
            </a:r>
            <a:r>
              <a:rPr lang="en-US" sz="1295" dirty="0" err="1"/>
              <a:t>Zanker</a:t>
            </a:r>
            <a:r>
              <a:rPr lang="en-US" sz="1295" dirty="0"/>
              <a:t>)</a:t>
            </a:r>
            <a:endParaRPr dirty="0"/>
          </a:p>
        </p:txBody>
      </p:sp>
      <p:pic>
        <p:nvPicPr>
          <p:cNvPr id="7" name="Figure" descr="Each of seven photographs includes a person demonstrating a different facial expression: happiness, surprise, sadness, fright, disgust, contempt, and anger."/>
          <p:cNvPicPr>
            <a:picLocks noChangeAspect="1"/>
          </p:cNvPicPr>
          <p:nvPr/>
        </p:nvPicPr>
        <p:blipFill>
          <a:blip r:embed="rId3" cstate="email">
            <a:extLst>
              <a:ext uri="{28A0092B-C50C-407E-A947-70E740481C1C}">
                <a14:useLocalDpi xmlns:a14="http://schemas.microsoft.com/office/drawing/2010/main" val="0"/>
              </a:ext>
            </a:extLst>
          </a:blip>
          <a:srcRect l="-13557" r="-13557"/>
          <a:stretch>
            <a:fillRect/>
          </a:stretch>
        </p:blipFill>
        <p:spPr>
          <a:xfrm>
            <a:off x="572021" y="1929834"/>
            <a:ext cx="8062913" cy="350007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FACIAL FEEDBACK HYPOTHESIS</a:t>
            </a:r>
            <a:endParaRPr/>
          </a:p>
        </p:txBody>
      </p:sp>
      <p:sp>
        <p:nvSpPr>
          <p:cNvPr id="352" name="Google Shape;352;p42"/>
          <p:cNvSpPr txBox="1">
            <a:spLocks noGrp="1"/>
          </p:cNvSpPr>
          <p:nvPr>
            <p:ph type="body" idx="1"/>
          </p:nvPr>
        </p:nvSpPr>
        <p:spPr>
          <a:xfrm>
            <a:off x="457200" y="1335314"/>
            <a:ext cx="8367221" cy="439782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i="1"/>
              <a:t>Does smiling make you happy? Or does being happy make you smile?</a:t>
            </a:r>
            <a:endParaRPr/>
          </a:p>
          <a:p>
            <a:pPr marL="0" lvl="0" indent="0" algn="l" rtl="0">
              <a:spcBef>
                <a:spcPts val="920"/>
              </a:spcBef>
              <a:spcAft>
                <a:spcPts val="0"/>
              </a:spcAft>
              <a:buClr>
                <a:srgbClr val="6CB255"/>
              </a:buClr>
              <a:buSzPts val="1600"/>
              <a:buNone/>
            </a:pPr>
            <a:r>
              <a:rPr lang="en-US" sz="1600" b="1"/>
              <a:t>Facial Feedback Hypothesis </a:t>
            </a:r>
            <a:r>
              <a:rPr lang="en-US" sz="1600"/>
              <a:t>– facial expressions are capable of influencing our emotions.</a:t>
            </a:r>
            <a:endParaRPr/>
          </a:p>
          <a:p>
            <a:pPr marL="0" lvl="0" indent="0" algn="l" rtl="0">
              <a:spcBef>
                <a:spcPts val="920"/>
              </a:spcBef>
              <a:spcAft>
                <a:spcPts val="0"/>
              </a:spcAft>
              <a:buClr>
                <a:srgbClr val="6CB255"/>
              </a:buClr>
              <a:buSzPts val="1600"/>
              <a:buNone/>
            </a:pPr>
            <a:r>
              <a:rPr lang="en-US" sz="1600" b="1"/>
              <a:t>Support:</a:t>
            </a:r>
            <a:endParaRPr/>
          </a:p>
          <a:p>
            <a:pPr marL="285750" lvl="0" indent="-285750" algn="l" rtl="0">
              <a:spcBef>
                <a:spcPts val="920"/>
              </a:spcBef>
              <a:spcAft>
                <a:spcPts val="0"/>
              </a:spcAft>
              <a:buSzPts val="1600"/>
              <a:buFont typeface="Arial"/>
              <a:buChar char="•"/>
            </a:pPr>
            <a:r>
              <a:rPr lang="en-US" sz="1600"/>
              <a:t>Depressed individuals reported less depression after paralysis of their frowning muscles with Botox injections.</a:t>
            </a:r>
            <a:endParaRPr/>
          </a:p>
          <a:p>
            <a:pPr marL="0" lvl="0" indent="0" algn="l" rtl="0">
              <a:spcBef>
                <a:spcPts val="920"/>
              </a:spcBef>
              <a:spcAft>
                <a:spcPts val="0"/>
              </a:spcAft>
              <a:buClr>
                <a:srgbClr val="6CB255"/>
              </a:buClr>
              <a:buSzPts val="1600"/>
              <a:buNone/>
            </a:pPr>
            <a:endParaRPr sz="1600"/>
          </a:p>
          <a:p>
            <a:pPr marL="0" lvl="0" indent="0" algn="l" rtl="0">
              <a:spcBef>
                <a:spcPts val="920"/>
              </a:spcBef>
              <a:spcAft>
                <a:spcPts val="0"/>
              </a:spcAft>
              <a:buClr>
                <a:srgbClr val="6CB255"/>
              </a:buClr>
              <a:buSzPts val="1600"/>
              <a:buNone/>
            </a:pPr>
            <a:r>
              <a:rPr lang="en-US" sz="1600"/>
              <a:t>Emotional stimulus → facial expression → physiological arousal → emotional experience.</a:t>
            </a:r>
            <a:endParaRPr sz="1600"/>
          </a:p>
          <a:p>
            <a:pPr marL="285750" lvl="0" indent="-184150" algn="l" rtl="0">
              <a:spcBef>
                <a:spcPts val="920"/>
              </a:spcBef>
              <a:spcAft>
                <a:spcPts val="0"/>
              </a:spcAft>
              <a:buSzPts val="1600"/>
              <a:buFont typeface="Arial"/>
              <a:buNone/>
            </a:pPr>
            <a:endParaRPr sz="1600"/>
          </a:p>
        </p:txBody>
      </p:sp>
      <p:sp>
        <p:nvSpPr>
          <p:cNvPr id="4" name="Footer Placeholder 1">
            <a:extLst>
              <a:ext uri="{FF2B5EF4-FFF2-40B4-BE49-F238E27FC236}">
                <a16:creationId xmlns:a16="http://schemas.microsoft.com/office/drawing/2014/main" id="{7B57C7D3-748E-774E-9C6C-43771850D4FC}"/>
              </a:ext>
            </a:extLst>
          </p:cNvPr>
          <p:cNvSpPr>
            <a:spLocks noGrp="1"/>
          </p:cNvSpPr>
          <p:nvPr>
            <p:ph type="ftr" sz="quarter" idx="11"/>
          </p:nvPr>
        </p:nvSpPr>
        <p:spPr>
          <a:xfrm>
            <a:off x="220749" y="6409731"/>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INTRINSIC VS EXTRINSIC MOTIVATION</a:t>
            </a:r>
            <a:endParaRPr/>
          </a:p>
        </p:txBody>
      </p:sp>
      <p:sp>
        <p:nvSpPr>
          <p:cNvPr id="78" name="Google Shape;78;p10"/>
          <p:cNvSpPr txBox="1">
            <a:spLocks noGrp="1"/>
          </p:cNvSpPr>
          <p:nvPr>
            <p:ph type="body" idx="1"/>
          </p:nvPr>
        </p:nvSpPr>
        <p:spPr>
          <a:xfrm>
            <a:off x="457200" y="1160828"/>
            <a:ext cx="8483334" cy="223042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dirty="0" err="1"/>
              <a:t>Overjustification</a:t>
            </a:r>
            <a:r>
              <a:rPr lang="en-US" sz="1600" b="1" dirty="0"/>
              <a:t> effect </a:t>
            </a:r>
            <a:r>
              <a:rPr lang="en-US" sz="1600" dirty="0"/>
              <a:t>– intrinsic motivation is diminished when extrinsic motivation is given.</a:t>
            </a:r>
            <a:endParaRPr dirty="0"/>
          </a:p>
          <a:p>
            <a:pPr marL="0" lvl="0" indent="0" algn="l" rtl="0">
              <a:spcBef>
                <a:spcPts val="1080"/>
              </a:spcBef>
              <a:spcAft>
                <a:spcPts val="0"/>
              </a:spcAft>
              <a:buSzPts val="1600"/>
              <a:buNone/>
            </a:pPr>
            <a:r>
              <a:rPr lang="en-US" sz="1600" dirty="0"/>
              <a:t>Research suggests that when something we love to do, like icing cakes, becomes our job, our intrinsic and extrinsic motivations to do it may change. Once we are receiving an extrinsic motivation (like being paid) we may lose the motivation to do it just for enjoyment.</a:t>
            </a:r>
            <a:endParaRPr dirty="0"/>
          </a:p>
          <a:p>
            <a:pPr marL="0" lvl="0" indent="0" algn="l" rtl="0">
              <a:spcBef>
                <a:spcPts val="1080"/>
              </a:spcBef>
              <a:spcAft>
                <a:spcPts val="0"/>
              </a:spcAft>
              <a:buSzPts val="1600"/>
              <a:buNone/>
            </a:pPr>
            <a:r>
              <a:rPr lang="en-US" sz="1600" dirty="0"/>
              <a:t>Other research suggests the opposite, that certain types of  reinforcement, such as praise, can increase intrinsic motivation).</a:t>
            </a:r>
            <a:endParaRPr dirty="0"/>
          </a:p>
          <a:p>
            <a:pPr marL="0" lvl="0" indent="0" algn="l" rtl="0">
              <a:spcBef>
                <a:spcPts val="1080"/>
              </a:spcBef>
              <a:spcAft>
                <a:spcPts val="0"/>
              </a:spcAft>
              <a:buSzPts val="1600"/>
              <a:buNone/>
            </a:pPr>
            <a:endParaRPr sz="1600" dirty="0"/>
          </a:p>
        </p:txBody>
      </p:sp>
      <p:sp>
        <p:nvSpPr>
          <p:cNvPr id="81" name="Google Shape;81;p10"/>
          <p:cNvSpPr txBox="1"/>
          <p:nvPr/>
        </p:nvSpPr>
        <p:spPr>
          <a:xfrm>
            <a:off x="6183087" y="6379586"/>
            <a:ext cx="2757448" cy="2923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 (credit: </a:t>
            </a:r>
            <a:r>
              <a:rPr lang="en-US" sz="1300" dirty="0" err="1">
                <a:solidFill>
                  <a:schemeClr val="dk1"/>
                </a:solidFill>
                <a:latin typeface="Arial"/>
                <a:ea typeface="Arial"/>
                <a:cs typeface="Arial"/>
                <a:sym typeface="Arial"/>
              </a:rPr>
              <a:t>Agustín</a:t>
            </a:r>
            <a:r>
              <a:rPr lang="en-US" sz="1300" dirty="0">
                <a:solidFill>
                  <a:schemeClr val="dk1"/>
                </a:solidFill>
                <a:latin typeface="Arial"/>
                <a:ea typeface="Arial"/>
                <a:cs typeface="Arial"/>
                <a:sym typeface="Arial"/>
              </a:rPr>
              <a:t> Ruiz)</a:t>
            </a:r>
            <a:endParaRPr sz="1300" dirty="0">
              <a:solidFill>
                <a:schemeClr val="dk1"/>
              </a:solidFill>
              <a:latin typeface="Arial"/>
              <a:ea typeface="Arial"/>
              <a:cs typeface="Arial"/>
              <a:sym typeface="Arial"/>
            </a:endParaRPr>
          </a:p>
        </p:txBody>
      </p:sp>
      <p:sp>
        <p:nvSpPr>
          <p:cNvPr id="82" name="Google Shape;82;p10"/>
          <p:cNvSpPr txBox="1"/>
          <p:nvPr/>
        </p:nvSpPr>
        <p:spPr>
          <a:xfrm>
            <a:off x="457199" y="3391254"/>
            <a:ext cx="4579257" cy="325986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Arial"/>
                <a:ea typeface="Arial"/>
                <a:cs typeface="Arial"/>
                <a:sym typeface="Arial"/>
              </a:rPr>
              <a:t>Explanations of differences:</a:t>
            </a:r>
            <a:endParaRPr/>
          </a:p>
          <a:p>
            <a:pPr marL="342900" marR="0" lvl="0" indent="-342900" algn="l" rtl="0">
              <a:spcBef>
                <a:spcPts val="1080"/>
              </a:spcBef>
              <a:spcAft>
                <a:spcPts val="0"/>
              </a:spcAft>
              <a:buClr>
                <a:srgbClr val="6CB255"/>
              </a:buClr>
              <a:buSzPts val="1600"/>
              <a:buFont typeface="Arial"/>
              <a:buAutoNum type="arabicPeriod"/>
            </a:pPr>
            <a:r>
              <a:rPr lang="en-US" sz="1600">
                <a:solidFill>
                  <a:schemeClr val="dk1"/>
                </a:solidFill>
                <a:latin typeface="Arial"/>
                <a:ea typeface="Arial"/>
                <a:cs typeface="Arial"/>
                <a:sym typeface="Arial"/>
              </a:rPr>
              <a:t>Type of reinforcement.</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Tangible rewards appear to decrease intrinsic motivation.</a:t>
            </a:r>
            <a:endParaRPr/>
          </a:p>
          <a:p>
            <a:pPr marL="285750" marR="0" lvl="0" indent="-285750" algn="l" rtl="0">
              <a:spcBef>
                <a:spcPts val="1080"/>
              </a:spcBef>
              <a:spcAft>
                <a:spcPts val="0"/>
              </a:spcAft>
              <a:buClr>
                <a:srgbClr val="6CB255"/>
              </a:buClr>
              <a:buSzPts val="1600"/>
              <a:buFont typeface="Arial"/>
              <a:buChar char="•"/>
            </a:pPr>
            <a:r>
              <a:rPr lang="en-US" sz="1600">
                <a:solidFill>
                  <a:schemeClr val="dk1"/>
                </a:solidFill>
                <a:latin typeface="Arial"/>
                <a:ea typeface="Arial"/>
                <a:cs typeface="Arial"/>
                <a:sym typeface="Arial"/>
              </a:rPr>
              <a:t>Intangible rewards appear to increase motivation.</a:t>
            </a:r>
            <a:endParaRPr/>
          </a:p>
          <a:p>
            <a:pPr marL="342900" marR="0" lvl="0" indent="-342900" algn="l" rtl="0">
              <a:spcBef>
                <a:spcPts val="1080"/>
              </a:spcBef>
              <a:spcAft>
                <a:spcPts val="0"/>
              </a:spcAft>
              <a:buClr>
                <a:srgbClr val="6CB255"/>
              </a:buClr>
              <a:buSzPts val="1600"/>
              <a:buFont typeface="Arial Black"/>
              <a:buAutoNum type="arabicPeriod" startAt="2"/>
            </a:pPr>
            <a:r>
              <a:rPr lang="en-US" sz="1600">
                <a:solidFill>
                  <a:schemeClr val="dk1"/>
                </a:solidFill>
                <a:latin typeface="Arial"/>
                <a:ea typeface="Arial"/>
                <a:cs typeface="Arial"/>
                <a:sym typeface="Arial"/>
              </a:rPr>
              <a:t>Expectation of extrinsic reward – intrinsic motivation is more likely to decrease if extrinsic reward is expected.</a:t>
            </a:r>
            <a:endParaRPr/>
          </a:p>
          <a:p>
            <a:pPr marL="342900" marR="0" lvl="0" indent="-241300" algn="l" rtl="0">
              <a:spcBef>
                <a:spcPts val="108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pic>
        <p:nvPicPr>
          <p:cNvPr id="9" name="Figure" descr="A photograph shows several chefs preparing food together in a kitchen."/>
          <p:cNvPicPr>
            <a:picLocks noChangeAspect="1"/>
          </p:cNvPicPr>
          <p:nvPr/>
        </p:nvPicPr>
        <p:blipFill>
          <a:blip r:embed="rId3">
            <a:extLst>
              <a:ext uri="{28A0092B-C50C-407E-A947-70E740481C1C}">
                <a14:useLocalDpi xmlns:a14="http://schemas.microsoft.com/office/drawing/2010/main" val="0"/>
              </a:ext>
            </a:extLst>
          </a:blip>
          <a:srcRect l="-27261" r="-27261"/>
          <a:stretch>
            <a:fillRect/>
          </a:stretch>
        </p:blipFill>
        <p:spPr>
          <a:xfrm>
            <a:off x="4359057" y="3864744"/>
            <a:ext cx="5328063" cy="2312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INSTINCT THEORY OF MOTIVATION</a:t>
            </a:r>
            <a:endParaRPr/>
          </a:p>
        </p:txBody>
      </p:sp>
      <p:sp>
        <p:nvSpPr>
          <p:cNvPr id="89" name="Google Shape;89;p11"/>
          <p:cNvSpPr txBox="1">
            <a:spLocks noGrp="1"/>
          </p:cNvSpPr>
          <p:nvPr>
            <p:ph type="body" idx="1"/>
          </p:nvPr>
        </p:nvSpPr>
        <p:spPr>
          <a:xfrm>
            <a:off x="457199" y="1158216"/>
            <a:ext cx="8367221" cy="240650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William James </a:t>
            </a:r>
            <a:endParaRPr sz="1600" b="1" u="sng">
              <a:solidFill>
                <a:srgbClr val="6CB255"/>
              </a:solidFill>
            </a:endParaRPr>
          </a:p>
          <a:p>
            <a:pPr marL="285750" lvl="0" indent="-285750" algn="l" rtl="0">
              <a:spcBef>
                <a:spcPts val="920"/>
              </a:spcBef>
              <a:spcAft>
                <a:spcPts val="0"/>
              </a:spcAft>
              <a:buSzPts val="1600"/>
              <a:buFont typeface="Arial"/>
              <a:buChar char="•"/>
            </a:pPr>
            <a:r>
              <a:rPr lang="en-US" sz="1600"/>
              <a:t>Proposed the instinct theory of motivation, asserting that behavior is driven by instincts (which aid survival).</a:t>
            </a:r>
            <a:endParaRPr/>
          </a:p>
          <a:p>
            <a:pPr marL="285750" lvl="0" indent="-285750" algn="l" rtl="0">
              <a:spcBef>
                <a:spcPts val="920"/>
              </a:spcBef>
              <a:spcAft>
                <a:spcPts val="0"/>
              </a:spcAft>
              <a:buSzPts val="1600"/>
              <a:buFont typeface="Arial"/>
              <a:buChar char="•"/>
            </a:pPr>
            <a:r>
              <a:rPr lang="en-US" sz="1600"/>
              <a:t>Proposed instincts included a mother’s protection of her baby, the urge to lick sugar, and hunting prey.</a:t>
            </a:r>
            <a:endParaRPr/>
          </a:p>
          <a:p>
            <a:pPr marL="285750" lvl="0" indent="-285750" algn="l" rtl="0">
              <a:spcBef>
                <a:spcPts val="920"/>
              </a:spcBef>
              <a:spcAft>
                <a:spcPts val="0"/>
              </a:spcAft>
              <a:buSzPts val="1600"/>
              <a:buFont typeface="Arial"/>
              <a:buChar char="•"/>
            </a:pPr>
            <a:r>
              <a:rPr lang="en-US" sz="1600"/>
              <a:t>The theory received criticism for ignoring the role of learning in shaping human behavior.</a:t>
            </a:r>
            <a:endParaRPr sz="1600"/>
          </a:p>
        </p:txBody>
      </p:sp>
      <p:sp>
        <p:nvSpPr>
          <p:cNvPr id="91" name="Google Shape;91;p11"/>
          <p:cNvSpPr txBox="1"/>
          <p:nvPr/>
        </p:nvSpPr>
        <p:spPr>
          <a:xfrm>
            <a:off x="1462325" y="6415315"/>
            <a:ext cx="6836229"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(credit b: modification of work by “Mothering Touch”/Flickr)</a:t>
            </a:r>
            <a:endParaRPr sz="1400" dirty="0">
              <a:solidFill>
                <a:schemeClr val="dk1"/>
              </a:solidFill>
              <a:latin typeface="Arial"/>
              <a:ea typeface="Arial"/>
              <a:cs typeface="Arial"/>
              <a:sym typeface="Arial"/>
            </a:endParaRPr>
          </a:p>
        </p:txBody>
      </p:sp>
      <p:sp>
        <p:nvSpPr>
          <p:cNvPr id="92" name="Google Shape;92;p11"/>
          <p:cNvSpPr txBox="1"/>
          <p:nvPr/>
        </p:nvSpPr>
        <p:spPr>
          <a:xfrm>
            <a:off x="7002629" y="4411017"/>
            <a:ext cx="1821791"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In humans, instincts may include behaviors such as an infant’s rooting for a nipple and sucking. </a:t>
            </a:r>
            <a:endParaRPr sz="1600">
              <a:solidFill>
                <a:schemeClr val="dk1"/>
              </a:solidFill>
              <a:latin typeface="Arial"/>
              <a:ea typeface="Arial"/>
              <a:cs typeface="Arial"/>
              <a:sym typeface="Arial"/>
            </a:endParaRPr>
          </a:p>
        </p:txBody>
      </p:sp>
      <p:pic>
        <p:nvPicPr>
          <p:cNvPr id="9" name="Figure" descr="Photograph A shows William James. Photograph B shows a person breastfeeding a baby."/>
          <p:cNvPicPr>
            <a:picLocks noChangeAspect="1"/>
          </p:cNvPicPr>
          <p:nvPr/>
        </p:nvPicPr>
        <p:blipFill>
          <a:blip r:embed="rId3" cstate="email">
            <a:extLst>
              <a:ext uri="{28A0092B-C50C-407E-A947-70E740481C1C}">
                <a14:useLocalDpi xmlns:a14="http://schemas.microsoft.com/office/drawing/2010/main" val="0"/>
              </a:ext>
            </a:extLst>
          </a:blip>
          <a:srcRect l="-18400" r="-18400"/>
          <a:stretch>
            <a:fillRect/>
          </a:stretch>
        </p:blipFill>
        <p:spPr>
          <a:xfrm>
            <a:off x="1039520" y="3841994"/>
            <a:ext cx="5380789" cy="2335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DRIVE THEORY OF MOTIVATION</a:t>
            </a:r>
            <a:endParaRPr/>
          </a:p>
        </p:txBody>
      </p:sp>
      <p:sp>
        <p:nvSpPr>
          <p:cNvPr id="99" name="Google Shape;99;p12"/>
          <p:cNvSpPr txBox="1">
            <a:spLocks noGrp="1"/>
          </p:cNvSpPr>
          <p:nvPr>
            <p:ph type="body" idx="1"/>
          </p:nvPr>
        </p:nvSpPr>
        <p:spPr>
          <a:xfrm>
            <a:off x="457199" y="1103086"/>
            <a:ext cx="8367222" cy="310605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Drive theory proposed that the maintenance of homeostasis is important in directing behavior.</a:t>
            </a:r>
            <a:endParaRPr/>
          </a:p>
          <a:p>
            <a:pPr marL="285750" lvl="0" indent="-285750" algn="l" rtl="0">
              <a:spcBef>
                <a:spcPts val="1080"/>
              </a:spcBef>
              <a:spcAft>
                <a:spcPts val="0"/>
              </a:spcAft>
              <a:buSzPts val="1600"/>
              <a:buFont typeface="Arial"/>
              <a:buChar char="•"/>
            </a:pPr>
            <a:r>
              <a:rPr lang="en-US" sz="1600"/>
              <a:t>Deviations from homeostasis create physiological needs resulting in </a:t>
            </a:r>
            <a:r>
              <a:rPr lang="en-US" sz="1600" u="sng"/>
              <a:t>psychological drive states</a:t>
            </a:r>
            <a:r>
              <a:rPr lang="en-US" sz="1600"/>
              <a:t> that direct behavior to meet the need and bring the system back to homeostasis.</a:t>
            </a:r>
            <a:endParaRPr/>
          </a:p>
          <a:p>
            <a:pPr marL="285750" lvl="0" indent="-285750" algn="l" rtl="0">
              <a:spcBef>
                <a:spcPts val="1080"/>
              </a:spcBef>
              <a:spcAft>
                <a:spcPts val="0"/>
              </a:spcAft>
              <a:buSzPts val="1600"/>
              <a:buFont typeface="Arial"/>
              <a:buChar char="•"/>
            </a:pPr>
            <a:r>
              <a:rPr lang="en-US" sz="1600"/>
              <a:t>Emphasizes the role that </a:t>
            </a:r>
            <a:r>
              <a:rPr lang="en-US" sz="1600" u="sng"/>
              <a:t>habits</a:t>
            </a:r>
            <a:r>
              <a:rPr lang="en-US" sz="1600"/>
              <a:t> (pattern of behavior in which we regularly engage) play in behavioral responses → If a behavior successfully reduces a drive, we are more likely to engage in that behavior in future.</a:t>
            </a:r>
            <a:endParaRPr sz="1600"/>
          </a:p>
          <a:p>
            <a:pPr marL="285750" lvl="0" indent="-285750" algn="l" rtl="0">
              <a:spcBef>
                <a:spcPts val="1080"/>
              </a:spcBef>
              <a:spcAft>
                <a:spcPts val="0"/>
              </a:spcAft>
              <a:buSzPts val="1600"/>
              <a:buFont typeface="Arial"/>
              <a:buChar char="•"/>
            </a:pPr>
            <a:r>
              <a:rPr lang="en-US" sz="1600"/>
              <a:t>Hunger and subsequent eating are the result of complex physiological processes that maintain homeostasis. </a:t>
            </a:r>
            <a:endParaRPr sz="1600"/>
          </a:p>
        </p:txBody>
      </p:sp>
      <p:sp>
        <p:nvSpPr>
          <p:cNvPr id="101" name="Google Shape;101;p12"/>
          <p:cNvSpPr txBox="1"/>
          <p:nvPr/>
        </p:nvSpPr>
        <p:spPr>
          <a:xfrm>
            <a:off x="457199" y="6168571"/>
            <a:ext cx="8236858" cy="4924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(credit “left”: modification of work by “Gracie and Viv”/Flickr; credit “center”: modification of work by Steven </a:t>
            </a:r>
            <a:r>
              <a:rPr lang="en-US" sz="1300" dirty="0" err="1">
                <a:solidFill>
                  <a:schemeClr val="dk1"/>
                </a:solidFill>
                <a:latin typeface="Arial"/>
                <a:ea typeface="Arial"/>
                <a:cs typeface="Arial"/>
                <a:sym typeface="Arial"/>
              </a:rPr>
              <a:t>Depolo</a:t>
            </a:r>
            <a:r>
              <a:rPr lang="en-US" sz="1300" dirty="0">
                <a:solidFill>
                  <a:schemeClr val="dk1"/>
                </a:solidFill>
                <a:latin typeface="Arial"/>
                <a:ea typeface="Arial"/>
                <a:cs typeface="Arial"/>
                <a:sym typeface="Arial"/>
              </a:rPr>
              <a:t>; credit “right”: modification of work by Monica </a:t>
            </a:r>
            <a:r>
              <a:rPr lang="en-US" sz="1300" dirty="0" err="1">
                <a:solidFill>
                  <a:schemeClr val="dk1"/>
                </a:solidFill>
                <a:latin typeface="Arial"/>
                <a:ea typeface="Arial"/>
                <a:cs typeface="Arial"/>
                <a:sym typeface="Arial"/>
              </a:rPr>
              <a:t>Renata</a:t>
            </a:r>
            <a:r>
              <a:rPr lang="en-US" sz="1300" dirty="0">
                <a:solidFill>
                  <a:schemeClr val="dk1"/>
                </a:solidFill>
                <a:latin typeface="Arial"/>
                <a:ea typeface="Arial"/>
                <a:cs typeface="Arial"/>
                <a:sym typeface="Arial"/>
              </a:rPr>
              <a:t>)</a:t>
            </a:r>
            <a:endParaRPr sz="1300" dirty="0">
              <a:solidFill>
                <a:schemeClr val="dk1"/>
              </a:solidFill>
              <a:latin typeface="Arial"/>
              <a:ea typeface="Arial"/>
              <a:cs typeface="Arial"/>
              <a:sym typeface="Arial"/>
            </a:endParaRPr>
          </a:p>
        </p:txBody>
      </p:sp>
      <p:pic>
        <p:nvPicPr>
          <p:cNvPr id="8" name="Figure" descr="Photograph &quot;left&quot; shows a child eating watermelon. Photograph &quot;center&quot; shows a young person eating sushi. Photograph &quot;right&quot; shows an elderly person eating food."/>
          <p:cNvPicPr>
            <a:picLocks noChangeAspect="1"/>
          </p:cNvPicPr>
          <p:nvPr/>
        </p:nvPicPr>
        <p:blipFill>
          <a:blip r:embed="rId3">
            <a:extLst>
              <a:ext uri="{28A0092B-C50C-407E-A947-70E740481C1C}">
                <a14:useLocalDpi xmlns:a14="http://schemas.microsoft.com/office/drawing/2010/main" val="0"/>
              </a:ext>
            </a:extLst>
          </a:blip>
          <a:srcRect t="-29439" b="-29439"/>
          <a:stretch>
            <a:fillRect/>
          </a:stretch>
        </p:blipFill>
        <p:spPr>
          <a:xfrm>
            <a:off x="609353" y="2668500"/>
            <a:ext cx="8062913" cy="35000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AROUSAL THEORY OF MOTIVATION</a:t>
            </a:r>
            <a:endParaRPr/>
          </a:p>
        </p:txBody>
      </p:sp>
      <p:sp>
        <p:nvSpPr>
          <p:cNvPr id="108" name="Google Shape;108;p13"/>
          <p:cNvSpPr txBox="1">
            <a:spLocks noGrp="1"/>
          </p:cNvSpPr>
          <p:nvPr>
            <p:ph type="body" idx="1"/>
          </p:nvPr>
        </p:nvSpPr>
        <p:spPr>
          <a:xfrm>
            <a:off x="457199" y="5936570"/>
            <a:ext cx="836722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400" dirty="0"/>
              <a:t>The concept of optimal arousal in relation to performance on a task is depicted here. Performance is maximized at the optimal level of arousal, and it tapers off during under- and </a:t>
            </a:r>
            <a:r>
              <a:rPr lang="en-US" sz="1400" dirty="0" err="1"/>
              <a:t>overarousal</a:t>
            </a:r>
            <a:r>
              <a:rPr lang="en-US" sz="1400" dirty="0"/>
              <a:t>.</a:t>
            </a:r>
            <a:endParaRPr sz="1800" dirty="0"/>
          </a:p>
        </p:txBody>
      </p:sp>
      <p:sp>
        <p:nvSpPr>
          <p:cNvPr id="111" name="Google Shape;111;p13"/>
          <p:cNvSpPr txBox="1"/>
          <p:nvPr/>
        </p:nvSpPr>
        <p:spPr>
          <a:xfrm>
            <a:off x="457198" y="1049487"/>
            <a:ext cx="8222343" cy="15004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dk1"/>
                </a:solidFill>
                <a:latin typeface="Arial"/>
                <a:ea typeface="Arial"/>
                <a:cs typeface="Arial"/>
                <a:sym typeface="Arial"/>
              </a:rPr>
              <a:t>Arousal theories assert that there is an optimal level of arousal that we all try to maintain.</a:t>
            </a:r>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Underaroused →Become bored, seek stimulation.</a:t>
            </a:r>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Overaroused → Engage in behaviors to reduce arousal.</a:t>
            </a:r>
            <a:endParaRPr/>
          </a:p>
          <a:p>
            <a:pPr marL="0" marR="0" lvl="0" indent="0" algn="l" rtl="0">
              <a:spcBef>
                <a:spcPts val="1080"/>
              </a:spcBef>
              <a:spcAft>
                <a:spcPts val="0"/>
              </a:spcAft>
              <a:buNone/>
            </a:pPr>
            <a:r>
              <a:rPr lang="en-US" sz="1600">
                <a:solidFill>
                  <a:schemeClr val="dk1"/>
                </a:solidFill>
                <a:latin typeface="Arial"/>
                <a:ea typeface="Arial"/>
                <a:cs typeface="Arial"/>
                <a:sym typeface="Arial"/>
              </a:rPr>
              <a:t>Research suggests that the optimal arousal level for performance is moderate arousal.</a:t>
            </a:r>
            <a:endParaRPr sz="1600">
              <a:solidFill>
                <a:schemeClr val="dk1"/>
              </a:solidFill>
              <a:latin typeface="Arial"/>
              <a:ea typeface="Arial"/>
              <a:cs typeface="Arial"/>
              <a:sym typeface="Arial"/>
            </a:endParaRPr>
          </a:p>
        </p:txBody>
      </p:sp>
      <p:pic>
        <p:nvPicPr>
          <p:cNvPr id="4" name="Picture 3" descr="A line graph has an x-axis labeled &quot;arousal level&quot; with an arrow indicating &quot;low&quot; to &quot;high&quot; and a y-axis labeled &quot;performance quality&quot; with an arrow indicating &quot;low&quot; to &quot;high.&quot; A curve charts optimal arousal. Where arousal level and performance quality are both &quot;low,&quot; the curve is low and labeled &quot;boredom or apathy.&quot; Where arousal level is &quot;medium&quot; and &quot;performance quality is &quot;medium,&quot; the curve peaks and is labeled &quot;optimal level.&quot; Where the arousal level is &quot;high&quot; and the performance quality is &quot;low,&quot; the curve is low and is labeled &quot;high anxiety.&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0514" y="2698524"/>
            <a:ext cx="6671402" cy="32380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AROUSAL THEORY OF MOTIVATION</a:t>
            </a:r>
            <a:endParaRPr/>
          </a:p>
        </p:txBody>
      </p:sp>
      <p:sp>
        <p:nvSpPr>
          <p:cNvPr id="117" name="Google Shape;117;p14"/>
          <p:cNvSpPr txBox="1">
            <a:spLocks noGrp="1"/>
          </p:cNvSpPr>
          <p:nvPr>
            <p:ph type="body" idx="1"/>
          </p:nvPr>
        </p:nvSpPr>
        <p:spPr>
          <a:xfrm>
            <a:off x="457199" y="1112894"/>
            <a:ext cx="8367221" cy="187387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b="1" u="sng">
                <a:solidFill>
                  <a:srgbClr val="6CB255"/>
                </a:solidFill>
              </a:rPr>
              <a:t>Yerkes and Dodson (1908)</a:t>
            </a:r>
            <a:endParaRPr/>
          </a:p>
          <a:p>
            <a:pPr marL="0" lvl="0" indent="0" algn="l" rtl="0">
              <a:spcBef>
                <a:spcPts val="1080"/>
              </a:spcBef>
              <a:spcAft>
                <a:spcPts val="0"/>
              </a:spcAft>
              <a:buSzPts val="1600"/>
              <a:buNone/>
            </a:pPr>
            <a:r>
              <a:rPr lang="en-US" sz="1600"/>
              <a:t>The optimal arousal level depends on the complexity and difficulty of the task to be performed.</a:t>
            </a:r>
            <a:endParaRPr/>
          </a:p>
          <a:p>
            <a:pPr marL="0" lvl="0" indent="0" algn="l" rtl="0">
              <a:spcBef>
                <a:spcPts val="1080"/>
              </a:spcBef>
              <a:spcAft>
                <a:spcPts val="0"/>
              </a:spcAft>
              <a:buSzPts val="1600"/>
              <a:buNone/>
            </a:pPr>
            <a:r>
              <a:rPr lang="en-US" sz="1600" b="1"/>
              <a:t>Yerkes-Dodson Law </a:t>
            </a:r>
            <a:r>
              <a:rPr lang="en-US" sz="1600"/>
              <a:t>– task performance is best when arousal levels are in a middle range, with difficult tasks best performed under lower levels of arousal and simple tasks best performed under higher levels of arousal.</a:t>
            </a:r>
            <a:endParaRPr/>
          </a:p>
        </p:txBody>
      </p:sp>
      <p:pic>
        <p:nvPicPr>
          <p:cNvPr id="9" name="Picture 8" descr="data-alt=&quot;A line graph has an x-axis labeled “arousal level” with an arrow indicating “low” to “high” and a y-axis labeled “performance quality” with an arrow indicating “low” to “high.” Two curves charts optimal arousal, one for difficult tasks and the other for easy tasks. The optimal level for easy tasks is reached with slightly higher arousal levels than for difficult tasks.&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810" y="3097745"/>
            <a:ext cx="5595691" cy="2922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1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SELF-EFFICACY &amp; SOCIAL MOTIVATION</a:t>
            </a:r>
            <a:endParaRPr/>
          </a:p>
        </p:txBody>
      </p:sp>
      <p:sp>
        <p:nvSpPr>
          <p:cNvPr id="126" name="Google Shape;126;p15"/>
          <p:cNvSpPr txBox="1">
            <a:spLocks noGrp="1"/>
          </p:cNvSpPr>
          <p:nvPr>
            <p:ph type="body" idx="1"/>
          </p:nvPr>
        </p:nvSpPr>
        <p:spPr>
          <a:xfrm>
            <a:off x="457200" y="1317010"/>
            <a:ext cx="8367221" cy="499670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b="1" u="sng">
                <a:solidFill>
                  <a:srgbClr val="6CB255"/>
                </a:solidFill>
              </a:rPr>
              <a:t>Self-Efficacy</a:t>
            </a:r>
            <a:endParaRPr/>
          </a:p>
          <a:p>
            <a:pPr marL="0" lvl="0" indent="0" algn="l" rtl="0">
              <a:spcBef>
                <a:spcPts val="920"/>
              </a:spcBef>
              <a:spcAft>
                <a:spcPts val="0"/>
              </a:spcAft>
              <a:buClr>
                <a:srgbClr val="6CB255"/>
              </a:buClr>
              <a:buSzPts val="1600"/>
              <a:buNone/>
            </a:pPr>
            <a:r>
              <a:rPr lang="en-US" sz="1600" b="1"/>
              <a:t>Self-efficacy</a:t>
            </a:r>
            <a:r>
              <a:rPr lang="en-US" sz="1600"/>
              <a:t> – an individual’s belief in her own capability to complete a task.</a:t>
            </a:r>
            <a:endParaRPr/>
          </a:p>
          <a:p>
            <a:pPr marL="0" lvl="0" indent="0" algn="l" rtl="0">
              <a:spcBef>
                <a:spcPts val="920"/>
              </a:spcBef>
              <a:spcAft>
                <a:spcPts val="0"/>
              </a:spcAft>
              <a:buClr>
                <a:srgbClr val="6CB255"/>
              </a:buClr>
              <a:buSzPts val="1600"/>
              <a:buNone/>
            </a:pPr>
            <a:r>
              <a:rPr lang="en-US" sz="1600" b="1">
                <a:solidFill>
                  <a:srgbClr val="6CB255"/>
                </a:solidFill>
              </a:rPr>
              <a:t>Bandura: </a:t>
            </a:r>
            <a:endParaRPr/>
          </a:p>
          <a:p>
            <a:pPr marL="0" lvl="0" indent="0" algn="l" rtl="0">
              <a:spcBef>
                <a:spcPts val="920"/>
              </a:spcBef>
              <a:spcAft>
                <a:spcPts val="0"/>
              </a:spcAft>
              <a:buClr>
                <a:srgbClr val="6CB255"/>
              </a:buClr>
              <a:buSzPts val="1600"/>
              <a:buNone/>
            </a:pPr>
            <a:r>
              <a:rPr lang="en-US" sz="1600" b="1"/>
              <a:t>T</a:t>
            </a:r>
            <a:r>
              <a:rPr lang="en-US" sz="1600"/>
              <a:t>heorized that self-efficacy plays a role in motivating behavior.</a:t>
            </a:r>
            <a:endParaRPr/>
          </a:p>
          <a:p>
            <a:pPr marL="285750" lvl="0" indent="-285750" algn="l" rtl="0">
              <a:spcBef>
                <a:spcPts val="920"/>
              </a:spcBef>
              <a:spcAft>
                <a:spcPts val="0"/>
              </a:spcAft>
              <a:buSzPts val="1600"/>
              <a:buFont typeface="Arial"/>
              <a:buChar char="•"/>
            </a:pPr>
            <a:r>
              <a:rPr lang="en-US" sz="1600"/>
              <a:t>Argues that motivation derives from expectations held about the consequences of behaviors.</a:t>
            </a:r>
            <a:endParaRPr/>
          </a:p>
          <a:p>
            <a:pPr marL="285750" lvl="0" indent="-285750" algn="l" rtl="0">
              <a:spcBef>
                <a:spcPts val="920"/>
              </a:spcBef>
              <a:spcAft>
                <a:spcPts val="0"/>
              </a:spcAft>
              <a:buSzPts val="1600"/>
              <a:buFont typeface="Arial"/>
              <a:buChar char="•"/>
            </a:pPr>
            <a:r>
              <a:rPr lang="en-US" sz="1600"/>
              <a:t>Beliefs about our abilities will determine what we do and goals we set for ourselves.</a:t>
            </a:r>
            <a:endParaRPr/>
          </a:p>
          <a:p>
            <a:pPr marL="0" lvl="0" indent="0" algn="l" rtl="0">
              <a:spcBef>
                <a:spcPts val="920"/>
              </a:spcBef>
              <a:spcAft>
                <a:spcPts val="0"/>
              </a:spcAft>
              <a:buClr>
                <a:srgbClr val="6CB255"/>
              </a:buClr>
              <a:buSzPts val="1600"/>
              <a:buNone/>
            </a:pPr>
            <a:endParaRPr sz="1600"/>
          </a:p>
          <a:p>
            <a:pPr marL="0" lvl="0" indent="0" algn="l" rtl="0">
              <a:spcBef>
                <a:spcPts val="920"/>
              </a:spcBef>
              <a:spcAft>
                <a:spcPts val="0"/>
              </a:spcAft>
              <a:buClr>
                <a:srgbClr val="6CB255"/>
              </a:buClr>
              <a:buSzPts val="1600"/>
              <a:buNone/>
            </a:pPr>
            <a:r>
              <a:rPr lang="en-US" sz="1600" b="1" u="sng">
                <a:solidFill>
                  <a:srgbClr val="6CB255"/>
                </a:solidFill>
              </a:rPr>
              <a:t>Social Motives</a:t>
            </a:r>
            <a:endParaRPr/>
          </a:p>
          <a:p>
            <a:pPr marL="0" lvl="0" indent="0" algn="l" rtl="0">
              <a:spcBef>
                <a:spcPts val="920"/>
              </a:spcBef>
              <a:spcAft>
                <a:spcPts val="0"/>
              </a:spcAft>
              <a:buClr>
                <a:srgbClr val="6CB255"/>
              </a:buClr>
              <a:buSzPts val="1600"/>
              <a:buNone/>
            </a:pPr>
            <a:r>
              <a:rPr lang="en-US" sz="1600" b="1"/>
              <a:t>Need for achievement </a:t>
            </a:r>
            <a:r>
              <a:rPr lang="en-US" sz="1600"/>
              <a:t>– drives accomplishment and performance.</a:t>
            </a:r>
            <a:endParaRPr/>
          </a:p>
          <a:p>
            <a:pPr marL="0" lvl="0" indent="0" algn="l" rtl="0">
              <a:spcBef>
                <a:spcPts val="920"/>
              </a:spcBef>
              <a:spcAft>
                <a:spcPts val="0"/>
              </a:spcAft>
              <a:buClr>
                <a:srgbClr val="6CB255"/>
              </a:buClr>
              <a:buSzPts val="1600"/>
              <a:buNone/>
            </a:pPr>
            <a:r>
              <a:rPr lang="en-US" sz="1600" b="1"/>
              <a:t>Need for affiliation </a:t>
            </a:r>
            <a:r>
              <a:rPr lang="en-US" sz="1600"/>
              <a:t>– encourages positive interactions with others.</a:t>
            </a:r>
            <a:endParaRPr/>
          </a:p>
          <a:p>
            <a:pPr marL="0" lvl="0" indent="0" algn="l" rtl="0">
              <a:spcBef>
                <a:spcPts val="920"/>
              </a:spcBef>
              <a:spcAft>
                <a:spcPts val="0"/>
              </a:spcAft>
              <a:buClr>
                <a:srgbClr val="6CB255"/>
              </a:buClr>
              <a:buSzPts val="1600"/>
              <a:buNone/>
            </a:pPr>
            <a:r>
              <a:rPr lang="en-US" sz="1600" b="1"/>
              <a:t>Need for intimacy </a:t>
            </a:r>
            <a:r>
              <a:rPr lang="en-US" sz="1600"/>
              <a:t>– causes us to seek deep, meaningful relationships.</a:t>
            </a:r>
            <a:endParaRPr sz="1600"/>
          </a:p>
        </p:txBody>
      </p:sp>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603</TotalTime>
  <Words>2998</Words>
  <Application>Microsoft Macintosh PowerPoint</Application>
  <PresentationFormat>On-screen Show (4:3)</PresentationFormat>
  <Paragraphs>286</Paragraphs>
  <Slides>37</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Arial Black</vt:lpstr>
      <vt:lpstr>Calibri</vt:lpstr>
      <vt:lpstr>Essential</vt:lpstr>
      <vt:lpstr>PowerPoint Presentation</vt:lpstr>
      <vt:lpstr>MOTIVATION AND EMOTION</vt:lpstr>
      <vt:lpstr>INTRINSIC VS EXTRINSIC MOTIVATION</vt:lpstr>
      <vt:lpstr>INTRINSIC VS EXTRINSIC MOTIVATION</vt:lpstr>
      <vt:lpstr>INSTINCT THEORY OF MOTIVATION</vt:lpstr>
      <vt:lpstr>DRIVE THEORY OF MOTIVATION</vt:lpstr>
      <vt:lpstr>AROUSAL THEORY OF MOTIVATION</vt:lpstr>
      <vt:lpstr>AROUSAL THEORY OF MOTIVATION</vt:lpstr>
      <vt:lpstr>SELF-EFFICACY &amp; SOCIAL MOTIVATION</vt:lpstr>
      <vt:lpstr>MASLOW’S HIERARCHY OF NEEDS</vt:lpstr>
      <vt:lpstr>PowerPoint Presentation</vt:lpstr>
      <vt:lpstr>PHYSIOLOGICAL MECHANISMS</vt:lpstr>
      <vt:lpstr>METABOLISM &amp; BODY WEIGHT</vt:lpstr>
      <vt:lpstr>OBESITY</vt:lpstr>
      <vt:lpstr>OBESITY</vt:lpstr>
      <vt:lpstr>EATING DISORDERS</vt:lpstr>
      <vt:lpstr>EATING DISORDERS</vt:lpstr>
      <vt:lpstr>PowerPoint Presentation</vt:lpstr>
      <vt:lpstr>PHYSIOLOGICAL MECHANISMS</vt:lpstr>
      <vt:lpstr>PHYSIOLOGICAL MECHANISMS</vt:lpstr>
      <vt:lpstr>KINSEY’S RESEARCH</vt:lpstr>
      <vt:lpstr>MASTERS AND JOHNSON’S RESEARCH</vt:lpstr>
      <vt:lpstr>SEXUAL ORIENTATION</vt:lpstr>
      <vt:lpstr>GENDER IDENTITY</vt:lpstr>
      <vt:lpstr>GENDER IDENTITY</vt:lpstr>
      <vt:lpstr>GENDER IDENTITY</vt:lpstr>
      <vt:lpstr>PowerPoint Presentation</vt:lpstr>
      <vt:lpstr>EMOTION VS MOOD</vt:lpstr>
      <vt:lpstr>EMOTION</vt:lpstr>
      <vt:lpstr>THEORIES OF EMOTION</vt:lpstr>
      <vt:lpstr>THEORIES OF EMOTION</vt:lpstr>
      <vt:lpstr>THEORIES OF EMOTION</vt:lpstr>
      <vt:lpstr>THE BIOLOGY OF EMOTIONS</vt:lpstr>
      <vt:lpstr>AMYGDALA</vt:lpstr>
      <vt:lpstr>FACIAL EXPRESSION AND RECOGNITION OF EMOTIONS</vt:lpstr>
      <vt:lpstr>SEVEN UNIVERSAL FACIAL EXPRESSIONS  OF EMOTION</vt:lpstr>
      <vt:lpstr>FACIAL FEEDBACK HYPOTHESIS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9</cp:revision>
  <dcterms:modified xsi:type="dcterms:W3CDTF">2020-07-20T16:02:11Z</dcterms:modified>
</cp:coreProperties>
</file>