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42"/>
  </p:notesMasterIdLst>
  <p:sldIdLst>
    <p:sldId id="304"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2" r:id="rId16"/>
    <p:sldId id="273" r:id="rId17"/>
    <p:sldId id="274" r:id="rId18"/>
    <p:sldId id="275" r:id="rId19"/>
    <p:sldId id="277" r:id="rId20"/>
    <p:sldId id="278" r:id="rId21"/>
    <p:sldId id="279" r:id="rId22"/>
    <p:sldId id="280" r:id="rId23"/>
    <p:sldId id="281" r:id="rId24"/>
    <p:sldId id="283" r:id="rId25"/>
    <p:sldId id="285" r:id="rId26"/>
    <p:sldId id="286" r:id="rId27"/>
    <p:sldId id="287" r:id="rId28"/>
    <p:sldId id="289" r:id="rId29"/>
    <p:sldId id="290" r:id="rId30"/>
    <p:sldId id="291" r:id="rId31"/>
    <p:sldId id="292" r:id="rId32"/>
    <p:sldId id="303" r:id="rId33"/>
    <p:sldId id="294" r:id="rId34"/>
    <p:sldId id="295" r:id="rId35"/>
    <p:sldId id="296" r:id="rId36"/>
    <p:sldId id="298" r:id="rId37"/>
    <p:sldId id="299" r:id="rId38"/>
    <p:sldId id="300" r:id="rId39"/>
    <p:sldId id="301" r:id="rId40"/>
    <p:sldId id="302"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35AF1C-DDD2-47F0-AC94-F485B187A531}">
  <a:tblStyle styleId="{8F35AF1C-DDD2-47F0-AC94-F485B187A531}"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tcStyle>
        <a:tcBdr/>
        <a:fill>
          <a:solidFill>
            <a:srgbClr val="E6E6E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55"/>
    <p:restoredTop sz="93482"/>
  </p:normalViewPr>
  <p:slideViewPr>
    <p:cSldViewPr snapToGrid="0">
      <p:cViewPr varScale="1">
        <p:scale>
          <a:sx n="105" d="100"/>
          <a:sy n="105" d="100"/>
        </p:scale>
        <p:origin x="1784"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96989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180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679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03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6460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5194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1295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1210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9417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1106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719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8131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1090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5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2945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3294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061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9454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325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17441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7352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0797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9173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213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412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7267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144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17101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6232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5396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8545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882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2607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699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030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0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14542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160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268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
        <p:cNvGrpSpPr/>
        <p:nvPr/>
      </p:nvGrpSpPr>
      <p:grpSpPr>
        <a:xfrm>
          <a:off x="0" y="0"/>
          <a:ext cx="0" cy="0"/>
          <a:chOff x="0" y="0"/>
          <a:chExt cx="0" cy="0"/>
        </a:xfrm>
      </p:grpSpPr>
      <p:sp>
        <p:nvSpPr>
          <p:cNvPr id="21" name="Google Shape;21;p3"/>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a:spLocks noGrp="1"/>
          </p:cNvSpPr>
          <p:nvPr>
            <p:ph type="pic" idx="2"/>
          </p:nvPr>
        </p:nvSpPr>
        <p:spPr>
          <a:xfrm>
            <a:off x="457199" y="1122386"/>
            <a:ext cx="8062913" cy="3500071"/>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R="0" lvl="3"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R="0" lvl="4"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R="0" lvl="5"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body" idx="1"/>
          </p:nvPr>
        </p:nvSpPr>
        <p:spPr>
          <a:xfrm>
            <a:off x="457200" y="4843982"/>
            <a:ext cx="8062912" cy="1166382"/>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6CB255"/>
              </a:buClr>
              <a:buSzPts val="2000"/>
              <a:buNone/>
              <a:defRPr>
                <a:solidFill>
                  <a:srgbClr val="000000"/>
                </a:solidFill>
              </a:defRPr>
            </a:lvl1pPr>
            <a:lvl2pPr marL="914400" lvl="1" indent="-355600" algn="l">
              <a:spcBef>
                <a:spcPts val="600"/>
              </a:spcBef>
              <a:spcAft>
                <a:spcPts val="0"/>
              </a:spcAft>
              <a:buClr>
                <a:srgbClr val="6CB255"/>
              </a:buClr>
              <a:buSzPts val="2000"/>
              <a:buFont typeface="Arial Black"/>
              <a:buAutoNum type="alphaLcParenR"/>
              <a:defRPr>
                <a:solidFill>
                  <a:schemeClr val="dk1"/>
                </a:solidFill>
              </a:defRPr>
            </a:lvl2pPr>
            <a:lvl3pPr marL="1371600" lvl="2" indent="-342900" algn="l">
              <a:spcBef>
                <a:spcPts val="360"/>
              </a:spcBef>
              <a:spcAft>
                <a:spcPts val="0"/>
              </a:spcAft>
              <a:buClr>
                <a:srgbClr val="6CB255"/>
              </a:buClr>
              <a:buSzPts val="1800"/>
              <a:buFont typeface="Arial Black"/>
              <a:buAutoNum type="alphaLcParenR"/>
              <a:defRPr>
                <a:solidFill>
                  <a:schemeClr val="dk1"/>
                </a:solidFill>
              </a:defRPr>
            </a:lvl3pPr>
            <a:lvl4pPr marL="1828800" lvl="3" indent="-342900" algn="l">
              <a:spcBef>
                <a:spcPts val="360"/>
              </a:spcBef>
              <a:spcAft>
                <a:spcPts val="0"/>
              </a:spcAft>
              <a:buClr>
                <a:srgbClr val="6CB255"/>
              </a:buClr>
              <a:buSzPts val="1800"/>
              <a:buFont typeface="Arial Black"/>
              <a:buAutoNum type="alphaLcParenR"/>
              <a:defRPr>
                <a:solidFill>
                  <a:schemeClr val="dk1"/>
                </a:solidFill>
              </a:defRPr>
            </a:lvl4pPr>
            <a:lvl5pPr marL="2286000" lvl="4" indent="-342900" algn="l">
              <a:spcBef>
                <a:spcPts val="360"/>
              </a:spcBef>
              <a:spcAft>
                <a:spcPts val="0"/>
              </a:spcAft>
              <a:buClr>
                <a:srgbClr val="6CB255"/>
              </a:buClr>
              <a:buSzPts val="1800"/>
              <a:buFont typeface="Arial Black"/>
              <a:buAutoNum type="alphaLcParenR"/>
              <a:defRPr>
                <a:solidFill>
                  <a:schemeClr val="dk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4"/>
          <p:cNvSpPr>
            <a:spLocks noGrp="1"/>
          </p:cNvSpPr>
          <p:nvPr>
            <p:ph type="pic" idx="2"/>
          </p:nvPr>
        </p:nvSpPr>
        <p:spPr>
          <a:xfrm>
            <a:off x="457199" y="1107618"/>
            <a:ext cx="4031619" cy="4607689"/>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R="0" lvl="3"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R="0" lvl="4"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R="0" lvl="5"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 name="Google Shape;33;p4"/>
          <p:cNvSpPr txBox="1">
            <a:spLocks noGrp="1"/>
          </p:cNvSpPr>
          <p:nvPr>
            <p:ph type="body" idx="1"/>
          </p:nvPr>
        </p:nvSpPr>
        <p:spPr>
          <a:xfrm>
            <a:off x="4606925" y="1107618"/>
            <a:ext cx="3913188" cy="4607382"/>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6CB255"/>
              </a:buClr>
              <a:buSzPts val="2000"/>
              <a:buNone/>
              <a:defRPr>
                <a:solidFill>
                  <a:srgbClr val="212F62"/>
                </a:solidFill>
              </a:defRPr>
            </a:lvl1pPr>
            <a:lvl2pPr marL="914400" lvl="1" indent="-355600" algn="l">
              <a:spcBef>
                <a:spcPts val="600"/>
              </a:spcBef>
              <a:spcAft>
                <a:spcPts val="0"/>
              </a:spcAft>
              <a:buClr>
                <a:srgbClr val="6CB255"/>
              </a:buClr>
              <a:buSzPts val="2000"/>
              <a:buFont typeface="Arial Black"/>
              <a:buAutoNum type="alphaLcParenR"/>
              <a:defRPr>
                <a:solidFill>
                  <a:schemeClr val="dk1"/>
                </a:solidFill>
              </a:defRPr>
            </a:lvl2pPr>
            <a:lvl3pPr marL="1371600" lvl="2" indent="-342900" algn="l">
              <a:spcBef>
                <a:spcPts val="360"/>
              </a:spcBef>
              <a:spcAft>
                <a:spcPts val="0"/>
              </a:spcAft>
              <a:buClr>
                <a:srgbClr val="6CB255"/>
              </a:buClr>
              <a:buSzPts val="1800"/>
              <a:buFont typeface="Arial Black"/>
              <a:buAutoNum type="alphaLcParenR"/>
              <a:defRPr>
                <a:solidFill>
                  <a:schemeClr val="dk1"/>
                </a:solidFill>
              </a:defRPr>
            </a:lvl3pPr>
            <a:lvl4pPr marL="1828800" lvl="3" indent="-342900" algn="l">
              <a:spcBef>
                <a:spcPts val="360"/>
              </a:spcBef>
              <a:spcAft>
                <a:spcPts val="0"/>
              </a:spcAft>
              <a:buClr>
                <a:srgbClr val="6CB255"/>
              </a:buClr>
              <a:buSzPts val="1800"/>
              <a:buFont typeface="Arial Black"/>
              <a:buAutoNum type="alphaLcParenR"/>
              <a:defRPr>
                <a:solidFill>
                  <a:schemeClr val="dk1"/>
                </a:solidFill>
              </a:defRPr>
            </a:lvl4pPr>
            <a:lvl5pPr marL="2286000" lvl="4" indent="-342900" algn="l">
              <a:spcBef>
                <a:spcPts val="360"/>
              </a:spcBef>
              <a:spcAft>
                <a:spcPts val="0"/>
              </a:spcAft>
              <a:buClr>
                <a:srgbClr val="6CB255"/>
              </a:buClr>
              <a:buSzPts val="1800"/>
              <a:buFont typeface="Arial Black"/>
              <a:buAutoNum type="alphaLcParenR"/>
              <a:defRPr>
                <a:solidFill>
                  <a:schemeClr val="dk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3575050" y="1600200"/>
            <a:ext cx="5111750" cy="4480560"/>
          </a:xfrm>
          <a:prstGeom prst="rect">
            <a:avLst/>
          </a:prstGeom>
          <a:noFill/>
          <a:ln>
            <a:noFill/>
          </a:ln>
        </p:spPr>
        <p:txBody>
          <a:bodyPr spcFirstLastPara="1" wrap="square" lIns="91425" tIns="45700" rIns="91425" bIns="45700" anchor="t" anchorCtr="0">
            <a:noAutofit/>
          </a:bodyPr>
          <a:lstStyle>
            <a:lvl1pPr marL="457200" lvl="0" indent="-228600" algn="l">
              <a:spcBef>
                <a:spcPts val="640"/>
              </a:spcBef>
              <a:spcAft>
                <a:spcPts val="0"/>
              </a:spcAft>
              <a:buSzPts val="3200"/>
              <a:buNone/>
              <a:defRPr sz="3200"/>
            </a:lvl1pPr>
            <a:lvl2pPr marL="914400" lvl="1" indent="-406400" algn="l">
              <a:spcBef>
                <a:spcPts val="600"/>
              </a:spcBef>
              <a:spcAft>
                <a:spcPts val="0"/>
              </a:spcAft>
              <a:buSzPts val="2800"/>
              <a:buFont typeface="Arial Black"/>
              <a:buAutoNum type="alphaLcParenR"/>
              <a:defRPr sz="2800"/>
            </a:lvl2pPr>
            <a:lvl3pPr marL="1371600" lvl="2" indent="-381000" algn="l">
              <a:spcBef>
                <a:spcPts val="480"/>
              </a:spcBef>
              <a:spcAft>
                <a:spcPts val="0"/>
              </a:spcAft>
              <a:buSzPts val="2400"/>
              <a:buFont typeface="Arial Black"/>
              <a:buAutoNum type="alphaLcParenR"/>
              <a:defRPr sz="2400"/>
            </a:lvl3pPr>
            <a:lvl4pPr marL="1828800" lvl="3" indent="-355600" algn="l">
              <a:spcBef>
                <a:spcPts val="400"/>
              </a:spcBef>
              <a:spcAft>
                <a:spcPts val="0"/>
              </a:spcAft>
              <a:buSzPts val="2000"/>
              <a:buFont typeface="Arial Black"/>
              <a:buAutoNum type="alphaLcParenR"/>
              <a:defRPr sz="2000"/>
            </a:lvl4pPr>
            <a:lvl5pPr marL="2286000" lvl="4" indent="-355600" algn="l">
              <a:spcBef>
                <a:spcPts val="400"/>
              </a:spcBef>
              <a:spcAft>
                <a:spcPts val="0"/>
              </a:spcAft>
              <a:buSzPts val="2000"/>
              <a:buFont typeface="Arial Black"/>
              <a:buAutoNum type="alphaLcParen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36" name="Google Shape;36;p5"/>
          <p:cNvSpPr txBox="1">
            <a:spLocks noGrp="1"/>
          </p:cNvSpPr>
          <p:nvPr>
            <p:ph type="body" idx="2"/>
          </p:nvPr>
        </p:nvSpPr>
        <p:spPr>
          <a:xfrm>
            <a:off x="457200" y="1600200"/>
            <a:ext cx="3008313" cy="448056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600"/>
              <a:buNone/>
              <a:defRPr sz="1600"/>
            </a:lvl1pPr>
            <a:lvl2pPr marL="914400" lvl="1" indent="-228600" algn="l">
              <a:spcBef>
                <a:spcPts val="60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37" name="Google Shape;37;p5"/>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0" name="Google Shape;40;p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rgbClr val="6CB255"/>
              </a:buClr>
              <a:buSzPts val="2400"/>
              <a:buFont typeface="Arial Black"/>
              <a:buNone/>
              <a:defRPr sz="2400" b="0" i="0" u="none" strike="noStrike" cap="none">
                <a:solidFill>
                  <a:srgbClr val="6CB255"/>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752600"/>
            <a:ext cx="7620000" cy="43735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400" b="1" i="0" u="none" strike="noStrike" cap="none">
                <a:solidFill>
                  <a:srgbClr val="FFFFFF"/>
                </a:solidFill>
                <a:latin typeface="Arial"/>
                <a:ea typeface="Arial"/>
                <a:cs typeface="Arial"/>
                <a:sym typeface="Arial"/>
              </a:defRPr>
            </a:lvl1pPr>
            <a:lvl2pPr marL="0" marR="0" lvl="1" indent="0" algn="r" rtl="0">
              <a:spcBef>
                <a:spcPts val="0"/>
              </a:spcBef>
              <a:buNone/>
              <a:defRPr sz="2400" b="1" i="0" u="none" strike="noStrike" cap="none">
                <a:solidFill>
                  <a:srgbClr val="FFFFFF"/>
                </a:solidFill>
                <a:latin typeface="Arial"/>
                <a:ea typeface="Arial"/>
                <a:cs typeface="Arial"/>
                <a:sym typeface="Arial"/>
              </a:defRPr>
            </a:lvl2pPr>
            <a:lvl3pPr marL="0" marR="0" lvl="2" indent="0" algn="r" rtl="0">
              <a:spcBef>
                <a:spcPts val="0"/>
              </a:spcBef>
              <a:buNone/>
              <a:defRPr sz="2400" b="1" i="0" u="none" strike="noStrike" cap="none">
                <a:solidFill>
                  <a:srgbClr val="FFFFFF"/>
                </a:solidFill>
                <a:latin typeface="Arial"/>
                <a:ea typeface="Arial"/>
                <a:cs typeface="Arial"/>
                <a:sym typeface="Arial"/>
              </a:defRPr>
            </a:lvl3pPr>
            <a:lvl4pPr marL="0" marR="0" lvl="3" indent="0" algn="r" rtl="0">
              <a:spcBef>
                <a:spcPts val="0"/>
              </a:spcBef>
              <a:buNone/>
              <a:defRPr sz="2400" b="1" i="0" u="none" strike="noStrike" cap="none">
                <a:solidFill>
                  <a:srgbClr val="FFFFFF"/>
                </a:solidFill>
                <a:latin typeface="Arial"/>
                <a:ea typeface="Arial"/>
                <a:cs typeface="Arial"/>
                <a:sym typeface="Arial"/>
              </a:defRPr>
            </a:lvl4pPr>
            <a:lvl5pPr marL="0" marR="0" lvl="4" indent="0" algn="r" rtl="0">
              <a:spcBef>
                <a:spcPts val="0"/>
              </a:spcBef>
              <a:buNone/>
              <a:defRPr sz="2400" b="1" i="0" u="none" strike="noStrike" cap="none">
                <a:solidFill>
                  <a:srgbClr val="FFFFFF"/>
                </a:solidFill>
                <a:latin typeface="Arial"/>
                <a:ea typeface="Arial"/>
                <a:cs typeface="Arial"/>
                <a:sym typeface="Arial"/>
              </a:defRPr>
            </a:lvl5pPr>
            <a:lvl6pPr marL="0" marR="0" lvl="5" indent="0" algn="r" rtl="0">
              <a:spcBef>
                <a:spcPts val="0"/>
              </a:spcBef>
              <a:buNone/>
              <a:defRPr sz="2400" b="1" i="0" u="none" strike="noStrike" cap="none">
                <a:solidFill>
                  <a:srgbClr val="FFFFFF"/>
                </a:solidFill>
                <a:latin typeface="Arial"/>
                <a:ea typeface="Arial"/>
                <a:cs typeface="Arial"/>
                <a:sym typeface="Arial"/>
              </a:defRPr>
            </a:lvl6pPr>
            <a:lvl7pPr marL="0" marR="0" lvl="6" indent="0" algn="r" rtl="0">
              <a:spcBef>
                <a:spcPts val="0"/>
              </a:spcBef>
              <a:buNone/>
              <a:defRPr sz="2400" b="1" i="0" u="none" strike="noStrike" cap="none">
                <a:solidFill>
                  <a:srgbClr val="FFFFFF"/>
                </a:solidFill>
                <a:latin typeface="Arial"/>
                <a:ea typeface="Arial"/>
                <a:cs typeface="Arial"/>
                <a:sym typeface="Arial"/>
              </a:defRPr>
            </a:lvl7pPr>
            <a:lvl8pPr marL="0" marR="0" lvl="7" indent="0" algn="r" rtl="0">
              <a:spcBef>
                <a:spcPts val="0"/>
              </a:spcBef>
              <a:buNone/>
              <a:defRPr sz="2400" b="1" i="0" u="none" strike="noStrike" cap="none">
                <a:solidFill>
                  <a:srgbClr val="FFFFFF"/>
                </a:solidFill>
                <a:latin typeface="Arial"/>
                <a:ea typeface="Arial"/>
                <a:cs typeface="Arial"/>
                <a:sym typeface="Arial"/>
              </a:defRPr>
            </a:lvl8pPr>
            <a:lvl9pPr marL="0" marR="0" lvl="8" indent="0" algn="r" rtl="0">
              <a:spcBef>
                <a:spcPts val="0"/>
              </a:spcBef>
              <a:buNone/>
              <a:defRPr sz="2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sychology second edi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915" y="2507274"/>
            <a:ext cx="3050170" cy="3298825"/>
          </a:xfrm>
          <a:prstGeom prst="rect">
            <a:avLst/>
          </a:prstGeom>
        </p:spPr>
      </p:pic>
      <p:pic>
        <p:nvPicPr>
          <p:cNvPr id="6" name="Picture 5" descr="The OpenStax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575" y="5201877"/>
            <a:ext cx="1628774" cy="1208445"/>
          </a:xfrm>
          <a:prstGeom prst="rect">
            <a:avLst/>
          </a:prstGeom>
        </p:spPr>
      </p:pic>
      <p:sp>
        <p:nvSpPr>
          <p:cNvPr id="7" name="Google Shape;45;p6"/>
          <p:cNvSpPr txBox="1"/>
          <p:nvPr/>
        </p:nvSpPr>
        <p:spPr>
          <a:xfrm>
            <a:off x="0" y="789677"/>
            <a:ext cx="9144000" cy="7091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6CB255"/>
              </a:buClr>
              <a:buSzPts val="3600"/>
              <a:buFont typeface="Arial Black"/>
              <a:buNone/>
            </a:pPr>
            <a:r>
              <a:rPr lang="en-US" sz="3600" b="0" i="0" u="none" strike="noStrike" cap="none" dirty="0">
                <a:solidFill>
                  <a:srgbClr val="00B050"/>
                </a:solidFill>
                <a:latin typeface="Arial Black"/>
                <a:ea typeface="Arial Black"/>
                <a:cs typeface="Arial Black"/>
                <a:sym typeface="Arial Black"/>
              </a:rPr>
              <a:t>PSYCHOLOGY 2e</a:t>
            </a:r>
            <a:endParaRPr dirty="0">
              <a:solidFill>
                <a:srgbClr val="00B050"/>
              </a:solidFill>
            </a:endParaRPr>
          </a:p>
          <a:p>
            <a:pPr marL="0" marR="0" lvl="0" indent="0" algn="ctr" rtl="0">
              <a:spcBef>
                <a:spcPts val="0"/>
              </a:spcBef>
              <a:spcAft>
                <a:spcPts val="0"/>
              </a:spcAft>
              <a:buClr>
                <a:srgbClr val="6CB255"/>
              </a:buClr>
              <a:buSzPts val="1800"/>
              <a:buFont typeface="Arial Black"/>
              <a:buNone/>
            </a:pPr>
            <a:endParaRPr sz="1800" b="0" i="0" u="none" strike="noStrike" cap="none" dirty="0">
              <a:solidFill>
                <a:srgbClr val="EAF1DD"/>
              </a:solidFill>
              <a:latin typeface="Arial"/>
              <a:ea typeface="Arial"/>
              <a:cs typeface="Arial"/>
              <a:sym typeface="Arial"/>
            </a:endParaRPr>
          </a:p>
          <a:p>
            <a:pPr marL="0" marR="0" lvl="0" indent="0" algn="ctr" rtl="0">
              <a:spcBef>
                <a:spcPts val="0"/>
              </a:spcBef>
              <a:spcAft>
                <a:spcPts val="0"/>
              </a:spcAft>
              <a:buClr>
                <a:srgbClr val="212F62"/>
              </a:buClr>
              <a:buSzPts val="2000"/>
              <a:buFont typeface="Arial"/>
              <a:buNone/>
            </a:pPr>
            <a:r>
              <a:rPr lang="en-US" sz="2000" b="1" i="0" u="none" strike="noStrike" cap="none" dirty="0">
                <a:solidFill>
                  <a:srgbClr val="212F62"/>
                </a:solidFill>
                <a:latin typeface="Arial"/>
                <a:ea typeface="Arial"/>
                <a:cs typeface="Arial"/>
                <a:sym typeface="Arial"/>
              </a:rPr>
              <a:t>Chapter 11 PERSONALITY</a:t>
            </a:r>
            <a:endParaRPr dirty="0"/>
          </a:p>
          <a:p>
            <a:pPr marL="0" marR="0" lvl="0" indent="0" algn="ctr" rtl="0">
              <a:spcBef>
                <a:spcPts val="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PowerPoint Image Slideshow</a:t>
            </a:r>
            <a:endParaRPr sz="16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4313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ID, EGO, &amp; SUPEREGO</a:t>
            </a:r>
            <a:endParaRPr/>
          </a:p>
        </p:txBody>
      </p:sp>
      <p:pic>
        <p:nvPicPr>
          <p:cNvPr id="128" name="Google Shape;128;p16" descr="A chart illustrates an exchange of the Id, Superego, and Ego. Each has its own caption. The Id reads “I want to do that now,” and the Superego reads “It’s not right to do that.” These two captions each have an arrow pointing to the Ego’s caption which reads “Maybe we can compromise.”"/>
          <p:cNvPicPr preferRelativeResize="0">
            <a:picLocks noGrp="1"/>
          </p:cNvPicPr>
          <p:nvPr>
            <p:ph type="pic" idx="2"/>
          </p:nvPr>
        </p:nvPicPr>
        <p:blipFill rotWithShape="1">
          <a:blip r:embed="rId3">
            <a:alphaModFix/>
          </a:blip>
          <a:srcRect l="-2178" r="-2178"/>
          <a:stretch/>
        </p:blipFill>
        <p:spPr>
          <a:xfrm>
            <a:off x="519302" y="2881819"/>
            <a:ext cx="8305119" cy="3605212"/>
          </a:xfrm>
          <a:prstGeom prst="rect">
            <a:avLst/>
          </a:prstGeom>
          <a:noFill/>
          <a:ln>
            <a:noFill/>
          </a:ln>
        </p:spPr>
      </p:pic>
      <p:sp>
        <p:nvSpPr>
          <p:cNvPr id="131" name="Google Shape;131;p16"/>
          <p:cNvSpPr txBox="1">
            <a:spLocks noGrp="1"/>
          </p:cNvSpPr>
          <p:nvPr>
            <p:ph type="body" idx="1"/>
          </p:nvPr>
        </p:nvSpPr>
        <p:spPr>
          <a:xfrm>
            <a:off x="457200" y="1156401"/>
            <a:ext cx="8062912" cy="18116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b="1" u="sng">
                <a:solidFill>
                  <a:srgbClr val="6CB255"/>
                </a:solidFill>
              </a:rPr>
              <a:t>Effects on Personality</a:t>
            </a:r>
            <a:endParaRPr/>
          </a:p>
          <a:p>
            <a:pPr marL="0" lvl="0" indent="0" algn="l" rtl="0">
              <a:spcBef>
                <a:spcPts val="920"/>
              </a:spcBef>
              <a:spcAft>
                <a:spcPts val="0"/>
              </a:spcAft>
              <a:buClr>
                <a:srgbClr val="6CB255"/>
              </a:buClr>
              <a:buSzPts val="1600"/>
              <a:buNone/>
            </a:pPr>
            <a:r>
              <a:rPr lang="en-US" sz="1600"/>
              <a:t>Balanced id and superego → healthy personality.</a:t>
            </a:r>
            <a:endParaRPr/>
          </a:p>
          <a:p>
            <a:pPr marL="0" lvl="0" indent="0" algn="l" rtl="0">
              <a:spcBef>
                <a:spcPts val="920"/>
              </a:spcBef>
              <a:spcAft>
                <a:spcPts val="0"/>
              </a:spcAft>
              <a:buClr>
                <a:srgbClr val="6CB255"/>
              </a:buClr>
              <a:buSzPts val="1600"/>
              <a:buNone/>
            </a:pPr>
            <a:r>
              <a:rPr lang="en-US" sz="1600"/>
              <a:t>Imbalanced id and superego → neurosis (tendency to experience negative emotions), anxiety disorders, or unhealthy behaviors.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6CB255"/>
              </a:buClr>
              <a:buSzPts val="2400"/>
              <a:buFont typeface="Arial Black"/>
              <a:buNone/>
            </a:pPr>
            <a:r>
              <a:rPr lang="en-US" sz="2400">
                <a:solidFill>
                  <a:srgbClr val="6CB255"/>
                </a:solidFill>
              </a:rPr>
              <a:t>DEFENSE MECHANISMS</a:t>
            </a:r>
            <a:endParaRPr sz="2400">
              <a:solidFill>
                <a:srgbClr val="6CB255"/>
              </a:solidFill>
            </a:endParaRPr>
          </a:p>
        </p:txBody>
      </p:sp>
      <p:pic>
        <p:nvPicPr>
          <p:cNvPr id="137" name="Google Shape;137;p17" descr="A chart defines eight defense mechanisms and gives an example of each. “Denial” is defined as “Refusing to accept real events because they are unpleasant.” The example given is “Kaila refuses to admit she has an alcohol problem although she is unable to go a single day without drinking excessively.” “Displacement” is defined as “Transferring inappropriate urges or behaviors onto a more acceptable or less threatening target.” The example given is “During lunch at a restaurant, Mark is angry at his older brother, but does not express it and instead is verbally abusive to the server.” “Projection” is defined as “Attributing unacceptable desires to others.” The example given is “Chris often cheats on her boyfriend because she suspects he is already cheating on her.” “Rationalization” is defined as “Justifying behaviors by substituting acceptable reasons for less-acceptable real reasons.” The example given is “Kim failed his history course because he did not study or attend class, but he told his roommates that he failed because the professor didn’t like him.” “Reaction Formation” is defined as “Reducing anxiety by adopting beliefs contrary to your own beliefs.” The example given is “Nadia is angry with her coworker Beth for always arriving late to work after a night of partying, but she is nice and agreeable to Beth and affirms the partying as cool.” “Regression” is defined as “Returning to coping strategies for less mature stages of development.” The example given is “After failing to pass his doctoral examinations, Giorgio spends days in bed cuddling his favorite childhood toy.” “Repression” is defined as “Supressing painful memories and thoughts.” The example given is “LaShea cannot remember her grandfather’s fatal heart attack, although she was present.” “Sublimation” is defined as “Redirecting unacceptable desires through socially acceptable channels.” The example given is “Jerome’s desire for revenge on the drunk driver who killed his son is channeled into a community support group for people who’ve lost loved ones to drunk driving.”"/>
          <p:cNvPicPr preferRelativeResize="0">
            <a:picLocks noGrp="1"/>
          </p:cNvPicPr>
          <p:nvPr>
            <p:ph type="pic" idx="2"/>
          </p:nvPr>
        </p:nvPicPr>
        <p:blipFill rotWithShape="1">
          <a:blip r:embed="rId3">
            <a:alphaModFix/>
          </a:blip>
          <a:srcRect t="-5329" b="-5329"/>
          <a:stretch/>
        </p:blipFill>
        <p:spPr>
          <a:xfrm>
            <a:off x="3282847" y="778786"/>
            <a:ext cx="5671122" cy="5891353"/>
          </a:xfrm>
          <a:prstGeom prst="rect">
            <a:avLst/>
          </a:prstGeom>
          <a:noFill/>
          <a:ln>
            <a:noFill/>
          </a:ln>
        </p:spPr>
      </p:pic>
      <p:sp>
        <p:nvSpPr>
          <p:cNvPr id="138" name="Google Shape;138;p17"/>
          <p:cNvSpPr txBox="1">
            <a:spLocks noGrp="1"/>
          </p:cNvSpPr>
          <p:nvPr>
            <p:ph type="body" idx="1"/>
          </p:nvPr>
        </p:nvSpPr>
        <p:spPr>
          <a:xfrm>
            <a:off x="457201" y="1259174"/>
            <a:ext cx="2825645" cy="2983042"/>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1600"/>
              <a:buFont typeface="Arial"/>
              <a:buChar char="•"/>
            </a:pPr>
            <a:r>
              <a:rPr lang="en-US" sz="1600">
                <a:solidFill>
                  <a:schemeClr val="dk1"/>
                </a:solidFill>
              </a:rPr>
              <a:t>Unconscious protective behaviors that work to reduce anxiety.</a:t>
            </a:r>
            <a:endParaRPr/>
          </a:p>
          <a:p>
            <a:pPr marL="285750" lvl="0" indent="-285750" algn="l" rtl="0">
              <a:spcBef>
                <a:spcPts val="1080"/>
              </a:spcBef>
              <a:spcAft>
                <a:spcPts val="0"/>
              </a:spcAft>
              <a:buSzPts val="1600"/>
              <a:buFont typeface="Arial"/>
              <a:buChar char="•"/>
            </a:pPr>
            <a:r>
              <a:rPr lang="en-US" sz="1600">
                <a:solidFill>
                  <a:schemeClr val="dk1"/>
                </a:solidFill>
              </a:rPr>
              <a:t>Used by the ego to restore balance between the id and superego.</a:t>
            </a:r>
            <a:endParaRPr/>
          </a:p>
          <a:p>
            <a:pPr marL="285750" lvl="0" indent="-285750" algn="l" rtl="0">
              <a:spcBef>
                <a:spcPts val="1080"/>
              </a:spcBef>
              <a:spcAft>
                <a:spcPts val="0"/>
              </a:spcAft>
              <a:buSzPts val="1600"/>
              <a:buFont typeface="Arial"/>
              <a:buChar char="•"/>
            </a:pPr>
            <a:r>
              <a:rPr lang="en-US" sz="1600">
                <a:solidFill>
                  <a:schemeClr val="dk1"/>
                </a:solidFill>
              </a:rPr>
              <a:t>Freud believed them to be used by everyone but that overuse could be problematic.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STAGES OF PSYCHOSEXUAL DEVELOPMENT</a:t>
            </a:r>
            <a:endParaRPr/>
          </a:p>
        </p:txBody>
      </p:sp>
      <p:sp>
        <p:nvSpPr>
          <p:cNvPr id="146" name="Google Shape;146;p18"/>
          <p:cNvSpPr txBox="1">
            <a:spLocks noGrp="1"/>
          </p:cNvSpPr>
          <p:nvPr>
            <p:ph type="body" idx="1"/>
          </p:nvPr>
        </p:nvSpPr>
        <p:spPr>
          <a:xfrm>
            <a:off x="457199" y="1184223"/>
            <a:ext cx="8367221" cy="551638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a:t>Freud theorized that children pass through five psychosexual stages. </a:t>
            </a:r>
            <a:endParaRPr/>
          </a:p>
          <a:p>
            <a:pPr marL="0" lvl="0" indent="0" algn="l" rtl="0">
              <a:spcBef>
                <a:spcPts val="700"/>
              </a:spcBef>
              <a:spcAft>
                <a:spcPts val="0"/>
              </a:spcAft>
              <a:buSzPts val="1600"/>
              <a:buNone/>
            </a:pPr>
            <a:r>
              <a:rPr lang="en-US" sz="1600"/>
              <a:t>In each stage, pleasure-seeking urges (id) are focused on a different erogenous zone (part of the body).  </a:t>
            </a:r>
            <a:endParaRPr/>
          </a:p>
          <a:p>
            <a:pPr marL="0" lvl="0" indent="0" algn="l" rtl="0">
              <a:spcBef>
                <a:spcPts val="700"/>
              </a:spcBef>
              <a:spcAft>
                <a:spcPts val="0"/>
              </a:spcAft>
              <a:buSzPts val="1600"/>
              <a:buNone/>
            </a:pPr>
            <a:r>
              <a:rPr lang="en-US" sz="1600"/>
              <a:t>Lack of proper nurturing and parenting during conflicts results in the person becoming stuck/fixated in that stage.</a:t>
            </a:r>
            <a:endParaRPr/>
          </a:p>
          <a:p>
            <a:pPr marL="0" lvl="0" indent="0" algn="l" rtl="0">
              <a:spcBef>
                <a:spcPts val="700"/>
              </a:spcBef>
              <a:spcAft>
                <a:spcPts val="0"/>
              </a:spcAft>
              <a:buSzPts val="1600"/>
              <a:buNone/>
            </a:pPr>
            <a:r>
              <a:rPr lang="en-US" sz="1600" b="1" u="sng">
                <a:solidFill>
                  <a:srgbClr val="6CB255"/>
                </a:solidFill>
              </a:rPr>
              <a:t>Oral Stage (Birth – 1 year)</a:t>
            </a:r>
            <a:endParaRPr/>
          </a:p>
          <a:p>
            <a:pPr marL="285750" lvl="0" indent="-285750" algn="l" rtl="0">
              <a:spcBef>
                <a:spcPts val="700"/>
              </a:spcBef>
              <a:spcAft>
                <a:spcPts val="0"/>
              </a:spcAft>
              <a:buSzPts val="1600"/>
              <a:buFont typeface="Arial"/>
              <a:buChar char="•"/>
            </a:pPr>
            <a:r>
              <a:rPr lang="en-US" sz="1600" b="1"/>
              <a:t>Erogenous zone </a:t>
            </a:r>
            <a:r>
              <a:rPr lang="en-US" sz="1600"/>
              <a:t>– mouth.</a:t>
            </a:r>
            <a:endParaRPr/>
          </a:p>
          <a:p>
            <a:pPr marL="285750" lvl="0" indent="-285750" algn="l" rtl="0">
              <a:spcBef>
                <a:spcPts val="700"/>
              </a:spcBef>
              <a:spcAft>
                <a:spcPts val="0"/>
              </a:spcAft>
              <a:buSzPts val="1600"/>
              <a:buFont typeface="Arial"/>
              <a:buChar char="•"/>
            </a:pPr>
            <a:r>
              <a:rPr lang="en-US" sz="1600" b="1"/>
              <a:t>Pleasure</a:t>
            </a:r>
            <a:r>
              <a:rPr lang="en-US" sz="1600"/>
              <a:t> – from eating and sucking.</a:t>
            </a:r>
            <a:endParaRPr/>
          </a:p>
          <a:p>
            <a:pPr marL="285750" lvl="0" indent="-285750" algn="l" rtl="0">
              <a:spcBef>
                <a:spcPts val="700"/>
              </a:spcBef>
              <a:spcAft>
                <a:spcPts val="0"/>
              </a:spcAft>
              <a:buSzPts val="1600"/>
              <a:buFont typeface="Arial"/>
              <a:buChar char="•"/>
            </a:pPr>
            <a:r>
              <a:rPr lang="en-US" sz="1600" b="1"/>
              <a:t>Major conflict</a:t>
            </a:r>
            <a:r>
              <a:rPr lang="en-US" sz="1600"/>
              <a:t> – being weaned from bottle or breast.</a:t>
            </a:r>
            <a:endParaRPr/>
          </a:p>
          <a:p>
            <a:pPr marL="285750" lvl="0" indent="-285750" algn="l" rtl="0">
              <a:spcBef>
                <a:spcPts val="700"/>
              </a:spcBef>
              <a:spcAft>
                <a:spcPts val="0"/>
              </a:spcAft>
              <a:buSzPts val="1600"/>
              <a:buFont typeface="Arial"/>
              <a:buChar char="•"/>
            </a:pPr>
            <a:r>
              <a:rPr lang="en-US" sz="1600" b="1"/>
              <a:t>Adult fixation </a:t>
            </a:r>
            <a:r>
              <a:rPr lang="en-US" sz="1600"/>
              <a:t>– smoking, overeating, nail biting.</a:t>
            </a:r>
            <a:endParaRPr/>
          </a:p>
          <a:p>
            <a:pPr marL="0" lvl="0" indent="0" algn="l" rtl="0">
              <a:spcBef>
                <a:spcPts val="700"/>
              </a:spcBef>
              <a:spcAft>
                <a:spcPts val="0"/>
              </a:spcAft>
              <a:buSzPts val="1600"/>
              <a:buNone/>
            </a:pPr>
            <a:r>
              <a:rPr lang="en-US" sz="1600" b="1" u="sng">
                <a:solidFill>
                  <a:srgbClr val="6CB255"/>
                </a:solidFill>
              </a:rPr>
              <a:t>Anal Stage (1-3 years)</a:t>
            </a:r>
            <a:endParaRPr/>
          </a:p>
          <a:p>
            <a:pPr marL="285750" lvl="0" indent="-285750" algn="l" rtl="0">
              <a:spcBef>
                <a:spcPts val="700"/>
              </a:spcBef>
              <a:spcAft>
                <a:spcPts val="0"/>
              </a:spcAft>
              <a:buSzPts val="1600"/>
              <a:buFont typeface="Arial"/>
              <a:buChar char="•"/>
            </a:pPr>
            <a:r>
              <a:rPr lang="en-US" sz="1600" b="1"/>
              <a:t>Erogenous zone </a:t>
            </a:r>
            <a:r>
              <a:rPr lang="en-US" sz="1600"/>
              <a:t>– anus.</a:t>
            </a:r>
            <a:endParaRPr/>
          </a:p>
          <a:p>
            <a:pPr marL="285750" lvl="0" indent="-285750" algn="l" rtl="0">
              <a:spcBef>
                <a:spcPts val="700"/>
              </a:spcBef>
              <a:spcAft>
                <a:spcPts val="0"/>
              </a:spcAft>
              <a:buSzPts val="1600"/>
              <a:buFont typeface="Arial"/>
              <a:buChar char="•"/>
            </a:pPr>
            <a:r>
              <a:rPr lang="en-US" sz="1600" b="1"/>
              <a:t>Pleasure</a:t>
            </a:r>
            <a:r>
              <a:rPr lang="en-US" sz="1600"/>
              <a:t> – from bowel and bladder movements.</a:t>
            </a:r>
            <a:endParaRPr/>
          </a:p>
          <a:p>
            <a:pPr marL="285750" lvl="0" indent="-285750" algn="l" rtl="0">
              <a:spcBef>
                <a:spcPts val="700"/>
              </a:spcBef>
              <a:spcAft>
                <a:spcPts val="0"/>
              </a:spcAft>
              <a:buSzPts val="1600"/>
              <a:buFont typeface="Arial"/>
              <a:buChar char="•"/>
            </a:pPr>
            <a:r>
              <a:rPr lang="en-US" sz="1600" b="1"/>
              <a:t>Major conflict </a:t>
            </a:r>
            <a:r>
              <a:rPr lang="en-US" sz="1600"/>
              <a:t>– toilet training.</a:t>
            </a:r>
            <a:endParaRPr/>
          </a:p>
          <a:p>
            <a:pPr marL="285750" lvl="0" indent="-285750" algn="l" rtl="0">
              <a:spcBef>
                <a:spcPts val="700"/>
              </a:spcBef>
              <a:spcAft>
                <a:spcPts val="0"/>
              </a:spcAft>
              <a:buSzPts val="1600"/>
              <a:buFont typeface="Arial"/>
              <a:buChar char="•"/>
            </a:pPr>
            <a:r>
              <a:rPr lang="en-US" sz="1600" b="1"/>
              <a:t>Adult fixation </a:t>
            </a:r>
            <a:r>
              <a:rPr lang="en-US" sz="1600"/>
              <a:t>– </a:t>
            </a:r>
            <a:r>
              <a:rPr lang="en-US" sz="1600" u="sng"/>
              <a:t>anal-retentive personality</a:t>
            </a:r>
            <a:r>
              <a:rPr lang="en-US" sz="1600"/>
              <a:t> (stingy, stubborn, need for order and neatness), </a:t>
            </a:r>
            <a:r>
              <a:rPr lang="en-US" sz="1600" u="sng"/>
              <a:t>anal-expulsive personality</a:t>
            </a:r>
            <a:r>
              <a:rPr lang="en-US" sz="1600"/>
              <a:t> (messy, careless, disorganized, prone to emotional outbursts).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STAGES OF PSYCHOSEXUAL DEVELOPMENT</a:t>
            </a:r>
            <a:endParaRPr/>
          </a:p>
        </p:txBody>
      </p:sp>
      <p:sp>
        <p:nvSpPr>
          <p:cNvPr id="153" name="Google Shape;153;p19"/>
          <p:cNvSpPr txBox="1">
            <a:spLocks noGrp="1"/>
          </p:cNvSpPr>
          <p:nvPr>
            <p:ph type="body" idx="1"/>
          </p:nvPr>
        </p:nvSpPr>
        <p:spPr>
          <a:xfrm>
            <a:off x="457200" y="1161143"/>
            <a:ext cx="8367221" cy="5486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600"/>
              <a:buNone/>
            </a:pPr>
            <a:r>
              <a:rPr lang="en-US" sz="1600" b="1" u="sng">
                <a:solidFill>
                  <a:srgbClr val="6CB255"/>
                </a:solidFill>
              </a:rPr>
              <a:t>Phallic Stage (3-6 years)</a:t>
            </a:r>
            <a:endParaRPr/>
          </a:p>
          <a:p>
            <a:pPr marL="285750" lvl="0" indent="-285750" algn="l" rtl="0">
              <a:lnSpc>
                <a:spcPct val="90000"/>
              </a:lnSpc>
              <a:spcBef>
                <a:spcPts val="1080"/>
              </a:spcBef>
              <a:spcAft>
                <a:spcPts val="0"/>
              </a:spcAft>
              <a:buSzPts val="1600"/>
              <a:buFont typeface="Arial"/>
              <a:buChar char="•"/>
            </a:pPr>
            <a:r>
              <a:rPr lang="en-US" sz="1600" b="1"/>
              <a:t>Erogenous zone </a:t>
            </a:r>
            <a:r>
              <a:rPr lang="en-US" sz="1600"/>
              <a:t>– genitals.</a:t>
            </a:r>
            <a:endParaRPr/>
          </a:p>
          <a:p>
            <a:pPr marL="285750" lvl="0" indent="-285750" algn="l" rtl="0">
              <a:lnSpc>
                <a:spcPct val="90000"/>
              </a:lnSpc>
              <a:spcBef>
                <a:spcPts val="1080"/>
              </a:spcBef>
              <a:spcAft>
                <a:spcPts val="0"/>
              </a:spcAft>
              <a:buSzPts val="1600"/>
              <a:buFont typeface="Arial"/>
              <a:buChar char="•"/>
            </a:pPr>
            <a:r>
              <a:rPr lang="en-US" sz="1600" b="1"/>
              <a:t>Major conflict </a:t>
            </a:r>
            <a:r>
              <a:rPr lang="en-US" sz="1600"/>
              <a:t>– child feels a desire for the opposite-sex parent, and jealousy and hatred toward the same-sex parent.</a:t>
            </a:r>
            <a:endParaRPr/>
          </a:p>
          <a:p>
            <a:pPr marL="1017270" lvl="1" indent="-285750" algn="l" rtl="0">
              <a:lnSpc>
                <a:spcPct val="90000"/>
              </a:lnSpc>
              <a:spcBef>
                <a:spcPts val="1080"/>
              </a:spcBef>
              <a:spcAft>
                <a:spcPts val="0"/>
              </a:spcAft>
              <a:buSzPts val="1600"/>
              <a:buFont typeface="Arial"/>
              <a:buChar char="•"/>
            </a:pPr>
            <a:r>
              <a:rPr lang="en-US" sz="1600" b="1"/>
              <a:t>Oedipus complex </a:t>
            </a:r>
            <a:r>
              <a:rPr lang="en-US" sz="1600"/>
              <a:t>(boys) – desire for mother’s attention, urge to replace father. Afraid of being punished by father for these feelings (</a:t>
            </a:r>
            <a:r>
              <a:rPr lang="en-US" sz="1600" i="1" u="sng"/>
              <a:t>castration anxiety</a:t>
            </a:r>
            <a:r>
              <a:rPr lang="en-US" sz="1600"/>
              <a:t>).</a:t>
            </a:r>
            <a:endParaRPr/>
          </a:p>
          <a:p>
            <a:pPr marL="1017270" lvl="1" indent="-285750" algn="l" rtl="0">
              <a:lnSpc>
                <a:spcPct val="90000"/>
              </a:lnSpc>
              <a:spcBef>
                <a:spcPts val="480"/>
              </a:spcBef>
              <a:spcAft>
                <a:spcPts val="0"/>
              </a:spcAft>
              <a:buSzPts val="1600"/>
              <a:buFont typeface="Arial"/>
              <a:buChar char="•"/>
            </a:pPr>
            <a:r>
              <a:rPr lang="en-US" sz="1600" b="1"/>
              <a:t>Electra complex </a:t>
            </a:r>
            <a:r>
              <a:rPr lang="en-US" sz="1600"/>
              <a:t>(girls) - desire for father’s attention, urge to replace mother. Angry at mother for not providing them with a penis (</a:t>
            </a:r>
            <a:r>
              <a:rPr lang="en-US" sz="1600" i="1" u="sng"/>
              <a:t>penis envy</a:t>
            </a:r>
            <a:r>
              <a:rPr lang="en-US" sz="1600"/>
              <a:t>).</a:t>
            </a:r>
            <a:endParaRPr/>
          </a:p>
          <a:p>
            <a:pPr marL="285750" lvl="0" indent="-285750" algn="l" rtl="0">
              <a:lnSpc>
                <a:spcPct val="90000"/>
              </a:lnSpc>
              <a:spcBef>
                <a:spcPts val="480"/>
              </a:spcBef>
              <a:spcAft>
                <a:spcPts val="0"/>
              </a:spcAft>
              <a:buSzPts val="1600"/>
              <a:buFont typeface="Arial"/>
              <a:buChar char="•"/>
            </a:pPr>
            <a:r>
              <a:rPr lang="en-US" sz="1600" b="1"/>
              <a:t>Adult fixation </a:t>
            </a:r>
            <a:r>
              <a:rPr lang="en-US" sz="1600"/>
              <a:t>– vanity, over-ambition.</a:t>
            </a:r>
            <a:endParaRPr/>
          </a:p>
          <a:p>
            <a:pPr marL="0" lvl="0" indent="0" algn="l" rtl="0">
              <a:lnSpc>
                <a:spcPct val="90000"/>
              </a:lnSpc>
              <a:spcBef>
                <a:spcPts val="1080"/>
              </a:spcBef>
              <a:spcAft>
                <a:spcPts val="0"/>
              </a:spcAft>
              <a:buSzPts val="1600"/>
              <a:buNone/>
            </a:pPr>
            <a:r>
              <a:rPr lang="en-US" sz="1600" b="1" u="sng">
                <a:solidFill>
                  <a:srgbClr val="6CB255"/>
                </a:solidFill>
              </a:rPr>
              <a:t>Latency Stage (6-12 years)</a:t>
            </a:r>
            <a:endParaRPr/>
          </a:p>
          <a:p>
            <a:pPr marL="285750" lvl="0" indent="-285750" algn="l" rtl="0">
              <a:lnSpc>
                <a:spcPct val="90000"/>
              </a:lnSpc>
              <a:spcBef>
                <a:spcPts val="1080"/>
              </a:spcBef>
              <a:spcAft>
                <a:spcPts val="0"/>
              </a:spcAft>
              <a:buSzPts val="1600"/>
              <a:buFont typeface="Arial"/>
              <a:buChar char="•"/>
            </a:pPr>
            <a:r>
              <a:rPr lang="en-US" sz="1600" b="1"/>
              <a:t>Erogenous zone </a:t>
            </a:r>
            <a:r>
              <a:rPr lang="en-US" sz="1600"/>
              <a:t>– none.</a:t>
            </a:r>
            <a:endParaRPr/>
          </a:p>
          <a:p>
            <a:pPr marL="285750" lvl="0" indent="-285750" algn="l" rtl="0">
              <a:lnSpc>
                <a:spcPct val="90000"/>
              </a:lnSpc>
              <a:spcBef>
                <a:spcPts val="1080"/>
              </a:spcBef>
              <a:spcAft>
                <a:spcPts val="0"/>
              </a:spcAft>
              <a:buSzPts val="1600"/>
              <a:buFont typeface="Arial"/>
              <a:buChar char="•"/>
            </a:pPr>
            <a:r>
              <a:rPr lang="en-US" sz="1600"/>
              <a:t>Sexual feelings are dormant as children focus on school, friendships, hobbies and engage with peers of the same-sex.</a:t>
            </a:r>
            <a:endParaRPr/>
          </a:p>
          <a:p>
            <a:pPr marL="0" lvl="0" indent="0" algn="l" rtl="0">
              <a:lnSpc>
                <a:spcPct val="90000"/>
              </a:lnSpc>
              <a:spcBef>
                <a:spcPts val="1080"/>
              </a:spcBef>
              <a:spcAft>
                <a:spcPts val="0"/>
              </a:spcAft>
              <a:buSzPts val="1600"/>
              <a:buNone/>
            </a:pPr>
            <a:r>
              <a:rPr lang="en-US" sz="1600" b="1" u="sng">
                <a:solidFill>
                  <a:srgbClr val="6CB255"/>
                </a:solidFill>
              </a:rPr>
              <a:t>Genital Stage (12+)</a:t>
            </a:r>
            <a:endParaRPr/>
          </a:p>
          <a:p>
            <a:pPr marL="285750" lvl="0" indent="-285750" algn="l" rtl="0">
              <a:lnSpc>
                <a:spcPct val="90000"/>
              </a:lnSpc>
              <a:spcBef>
                <a:spcPts val="1080"/>
              </a:spcBef>
              <a:spcAft>
                <a:spcPts val="0"/>
              </a:spcAft>
              <a:buSzPts val="1600"/>
              <a:buFont typeface="Arial"/>
              <a:buChar char="•"/>
            </a:pPr>
            <a:r>
              <a:rPr lang="en-US" sz="1600" b="1"/>
              <a:t>Erogenous zone </a:t>
            </a:r>
            <a:r>
              <a:rPr lang="en-US" sz="1600"/>
              <a:t>– genitals.</a:t>
            </a:r>
            <a:endParaRPr/>
          </a:p>
          <a:p>
            <a:pPr marL="285750" lvl="0" indent="-285750" algn="l" rtl="0">
              <a:lnSpc>
                <a:spcPct val="90000"/>
              </a:lnSpc>
              <a:spcBef>
                <a:spcPts val="1080"/>
              </a:spcBef>
              <a:spcAft>
                <a:spcPts val="0"/>
              </a:spcAft>
              <a:buSzPts val="1600"/>
              <a:buFont typeface="Arial"/>
              <a:buChar char="•"/>
            </a:pPr>
            <a:r>
              <a:rPr lang="en-US" sz="1600"/>
              <a:t>Sexual reawakening – urges are redirected from parents to more socially acceptable partners.</a:t>
            </a:r>
            <a:endParaRPr/>
          </a:p>
          <a:p>
            <a:pPr marL="285750" lvl="0" indent="-184150" algn="l" rtl="0">
              <a:lnSpc>
                <a:spcPct val="90000"/>
              </a:lnSpc>
              <a:spcBef>
                <a:spcPts val="1080"/>
              </a:spcBef>
              <a:spcAft>
                <a:spcPts val="0"/>
              </a:spcAft>
              <a:buSzPts val="1600"/>
              <a:buFont typeface="Arial"/>
              <a:buNone/>
            </a:pP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ALFRED ADLER</a:t>
            </a:r>
            <a:endParaRPr/>
          </a:p>
        </p:txBody>
      </p:sp>
      <p:pic>
        <p:nvPicPr>
          <p:cNvPr id="166" name="Google Shape;166;p21" descr="An illustration shows Alfred Adler."/>
          <p:cNvPicPr preferRelativeResize="0">
            <a:picLocks noGrp="1"/>
          </p:cNvPicPr>
          <p:nvPr>
            <p:ph type="pic" idx="2"/>
          </p:nvPr>
        </p:nvPicPr>
        <p:blipFill rotWithShape="1">
          <a:blip r:embed="rId3">
            <a:alphaModFix/>
          </a:blip>
          <a:srcRect l="-78872" r="-78872"/>
          <a:stretch/>
        </p:blipFill>
        <p:spPr>
          <a:xfrm>
            <a:off x="3553984" y="3215940"/>
            <a:ext cx="7535158" cy="3270975"/>
          </a:xfrm>
          <a:prstGeom prst="rect">
            <a:avLst/>
          </a:prstGeom>
          <a:noFill/>
          <a:ln>
            <a:noFill/>
          </a:ln>
        </p:spPr>
      </p:pic>
      <p:sp>
        <p:nvSpPr>
          <p:cNvPr id="167" name="Google Shape;167;p21"/>
          <p:cNvSpPr txBox="1">
            <a:spLocks noGrp="1"/>
          </p:cNvSpPr>
          <p:nvPr>
            <p:ph type="body" idx="1"/>
          </p:nvPr>
        </p:nvSpPr>
        <p:spPr>
          <a:xfrm>
            <a:off x="457200" y="1026115"/>
            <a:ext cx="8367221" cy="207356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600"/>
              <a:buNone/>
            </a:pPr>
            <a:r>
              <a:rPr lang="en-US" sz="1600" b="1" u="sng">
                <a:solidFill>
                  <a:srgbClr val="6CB255"/>
                </a:solidFill>
              </a:rPr>
              <a:t>Individual psychology</a:t>
            </a:r>
            <a:endParaRPr sz="1600" u="sng">
              <a:solidFill>
                <a:srgbClr val="6CB255"/>
              </a:solidFill>
            </a:endParaRPr>
          </a:p>
          <a:p>
            <a:pPr marL="285750" lvl="0" indent="-285750" algn="l" rtl="0">
              <a:lnSpc>
                <a:spcPct val="90000"/>
              </a:lnSpc>
              <a:spcBef>
                <a:spcPts val="880"/>
              </a:spcBef>
              <a:spcAft>
                <a:spcPts val="0"/>
              </a:spcAft>
              <a:buSzPts val="1600"/>
              <a:buFont typeface="Arial"/>
              <a:buChar char="•"/>
            </a:pPr>
            <a:r>
              <a:rPr lang="en-US" sz="1600">
                <a:solidFill>
                  <a:schemeClr val="dk1"/>
                </a:solidFill>
              </a:rPr>
              <a:t>Focuses on our drive to compensate for feelings of inferiority.</a:t>
            </a:r>
            <a:endParaRPr/>
          </a:p>
          <a:p>
            <a:pPr marL="285750" lvl="0" indent="-285750" algn="l" rtl="0">
              <a:lnSpc>
                <a:spcPct val="90000"/>
              </a:lnSpc>
              <a:spcBef>
                <a:spcPts val="880"/>
              </a:spcBef>
              <a:spcAft>
                <a:spcPts val="0"/>
              </a:spcAft>
              <a:buSzPts val="1600"/>
              <a:buFont typeface="Arial"/>
              <a:buChar char="•"/>
            </a:pPr>
            <a:r>
              <a:rPr lang="en-US" sz="1600" b="1"/>
              <a:t>Inferiority complex – </a:t>
            </a:r>
            <a:r>
              <a:rPr lang="en-US" sz="1600"/>
              <a:t>A person’s feelings that they lack worth and don’t measure up to the standards of others or of society.</a:t>
            </a:r>
            <a:endParaRPr/>
          </a:p>
          <a:p>
            <a:pPr marL="285750" lvl="0" indent="-285750" algn="l" rtl="0">
              <a:lnSpc>
                <a:spcPct val="90000"/>
              </a:lnSpc>
              <a:spcBef>
                <a:spcPts val="880"/>
              </a:spcBef>
              <a:spcAft>
                <a:spcPts val="0"/>
              </a:spcAft>
              <a:buSzPts val="1600"/>
              <a:buFont typeface="Arial"/>
              <a:buChar char="•"/>
            </a:pPr>
            <a:r>
              <a:rPr lang="en-US" sz="1600">
                <a:solidFill>
                  <a:schemeClr val="dk1"/>
                </a:solidFill>
              </a:rPr>
              <a:t>Social motives thought to be the force behind thoughts, emotions, and behaviors.</a:t>
            </a:r>
            <a:endParaRPr/>
          </a:p>
          <a:p>
            <a:pPr marL="285750" lvl="0" indent="-285750" algn="l" rtl="0">
              <a:lnSpc>
                <a:spcPct val="90000"/>
              </a:lnSpc>
              <a:spcBef>
                <a:spcPts val="880"/>
              </a:spcBef>
              <a:spcAft>
                <a:spcPts val="0"/>
              </a:spcAft>
              <a:buSzPts val="1600"/>
              <a:buFont typeface="Arial"/>
              <a:buChar char="•"/>
            </a:pPr>
            <a:r>
              <a:rPr lang="en-US" sz="1600"/>
              <a:t>Placed focus on social connections during childhood development.</a:t>
            </a:r>
            <a:endParaRPr/>
          </a:p>
          <a:p>
            <a:pPr marL="285750" lvl="0" indent="-184150" algn="l" rtl="0">
              <a:lnSpc>
                <a:spcPct val="90000"/>
              </a:lnSpc>
              <a:spcBef>
                <a:spcPts val="880"/>
              </a:spcBef>
              <a:spcAft>
                <a:spcPts val="0"/>
              </a:spcAft>
              <a:buSzPts val="1600"/>
              <a:buFont typeface="Arial"/>
              <a:buNone/>
            </a:pPr>
            <a:endParaRPr sz="1600"/>
          </a:p>
          <a:p>
            <a:pPr marL="285750" lvl="0" indent="-184150" algn="l" rtl="0">
              <a:lnSpc>
                <a:spcPct val="90000"/>
              </a:lnSpc>
              <a:spcBef>
                <a:spcPts val="880"/>
              </a:spcBef>
              <a:spcAft>
                <a:spcPts val="0"/>
              </a:spcAft>
              <a:buSzPts val="1600"/>
              <a:buFont typeface="Arial"/>
              <a:buNone/>
            </a:pPr>
            <a:endParaRPr sz="1600"/>
          </a:p>
          <a:p>
            <a:pPr marL="285750" lvl="0" indent="-184150" algn="l" rtl="0">
              <a:lnSpc>
                <a:spcPct val="90000"/>
              </a:lnSpc>
              <a:spcBef>
                <a:spcPts val="880"/>
              </a:spcBef>
              <a:spcAft>
                <a:spcPts val="0"/>
              </a:spcAft>
              <a:buSzPts val="1600"/>
              <a:buFont typeface="Arial"/>
              <a:buNone/>
            </a:pPr>
            <a:endParaRPr sz="1600">
              <a:solidFill>
                <a:schemeClr val="dk1"/>
              </a:solidFill>
            </a:endParaRPr>
          </a:p>
        </p:txBody>
      </p:sp>
      <p:sp>
        <p:nvSpPr>
          <p:cNvPr id="170" name="Google Shape;170;p21"/>
          <p:cNvSpPr txBox="1"/>
          <p:nvPr/>
        </p:nvSpPr>
        <p:spPr>
          <a:xfrm>
            <a:off x="457199" y="2887682"/>
            <a:ext cx="5334001" cy="3970318"/>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6CB255"/>
              </a:buClr>
              <a:buSzPts val="1600"/>
              <a:buFont typeface="Arial"/>
              <a:buChar char="•"/>
            </a:pPr>
            <a:r>
              <a:rPr lang="en-US" sz="1600">
                <a:solidFill>
                  <a:schemeClr val="dk1"/>
                </a:solidFill>
                <a:latin typeface="Arial"/>
                <a:ea typeface="Arial"/>
                <a:cs typeface="Arial"/>
                <a:sym typeface="Arial"/>
              </a:rPr>
              <a:t>Believed happiness can be found in working together for the betterment of all.</a:t>
            </a:r>
            <a:endParaRPr/>
          </a:p>
          <a:p>
            <a:pPr marL="285750" marR="0" lvl="0" indent="-285750" algn="l" rtl="0">
              <a:spcBef>
                <a:spcPts val="880"/>
              </a:spcBef>
              <a:spcAft>
                <a:spcPts val="0"/>
              </a:spcAft>
              <a:buClr>
                <a:srgbClr val="6CB255"/>
              </a:buClr>
              <a:buSzPts val="1600"/>
              <a:buFont typeface="Arial"/>
              <a:buChar char="•"/>
            </a:pPr>
            <a:r>
              <a:rPr lang="en-US" sz="1600">
                <a:solidFill>
                  <a:schemeClr val="dk1"/>
                </a:solidFill>
                <a:latin typeface="Arial"/>
                <a:ea typeface="Arial"/>
                <a:cs typeface="Arial"/>
                <a:sym typeface="Arial"/>
              </a:rPr>
              <a:t>Viewed main goal of psychology to be “to recognize the equal rights and equality of others”.</a:t>
            </a:r>
            <a:endParaRPr/>
          </a:p>
          <a:p>
            <a:pPr marL="285750" marR="0" lvl="0" indent="-285750" algn="l" rtl="0">
              <a:spcBef>
                <a:spcPts val="880"/>
              </a:spcBef>
              <a:spcAft>
                <a:spcPts val="0"/>
              </a:spcAft>
              <a:buClr>
                <a:srgbClr val="6CB255"/>
              </a:buClr>
              <a:buSzPts val="1600"/>
              <a:buFont typeface="Arial"/>
              <a:buChar char="•"/>
            </a:pPr>
            <a:r>
              <a:rPr lang="en-US" sz="1600">
                <a:solidFill>
                  <a:schemeClr val="dk1"/>
                </a:solidFill>
                <a:latin typeface="Arial"/>
                <a:ea typeface="Arial"/>
                <a:cs typeface="Arial"/>
                <a:sym typeface="Arial"/>
              </a:rPr>
              <a:t>Saw conscious processes as more important.</a:t>
            </a:r>
            <a:endParaRPr/>
          </a:p>
          <a:p>
            <a:pPr marL="285750" marR="0" lvl="0" indent="-285750" algn="l" rtl="0">
              <a:spcBef>
                <a:spcPts val="880"/>
              </a:spcBef>
              <a:spcAft>
                <a:spcPts val="0"/>
              </a:spcAft>
              <a:buClr>
                <a:srgbClr val="6CB255"/>
              </a:buClr>
              <a:buSzPts val="1600"/>
              <a:buFont typeface="Arial"/>
              <a:buChar char="•"/>
            </a:pPr>
            <a:r>
              <a:rPr lang="en-US" sz="1600">
                <a:solidFill>
                  <a:schemeClr val="dk1"/>
                </a:solidFill>
                <a:latin typeface="Arial"/>
                <a:ea typeface="Arial"/>
                <a:cs typeface="Arial"/>
                <a:sym typeface="Arial"/>
              </a:rPr>
              <a:t>Theorized that birth order shapes our personality.</a:t>
            </a:r>
            <a:endParaRPr/>
          </a:p>
          <a:p>
            <a:pPr marL="0" marR="0" lvl="0" indent="0" algn="l" rtl="0">
              <a:spcBef>
                <a:spcPts val="880"/>
              </a:spcBef>
              <a:spcAft>
                <a:spcPts val="0"/>
              </a:spcAft>
              <a:buNone/>
            </a:pPr>
            <a:r>
              <a:rPr lang="en-US" sz="1600">
                <a:solidFill>
                  <a:schemeClr val="dk1"/>
                </a:solidFill>
                <a:latin typeface="Arial"/>
                <a:ea typeface="Arial"/>
                <a:cs typeface="Arial"/>
                <a:sym typeface="Arial"/>
              </a:rPr>
              <a:t>Adler identified three fundamental social tasks all individuals must experience.</a:t>
            </a:r>
            <a:endParaRPr/>
          </a:p>
          <a:p>
            <a:pPr marL="342900" marR="0" lvl="0" indent="-342900" algn="l" rtl="0">
              <a:spcBef>
                <a:spcPts val="880"/>
              </a:spcBef>
              <a:spcAft>
                <a:spcPts val="0"/>
              </a:spcAft>
              <a:buClr>
                <a:srgbClr val="6CB255"/>
              </a:buClr>
              <a:buSzPts val="1600"/>
              <a:buFont typeface="Arial"/>
              <a:buAutoNum type="arabicPeriod"/>
            </a:pPr>
            <a:r>
              <a:rPr lang="en-US" sz="1600" b="1">
                <a:solidFill>
                  <a:schemeClr val="dk1"/>
                </a:solidFill>
                <a:latin typeface="Arial"/>
                <a:ea typeface="Arial"/>
                <a:cs typeface="Arial"/>
                <a:sym typeface="Arial"/>
              </a:rPr>
              <a:t>Occupational tasks </a:t>
            </a:r>
            <a:r>
              <a:rPr lang="en-US" sz="1600">
                <a:solidFill>
                  <a:schemeClr val="dk1"/>
                </a:solidFill>
                <a:latin typeface="Arial"/>
                <a:ea typeface="Arial"/>
                <a:cs typeface="Arial"/>
                <a:sym typeface="Arial"/>
              </a:rPr>
              <a:t>– careers.</a:t>
            </a:r>
            <a:endParaRPr/>
          </a:p>
          <a:p>
            <a:pPr marL="342900" marR="0" lvl="0" indent="-342900" algn="l" rtl="0">
              <a:spcBef>
                <a:spcPts val="880"/>
              </a:spcBef>
              <a:spcAft>
                <a:spcPts val="0"/>
              </a:spcAft>
              <a:buClr>
                <a:srgbClr val="6CB255"/>
              </a:buClr>
              <a:buSzPts val="1600"/>
              <a:buFont typeface="Arial"/>
              <a:buAutoNum type="arabicPeriod"/>
            </a:pPr>
            <a:r>
              <a:rPr lang="en-US" sz="1600" b="1">
                <a:solidFill>
                  <a:schemeClr val="dk1"/>
                </a:solidFill>
                <a:latin typeface="Arial"/>
                <a:ea typeface="Arial"/>
                <a:cs typeface="Arial"/>
                <a:sym typeface="Arial"/>
              </a:rPr>
              <a:t>Societal tasks </a:t>
            </a:r>
            <a:r>
              <a:rPr lang="en-US" sz="1600">
                <a:solidFill>
                  <a:schemeClr val="dk1"/>
                </a:solidFill>
                <a:latin typeface="Arial"/>
                <a:ea typeface="Arial"/>
                <a:cs typeface="Arial"/>
                <a:sym typeface="Arial"/>
              </a:rPr>
              <a:t>– friendship.</a:t>
            </a:r>
            <a:endParaRPr/>
          </a:p>
          <a:p>
            <a:pPr marL="342900" marR="0" lvl="0" indent="-342900" algn="l" rtl="0">
              <a:spcBef>
                <a:spcPts val="880"/>
              </a:spcBef>
              <a:spcAft>
                <a:spcPts val="0"/>
              </a:spcAft>
              <a:buClr>
                <a:srgbClr val="6CB255"/>
              </a:buClr>
              <a:buSzPts val="1600"/>
              <a:buFont typeface="Arial"/>
              <a:buAutoNum type="arabicPeriod"/>
            </a:pPr>
            <a:r>
              <a:rPr lang="en-US" sz="1600" b="1">
                <a:solidFill>
                  <a:schemeClr val="dk1"/>
                </a:solidFill>
                <a:latin typeface="Arial"/>
                <a:ea typeface="Arial"/>
                <a:cs typeface="Arial"/>
                <a:sym typeface="Arial"/>
              </a:rPr>
              <a:t>Love tasks </a:t>
            </a:r>
            <a:r>
              <a:rPr lang="en-US" sz="1600">
                <a:solidFill>
                  <a:schemeClr val="dk1"/>
                </a:solidFill>
                <a:latin typeface="Arial"/>
                <a:ea typeface="Arial"/>
                <a:cs typeface="Arial"/>
                <a:sym typeface="Arial"/>
              </a:rPr>
              <a:t>– finding an intimate partner.</a:t>
            </a:r>
            <a:endParaRPr sz="1600">
              <a:solidFill>
                <a:schemeClr val="dk1"/>
              </a:solidFill>
              <a:latin typeface="Arial"/>
              <a:ea typeface="Arial"/>
              <a:cs typeface="Arial"/>
              <a:sym typeface="Arial"/>
            </a:endParaRPr>
          </a:p>
          <a:p>
            <a:pPr marL="0" marR="0" lvl="0" indent="0" algn="l" rtl="0">
              <a:spcBef>
                <a:spcPts val="880"/>
              </a:spcBef>
              <a:spcAft>
                <a:spcPts val="0"/>
              </a:spcAft>
              <a:buNone/>
            </a:pPr>
            <a:endParaRPr sz="16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dirty="0"/>
              <a:t>ERIK ERIKSON</a:t>
            </a:r>
            <a:endParaRPr dirty="0"/>
          </a:p>
        </p:txBody>
      </p:sp>
      <p:sp>
        <p:nvSpPr>
          <p:cNvPr id="176" name="Google Shape;176;p22"/>
          <p:cNvSpPr txBox="1">
            <a:spLocks noGrp="1"/>
          </p:cNvSpPr>
          <p:nvPr>
            <p:ph type="body" idx="1"/>
          </p:nvPr>
        </p:nvSpPr>
        <p:spPr>
          <a:xfrm>
            <a:off x="457199" y="1331524"/>
            <a:ext cx="7922713" cy="498541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b="1" u="sng" dirty="0">
                <a:solidFill>
                  <a:srgbClr val="6CB255"/>
                </a:solidFill>
              </a:rPr>
              <a:t>Psychosocial theory of Development</a:t>
            </a:r>
            <a:endParaRPr sz="2800" dirty="0"/>
          </a:p>
          <a:p>
            <a:pPr marL="285750" lvl="0" indent="-285750" algn="l" rtl="0">
              <a:spcBef>
                <a:spcPts val="1080"/>
              </a:spcBef>
              <a:spcAft>
                <a:spcPts val="0"/>
              </a:spcAft>
              <a:buSzPts val="1600"/>
              <a:buFont typeface="Arial"/>
              <a:buChar char="•"/>
            </a:pPr>
            <a:r>
              <a:rPr lang="en-US" dirty="0"/>
              <a:t>Personality develops throughout the lifespan.</a:t>
            </a:r>
            <a:endParaRPr sz="2800" dirty="0"/>
          </a:p>
          <a:p>
            <a:pPr marL="285750" lvl="0" indent="-285750" algn="l" rtl="0">
              <a:spcBef>
                <a:spcPts val="1080"/>
              </a:spcBef>
              <a:spcAft>
                <a:spcPts val="0"/>
              </a:spcAft>
              <a:buSzPts val="1600"/>
              <a:buFont typeface="Arial"/>
              <a:buChar char="•"/>
            </a:pPr>
            <a:r>
              <a:rPr lang="en-US" dirty="0"/>
              <a:t>Emphasizes importance of social relationships at each stage.</a:t>
            </a:r>
            <a:endParaRPr sz="2800" dirty="0"/>
          </a:p>
          <a:p>
            <a:pPr marL="285750" lvl="0" indent="-285750" algn="l" rtl="0">
              <a:spcBef>
                <a:spcPts val="1080"/>
              </a:spcBef>
              <a:spcAft>
                <a:spcPts val="0"/>
              </a:spcAft>
              <a:buSzPts val="1600"/>
              <a:buFont typeface="Arial"/>
              <a:buChar char="•"/>
            </a:pPr>
            <a:r>
              <a:rPr lang="en-US" dirty="0"/>
              <a:t>Development of a healthy personality and sense of competence depend on successfully completing each of the 8 stages.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CARL JUNG</a:t>
            </a:r>
            <a:endParaRPr/>
          </a:p>
        </p:txBody>
      </p:sp>
      <p:sp>
        <p:nvSpPr>
          <p:cNvPr id="186" name="Google Shape;186;p23"/>
          <p:cNvSpPr txBox="1"/>
          <p:nvPr/>
        </p:nvSpPr>
        <p:spPr>
          <a:xfrm>
            <a:off x="457199" y="993035"/>
            <a:ext cx="8498115" cy="57758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6CB255"/>
              </a:buClr>
              <a:buSzPts val="1600"/>
              <a:buFont typeface="Arial"/>
              <a:buNone/>
            </a:pPr>
            <a:r>
              <a:rPr lang="en-US" sz="1600" b="1" u="sng">
                <a:solidFill>
                  <a:srgbClr val="6CB255"/>
                </a:solidFill>
                <a:latin typeface="Arial"/>
                <a:ea typeface="Arial"/>
                <a:cs typeface="Arial"/>
                <a:sym typeface="Arial"/>
              </a:rPr>
              <a:t>Analytical Psychology</a:t>
            </a:r>
            <a:endParaRPr/>
          </a:p>
          <a:p>
            <a:pPr marL="285750" marR="0" lvl="0" indent="-285750" algn="l" rtl="0">
              <a:spcBef>
                <a:spcPts val="880"/>
              </a:spcBef>
              <a:spcAft>
                <a:spcPts val="0"/>
              </a:spcAft>
              <a:buClr>
                <a:srgbClr val="6CB255"/>
              </a:buClr>
              <a:buSzPts val="1600"/>
              <a:buFont typeface="Arial"/>
              <a:buChar char="•"/>
            </a:pPr>
            <a:r>
              <a:rPr lang="en-US" sz="1600" b="0">
                <a:solidFill>
                  <a:schemeClr val="dk1"/>
                </a:solidFill>
                <a:latin typeface="Arial"/>
                <a:ea typeface="Arial"/>
                <a:cs typeface="Arial"/>
                <a:sym typeface="Arial"/>
              </a:rPr>
              <a:t>Focused on working to balance conscious and unconscious thought.</a:t>
            </a:r>
            <a:endParaRPr/>
          </a:p>
          <a:p>
            <a:pPr marL="0" marR="0" lvl="0" indent="0" algn="l" rtl="0">
              <a:spcBef>
                <a:spcPts val="880"/>
              </a:spcBef>
              <a:spcAft>
                <a:spcPts val="0"/>
              </a:spcAft>
              <a:buClr>
                <a:srgbClr val="6CB255"/>
              </a:buClr>
              <a:buSzPts val="1600"/>
              <a:buFont typeface="Arial"/>
              <a:buNone/>
            </a:pPr>
            <a:r>
              <a:rPr lang="en-US" sz="1600" b="0">
                <a:solidFill>
                  <a:schemeClr val="dk1"/>
                </a:solidFill>
                <a:latin typeface="Arial"/>
                <a:ea typeface="Arial"/>
                <a:cs typeface="Arial"/>
                <a:sym typeface="Arial"/>
              </a:rPr>
              <a:t>Carl Jung acknowledged the concept of a personal unconscious but was also interested in exploring the collective unconscious</a:t>
            </a:r>
            <a:r>
              <a:rPr lang="en-US" sz="1600" b="0">
                <a:solidFill>
                  <a:srgbClr val="000000"/>
                </a:solidFill>
                <a:latin typeface="Arial"/>
                <a:ea typeface="Arial"/>
                <a:cs typeface="Arial"/>
                <a:sym typeface="Arial"/>
              </a:rPr>
              <a:t>.</a:t>
            </a:r>
            <a:endParaRPr/>
          </a:p>
          <a:p>
            <a:pPr marL="0" marR="0" lvl="0" indent="0" algn="l" rtl="0">
              <a:spcBef>
                <a:spcPts val="880"/>
              </a:spcBef>
              <a:spcAft>
                <a:spcPts val="0"/>
              </a:spcAft>
              <a:buClr>
                <a:srgbClr val="6CB255"/>
              </a:buClr>
              <a:buSzPts val="1600"/>
              <a:buFont typeface="Arial"/>
              <a:buNone/>
            </a:pPr>
            <a:r>
              <a:rPr lang="en-US" sz="1600" b="1">
                <a:solidFill>
                  <a:schemeClr val="dk1"/>
                </a:solidFill>
                <a:latin typeface="Arial"/>
                <a:ea typeface="Arial"/>
                <a:cs typeface="Arial"/>
                <a:sym typeface="Arial"/>
              </a:rPr>
              <a:t>Collective unconscious </a:t>
            </a:r>
            <a:r>
              <a:rPr lang="en-US" sz="1600" b="0">
                <a:solidFill>
                  <a:schemeClr val="dk1"/>
                </a:solidFill>
                <a:latin typeface="Arial"/>
                <a:ea typeface="Arial"/>
                <a:cs typeface="Arial"/>
                <a:sym typeface="Arial"/>
              </a:rPr>
              <a:t>– universal version of personal unconscious, holding mental patterns, or memory traces, which are common to all of us.</a:t>
            </a:r>
            <a:endParaRPr/>
          </a:p>
          <a:p>
            <a:pPr marL="0" marR="0" lvl="0" indent="0" algn="l" rtl="0">
              <a:spcBef>
                <a:spcPts val="880"/>
              </a:spcBef>
              <a:spcAft>
                <a:spcPts val="0"/>
              </a:spcAft>
              <a:buClr>
                <a:srgbClr val="6CB255"/>
              </a:buClr>
              <a:buSzPts val="1600"/>
              <a:buFont typeface="Arial"/>
              <a:buNone/>
            </a:pPr>
            <a:r>
              <a:rPr lang="en-US" sz="1600" b="1">
                <a:solidFill>
                  <a:schemeClr val="dk1"/>
                </a:solidFill>
                <a:latin typeface="Arial"/>
                <a:ea typeface="Arial"/>
                <a:cs typeface="Arial"/>
                <a:sym typeface="Arial"/>
              </a:rPr>
              <a:t>Archetypes</a:t>
            </a:r>
            <a:r>
              <a:rPr lang="en-US" sz="1600" b="0">
                <a:solidFill>
                  <a:schemeClr val="dk1"/>
                </a:solidFill>
                <a:latin typeface="Arial"/>
                <a:ea typeface="Arial"/>
                <a:cs typeface="Arial"/>
                <a:sym typeface="Arial"/>
              </a:rPr>
              <a:t> –patterns that exist in our collective unconscious across cultures/societies.</a:t>
            </a:r>
            <a:endParaRPr/>
          </a:p>
          <a:p>
            <a:pPr marL="285750" marR="0" lvl="0" indent="-285750" algn="l" rtl="0">
              <a:spcBef>
                <a:spcPts val="880"/>
              </a:spcBef>
              <a:spcAft>
                <a:spcPts val="0"/>
              </a:spcAft>
              <a:buClr>
                <a:srgbClr val="6CB255"/>
              </a:buClr>
              <a:buSzPts val="1600"/>
              <a:buFont typeface="Arial"/>
              <a:buChar char="•"/>
            </a:pPr>
            <a:r>
              <a:rPr lang="en-US" sz="1600" b="0">
                <a:solidFill>
                  <a:schemeClr val="dk1"/>
                </a:solidFill>
                <a:latin typeface="Arial"/>
                <a:ea typeface="Arial"/>
                <a:cs typeface="Arial"/>
                <a:sym typeface="Arial"/>
              </a:rPr>
              <a:t>Represented by universal themes in various cultures reflecting common experiences of people around the world.</a:t>
            </a:r>
            <a:endParaRPr/>
          </a:p>
          <a:p>
            <a:pPr marL="285750" marR="0" lvl="0" indent="-285750" algn="l" rtl="0">
              <a:spcBef>
                <a:spcPts val="880"/>
              </a:spcBef>
              <a:spcAft>
                <a:spcPts val="0"/>
              </a:spcAft>
              <a:buClr>
                <a:srgbClr val="6CB255"/>
              </a:buClr>
              <a:buSzPts val="1600"/>
              <a:buFont typeface="Arial"/>
              <a:buChar char="•"/>
            </a:pPr>
            <a:r>
              <a:rPr lang="en-US" sz="1600" b="0">
                <a:solidFill>
                  <a:schemeClr val="dk1"/>
                </a:solidFill>
                <a:latin typeface="Arial"/>
                <a:ea typeface="Arial"/>
                <a:cs typeface="Arial"/>
                <a:sym typeface="Arial"/>
              </a:rPr>
              <a:t>Integration of unconscious archetypal aspects of the self seen as part of self-realization process.</a:t>
            </a:r>
            <a:endParaRPr/>
          </a:p>
          <a:p>
            <a:pPr marL="0" marR="0" lvl="0" indent="0" algn="l" rtl="0">
              <a:spcBef>
                <a:spcPts val="880"/>
              </a:spcBef>
              <a:spcAft>
                <a:spcPts val="0"/>
              </a:spcAft>
              <a:buClr>
                <a:srgbClr val="6CB255"/>
              </a:buClr>
              <a:buSzPts val="1600"/>
              <a:buFont typeface="Arial"/>
              <a:buNone/>
            </a:pPr>
            <a:r>
              <a:rPr lang="en-US" sz="1600" b="1">
                <a:solidFill>
                  <a:schemeClr val="dk1"/>
                </a:solidFill>
                <a:latin typeface="Arial"/>
                <a:ea typeface="Arial"/>
                <a:cs typeface="Arial"/>
                <a:sym typeface="Arial"/>
              </a:rPr>
              <a:t>Persona</a:t>
            </a:r>
            <a:r>
              <a:rPr lang="en-US" sz="1600" b="0">
                <a:solidFill>
                  <a:schemeClr val="dk1"/>
                </a:solidFill>
                <a:latin typeface="Arial"/>
                <a:ea typeface="Arial"/>
                <a:cs typeface="Arial"/>
                <a:sym typeface="Arial"/>
              </a:rPr>
              <a:t> – A mask that we consciously adopt.</a:t>
            </a:r>
            <a:endParaRPr/>
          </a:p>
          <a:p>
            <a:pPr marL="285750" marR="0" lvl="0" indent="-285750" algn="l" rtl="0">
              <a:spcBef>
                <a:spcPts val="880"/>
              </a:spcBef>
              <a:spcAft>
                <a:spcPts val="0"/>
              </a:spcAft>
              <a:buClr>
                <a:srgbClr val="6CB255"/>
              </a:buClr>
              <a:buSzPts val="1600"/>
              <a:buFont typeface="Arial"/>
              <a:buChar char="•"/>
            </a:pPr>
            <a:r>
              <a:rPr lang="en-US" sz="1600" b="0">
                <a:solidFill>
                  <a:schemeClr val="dk1"/>
                </a:solidFill>
                <a:latin typeface="Arial"/>
                <a:ea typeface="Arial"/>
                <a:cs typeface="Arial"/>
                <a:sym typeface="Arial"/>
              </a:rPr>
              <a:t>Derived from conscious experiences and our collective unconscious.</a:t>
            </a:r>
            <a:endParaRPr/>
          </a:p>
          <a:p>
            <a:pPr marL="285750" marR="0" lvl="0" indent="-285750" algn="l" rtl="0">
              <a:spcBef>
                <a:spcPts val="880"/>
              </a:spcBef>
              <a:spcAft>
                <a:spcPts val="0"/>
              </a:spcAft>
              <a:buClr>
                <a:srgbClr val="6CB255"/>
              </a:buClr>
              <a:buSzPts val="1600"/>
              <a:buFont typeface="Arial"/>
              <a:buChar char="•"/>
            </a:pPr>
            <a:r>
              <a:rPr lang="en-US" sz="1600" b="0">
                <a:solidFill>
                  <a:schemeClr val="dk1"/>
                </a:solidFill>
                <a:latin typeface="Arial"/>
                <a:ea typeface="Arial"/>
                <a:cs typeface="Arial"/>
                <a:sym typeface="Arial"/>
              </a:rPr>
              <a:t>A compromise between our true self and the self that society expects us to be (hiding parts of the self that do not align with societies expectations).</a:t>
            </a:r>
            <a:endParaRPr sz="1600" b="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sz="2400">
                <a:solidFill>
                  <a:srgbClr val="6CB255"/>
                </a:solidFill>
              </a:rPr>
              <a:t>CARL </a:t>
            </a:r>
            <a:r>
              <a:rPr lang="en-US"/>
              <a:t>J</a:t>
            </a:r>
            <a:r>
              <a:rPr lang="en-US" sz="2400">
                <a:solidFill>
                  <a:srgbClr val="6CB255"/>
                </a:solidFill>
              </a:rPr>
              <a:t>UNG</a:t>
            </a:r>
            <a:endParaRPr sz="2400">
              <a:solidFill>
                <a:srgbClr val="6CB255"/>
              </a:solidFill>
            </a:endParaRPr>
          </a:p>
        </p:txBody>
      </p:sp>
      <p:pic>
        <p:nvPicPr>
          <p:cNvPr id="192" name="Google Shape;192;p24" descr="A photograph shows Carl Jung."/>
          <p:cNvPicPr preferRelativeResize="0">
            <a:picLocks noGrp="1"/>
          </p:cNvPicPr>
          <p:nvPr>
            <p:ph type="pic" idx="2"/>
          </p:nvPr>
        </p:nvPicPr>
        <p:blipFill rotWithShape="1">
          <a:blip r:embed="rId3">
            <a:alphaModFix/>
          </a:blip>
          <a:srcRect l="-22784" r="-22783"/>
          <a:stretch/>
        </p:blipFill>
        <p:spPr>
          <a:xfrm>
            <a:off x="-152400" y="1004468"/>
            <a:ext cx="4032250" cy="5256213"/>
          </a:xfrm>
          <a:prstGeom prst="rect">
            <a:avLst/>
          </a:prstGeom>
          <a:noFill/>
          <a:ln>
            <a:noFill/>
          </a:ln>
        </p:spPr>
      </p:pic>
      <p:sp>
        <p:nvSpPr>
          <p:cNvPr id="195" name="Google Shape;195;p24"/>
          <p:cNvSpPr txBox="1">
            <a:spLocks noGrp="1"/>
          </p:cNvSpPr>
          <p:nvPr>
            <p:ph type="body" idx="1"/>
          </p:nvPr>
        </p:nvSpPr>
        <p:spPr>
          <a:xfrm>
            <a:off x="3425372" y="998024"/>
            <a:ext cx="5558707" cy="120814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u="sng">
                <a:solidFill>
                  <a:srgbClr val="6CB255"/>
                </a:solidFill>
              </a:rPr>
              <a:t>Extroversion vs Introversion</a:t>
            </a:r>
            <a:endParaRPr/>
          </a:p>
          <a:p>
            <a:pPr marL="0" lvl="0" indent="0" algn="l" rtl="0">
              <a:spcBef>
                <a:spcPts val="1080"/>
              </a:spcBef>
              <a:spcAft>
                <a:spcPts val="0"/>
              </a:spcAft>
              <a:buSzPts val="1600"/>
              <a:buNone/>
            </a:pPr>
            <a:r>
              <a:rPr lang="en-US" sz="1600">
                <a:solidFill>
                  <a:schemeClr val="dk1"/>
                </a:solidFill>
              </a:rPr>
              <a:t>Jung’s most important contributions to the field of personality psychology was the idea of extroversion and introversion to explain different attitudes towards life.</a:t>
            </a:r>
            <a:endParaRPr/>
          </a:p>
        </p:txBody>
      </p:sp>
      <p:graphicFrame>
        <p:nvGraphicFramePr>
          <p:cNvPr id="196" name="Google Shape;196;p24"/>
          <p:cNvGraphicFramePr/>
          <p:nvPr/>
        </p:nvGraphicFramePr>
        <p:xfrm>
          <a:off x="3425372" y="2685143"/>
          <a:ext cx="5372900" cy="3760310"/>
        </p:xfrm>
        <a:graphic>
          <a:graphicData uri="http://schemas.openxmlformats.org/drawingml/2006/table">
            <a:tbl>
              <a:tblPr firstRow="1" bandRow="1">
                <a:noFill/>
                <a:tableStyleId>{8F35AF1C-DDD2-47F0-AC94-F485B187A531}</a:tableStyleId>
              </a:tblPr>
              <a:tblGrid>
                <a:gridCol w="2686450">
                  <a:extLst>
                    <a:ext uri="{9D8B030D-6E8A-4147-A177-3AD203B41FA5}">
                      <a16:colId xmlns:a16="http://schemas.microsoft.com/office/drawing/2014/main" val="20000"/>
                    </a:ext>
                  </a:extLst>
                </a:gridCol>
                <a:gridCol w="2686450">
                  <a:extLst>
                    <a:ext uri="{9D8B030D-6E8A-4147-A177-3AD203B41FA5}">
                      <a16:colId xmlns:a16="http://schemas.microsoft.com/office/drawing/2014/main" val="20001"/>
                    </a:ext>
                  </a:extLst>
                </a:gridCol>
              </a:tblGrid>
              <a:tr h="531675">
                <a:tc>
                  <a:txBody>
                    <a:bodyPr/>
                    <a:lstStyle/>
                    <a:p>
                      <a:pPr marL="0" marR="0" lvl="0" indent="0" algn="l" rtl="0">
                        <a:spcBef>
                          <a:spcPts val="0"/>
                        </a:spcBef>
                        <a:spcAft>
                          <a:spcPts val="0"/>
                        </a:spcAft>
                        <a:buNone/>
                      </a:pPr>
                      <a:r>
                        <a:rPr lang="en-US" sz="1600" b="0" u="none" strike="noStrike" cap="none"/>
                        <a:t>Energized by being alone</a:t>
                      </a:r>
                      <a:endParaRPr sz="1600" b="0"/>
                    </a:p>
                  </a:txBody>
                  <a:tcPr marL="91450" marR="91450" marT="45725" marB="45725"/>
                </a:tc>
                <a:tc>
                  <a:txBody>
                    <a:bodyPr/>
                    <a:lstStyle/>
                    <a:p>
                      <a:pPr marL="0" marR="0" lvl="0" indent="0" algn="l" rtl="0">
                        <a:spcBef>
                          <a:spcPts val="0"/>
                        </a:spcBef>
                        <a:spcAft>
                          <a:spcPts val="0"/>
                        </a:spcAft>
                        <a:buNone/>
                      </a:pPr>
                      <a:r>
                        <a:rPr lang="en-US" sz="1600" b="0"/>
                        <a:t>Energized by being with others</a:t>
                      </a:r>
                      <a:endParaRPr sz="1600" b="0"/>
                    </a:p>
                  </a:txBody>
                  <a:tcPr marL="91450" marR="91450" marT="45725" marB="45725"/>
                </a:tc>
                <a:extLst>
                  <a:ext uri="{0D108BD9-81ED-4DB2-BD59-A6C34878D82A}">
                    <a16:rowId xmlns:a16="http://schemas.microsoft.com/office/drawing/2014/main" val="10000"/>
                  </a:ext>
                </a:extLst>
              </a:tr>
              <a:tr h="433675">
                <a:tc>
                  <a:txBody>
                    <a:bodyPr/>
                    <a:lstStyle/>
                    <a:p>
                      <a:pPr marL="0" marR="0" lvl="0" indent="0" algn="l" rtl="0">
                        <a:spcBef>
                          <a:spcPts val="0"/>
                        </a:spcBef>
                        <a:spcAft>
                          <a:spcPts val="0"/>
                        </a:spcAft>
                        <a:buNone/>
                      </a:pPr>
                      <a:r>
                        <a:rPr lang="en-US" sz="1600"/>
                        <a:t>Avoids attention</a:t>
                      </a:r>
                      <a:endParaRPr sz="1600"/>
                    </a:p>
                  </a:txBody>
                  <a:tcPr marL="91450" marR="91450" marT="45725" marB="45725"/>
                </a:tc>
                <a:tc>
                  <a:txBody>
                    <a:bodyPr/>
                    <a:lstStyle/>
                    <a:p>
                      <a:pPr marL="0" marR="0" lvl="0" indent="0" algn="l" rtl="0">
                        <a:spcBef>
                          <a:spcPts val="0"/>
                        </a:spcBef>
                        <a:spcAft>
                          <a:spcPts val="0"/>
                        </a:spcAft>
                        <a:buNone/>
                      </a:pPr>
                      <a:r>
                        <a:rPr lang="en-US" sz="1600"/>
                        <a:t>Seeks attention</a:t>
                      </a:r>
                      <a:endParaRPr sz="1600"/>
                    </a:p>
                  </a:txBody>
                  <a:tcPr marL="91450" marR="91450" marT="45725" marB="45725"/>
                </a:tc>
                <a:extLst>
                  <a:ext uri="{0D108BD9-81ED-4DB2-BD59-A6C34878D82A}">
                    <a16:rowId xmlns:a16="http://schemas.microsoft.com/office/drawing/2014/main" val="10001"/>
                  </a:ext>
                </a:extLst>
              </a:tr>
              <a:tr h="433675">
                <a:tc>
                  <a:txBody>
                    <a:bodyPr/>
                    <a:lstStyle/>
                    <a:p>
                      <a:pPr marL="0" marR="0" lvl="0" indent="0" algn="l" rtl="0">
                        <a:spcBef>
                          <a:spcPts val="0"/>
                        </a:spcBef>
                        <a:spcAft>
                          <a:spcPts val="0"/>
                        </a:spcAft>
                        <a:buNone/>
                      </a:pPr>
                      <a:r>
                        <a:rPr lang="en-US" sz="1600"/>
                        <a:t>Speaks slowly &amp; softly</a:t>
                      </a:r>
                      <a:endParaRPr sz="1600"/>
                    </a:p>
                  </a:txBody>
                  <a:tcPr marL="91450" marR="91450" marT="45725" marB="45725"/>
                </a:tc>
                <a:tc>
                  <a:txBody>
                    <a:bodyPr/>
                    <a:lstStyle/>
                    <a:p>
                      <a:pPr marL="0" marR="0" lvl="0" indent="0" algn="l" rtl="0">
                        <a:spcBef>
                          <a:spcPts val="0"/>
                        </a:spcBef>
                        <a:spcAft>
                          <a:spcPts val="0"/>
                        </a:spcAft>
                        <a:buNone/>
                      </a:pPr>
                      <a:r>
                        <a:rPr lang="en-US" sz="1600"/>
                        <a:t>Speaks quickly &amp; loudly</a:t>
                      </a:r>
                      <a:endParaRPr sz="1600"/>
                    </a:p>
                  </a:txBody>
                  <a:tcPr marL="91450" marR="91450" marT="45725" marB="45725"/>
                </a:tc>
                <a:extLst>
                  <a:ext uri="{0D108BD9-81ED-4DB2-BD59-A6C34878D82A}">
                    <a16:rowId xmlns:a16="http://schemas.microsoft.com/office/drawing/2014/main" val="10002"/>
                  </a:ext>
                </a:extLst>
              </a:tr>
              <a:tr h="433675">
                <a:tc>
                  <a:txBody>
                    <a:bodyPr/>
                    <a:lstStyle/>
                    <a:p>
                      <a:pPr marL="0" marR="0" lvl="0" indent="0" algn="l" rtl="0">
                        <a:spcBef>
                          <a:spcPts val="0"/>
                        </a:spcBef>
                        <a:spcAft>
                          <a:spcPts val="0"/>
                        </a:spcAft>
                        <a:buNone/>
                      </a:pPr>
                      <a:r>
                        <a:rPr lang="en-US" sz="1600"/>
                        <a:t>Thinks before speaking</a:t>
                      </a:r>
                      <a:endParaRPr sz="1600"/>
                    </a:p>
                  </a:txBody>
                  <a:tcPr marL="91450" marR="91450" marT="45725" marB="45725"/>
                </a:tc>
                <a:tc>
                  <a:txBody>
                    <a:bodyPr/>
                    <a:lstStyle/>
                    <a:p>
                      <a:pPr marL="0" marR="0" lvl="0" indent="0" algn="l" rtl="0">
                        <a:spcBef>
                          <a:spcPts val="0"/>
                        </a:spcBef>
                        <a:spcAft>
                          <a:spcPts val="0"/>
                        </a:spcAft>
                        <a:buNone/>
                      </a:pPr>
                      <a:r>
                        <a:rPr lang="en-US" sz="1600"/>
                        <a:t>Thinks out loud</a:t>
                      </a:r>
                      <a:endParaRPr sz="1600"/>
                    </a:p>
                  </a:txBody>
                  <a:tcPr marL="91450" marR="91450" marT="45725" marB="45725"/>
                </a:tc>
                <a:extLst>
                  <a:ext uri="{0D108BD9-81ED-4DB2-BD59-A6C34878D82A}">
                    <a16:rowId xmlns:a16="http://schemas.microsoft.com/office/drawing/2014/main" val="10003"/>
                  </a:ext>
                </a:extLst>
              </a:tr>
              <a:tr h="433675">
                <a:tc>
                  <a:txBody>
                    <a:bodyPr/>
                    <a:lstStyle/>
                    <a:p>
                      <a:pPr marL="0" marR="0" lvl="0" indent="0" algn="l" rtl="0">
                        <a:spcBef>
                          <a:spcPts val="0"/>
                        </a:spcBef>
                        <a:spcAft>
                          <a:spcPts val="0"/>
                        </a:spcAft>
                        <a:buNone/>
                      </a:pPr>
                      <a:r>
                        <a:rPr lang="en-US" sz="1600"/>
                        <a:t>Stays on one topic</a:t>
                      </a:r>
                      <a:endParaRPr sz="1600"/>
                    </a:p>
                  </a:txBody>
                  <a:tcPr marL="91450" marR="91450" marT="45725" marB="45725"/>
                </a:tc>
                <a:tc>
                  <a:txBody>
                    <a:bodyPr/>
                    <a:lstStyle/>
                    <a:p>
                      <a:pPr marL="0" marR="0" lvl="0" indent="0" algn="l" rtl="0">
                        <a:spcBef>
                          <a:spcPts val="0"/>
                        </a:spcBef>
                        <a:spcAft>
                          <a:spcPts val="0"/>
                        </a:spcAft>
                        <a:buNone/>
                      </a:pPr>
                      <a:r>
                        <a:rPr lang="en-US" sz="1600"/>
                        <a:t>Jumps from topic to topic</a:t>
                      </a:r>
                      <a:endParaRPr sz="1600"/>
                    </a:p>
                  </a:txBody>
                  <a:tcPr marL="91450" marR="91450" marT="45725" marB="45725"/>
                </a:tc>
                <a:extLst>
                  <a:ext uri="{0D108BD9-81ED-4DB2-BD59-A6C34878D82A}">
                    <a16:rowId xmlns:a16="http://schemas.microsoft.com/office/drawing/2014/main" val="10004"/>
                  </a:ext>
                </a:extLst>
              </a:tr>
              <a:tr h="433675">
                <a:tc>
                  <a:txBody>
                    <a:bodyPr/>
                    <a:lstStyle/>
                    <a:p>
                      <a:pPr marL="0" marR="0" lvl="0" indent="0" algn="l" rtl="0">
                        <a:spcBef>
                          <a:spcPts val="0"/>
                        </a:spcBef>
                        <a:spcAft>
                          <a:spcPts val="0"/>
                        </a:spcAft>
                        <a:buNone/>
                      </a:pPr>
                      <a:r>
                        <a:rPr lang="en-US" sz="1600"/>
                        <a:t>Prefers written communication</a:t>
                      </a:r>
                      <a:endParaRPr sz="1600"/>
                    </a:p>
                  </a:txBody>
                  <a:tcPr marL="91450" marR="91450" marT="45725" marB="45725"/>
                </a:tc>
                <a:tc>
                  <a:txBody>
                    <a:bodyPr/>
                    <a:lstStyle/>
                    <a:p>
                      <a:pPr marL="0" marR="0" lvl="0" indent="0" algn="l" rtl="0">
                        <a:spcBef>
                          <a:spcPts val="0"/>
                        </a:spcBef>
                        <a:spcAft>
                          <a:spcPts val="0"/>
                        </a:spcAft>
                        <a:buNone/>
                      </a:pPr>
                      <a:r>
                        <a:rPr lang="en-US" sz="1600"/>
                        <a:t>Prefers verbal communication</a:t>
                      </a:r>
                      <a:endParaRPr sz="1600"/>
                    </a:p>
                  </a:txBody>
                  <a:tcPr marL="91450" marR="91450" marT="45725" marB="45725"/>
                </a:tc>
                <a:extLst>
                  <a:ext uri="{0D108BD9-81ED-4DB2-BD59-A6C34878D82A}">
                    <a16:rowId xmlns:a16="http://schemas.microsoft.com/office/drawing/2014/main" val="10005"/>
                  </a:ext>
                </a:extLst>
              </a:tr>
              <a:tr h="433675">
                <a:tc>
                  <a:txBody>
                    <a:bodyPr/>
                    <a:lstStyle/>
                    <a:p>
                      <a:pPr marL="0" marR="0" lvl="0" indent="0" algn="l" rtl="0">
                        <a:spcBef>
                          <a:spcPts val="0"/>
                        </a:spcBef>
                        <a:spcAft>
                          <a:spcPts val="0"/>
                        </a:spcAft>
                        <a:buNone/>
                      </a:pPr>
                      <a:r>
                        <a:rPr lang="en-US" sz="1600"/>
                        <a:t>Pays attention easily</a:t>
                      </a:r>
                      <a:endParaRPr sz="1600"/>
                    </a:p>
                  </a:txBody>
                  <a:tcPr marL="91450" marR="91450" marT="45725" marB="45725"/>
                </a:tc>
                <a:tc>
                  <a:txBody>
                    <a:bodyPr/>
                    <a:lstStyle/>
                    <a:p>
                      <a:pPr marL="0" marR="0" lvl="0" indent="0" algn="l" rtl="0">
                        <a:spcBef>
                          <a:spcPts val="0"/>
                        </a:spcBef>
                        <a:spcAft>
                          <a:spcPts val="0"/>
                        </a:spcAft>
                        <a:buNone/>
                      </a:pPr>
                      <a:r>
                        <a:rPr lang="en-US" sz="1600"/>
                        <a:t>Distractible</a:t>
                      </a:r>
                      <a:endParaRPr sz="1600"/>
                    </a:p>
                  </a:txBody>
                  <a:tcPr marL="91450" marR="91450" marT="45725" marB="45725"/>
                </a:tc>
                <a:extLst>
                  <a:ext uri="{0D108BD9-81ED-4DB2-BD59-A6C34878D82A}">
                    <a16:rowId xmlns:a16="http://schemas.microsoft.com/office/drawing/2014/main" val="10006"/>
                  </a:ext>
                </a:extLst>
              </a:tr>
              <a:tr h="433675">
                <a:tc>
                  <a:txBody>
                    <a:bodyPr/>
                    <a:lstStyle/>
                    <a:p>
                      <a:pPr marL="0" marR="0" lvl="0" indent="0" algn="l" rtl="0">
                        <a:spcBef>
                          <a:spcPts val="0"/>
                        </a:spcBef>
                        <a:spcAft>
                          <a:spcPts val="0"/>
                        </a:spcAft>
                        <a:buNone/>
                      </a:pPr>
                      <a:r>
                        <a:rPr lang="en-US" sz="1600"/>
                        <a:t>Cautious</a:t>
                      </a:r>
                      <a:endParaRPr sz="1600"/>
                    </a:p>
                  </a:txBody>
                  <a:tcPr marL="91450" marR="91450" marT="45725" marB="45725"/>
                </a:tc>
                <a:tc>
                  <a:txBody>
                    <a:bodyPr/>
                    <a:lstStyle/>
                    <a:p>
                      <a:pPr marL="0" marR="0" lvl="0" indent="0" algn="l" rtl="0">
                        <a:spcBef>
                          <a:spcPts val="0"/>
                        </a:spcBef>
                        <a:spcAft>
                          <a:spcPts val="0"/>
                        </a:spcAft>
                        <a:buNone/>
                      </a:pPr>
                      <a:r>
                        <a:rPr lang="en-US" sz="1600"/>
                        <a:t>Acts first, thinks later</a:t>
                      </a:r>
                      <a:endParaRPr sz="1600"/>
                    </a:p>
                  </a:txBody>
                  <a:tcPr marL="91450" marR="91450" marT="45725" marB="45725"/>
                </a:tc>
                <a:extLst>
                  <a:ext uri="{0D108BD9-81ED-4DB2-BD59-A6C34878D82A}">
                    <a16:rowId xmlns:a16="http://schemas.microsoft.com/office/drawing/2014/main" val="10007"/>
                  </a:ext>
                </a:extLst>
              </a:tr>
            </a:tbl>
          </a:graphicData>
        </a:graphic>
      </p:graphicFrame>
      <p:sp>
        <p:nvSpPr>
          <p:cNvPr id="197" name="Google Shape;197;p24"/>
          <p:cNvSpPr txBox="1"/>
          <p:nvPr/>
        </p:nvSpPr>
        <p:spPr>
          <a:xfrm>
            <a:off x="3425372" y="2315811"/>
            <a:ext cx="2656114"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6CB255"/>
                </a:solidFill>
                <a:latin typeface="Arial"/>
                <a:ea typeface="Arial"/>
                <a:cs typeface="Arial"/>
                <a:sym typeface="Arial"/>
              </a:rPr>
              <a:t>Introverts</a:t>
            </a:r>
            <a:endParaRPr sz="1800" b="1">
              <a:solidFill>
                <a:srgbClr val="6CB255"/>
              </a:solidFill>
              <a:latin typeface="Arial"/>
              <a:ea typeface="Arial"/>
              <a:cs typeface="Arial"/>
              <a:sym typeface="Arial"/>
            </a:endParaRPr>
          </a:p>
        </p:txBody>
      </p:sp>
      <p:sp>
        <p:nvSpPr>
          <p:cNvPr id="198" name="Google Shape;198;p24"/>
          <p:cNvSpPr txBox="1"/>
          <p:nvPr/>
        </p:nvSpPr>
        <p:spPr>
          <a:xfrm>
            <a:off x="6081486" y="2303334"/>
            <a:ext cx="2716761"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6CB255"/>
                </a:solidFill>
                <a:latin typeface="Arial"/>
                <a:ea typeface="Arial"/>
                <a:cs typeface="Arial"/>
                <a:sym typeface="Arial"/>
              </a:rPr>
              <a:t>Extroverts</a:t>
            </a:r>
            <a:endParaRPr sz="1800" b="1">
              <a:solidFill>
                <a:srgbClr val="6CB255"/>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KAREN HORNEY</a:t>
            </a:r>
            <a:endParaRPr/>
          </a:p>
        </p:txBody>
      </p:sp>
      <p:sp>
        <p:nvSpPr>
          <p:cNvPr id="204" name="Google Shape;204;p25"/>
          <p:cNvSpPr txBox="1">
            <a:spLocks noGrp="1"/>
          </p:cNvSpPr>
          <p:nvPr>
            <p:ph type="body" idx="1"/>
          </p:nvPr>
        </p:nvSpPr>
        <p:spPr>
          <a:xfrm>
            <a:off x="457199" y="1146629"/>
            <a:ext cx="8367221" cy="5573485"/>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1600"/>
              <a:buFont typeface="Arial"/>
              <a:buChar char="•"/>
            </a:pPr>
            <a:r>
              <a:rPr lang="en-US" sz="1600"/>
              <a:t>Agreed with Jung that individuals have the potential for self-realization and believed the goal of psychoanalysis should be moving toward a healthy self.</a:t>
            </a:r>
            <a:endParaRPr/>
          </a:p>
          <a:p>
            <a:pPr marL="285750" lvl="0" indent="-285750" algn="l" rtl="0">
              <a:spcBef>
                <a:spcPts val="1080"/>
              </a:spcBef>
              <a:spcAft>
                <a:spcPts val="0"/>
              </a:spcAft>
              <a:buSzPts val="1600"/>
              <a:buFont typeface="Arial"/>
              <a:buChar char="•"/>
            </a:pPr>
            <a:r>
              <a:rPr lang="en-US" sz="1600"/>
              <a:t>Disagreed with the idea of penis envy – suggested that any jealousy is culturally based.</a:t>
            </a:r>
            <a:endParaRPr/>
          </a:p>
          <a:p>
            <a:pPr marL="285750" lvl="0" indent="-285750" algn="l" rtl="0">
              <a:spcBef>
                <a:spcPts val="1080"/>
              </a:spcBef>
              <a:spcAft>
                <a:spcPts val="0"/>
              </a:spcAft>
              <a:buSzPts val="1600"/>
              <a:buFont typeface="Arial"/>
              <a:buChar char="•"/>
            </a:pPr>
            <a:r>
              <a:rPr lang="en-US" sz="1600"/>
              <a:t>Differences in personality between men and women is culturally based.</a:t>
            </a:r>
            <a:endParaRPr/>
          </a:p>
          <a:p>
            <a:pPr marL="285750" lvl="0" indent="-285750" algn="l" rtl="0">
              <a:spcBef>
                <a:spcPts val="1080"/>
              </a:spcBef>
              <a:spcAft>
                <a:spcPts val="0"/>
              </a:spcAft>
              <a:buSzPts val="1600"/>
              <a:buFont typeface="Arial"/>
              <a:buChar char="•"/>
            </a:pPr>
            <a:r>
              <a:rPr lang="en-US" sz="1600"/>
              <a:t>Men have womb envy because they cannot give birth.</a:t>
            </a:r>
            <a:endParaRPr sz="1600">
              <a:solidFill>
                <a:schemeClr val="dk1"/>
              </a:solidFill>
            </a:endParaRPr>
          </a:p>
          <a:p>
            <a:pPr marL="0" lvl="0" indent="0" algn="l" rtl="0">
              <a:spcBef>
                <a:spcPts val="1080"/>
              </a:spcBef>
              <a:spcAft>
                <a:spcPts val="0"/>
              </a:spcAft>
              <a:buSzPts val="1600"/>
              <a:buNone/>
            </a:pPr>
            <a:r>
              <a:rPr lang="en-US" sz="1600">
                <a:solidFill>
                  <a:schemeClr val="dk1"/>
                </a:solidFill>
              </a:rPr>
              <a:t>Many of Horney’s theories focused on </a:t>
            </a:r>
            <a:r>
              <a:rPr lang="en-US" sz="1600" u="sng">
                <a:solidFill>
                  <a:schemeClr val="dk1"/>
                </a:solidFill>
              </a:rPr>
              <a:t>unconscious anxiety</a:t>
            </a:r>
            <a:r>
              <a:rPr lang="en-US" sz="1600">
                <a:solidFill>
                  <a:schemeClr val="dk1"/>
                </a:solidFill>
              </a:rPr>
              <a:t>.</a:t>
            </a:r>
            <a:endParaRPr/>
          </a:p>
          <a:p>
            <a:pPr marL="285750" lvl="0" indent="-285750" algn="l" rtl="0">
              <a:spcBef>
                <a:spcPts val="1080"/>
              </a:spcBef>
              <a:spcAft>
                <a:spcPts val="0"/>
              </a:spcAft>
              <a:buSzPts val="1600"/>
              <a:buFont typeface="Arial"/>
              <a:buChar char="•"/>
            </a:pPr>
            <a:r>
              <a:rPr lang="en-US" sz="1600"/>
              <a:t>Normal growth can be blocked by basic anxiety stemming from needs not being met.</a:t>
            </a:r>
            <a:endParaRPr sz="1600" b="1"/>
          </a:p>
          <a:p>
            <a:pPr marL="0" lvl="0" indent="0" algn="l" rtl="0">
              <a:spcBef>
                <a:spcPts val="1080"/>
              </a:spcBef>
              <a:spcAft>
                <a:spcPts val="0"/>
              </a:spcAft>
              <a:buSzPts val="1600"/>
              <a:buNone/>
            </a:pPr>
            <a:r>
              <a:rPr lang="en-US" sz="1600" b="1"/>
              <a:t>3 styles of coping used by children to relieve anxiety:</a:t>
            </a:r>
            <a:endParaRPr/>
          </a:p>
          <a:p>
            <a:pPr marL="342900" lvl="0" indent="-342900" algn="l" rtl="0">
              <a:spcBef>
                <a:spcPts val="1080"/>
              </a:spcBef>
              <a:spcAft>
                <a:spcPts val="0"/>
              </a:spcAft>
              <a:buSzPts val="1600"/>
              <a:buAutoNum type="arabicPeriod"/>
            </a:pPr>
            <a:r>
              <a:rPr lang="en-US" sz="1600" b="1"/>
              <a:t>Moving toward people </a:t>
            </a:r>
            <a:r>
              <a:rPr lang="en-US" sz="1600"/>
              <a:t>– affiliation and dependence.</a:t>
            </a:r>
            <a:endParaRPr/>
          </a:p>
          <a:p>
            <a:pPr marL="285750" lvl="0" indent="-285750" algn="l" rtl="0">
              <a:spcBef>
                <a:spcPts val="1080"/>
              </a:spcBef>
              <a:spcAft>
                <a:spcPts val="0"/>
              </a:spcAft>
              <a:buSzPts val="1600"/>
              <a:buFont typeface="Arial"/>
              <a:buChar char="•"/>
            </a:pPr>
            <a:r>
              <a:rPr lang="en-US" sz="1600"/>
              <a:t>As adults – likely to have an intense need for love and acceptance.</a:t>
            </a:r>
            <a:endParaRPr/>
          </a:p>
          <a:p>
            <a:pPr marL="342900" lvl="0" indent="-342900" algn="l" rtl="0">
              <a:spcBef>
                <a:spcPts val="1080"/>
              </a:spcBef>
              <a:spcAft>
                <a:spcPts val="0"/>
              </a:spcAft>
              <a:buSzPts val="1600"/>
              <a:buFont typeface="Arial Black"/>
              <a:buAutoNum type="arabicPeriod" startAt="2"/>
            </a:pPr>
            <a:r>
              <a:rPr lang="en-US" sz="1600" b="1"/>
              <a:t>Moving against people </a:t>
            </a:r>
            <a:r>
              <a:rPr lang="en-US" sz="1600"/>
              <a:t>– aggression and assertiveness.</a:t>
            </a:r>
            <a:endParaRPr/>
          </a:p>
          <a:p>
            <a:pPr marL="285750" lvl="0" indent="-285750" algn="l" rtl="0">
              <a:spcBef>
                <a:spcPts val="1080"/>
              </a:spcBef>
              <a:spcAft>
                <a:spcPts val="0"/>
              </a:spcAft>
              <a:buSzPts val="1600"/>
              <a:buFont typeface="Arial"/>
              <a:buChar char="•"/>
            </a:pPr>
            <a:r>
              <a:rPr lang="en-US" sz="1600"/>
              <a:t>As adults – likely to lash out and exploit others.</a:t>
            </a:r>
            <a:endParaRPr/>
          </a:p>
          <a:p>
            <a:pPr marL="342900" lvl="0" indent="-342900" algn="l" rtl="0">
              <a:spcBef>
                <a:spcPts val="1080"/>
              </a:spcBef>
              <a:spcAft>
                <a:spcPts val="0"/>
              </a:spcAft>
              <a:buSzPts val="1600"/>
              <a:buFont typeface="Arial Black"/>
              <a:buAutoNum type="arabicPeriod" startAt="2"/>
            </a:pPr>
            <a:r>
              <a:rPr lang="en-US" sz="1600" b="1"/>
              <a:t>Moving away from people </a:t>
            </a:r>
            <a:r>
              <a:rPr lang="en-US" sz="1600"/>
              <a:t>– detachment and isolation.</a:t>
            </a:r>
            <a:endParaRPr/>
          </a:p>
          <a:p>
            <a:pPr marL="285750" lvl="0" indent="-285750" algn="l" rtl="0">
              <a:spcBef>
                <a:spcPts val="1080"/>
              </a:spcBef>
              <a:spcAft>
                <a:spcPts val="0"/>
              </a:spcAft>
              <a:buSzPts val="1600"/>
              <a:buFont typeface="Arial"/>
              <a:buChar char="•"/>
            </a:pPr>
            <a:r>
              <a:rPr lang="en-US" sz="1600"/>
              <a:t>As adults – likely to avoid love/friendship and avoid interaction with others.</a:t>
            </a:r>
            <a:endParaRPr/>
          </a:p>
          <a:p>
            <a:pPr marL="342900" lvl="0" indent="-241300" algn="l" rtl="0">
              <a:spcBef>
                <a:spcPts val="1080"/>
              </a:spcBef>
              <a:spcAft>
                <a:spcPts val="0"/>
              </a:spcAft>
              <a:buSzPts val="1600"/>
              <a:buNone/>
            </a:pP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THE BEHAVIORAL PERSPECTIVE</a:t>
            </a:r>
            <a:endParaRPr/>
          </a:p>
        </p:txBody>
      </p:sp>
      <p:sp>
        <p:nvSpPr>
          <p:cNvPr id="217" name="Google Shape;217;p27"/>
          <p:cNvSpPr txBox="1">
            <a:spLocks noGrp="1"/>
          </p:cNvSpPr>
          <p:nvPr>
            <p:ph type="body" idx="1"/>
          </p:nvPr>
        </p:nvSpPr>
        <p:spPr>
          <a:xfrm>
            <a:off x="457199" y="1249680"/>
            <a:ext cx="8367222" cy="48463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Learning approaches to personality focus on observable, measurable phenomena.</a:t>
            </a:r>
            <a:endParaRPr/>
          </a:p>
          <a:p>
            <a:pPr marL="0" lvl="0" indent="0" algn="l" rtl="0">
              <a:spcBef>
                <a:spcPts val="920"/>
              </a:spcBef>
              <a:spcAft>
                <a:spcPts val="0"/>
              </a:spcAft>
              <a:buClr>
                <a:srgbClr val="6CB255"/>
              </a:buClr>
              <a:buSzPts val="1600"/>
              <a:buNone/>
            </a:pPr>
            <a:r>
              <a:rPr lang="en-US" sz="1600" b="1" u="sng">
                <a:solidFill>
                  <a:srgbClr val="6CB255"/>
                </a:solidFill>
              </a:rPr>
              <a:t>Skinner</a:t>
            </a:r>
            <a:endParaRPr/>
          </a:p>
          <a:p>
            <a:pPr marL="285750" lvl="0" indent="-285750" algn="l" rtl="0">
              <a:spcBef>
                <a:spcPts val="920"/>
              </a:spcBef>
              <a:spcAft>
                <a:spcPts val="0"/>
              </a:spcAft>
              <a:buSzPts val="1600"/>
              <a:buFont typeface="Arial"/>
              <a:buChar char="•"/>
            </a:pPr>
            <a:r>
              <a:rPr lang="en-US" sz="1600"/>
              <a:t>We</a:t>
            </a:r>
            <a:r>
              <a:rPr lang="en-US" sz="1600" b="1"/>
              <a:t> learn </a:t>
            </a:r>
            <a:r>
              <a:rPr lang="en-US" sz="1600"/>
              <a:t>to behave in particular ways.</a:t>
            </a:r>
            <a:endParaRPr/>
          </a:p>
          <a:p>
            <a:pPr marL="285750" lvl="0" indent="-285750" algn="l" rtl="0">
              <a:spcBef>
                <a:spcPts val="920"/>
              </a:spcBef>
              <a:spcAft>
                <a:spcPts val="0"/>
              </a:spcAft>
              <a:buSzPts val="1600"/>
              <a:buFont typeface="Arial"/>
              <a:buChar char="•"/>
            </a:pPr>
            <a:r>
              <a:rPr lang="en-US" sz="1600"/>
              <a:t>Personality is shaped by reinforcements and consequences in the environment.</a:t>
            </a:r>
            <a:endParaRPr/>
          </a:p>
          <a:p>
            <a:pPr marL="285750" lvl="0" indent="-285750" algn="l" rtl="0">
              <a:spcBef>
                <a:spcPts val="920"/>
              </a:spcBef>
              <a:spcAft>
                <a:spcPts val="0"/>
              </a:spcAft>
              <a:buSzPts val="1600"/>
              <a:buFont typeface="Arial"/>
              <a:buChar char="•"/>
            </a:pPr>
            <a:r>
              <a:rPr lang="en-US" sz="1600"/>
              <a:t>Personality develops over our entire life. </a:t>
            </a:r>
            <a:endParaRPr sz="1600"/>
          </a:p>
          <a:p>
            <a:pPr marL="285750" lvl="0" indent="-285750" algn="l" rtl="0">
              <a:spcBef>
                <a:spcPts val="920"/>
              </a:spcBef>
              <a:spcAft>
                <a:spcPts val="0"/>
              </a:spcAft>
              <a:buSzPts val="1600"/>
              <a:buFont typeface="Arial"/>
              <a:buChar char="•"/>
            </a:pPr>
            <a:r>
              <a:rPr lang="en-US" sz="1600"/>
              <a:t>Personality can vary as we experience new situations.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PERSONALITY</a:t>
            </a:r>
            <a:endParaRPr/>
          </a:p>
        </p:txBody>
      </p:sp>
      <p:pic>
        <p:nvPicPr>
          <p:cNvPr id="53" name="Google Shape;53;p7" descr="A photograph shows two children running outside through an open doorway."/>
          <p:cNvPicPr preferRelativeResize="0">
            <a:picLocks noGrp="1"/>
          </p:cNvPicPr>
          <p:nvPr>
            <p:ph type="pic" idx="2"/>
          </p:nvPr>
        </p:nvPicPr>
        <p:blipFill rotWithShape="1">
          <a:blip r:embed="rId3">
            <a:alphaModFix/>
          </a:blip>
          <a:srcRect l="-10131" r="-10131"/>
          <a:stretch/>
        </p:blipFill>
        <p:spPr>
          <a:xfrm>
            <a:off x="457199" y="1122386"/>
            <a:ext cx="8062913" cy="3500071"/>
          </a:xfrm>
          <a:prstGeom prst="rect">
            <a:avLst/>
          </a:prstGeom>
          <a:noFill/>
          <a:ln>
            <a:noFill/>
          </a:ln>
        </p:spPr>
      </p:pic>
      <p:sp>
        <p:nvSpPr>
          <p:cNvPr id="54" name="Google Shape;54;p7"/>
          <p:cNvSpPr txBox="1">
            <a:spLocks noGrp="1"/>
          </p:cNvSpPr>
          <p:nvPr>
            <p:ph type="body" idx="1"/>
          </p:nvPr>
        </p:nvSpPr>
        <p:spPr>
          <a:xfrm>
            <a:off x="1531844" y="5443588"/>
            <a:ext cx="5933257" cy="41756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What makes two individuals have different personalities? </a:t>
            </a:r>
            <a:endParaRPr sz="1600"/>
          </a:p>
        </p:txBody>
      </p:sp>
      <p:sp>
        <p:nvSpPr>
          <p:cNvPr id="56" name="Google Shape;56;p7"/>
          <p:cNvSpPr txBox="1"/>
          <p:nvPr/>
        </p:nvSpPr>
        <p:spPr>
          <a:xfrm>
            <a:off x="2045258" y="4551594"/>
            <a:ext cx="4886794" cy="2923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300" b="0" i="0" u="none" strike="noStrike" cap="none" dirty="0">
                <a:solidFill>
                  <a:schemeClr val="dk1"/>
                </a:solidFill>
                <a:latin typeface="Arial"/>
                <a:ea typeface="Arial"/>
                <a:cs typeface="Arial"/>
                <a:sym typeface="Arial"/>
              </a:rPr>
              <a:t>(credit: modification of work by Nicolas Alejandro)</a:t>
            </a:r>
            <a:endParaRPr sz="1300"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THE SOCIAL-COGNITIVE PERSPECTIVE</a:t>
            </a:r>
            <a:endParaRPr/>
          </a:p>
        </p:txBody>
      </p:sp>
      <p:sp>
        <p:nvSpPr>
          <p:cNvPr id="226" name="Google Shape;226;p28"/>
          <p:cNvSpPr txBox="1">
            <a:spLocks noGrp="1"/>
          </p:cNvSpPr>
          <p:nvPr>
            <p:ph type="body" idx="1"/>
          </p:nvPr>
        </p:nvSpPr>
        <p:spPr>
          <a:xfrm>
            <a:off x="457199" y="1146629"/>
            <a:ext cx="8367221" cy="545737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u="sng">
                <a:solidFill>
                  <a:srgbClr val="6CB255"/>
                </a:solidFill>
              </a:rPr>
              <a:t>Bandura</a:t>
            </a:r>
            <a:endParaRPr/>
          </a:p>
          <a:p>
            <a:pPr marL="0" lvl="0" indent="0" algn="l" rtl="0">
              <a:spcBef>
                <a:spcPts val="1080"/>
              </a:spcBef>
              <a:spcAft>
                <a:spcPts val="0"/>
              </a:spcAft>
              <a:buSzPts val="1600"/>
              <a:buNone/>
            </a:pPr>
            <a:r>
              <a:rPr lang="en-US" sz="1600"/>
              <a:t>Agreed that personality develops through learning but disagreed with the behaviorist approach because thinking and reasoning are important parts of learning.</a:t>
            </a:r>
            <a:endParaRPr/>
          </a:p>
          <a:p>
            <a:pPr marL="0" lvl="0" indent="0" algn="l" rtl="0">
              <a:spcBef>
                <a:spcPts val="1080"/>
              </a:spcBef>
              <a:spcAft>
                <a:spcPts val="0"/>
              </a:spcAft>
              <a:buSzPts val="1600"/>
              <a:buNone/>
            </a:pPr>
            <a:r>
              <a:rPr lang="en-US" sz="1600" b="1"/>
              <a:t>Social-cognitive theory </a:t>
            </a:r>
            <a:r>
              <a:rPr lang="en-US" sz="1600"/>
              <a:t>– emphasizes both learning and cognition as sources of individual difference in personality.</a:t>
            </a:r>
            <a:endParaRPr/>
          </a:p>
          <a:p>
            <a:pPr marL="0" lvl="0" indent="0" algn="l" rtl="0">
              <a:spcBef>
                <a:spcPts val="1080"/>
              </a:spcBef>
              <a:spcAft>
                <a:spcPts val="0"/>
              </a:spcAft>
              <a:buSzPts val="1600"/>
              <a:buNone/>
            </a:pPr>
            <a:r>
              <a:rPr lang="en-US" sz="1600" b="1">
                <a:solidFill>
                  <a:srgbClr val="6CB255"/>
                </a:solidFill>
              </a:rPr>
              <a:t>Factors in personality development:</a:t>
            </a:r>
            <a:endParaRPr/>
          </a:p>
          <a:p>
            <a:pPr marL="0" lvl="0" indent="0" algn="l" rtl="0">
              <a:spcBef>
                <a:spcPts val="1080"/>
              </a:spcBef>
              <a:spcAft>
                <a:spcPts val="0"/>
              </a:spcAft>
              <a:buSzPts val="1600"/>
              <a:buNone/>
            </a:pPr>
            <a:r>
              <a:rPr lang="en-US" sz="1600" b="1"/>
              <a:t>Reciprocal Determinism </a:t>
            </a:r>
            <a:r>
              <a:rPr lang="en-US" sz="1600"/>
              <a:t>– cognitive processes (beliefs, expectations, and personality characteristics), behavior, and context (environment/situation) all interact.</a:t>
            </a:r>
            <a:endParaRPr/>
          </a:p>
          <a:p>
            <a:pPr marL="0" lvl="0" indent="0" algn="l" rtl="0">
              <a:spcBef>
                <a:spcPts val="1080"/>
              </a:spcBef>
              <a:spcAft>
                <a:spcPts val="0"/>
              </a:spcAft>
              <a:buSzPts val="1600"/>
              <a:buNone/>
            </a:pPr>
            <a:r>
              <a:rPr lang="en-US" sz="1600" b="1"/>
              <a:t>Observational learning </a:t>
            </a:r>
            <a:r>
              <a:rPr lang="en-US" sz="1600"/>
              <a:t>– learning by observing someone else’s behavior and it’s consequences.</a:t>
            </a:r>
            <a:endParaRPr/>
          </a:p>
          <a:p>
            <a:pPr marL="285750" lvl="0" indent="-285750" algn="l" rtl="0">
              <a:spcBef>
                <a:spcPts val="1080"/>
              </a:spcBef>
              <a:spcAft>
                <a:spcPts val="0"/>
              </a:spcAft>
              <a:buSzPts val="1600"/>
              <a:buFont typeface="Arial"/>
              <a:buChar char="•"/>
            </a:pPr>
            <a:r>
              <a:rPr lang="en-US" sz="1600"/>
              <a:t>Teaches us which behaviors are acceptable and rewarded in our culture.</a:t>
            </a:r>
            <a:endParaRPr/>
          </a:p>
          <a:p>
            <a:pPr marL="285750" lvl="0" indent="-285750" algn="l" rtl="0">
              <a:spcBef>
                <a:spcPts val="1080"/>
              </a:spcBef>
              <a:spcAft>
                <a:spcPts val="0"/>
              </a:spcAft>
              <a:buSzPts val="1600"/>
              <a:buFont typeface="Arial"/>
              <a:buChar char="•"/>
            </a:pPr>
            <a:r>
              <a:rPr lang="en-US" sz="1600"/>
              <a:t>Teaches us which behaviors are socially unacceptable.</a:t>
            </a:r>
            <a:endParaRPr/>
          </a:p>
          <a:p>
            <a:pPr marL="0" lvl="0" indent="0" algn="l" rtl="0">
              <a:spcBef>
                <a:spcPts val="1080"/>
              </a:spcBef>
              <a:spcAft>
                <a:spcPts val="0"/>
              </a:spcAft>
              <a:buSzPts val="1600"/>
              <a:buNone/>
            </a:pPr>
            <a:r>
              <a:rPr lang="en-US" sz="1600" b="1"/>
              <a:t>Self-efficacy</a:t>
            </a:r>
            <a:r>
              <a:rPr lang="en-US" sz="1600"/>
              <a:t> – level of confidence in our own abilities, developed through social experiences.</a:t>
            </a:r>
            <a:endParaRPr/>
          </a:p>
          <a:p>
            <a:pPr marL="285750" lvl="0" indent="-285750" algn="l" rtl="0">
              <a:spcBef>
                <a:spcPts val="1080"/>
              </a:spcBef>
              <a:spcAft>
                <a:spcPts val="0"/>
              </a:spcAft>
              <a:buSzPts val="1600"/>
              <a:buFont typeface="Arial"/>
              <a:buChar char="•"/>
            </a:pPr>
            <a:r>
              <a:rPr lang="en-US" sz="1600"/>
              <a:t>Affects how we approach challenges.</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RECIPROCAL DETERMINISM</a:t>
            </a:r>
            <a:endParaRPr/>
          </a:p>
        </p:txBody>
      </p:sp>
      <p:pic>
        <p:nvPicPr>
          <p:cNvPr id="233" name="Google Shape;233;p29" descr="Three boxes are arranged in a triangle. There are lines with arrows on each end connecting the boxes. The boxes are labeled “Behavior,” “Situational factors,” and “Personal factors.”"/>
          <p:cNvPicPr preferRelativeResize="0">
            <a:picLocks noGrp="1"/>
          </p:cNvPicPr>
          <p:nvPr>
            <p:ph type="pic" idx="2"/>
          </p:nvPr>
        </p:nvPicPr>
        <p:blipFill rotWithShape="1">
          <a:blip r:embed="rId3">
            <a:alphaModFix/>
          </a:blip>
          <a:srcRect l="-19535" r="-19534"/>
          <a:stretch/>
        </p:blipFill>
        <p:spPr>
          <a:xfrm>
            <a:off x="457199" y="1565436"/>
            <a:ext cx="8062913" cy="3500071"/>
          </a:xfrm>
          <a:prstGeom prst="rect">
            <a:avLst/>
          </a:prstGeom>
          <a:noFill/>
          <a:ln>
            <a:noFill/>
          </a:ln>
        </p:spPr>
      </p:pic>
      <p:sp>
        <p:nvSpPr>
          <p:cNvPr id="234" name="Google Shape;234;p29"/>
          <p:cNvSpPr txBox="1">
            <a:spLocks noGrp="1"/>
          </p:cNvSpPr>
          <p:nvPr>
            <p:ph type="body" idx="1"/>
          </p:nvPr>
        </p:nvSpPr>
        <p:spPr>
          <a:xfrm>
            <a:off x="457199" y="5065507"/>
            <a:ext cx="8252085" cy="11663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Bandura proposed the idea of reciprocal determinism: Our behavior, cognitive processes, and situational context all influence each other.</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0"/>
          <p:cNvSpPr txBox="1">
            <a:spLocks noGrp="1"/>
          </p:cNvSpPr>
          <p:nvPr>
            <p:ph type="title"/>
          </p:nvPr>
        </p:nvSpPr>
        <p:spPr>
          <a:xfrm>
            <a:off x="457200" y="241326"/>
            <a:ext cx="8062912" cy="87853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JULIAN ROTTER</a:t>
            </a:r>
            <a:br>
              <a:rPr lang="en-US"/>
            </a:br>
            <a:r>
              <a:rPr lang="en-US">
                <a:latin typeface="Arial"/>
                <a:ea typeface="Arial"/>
                <a:cs typeface="Arial"/>
                <a:sym typeface="Arial"/>
              </a:rPr>
              <a:t>LOCUS OF CONTROL</a:t>
            </a:r>
            <a:endParaRPr>
              <a:latin typeface="Arial"/>
              <a:ea typeface="Arial"/>
              <a:cs typeface="Arial"/>
              <a:sym typeface="Arial"/>
            </a:endParaRPr>
          </a:p>
        </p:txBody>
      </p:sp>
      <p:pic>
        <p:nvPicPr>
          <p:cNvPr id="242" name="Google Shape;242;p30" descr="A box is labeled “Locus of Control.” An arrow points to the left from this box to another labeled “Internal” containing “I am in control of outcomes: belief that one’s effort and decisions determine outcomes.” Another arrow points to the right from the “Locus of Control” box to another box labeled “External” containing “Outcomes are beyond my control: belief that luck, fate, and other people determine outcomes.”"/>
          <p:cNvPicPr preferRelativeResize="0">
            <a:picLocks noGrp="1"/>
          </p:cNvPicPr>
          <p:nvPr>
            <p:ph type="pic" idx="2"/>
          </p:nvPr>
        </p:nvPicPr>
        <p:blipFill rotWithShape="1">
          <a:blip r:embed="rId3">
            <a:alphaModFix/>
          </a:blip>
          <a:srcRect t="-77483" b="-77483"/>
          <a:stretch/>
        </p:blipFill>
        <p:spPr>
          <a:xfrm>
            <a:off x="457200" y="3193143"/>
            <a:ext cx="8062913" cy="3896743"/>
          </a:xfrm>
          <a:prstGeom prst="rect">
            <a:avLst/>
          </a:prstGeom>
          <a:noFill/>
          <a:ln>
            <a:noFill/>
          </a:ln>
        </p:spPr>
      </p:pic>
      <p:sp>
        <p:nvSpPr>
          <p:cNvPr id="243" name="Google Shape;243;p30"/>
          <p:cNvSpPr txBox="1">
            <a:spLocks noGrp="1"/>
          </p:cNvSpPr>
          <p:nvPr>
            <p:ph type="body" idx="1"/>
          </p:nvPr>
        </p:nvSpPr>
        <p:spPr>
          <a:xfrm>
            <a:off x="1429769" y="6059819"/>
            <a:ext cx="6117771" cy="46445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Locus of control occurs on a continuum from internal to external.</a:t>
            </a:r>
            <a:endParaRPr/>
          </a:p>
        </p:txBody>
      </p:sp>
      <p:sp>
        <p:nvSpPr>
          <p:cNvPr id="246" name="Google Shape;246;p30"/>
          <p:cNvSpPr txBox="1"/>
          <p:nvPr/>
        </p:nvSpPr>
        <p:spPr>
          <a:xfrm>
            <a:off x="457200" y="1266053"/>
            <a:ext cx="8207115" cy="27674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chemeClr val="dk1"/>
                </a:solidFill>
                <a:latin typeface="Arial"/>
                <a:ea typeface="Arial"/>
                <a:cs typeface="Arial"/>
                <a:sym typeface="Arial"/>
              </a:rPr>
              <a:t>Locus of control </a:t>
            </a:r>
            <a:r>
              <a:rPr lang="en-US" sz="1600" dirty="0">
                <a:solidFill>
                  <a:schemeClr val="dk1"/>
                </a:solidFill>
                <a:latin typeface="Arial"/>
                <a:ea typeface="Arial"/>
                <a:cs typeface="Arial"/>
                <a:sym typeface="Arial"/>
              </a:rPr>
              <a:t>– beliefs about the power we have over our lives.</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Proposed as a cognitive factor that affects learning and personality development.</a:t>
            </a:r>
            <a:endParaRPr dirty="0"/>
          </a:p>
          <a:p>
            <a:pPr marL="0" marR="0" lvl="0" indent="0" algn="l" rtl="0">
              <a:spcBef>
                <a:spcPts val="1080"/>
              </a:spcBef>
              <a:spcAft>
                <a:spcPts val="0"/>
              </a:spcAft>
              <a:buNone/>
            </a:pPr>
            <a:r>
              <a:rPr lang="en-US" sz="1600" b="1" dirty="0">
                <a:solidFill>
                  <a:schemeClr val="dk1"/>
                </a:solidFill>
                <a:latin typeface="Arial"/>
                <a:ea typeface="Arial"/>
                <a:cs typeface="Arial"/>
                <a:sym typeface="Arial"/>
              </a:rPr>
              <a:t>Internal locus of control </a:t>
            </a:r>
            <a:r>
              <a:rPr lang="en-US" sz="1600" dirty="0">
                <a:solidFill>
                  <a:schemeClr val="dk1"/>
                </a:solidFill>
                <a:latin typeface="Arial"/>
                <a:ea typeface="Arial"/>
                <a:cs typeface="Arial"/>
                <a:sym typeface="Arial"/>
              </a:rPr>
              <a:t>– tend to believe that most of our outcomes are the direct result of our efforts.</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Perform better academically, achieve more in careers, more independent, healthier, less depressed.</a:t>
            </a:r>
            <a:endParaRPr dirty="0"/>
          </a:p>
          <a:p>
            <a:pPr marL="0" marR="0" lvl="0" indent="0" algn="l" rtl="0">
              <a:spcBef>
                <a:spcPts val="1080"/>
              </a:spcBef>
              <a:spcAft>
                <a:spcPts val="0"/>
              </a:spcAft>
              <a:buNone/>
            </a:pPr>
            <a:r>
              <a:rPr lang="en-US" sz="1600" b="1" dirty="0">
                <a:solidFill>
                  <a:schemeClr val="dk1"/>
                </a:solidFill>
                <a:latin typeface="Arial"/>
                <a:ea typeface="Arial"/>
                <a:cs typeface="Arial"/>
                <a:sym typeface="Arial"/>
              </a:rPr>
              <a:t>External locus of control </a:t>
            </a:r>
            <a:r>
              <a:rPr lang="en-US" sz="1600" dirty="0">
                <a:solidFill>
                  <a:schemeClr val="dk1"/>
                </a:solidFill>
                <a:latin typeface="Arial"/>
                <a:ea typeface="Arial"/>
                <a:cs typeface="Arial"/>
                <a:sym typeface="Arial"/>
              </a:rPr>
              <a:t>– tend to believe that our outcomes are outside of our control.</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Believe lives are controlled by other people, luck, or chance.</a:t>
            </a:r>
            <a:endParaRPr sz="1600" dirty="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457200" y="241326"/>
            <a:ext cx="8062912" cy="8810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WALTER MISCHEL</a:t>
            </a:r>
            <a:br>
              <a:rPr lang="en-US"/>
            </a:br>
            <a:r>
              <a:rPr lang="en-US">
                <a:latin typeface="Arial"/>
                <a:ea typeface="Arial"/>
                <a:cs typeface="Arial"/>
                <a:sym typeface="Arial"/>
              </a:rPr>
              <a:t>THE PERSON-SITUATION DEBATE</a:t>
            </a:r>
            <a:endParaRPr>
              <a:latin typeface="Arial"/>
              <a:ea typeface="Arial"/>
              <a:cs typeface="Arial"/>
              <a:sym typeface="Arial"/>
            </a:endParaRPr>
          </a:p>
        </p:txBody>
      </p:sp>
      <p:sp>
        <p:nvSpPr>
          <p:cNvPr id="252" name="Google Shape;252;p31"/>
          <p:cNvSpPr txBox="1">
            <a:spLocks noGrp="1"/>
          </p:cNvSpPr>
          <p:nvPr>
            <p:ph type="body" idx="1"/>
          </p:nvPr>
        </p:nvSpPr>
        <p:spPr>
          <a:xfrm>
            <a:off x="457199" y="1248228"/>
            <a:ext cx="8367221" cy="548639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a:t>Mischel’s Findings:</a:t>
            </a:r>
            <a:endParaRPr/>
          </a:p>
          <a:p>
            <a:pPr marL="285750" lvl="0" indent="-285750" algn="l" rtl="0">
              <a:spcBef>
                <a:spcPts val="700"/>
              </a:spcBef>
              <a:spcAft>
                <a:spcPts val="0"/>
              </a:spcAft>
              <a:buSzPts val="1600"/>
              <a:buFont typeface="Arial"/>
              <a:buChar char="•"/>
            </a:pPr>
            <a:r>
              <a:rPr lang="en-US" sz="1600"/>
              <a:t>Behavior was inconsistent </a:t>
            </a:r>
            <a:r>
              <a:rPr lang="en-US" sz="1600" i="1"/>
              <a:t>across </a:t>
            </a:r>
            <a:r>
              <a:rPr lang="en-US" sz="1600"/>
              <a:t>different situations but more consistent </a:t>
            </a:r>
            <a:r>
              <a:rPr lang="en-US" sz="1600" i="1"/>
              <a:t>within </a:t>
            </a:r>
            <a:r>
              <a:rPr lang="en-US" sz="1600"/>
              <a:t>situations.</a:t>
            </a:r>
            <a:endParaRPr/>
          </a:p>
          <a:p>
            <a:pPr marL="285750" lvl="0" indent="-285750" algn="l" rtl="0">
              <a:spcBef>
                <a:spcPts val="700"/>
              </a:spcBef>
              <a:spcAft>
                <a:spcPts val="0"/>
              </a:spcAft>
              <a:buSzPts val="1600"/>
              <a:buFont typeface="Arial"/>
              <a:buChar char="•"/>
            </a:pPr>
            <a:r>
              <a:rPr lang="en-US" sz="1600"/>
              <a:t>Behavior is consistent in equivalent situations across time.</a:t>
            </a:r>
            <a:endParaRPr/>
          </a:p>
          <a:p>
            <a:pPr marL="285750" lvl="0" indent="-285750" algn="l" rtl="0">
              <a:spcBef>
                <a:spcPts val="700"/>
              </a:spcBef>
              <a:spcAft>
                <a:spcPts val="0"/>
              </a:spcAft>
              <a:buSzPts val="1600"/>
              <a:buFont typeface="Arial"/>
              <a:buChar char="•"/>
            </a:pPr>
            <a:r>
              <a:rPr lang="en-US" sz="1600"/>
              <a:t>This data did not support the theory that a person’s personality traits are consistent across situations - triggered the </a:t>
            </a:r>
            <a:r>
              <a:rPr lang="en-US" sz="1600" u="sng"/>
              <a:t>person-situation debate</a:t>
            </a:r>
            <a:r>
              <a:rPr lang="en-US" sz="1600"/>
              <a:t> among psychologists.</a:t>
            </a:r>
            <a:endParaRPr/>
          </a:p>
          <a:p>
            <a:pPr marL="0" lvl="0" indent="0" algn="l" rtl="0">
              <a:spcBef>
                <a:spcPts val="700"/>
              </a:spcBef>
              <a:spcAft>
                <a:spcPts val="0"/>
              </a:spcAft>
              <a:buSzPts val="1600"/>
              <a:buNone/>
            </a:pPr>
            <a:r>
              <a:rPr lang="en-US" sz="1600" b="1"/>
              <a:t>Marshmallow Study:</a:t>
            </a:r>
            <a:endParaRPr/>
          </a:p>
          <a:p>
            <a:pPr marL="285750" lvl="0" indent="-285750" algn="l" rtl="0">
              <a:spcBef>
                <a:spcPts val="700"/>
              </a:spcBef>
              <a:spcAft>
                <a:spcPts val="0"/>
              </a:spcAft>
              <a:buSzPts val="1600"/>
              <a:buFont typeface="Arial"/>
              <a:buChar char="•"/>
            </a:pPr>
            <a:r>
              <a:rPr lang="en-US" sz="1600"/>
              <a:t>Study on self-regulation (aka will power) – ability to delay gratification.</a:t>
            </a:r>
            <a:endParaRPr/>
          </a:p>
          <a:p>
            <a:pPr marL="285750" lvl="0" indent="-285750" algn="l" rtl="0">
              <a:spcBef>
                <a:spcPts val="700"/>
              </a:spcBef>
              <a:spcAft>
                <a:spcPts val="0"/>
              </a:spcAft>
              <a:buSzPts val="1600"/>
              <a:buFont typeface="Arial"/>
              <a:buChar char="•"/>
            </a:pPr>
            <a:r>
              <a:rPr lang="en-US" sz="1600"/>
              <a:t>Children were placed in a room with one marshmallow on the table - was told that they could either eat it now, or wait until the researcher returned and could then have two marshmallows.</a:t>
            </a:r>
            <a:endParaRPr/>
          </a:p>
          <a:p>
            <a:pPr marL="285750" lvl="0" indent="-285750" algn="l" rtl="0">
              <a:spcBef>
                <a:spcPts val="700"/>
              </a:spcBef>
              <a:spcAft>
                <a:spcPts val="0"/>
              </a:spcAft>
              <a:buSzPts val="1600"/>
              <a:buFont typeface="Arial"/>
              <a:buChar char="•"/>
            </a:pPr>
            <a:r>
              <a:rPr lang="en-US" sz="1600"/>
              <a:t>Revealed that children differ in levels of self-control.</a:t>
            </a:r>
            <a:endParaRPr/>
          </a:p>
          <a:p>
            <a:pPr marL="285750" lvl="0" indent="-285750" algn="l" rtl="0">
              <a:spcBef>
                <a:spcPts val="700"/>
              </a:spcBef>
              <a:spcAft>
                <a:spcPts val="0"/>
              </a:spcAft>
              <a:buSzPts val="1600"/>
              <a:buFont typeface="Arial"/>
              <a:buChar char="•"/>
            </a:pPr>
            <a:r>
              <a:rPr lang="en-US" sz="1600"/>
              <a:t>Children that had more self-control (waited for two marshmallows) in preschool were more successful in high school.</a:t>
            </a:r>
            <a:endParaRPr/>
          </a:p>
          <a:p>
            <a:pPr marL="285750" lvl="0" indent="-285750" algn="l" rtl="0">
              <a:spcBef>
                <a:spcPts val="700"/>
              </a:spcBef>
              <a:spcAft>
                <a:spcPts val="0"/>
              </a:spcAft>
              <a:buSzPts val="1600"/>
              <a:buFont typeface="Arial"/>
              <a:buChar char="•"/>
            </a:pPr>
            <a:r>
              <a:rPr lang="en-US" sz="1600"/>
              <a:t>Children that had poorer self-control (took the one marshmallow) in preschool were more likely to have academic and behavioral problems.</a:t>
            </a:r>
            <a:endParaRPr/>
          </a:p>
          <a:p>
            <a:pPr marL="0" lvl="0" indent="0" algn="l" rtl="0">
              <a:spcBef>
                <a:spcPts val="700"/>
              </a:spcBef>
              <a:spcAft>
                <a:spcPts val="0"/>
              </a:spcAft>
              <a:buSzPts val="1600"/>
              <a:buNone/>
            </a:pPr>
            <a:r>
              <a:rPr lang="en-US" sz="1600"/>
              <a:t>Mischel’s approach to personality – People use cognitive processes to assess the situation in their own way and behave in accordance with that interpretation.</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HUMANISTIC APPROACHES</a:t>
            </a:r>
            <a:endParaRPr/>
          </a:p>
        </p:txBody>
      </p:sp>
      <p:sp>
        <p:nvSpPr>
          <p:cNvPr id="265" name="Google Shape;265;p33"/>
          <p:cNvSpPr txBox="1">
            <a:spLocks noGrp="1"/>
          </p:cNvSpPr>
          <p:nvPr>
            <p:ph type="body" idx="1"/>
          </p:nvPr>
        </p:nvSpPr>
        <p:spPr>
          <a:xfrm>
            <a:off x="457199" y="1146629"/>
            <a:ext cx="8367221" cy="557348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The humanistic approach focuses on how healthy people develop.</a:t>
            </a:r>
            <a:endParaRPr/>
          </a:p>
          <a:p>
            <a:pPr marL="0" lvl="0" indent="0" algn="l" rtl="0">
              <a:spcBef>
                <a:spcPts val="920"/>
              </a:spcBef>
              <a:spcAft>
                <a:spcPts val="0"/>
              </a:spcAft>
              <a:buClr>
                <a:srgbClr val="6CB255"/>
              </a:buClr>
              <a:buSzPts val="1600"/>
              <a:buNone/>
            </a:pPr>
            <a:r>
              <a:rPr lang="en-US" sz="1600" b="1" u="sng">
                <a:solidFill>
                  <a:srgbClr val="6CB255"/>
                </a:solidFill>
              </a:rPr>
              <a:t>Abraham Maslow</a:t>
            </a:r>
            <a:endParaRPr/>
          </a:p>
          <a:p>
            <a:pPr marL="285750" lvl="0" indent="-285750" algn="l" rtl="0">
              <a:spcBef>
                <a:spcPts val="920"/>
              </a:spcBef>
              <a:spcAft>
                <a:spcPts val="0"/>
              </a:spcAft>
              <a:buSzPts val="1600"/>
              <a:buFont typeface="Arial"/>
              <a:buChar char="•"/>
            </a:pPr>
            <a:r>
              <a:rPr lang="en-US" sz="1600"/>
              <a:t>Studied people he considered healthy, creative, and productive (Albert Einstein, Eleanor Roosevelt, Thomas Jefferson, Abraham Lincoln).</a:t>
            </a:r>
            <a:endParaRPr/>
          </a:p>
          <a:p>
            <a:pPr marL="285750" lvl="0" indent="-285750" algn="l" rtl="0">
              <a:spcBef>
                <a:spcPts val="920"/>
              </a:spcBef>
              <a:spcAft>
                <a:spcPts val="0"/>
              </a:spcAft>
              <a:buSzPts val="1600"/>
              <a:buFont typeface="Arial"/>
              <a:buChar char="•"/>
            </a:pPr>
            <a:r>
              <a:rPr lang="en-US" sz="1600"/>
              <a:t>Found that they shared similar characteristics – open, creative, loving, spontaneous, compassionate, concerned for others, accepting of themselves.</a:t>
            </a:r>
            <a:endParaRPr/>
          </a:p>
          <a:p>
            <a:pPr marL="0" lvl="0" indent="0" algn="l" rtl="0">
              <a:spcBef>
                <a:spcPts val="920"/>
              </a:spcBef>
              <a:spcAft>
                <a:spcPts val="0"/>
              </a:spcAft>
              <a:buClr>
                <a:srgbClr val="6CB255"/>
              </a:buClr>
              <a:buSzPts val="1600"/>
              <a:buNone/>
            </a:pPr>
            <a:r>
              <a:rPr lang="en-US" sz="1600" b="1" u="sng">
                <a:solidFill>
                  <a:srgbClr val="6CB255"/>
                </a:solidFill>
              </a:rPr>
              <a:t>Carl Rogers</a:t>
            </a:r>
            <a:endParaRPr/>
          </a:p>
          <a:p>
            <a:pPr marL="285750" lvl="0" indent="-285750" algn="l" rtl="0">
              <a:spcBef>
                <a:spcPts val="920"/>
              </a:spcBef>
              <a:spcAft>
                <a:spcPts val="0"/>
              </a:spcAft>
              <a:buSzPts val="1600"/>
              <a:buFont typeface="Arial"/>
              <a:buChar char="•"/>
            </a:pPr>
            <a:r>
              <a:rPr lang="en-US" sz="1600"/>
              <a:t>Linked personality to self-concept (thoughts and feelings about ourselves).</a:t>
            </a:r>
            <a:endParaRPr/>
          </a:p>
          <a:p>
            <a:pPr marL="285750" lvl="0" indent="-285750" algn="l" rtl="0">
              <a:spcBef>
                <a:spcPts val="920"/>
              </a:spcBef>
              <a:spcAft>
                <a:spcPts val="0"/>
              </a:spcAft>
              <a:buSzPts val="1600"/>
              <a:buFont typeface="Arial"/>
              <a:buChar char="•"/>
            </a:pPr>
            <a:r>
              <a:rPr lang="en-US" sz="1600"/>
              <a:t>Divided the self into the idea self and the real self.</a:t>
            </a:r>
            <a:endParaRPr/>
          </a:p>
          <a:p>
            <a:pPr marL="285750" lvl="0" indent="-285750" algn="l" rtl="0">
              <a:spcBef>
                <a:spcPts val="920"/>
              </a:spcBef>
              <a:spcAft>
                <a:spcPts val="0"/>
              </a:spcAft>
              <a:buSzPts val="1600"/>
              <a:buFont typeface="Arial"/>
              <a:buChar char="•"/>
            </a:pPr>
            <a:r>
              <a:rPr lang="en-US" sz="1600" b="1"/>
              <a:t>Ideal self </a:t>
            </a:r>
            <a:r>
              <a:rPr lang="en-US" sz="1600"/>
              <a:t>– the person you would like to be.</a:t>
            </a:r>
            <a:endParaRPr/>
          </a:p>
          <a:p>
            <a:pPr marL="285750" lvl="0" indent="-285750" algn="l" rtl="0">
              <a:spcBef>
                <a:spcPts val="920"/>
              </a:spcBef>
              <a:spcAft>
                <a:spcPts val="0"/>
              </a:spcAft>
              <a:buSzPts val="1600"/>
              <a:buFont typeface="Arial"/>
              <a:buChar char="•"/>
            </a:pPr>
            <a:r>
              <a:rPr lang="en-US" sz="1600" b="1"/>
              <a:t>Real self </a:t>
            </a:r>
            <a:r>
              <a:rPr lang="en-US" sz="1600"/>
              <a:t>– the person you actually are.</a:t>
            </a:r>
            <a:endParaRPr/>
          </a:p>
          <a:p>
            <a:pPr marL="285750" lvl="0" indent="-285750" algn="l" rtl="0">
              <a:spcBef>
                <a:spcPts val="920"/>
              </a:spcBef>
              <a:spcAft>
                <a:spcPts val="0"/>
              </a:spcAft>
              <a:buSzPts val="1600"/>
              <a:buFont typeface="Arial"/>
              <a:buChar char="•"/>
            </a:pPr>
            <a:r>
              <a:rPr lang="en-US" sz="1600"/>
              <a:t>Believed we needed to find congruence between the ideal and real self – thoughts about ideal self and real self are similar.</a:t>
            </a:r>
            <a:endParaRPr/>
          </a:p>
          <a:p>
            <a:pPr marL="285750" lvl="0" indent="-285750" algn="l" rtl="0">
              <a:spcBef>
                <a:spcPts val="920"/>
              </a:spcBef>
              <a:spcAft>
                <a:spcPts val="0"/>
              </a:spcAft>
              <a:buSzPts val="1600"/>
              <a:buFont typeface="Arial"/>
              <a:buChar char="•"/>
            </a:pPr>
            <a:r>
              <a:rPr lang="en-US" sz="1600"/>
              <a:t>High congruence → greater sense of self-worth and a health, productive life.</a:t>
            </a:r>
            <a:endParaRPr/>
          </a:p>
          <a:p>
            <a:pPr marL="285750" lvl="0" indent="-285750" algn="l" rtl="0">
              <a:spcBef>
                <a:spcPts val="920"/>
              </a:spcBef>
              <a:spcAft>
                <a:spcPts val="0"/>
              </a:spcAft>
              <a:buSzPts val="1600"/>
              <a:buFont typeface="Arial"/>
              <a:buChar char="•"/>
            </a:pPr>
            <a:r>
              <a:rPr lang="en-US" sz="1600"/>
              <a:t>Incongruence → maladjustment.</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BIOLOGICAL APPROACHES</a:t>
            </a:r>
            <a:endParaRPr/>
          </a:p>
        </p:txBody>
      </p:sp>
      <p:sp>
        <p:nvSpPr>
          <p:cNvPr id="278" name="Google Shape;278;p35"/>
          <p:cNvSpPr txBox="1">
            <a:spLocks noGrp="1"/>
          </p:cNvSpPr>
          <p:nvPr>
            <p:ph type="body" idx="1"/>
          </p:nvPr>
        </p:nvSpPr>
        <p:spPr>
          <a:xfrm>
            <a:off x="457199" y="1291771"/>
            <a:ext cx="8367221" cy="538479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a:t>Perspective that differences in our personalities can be explained by </a:t>
            </a:r>
            <a:r>
              <a:rPr lang="en-US" sz="1600" u="sng"/>
              <a:t>inherited predispositions</a:t>
            </a:r>
            <a:r>
              <a:rPr lang="en-US" sz="1600"/>
              <a:t> and </a:t>
            </a:r>
            <a:r>
              <a:rPr lang="en-US" sz="1600" u="sng"/>
              <a:t>physiological processes</a:t>
            </a:r>
            <a:endParaRPr/>
          </a:p>
          <a:p>
            <a:pPr marL="0" lvl="0" indent="0" algn="l" rtl="0">
              <a:spcBef>
                <a:spcPts val="1080"/>
              </a:spcBef>
              <a:spcAft>
                <a:spcPts val="0"/>
              </a:spcAft>
              <a:buSzPts val="1600"/>
              <a:buNone/>
            </a:pPr>
            <a:r>
              <a:rPr lang="en-US" sz="1600"/>
              <a:t>.</a:t>
            </a:r>
            <a:endParaRPr sz="1600"/>
          </a:p>
          <a:p>
            <a:pPr marL="0" lvl="0" indent="0" algn="l" rtl="0">
              <a:spcBef>
                <a:spcPts val="1080"/>
              </a:spcBef>
              <a:spcAft>
                <a:spcPts val="0"/>
              </a:spcAft>
              <a:buSzPts val="1600"/>
              <a:buNone/>
            </a:pPr>
            <a:r>
              <a:rPr lang="en-US" sz="1600" b="1" u="sng">
                <a:solidFill>
                  <a:srgbClr val="6CB255"/>
                </a:solidFill>
              </a:rPr>
              <a:t>Heritable Traits</a:t>
            </a:r>
            <a:endParaRPr/>
          </a:p>
          <a:p>
            <a:pPr marL="0" lvl="0" indent="0" algn="l" rtl="0">
              <a:spcBef>
                <a:spcPts val="1080"/>
              </a:spcBef>
              <a:spcAft>
                <a:spcPts val="0"/>
              </a:spcAft>
              <a:buSzPts val="1600"/>
              <a:buNone/>
            </a:pPr>
            <a:r>
              <a:rPr lang="en-US" sz="1600" b="1"/>
              <a:t>Minnesota Study of Twins Reared Apart:</a:t>
            </a:r>
            <a:endParaRPr/>
          </a:p>
          <a:p>
            <a:pPr marL="285750" lvl="0" indent="-285750" algn="l" rtl="0">
              <a:spcBef>
                <a:spcPts val="1080"/>
              </a:spcBef>
              <a:spcAft>
                <a:spcPts val="0"/>
              </a:spcAft>
              <a:buSzPts val="1600"/>
              <a:buFont typeface="Arial"/>
              <a:buChar char="•"/>
            </a:pPr>
            <a:r>
              <a:rPr lang="en-US" sz="1600"/>
              <a:t>Found that identical twins, whether raised together or apart, have very similar personalities.</a:t>
            </a:r>
            <a:endParaRPr/>
          </a:p>
          <a:p>
            <a:pPr marL="285750" lvl="0" indent="-285750" algn="l" rtl="0">
              <a:spcBef>
                <a:spcPts val="1080"/>
              </a:spcBef>
              <a:spcAft>
                <a:spcPts val="0"/>
              </a:spcAft>
              <a:buSzPts val="1600"/>
              <a:buFont typeface="Arial"/>
              <a:buChar char="•"/>
            </a:pPr>
            <a:r>
              <a:rPr lang="en-US" sz="1600"/>
              <a:t>Suggests the heritability of some personality traits.</a:t>
            </a:r>
            <a:endParaRPr/>
          </a:p>
          <a:p>
            <a:pPr marL="285750" lvl="0" indent="-285750" algn="l" rtl="0">
              <a:spcBef>
                <a:spcPts val="1080"/>
              </a:spcBef>
              <a:spcAft>
                <a:spcPts val="0"/>
              </a:spcAft>
              <a:buSzPts val="1600"/>
              <a:buFont typeface="Arial"/>
              <a:buChar char="•"/>
            </a:pPr>
            <a:r>
              <a:rPr lang="en-US" sz="1600"/>
              <a:t>Traits with more than a 0.50 heritability ratio – leadership, obedience to authority, a sense of well-being, alienation, resistance to stress, and fearfulness.</a:t>
            </a:r>
            <a:endParaRPr sz="1600"/>
          </a:p>
          <a:p>
            <a:pPr marL="0" lvl="0" indent="0" algn="l" rtl="0">
              <a:spcBef>
                <a:spcPts val="1080"/>
              </a:spcBef>
              <a:spcAft>
                <a:spcPts val="0"/>
              </a:spcAft>
              <a:buSzPts val="1600"/>
              <a:buNone/>
            </a:pP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BIOLOGICAL APPROACHES</a:t>
            </a:r>
            <a:endParaRPr/>
          </a:p>
        </p:txBody>
      </p:sp>
      <p:sp>
        <p:nvSpPr>
          <p:cNvPr id="285" name="Google Shape;285;p36"/>
          <p:cNvSpPr txBox="1">
            <a:spLocks noGrp="1"/>
          </p:cNvSpPr>
          <p:nvPr>
            <p:ph type="body" idx="1"/>
          </p:nvPr>
        </p:nvSpPr>
        <p:spPr>
          <a:xfrm>
            <a:off x="457200" y="1171867"/>
            <a:ext cx="8265886" cy="424196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u="sng">
                <a:solidFill>
                  <a:srgbClr val="6CB255"/>
                </a:solidFill>
              </a:rPr>
              <a:t>Temperament</a:t>
            </a:r>
            <a:endParaRPr/>
          </a:p>
          <a:p>
            <a:pPr marL="285750" lvl="0" indent="-285750" algn="l" rtl="0">
              <a:spcBef>
                <a:spcPts val="1080"/>
              </a:spcBef>
              <a:spcAft>
                <a:spcPts val="0"/>
              </a:spcAft>
              <a:buSzPts val="1600"/>
              <a:buFont typeface="Arial"/>
              <a:buChar char="•"/>
            </a:pPr>
            <a:r>
              <a:rPr lang="en-US" sz="1600"/>
              <a:t>Temperament appears very early in life (suggesting a biological basis).</a:t>
            </a:r>
            <a:endParaRPr/>
          </a:p>
          <a:p>
            <a:pPr marL="285750" lvl="0" indent="-285750" algn="l" rtl="0">
              <a:spcBef>
                <a:spcPts val="1080"/>
              </a:spcBef>
              <a:spcAft>
                <a:spcPts val="0"/>
              </a:spcAft>
              <a:buSzPts val="1600"/>
              <a:buFont typeface="Arial"/>
              <a:buChar char="•"/>
            </a:pPr>
            <a:r>
              <a:rPr lang="en-US" sz="1600"/>
              <a:t>Babies can be categorized into one of three temperaments – easy, difficult, or slow to warm up.</a:t>
            </a:r>
            <a:endParaRPr/>
          </a:p>
          <a:p>
            <a:pPr marL="0" lvl="0" indent="0" algn="l" rtl="0">
              <a:spcBef>
                <a:spcPts val="1080"/>
              </a:spcBef>
              <a:spcAft>
                <a:spcPts val="0"/>
              </a:spcAft>
              <a:buSzPts val="1600"/>
              <a:buNone/>
            </a:pPr>
            <a:r>
              <a:rPr lang="en-US" sz="1600"/>
              <a:t>Environmental factors and maturation can affect expression of personality.</a:t>
            </a:r>
            <a:endParaRPr/>
          </a:p>
          <a:p>
            <a:pPr marL="0" lvl="0" indent="0" algn="l" rtl="0">
              <a:spcBef>
                <a:spcPts val="1080"/>
              </a:spcBef>
              <a:spcAft>
                <a:spcPts val="0"/>
              </a:spcAft>
              <a:buSzPts val="1600"/>
              <a:buNone/>
            </a:pPr>
            <a:r>
              <a:rPr lang="en-US" sz="1600" b="1"/>
              <a:t>Two dimensions of temperament important to adult personality:</a:t>
            </a:r>
            <a:endParaRPr/>
          </a:p>
          <a:p>
            <a:pPr marL="342900" lvl="0" indent="-342900" algn="l" rtl="0">
              <a:spcBef>
                <a:spcPts val="1080"/>
              </a:spcBef>
              <a:spcAft>
                <a:spcPts val="0"/>
              </a:spcAft>
              <a:buSzPts val="1600"/>
              <a:buFont typeface="Arial Black"/>
              <a:buAutoNum type="arabicPeriod"/>
            </a:pPr>
            <a:r>
              <a:rPr lang="en-US" sz="1600" b="1"/>
              <a:t>Reactivity </a:t>
            </a:r>
            <a:r>
              <a:rPr lang="en-US" sz="1600"/>
              <a:t>– how we respond to new or challenging environmental stimuli.</a:t>
            </a:r>
            <a:endParaRPr/>
          </a:p>
          <a:p>
            <a:pPr marL="342900" lvl="0" indent="-342900" algn="l" rtl="0">
              <a:spcBef>
                <a:spcPts val="1080"/>
              </a:spcBef>
              <a:spcAft>
                <a:spcPts val="0"/>
              </a:spcAft>
              <a:buSzPts val="1600"/>
              <a:buFont typeface="Arial Black"/>
              <a:buAutoNum type="arabicPeriod"/>
            </a:pPr>
            <a:r>
              <a:rPr lang="en-US" sz="1600" b="1"/>
              <a:t>Self-regulation</a:t>
            </a:r>
            <a:r>
              <a:rPr lang="en-US" sz="1600"/>
              <a:t> – ability to control responses.</a:t>
            </a:r>
            <a:endParaRPr sz="1600"/>
          </a:p>
          <a:p>
            <a:pPr marL="0" lvl="0" indent="0" algn="l" rtl="0">
              <a:spcBef>
                <a:spcPts val="1000"/>
              </a:spcBef>
              <a:spcAft>
                <a:spcPts val="0"/>
              </a:spcAft>
              <a:buClr>
                <a:srgbClr val="6CB255"/>
              </a:buClr>
              <a:buSzPts val="20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SOMATOTYPES</a:t>
            </a:r>
            <a:endParaRPr/>
          </a:p>
        </p:txBody>
      </p:sp>
      <p:pic>
        <p:nvPicPr>
          <p:cNvPr id="292" name="Google Shape;292;p37" descr="The outlines of three human somatotypes are shown. The first is labeled, “Endomorph,” the second is labeled “Mesomorph,” and the third is labeled “Ectomorph.” Endomorphs are slightly larger than mesomorphs, and ectomorphs are slightly smaller than mesomorphs."/>
          <p:cNvPicPr preferRelativeResize="0">
            <a:picLocks noGrp="1"/>
          </p:cNvPicPr>
          <p:nvPr>
            <p:ph type="pic" idx="2"/>
          </p:nvPr>
        </p:nvPicPr>
        <p:blipFill rotWithShape="1">
          <a:blip r:embed="rId3">
            <a:alphaModFix/>
          </a:blip>
          <a:srcRect l="-38396" r="-38396"/>
          <a:stretch/>
        </p:blipFill>
        <p:spPr>
          <a:xfrm>
            <a:off x="570921" y="3163136"/>
            <a:ext cx="8062913" cy="3500071"/>
          </a:xfrm>
          <a:prstGeom prst="rect">
            <a:avLst/>
          </a:prstGeom>
          <a:noFill/>
          <a:ln>
            <a:noFill/>
          </a:ln>
        </p:spPr>
      </p:pic>
      <p:sp>
        <p:nvSpPr>
          <p:cNvPr id="293" name="Google Shape;293;p37"/>
          <p:cNvSpPr txBox="1">
            <a:spLocks noGrp="1"/>
          </p:cNvSpPr>
          <p:nvPr>
            <p:ph type="body" idx="1"/>
          </p:nvPr>
        </p:nvSpPr>
        <p:spPr>
          <a:xfrm>
            <a:off x="457200" y="1127760"/>
            <a:ext cx="8367220" cy="194320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6CB255"/>
              </a:buClr>
              <a:buSzPts val="1600"/>
              <a:buNone/>
            </a:pPr>
            <a:r>
              <a:rPr lang="en-US" sz="1600" dirty="0"/>
              <a:t>William H. Sheldon believed body type could be linked to personality.</a:t>
            </a:r>
            <a:endParaRPr dirty="0"/>
          </a:p>
          <a:p>
            <a:pPr marL="0" lvl="0" indent="0" algn="l" rtl="0">
              <a:lnSpc>
                <a:spcPct val="90000"/>
              </a:lnSpc>
              <a:spcBef>
                <a:spcPts val="920"/>
              </a:spcBef>
              <a:spcAft>
                <a:spcPts val="0"/>
              </a:spcAft>
              <a:buClr>
                <a:srgbClr val="6CB255"/>
              </a:buClr>
              <a:buSzPts val="1600"/>
              <a:buNone/>
            </a:pPr>
            <a:r>
              <a:rPr lang="en-US" sz="1600" dirty="0"/>
              <a:t>He proposed three somatotypes: </a:t>
            </a:r>
            <a:endParaRPr sz="1600" dirty="0"/>
          </a:p>
          <a:p>
            <a:pPr marL="342900" lvl="0" indent="-342900" algn="l" rtl="0">
              <a:lnSpc>
                <a:spcPct val="90000"/>
              </a:lnSpc>
              <a:spcBef>
                <a:spcPts val="920"/>
              </a:spcBef>
              <a:spcAft>
                <a:spcPts val="0"/>
              </a:spcAft>
              <a:buSzPts val="1600"/>
              <a:buFont typeface="Arial Black"/>
              <a:buAutoNum type="arabicPeriod"/>
            </a:pPr>
            <a:r>
              <a:rPr lang="en-US" sz="1600" b="1" dirty="0"/>
              <a:t>Endomorphs</a:t>
            </a:r>
            <a:r>
              <a:rPr lang="en-US" sz="1600" dirty="0"/>
              <a:t> – relaxed, comfortable, good-humored, even-tempered, sociable, and tolerant. </a:t>
            </a:r>
            <a:endParaRPr dirty="0"/>
          </a:p>
          <a:p>
            <a:pPr marL="342900" lvl="0" indent="-342900" algn="l" rtl="0">
              <a:lnSpc>
                <a:spcPct val="90000"/>
              </a:lnSpc>
              <a:spcBef>
                <a:spcPts val="920"/>
              </a:spcBef>
              <a:spcAft>
                <a:spcPts val="0"/>
              </a:spcAft>
              <a:buSzPts val="1600"/>
              <a:buFont typeface="Arial Black"/>
              <a:buAutoNum type="arabicPeriod"/>
            </a:pPr>
            <a:r>
              <a:rPr lang="en-US" sz="1600" b="1" dirty="0"/>
              <a:t>Mesomorphs </a:t>
            </a:r>
            <a:r>
              <a:rPr lang="en-US" sz="1600" dirty="0"/>
              <a:t>– adventurous, assertive, competitive, and fearless.</a:t>
            </a:r>
            <a:endParaRPr dirty="0"/>
          </a:p>
          <a:p>
            <a:pPr marL="342900" lvl="0" indent="-342900" algn="l" rtl="0">
              <a:lnSpc>
                <a:spcPct val="90000"/>
              </a:lnSpc>
              <a:spcBef>
                <a:spcPts val="920"/>
              </a:spcBef>
              <a:spcAft>
                <a:spcPts val="0"/>
              </a:spcAft>
              <a:buSzPts val="1600"/>
              <a:buFont typeface="Arial Black"/>
              <a:buAutoNum type="arabicPeriod"/>
            </a:pPr>
            <a:r>
              <a:rPr lang="en-US" sz="1600" b="1" dirty="0"/>
              <a:t>Ectomorphs</a:t>
            </a:r>
            <a:r>
              <a:rPr lang="en-US" sz="1600" dirty="0"/>
              <a:t> – Anxious, self-conscious, artistic, thoughtful, quiet, and private.</a:t>
            </a:r>
            <a:endParaRPr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TRAIT THEORISTS</a:t>
            </a:r>
            <a:endParaRPr/>
          </a:p>
        </p:txBody>
      </p:sp>
      <p:sp>
        <p:nvSpPr>
          <p:cNvPr id="307" name="Google Shape;307;p39"/>
          <p:cNvSpPr txBox="1">
            <a:spLocks noGrp="1"/>
          </p:cNvSpPr>
          <p:nvPr>
            <p:ph type="body" idx="1"/>
          </p:nvPr>
        </p:nvSpPr>
        <p:spPr>
          <a:xfrm>
            <a:off x="457199" y="993035"/>
            <a:ext cx="8367221" cy="568208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Believe that people have certain traits (characteristics or ways of behaving).</a:t>
            </a:r>
            <a:endParaRPr/>
          </a:p>
          <a:p>
            <a:pPr marL="285750" lvl="0" indent="-285750" algn="l" rtl="0">
              <a:spcBef>
                <a:spcPts val="920"/>
              </a:spcBef>
              <a:spcAft>
                <a:spcPts val="0"/>
              </a:spcAft>
              <a:buSzPts val="1600"/>
              <a:buFont typeface="Arial"/>
              <a:buChar char="•"/>
            </a:pPr>
            <a:r>
              <a:rPr lang="en-US" sz="1600"/>
              <a:t>For example, optimistic or pessimistic, sociable or shy.</a:t>
            </a:r>
            <a:endParaRPr/>
          </a:p>
          <a:p>
            <a:pPr marL="0" lvl="0" indent="0" algn="l" rtl="0">
              <a:spcBef>
                <a:spcPts val="920"/>
              </a:spcBef>
              <a:spcAft>
                <a:spcPts val="0"/>
              </a:spcAft>
              <a:buClr>
                <a:srgbClr val="6CB255"/>
              </a:buClr>
              <a:buSzPts val="1600"/>
              <a:buNone/>
            </a:pPr>
            <a:r>
              <a:rPr lang="en-US" sz="1600" b="1" u="sng">
                <a:solidFill>
                  <a:srgbClr val="6CB255"/>
                </a:solidFill>
              </a:rPr>
              <a:t>Gordon Allport</a:t>
            </a:r>
            <a:endParaRPr sz="1600" b="1" u="sng">
              <a:solidFill>
                <a:srgbClr val="6CB255"/>
              </a:solidFill>
            </a:endParaRPr>
          </a:p>
          <a:p>
            <a:pPr marL="0" lvl="0" indent="0" algn="l" rtl="0">
              <a:spcBef>
                <a:spcPts val="920"/>
              </a:spcBef>
              <a:spcAft>
                <a:spcPts val="0"/>
              </a:spcAft>
              <a:buClr>
                <a:srgbClr val="6CB255"/>
              </a:buClr>
              <a:buSzPts val="1600"/>
              <a:buNone/>
            </a:pPr>
            <a:r>
              <a:rPr lang="en-US" sz="1600"/>
              <a:t>Found 4,500 words in the English language to describe people and organized them into three categories.</a:t>
            </a:r>
            <a:endParaRPr/>
          </a:p>
          <a:p>
            <a:pPr marL="342900" lvl="0" indent="-342900" algn="l" rtl="0">
              <a:spcBef>
                <a:spcPts val="920"/>
              </a:spcBef>
              <a:spcAft>
                <a:spcPts val="0"/>
              </a:spcAft>
              <a:buSzPts val="1600"/>
              <a:buFont typeface="Arial Black"/>
              <a:buAutoNum type="arabicPeriod"/>
            </a:pPr>
            <a:r>
              <a:rPr lang="en-US" sz="1600" b="1"/>
              <a:t>Cardinal traits </a:t>
            </a:r>
            <a:r>
              <a:rPr lang="en-US" sz="1600"/>
              <a:t>– dominates entire personality (rare).</a:t>
            </a:r>
            <a:endParaRPr/>
          </a:p>
          <a:p>
            <a:pPr marL="342900" lvl="0" indent="-342900" algn="l" rtl="0">
              <a:spcBef>
                <a:spcPts val="920"/>
              </a:spcBef>
              <a:spcAft>
                <a:spcPts val="0"/>
              </a:spcAft>
              <a:buSzPts val="1600"/>
              <a:buFont typeface="Arial Black"/>
              <a:buAutoNum type="arabicPeriod"/>
            </a:pPr>
            <a:r>
              <a:rPr lang="en-US" sz="1600" b="1"/>
              <a:t>Central traits </a:t>
            </a:r>
            <a:r>
              <a:rPr lang="en-US" sz="1600"/>
              <a:t>– make up our personality.</a:t>
            </a:r>
            <a:endParaRPr/>
          </a:p>
          <a:p>
            <a:pPr marL="342900" lvl="0" indent="-342900" algn="l" rtl="0">
              <a:spcBef>
                <a:spcPts val="920"/>
              </a:spcBef>
              <a:spcAft>
                <a:spcPts val="0"/>
              </a:spcAft>
              <a:buSzPts val="1600"/>
              <a:buFont typeface="Arial Black"/>
              <a:buAutoNum type="arabicPeriod"/>
            </a:pPr>
            <a:r>
              <a:rPr lang="en-US" sz="1600" b="1"/>
              <a:t>Secondary traits </a:t>
            </a:r>
            <a:r>
              <a:rPr lang="en-US" sz="1600"/>
              <a:t>– less obvious or consistent, present under certain circumstances (e.g., preferences, attitudes).</a:t>
            </a:r>
            <a:endParaRPr/>
          </a:p>
          <a:p>
            <a:pPr marL="0" lvl="0" indent="0" algn="l" rtl="0">
              <a:spcBef>
                <a:spcPts val="920"/>
              </a:spcBef>
              <a:spcAft>
                <a:spcPts val="0"/>
              </a:spcAft>
              <a:buClr>
                <a:srgbClr val="6CB255"/>
              </a:buClr>
              <a:buSzPts val="1600"/>
              <a:buNone/>
            </a:pPr>
            <a:r>
              <a:rPr lang="en-US" sz="1600" b="1" u="sng">
                <a:solidFill>
                  <a:srgbClr val="6CB255"/>
                </a:solidFill>
              </a:rPr>
              <a:t>Raymond Cattell</a:t>
            </a:r>
            <a:endParaRPr/>
          </a:p>
          <a:p>
            <a:pPr marL="0" lvl="0" indent="0" algn="l" rtl="0">
              <a:spcBef>
                <a:spcPts val="920"/>
              </a:spcBef>
              <a:spcAft>
                <a:spcPts val="0"/>
              </a:spcAft>
              <a:buClr>
                <a:srgbClr val="6CB255"/>
              </a:buClr>
              <a:buSzPts val="1600"/>
              <a:buNone/>
            </a:pPr>
            <a:r>
              <a:rPr lang="en-US" sz="1600"/>
              <a:t>Narrowed Allport’s list to about 171 traits.</a:t>
            </a:r>
            <a:endParaRPr/>
          </a:p>
          <a:p>
            <a:pPr marL="0" lvl="0" indent="0" algn="l" rtl="0">
              <a:spcBef>
                <a:spcPts val="920"/>
              </a:spcBef>
              <a:spcAft>
                <a:spcPts val="0"/>
              </a:spcAft>
              <a:buClr>
                <a:srgbClr val="6CB255"/>
              </a:buClr>
              <a:buSzPts val="1600"/>
              <a:buNone/>
            </a:pPr>
            <a:r>
              <a:rPr lang="en-US" sz="1600"/>
              <a:t>Identified 16 dimensions of personality – instead of a present being present or absent, people are scored on a continuum.</a:t>
            </a:r>
            <a:endParaRPr/>
          </a:p>
          <a:p>
            <a:pPr marL="342900" lvl="0" indent="-241300" algn="l" rtl="0">
              <a:spcBef>
                <a:spcPts val="920"/>
              </a:spcBef>
              <a:spcAft>
                <a:spcPts val="0"/>
              </a:spcAft>
              <a:buSzPts val="1600"/>
              <a:buFont typeface="Arial Black"/>
              <a:buNone/>
            </a:pP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6CB255"/>
              </a:buClr>
              <a:buSzPts val="2400"/>
              <a:buFont typeface="Arial Black"/>
              <a:buNone/>
            </a:pPr>
            <a:r>
              <a:rPr lang="en-US"/>
              <a:t>HANS &amp; SYBIL EYSENCK</a:t>
            </a:r>
            <a:endParaRPr sz="2400">
              <a:solidFill>
                <a:srgbClr val="6CB255"/>
              </a:solidFill>
            </a:endParaRPr>
          </a:p>
        </p:txBody>
      </p:sp>
      <p:pic>
        <p:nvPicPr>
          <p:cNvPr id="314" name="Google Shape;314;p40" descr="A photograph shows Hans and Sybil Eysenck together."/>
          <p:cNvPicPr preferRelativeResize="0">
            <a:picLocks noGrp="1"/>
          </p:cNvPicPr>
          <p:nvPr>
            <p:ph type="pic" idx="2"/>
          </p:nvPr>
        </p:nvPicPr>
        <p:blipFill rotWithShape="1">
          <a:blip r:embed="rId3">
            <a:alphaModFix/>
          </a:blip>
          <a:srcRect l="-2853" r="-2853"/>
          <a:stretch/>
        </p:blipFill>
        <p:spPr>
          <a:xfrm>
            <a:off x="4892040" y="1107617"/>
            <a:ext cx="3907187" cy="5256213"/>
          </a:xfrm>
          <a:prstGeom prst="rect">
            <a:avLst/>
          </a:prstGeom>
          <a:noFill/>
          <a:ln>
            <a:noFill/>
          </a:ln>
        </p:spPr>
      </p:pic>
      <p:sp>
        <p:nvSpPr>
          <p:cNvPr id="315" name="Google Shape;315;p40"/>
          <p:cNvSpPr txBox="1">
            <a:spLocks noGrp="1"/>
          </p:cNvSpPr>
          <p:nvPr>
            <p:ph type="body" idx="1"/>
          </p:nvPr>
        </p:nvSpPr>
        <p:spPr>
          <a:xfrm>
            <a:off x="457200" y="1107617"/>
            <a:ext cx="4434840" cy="525697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dirty="0">
                <a:solidFill>
                  <a:schemeClr val="dk1"/>
                </a:solidFill>
              </a:rPr>
              <a:t>Hans and Sybil Eysenck focused on temperament and believed that our personality traits are influenced by our genetic inheritance.</a:t>
            </a:r>
            <a:endParaRPr dirty="0"/>
          </a:p>
          <a:p>
            <a:pPr marL="0" lvl="0" indent="0" algn="l" rtl="0">
              <a:spcBef>
                <a:spcPts val="1080"/>
              </a:spcBef>
              <a:spcAft>
                <a:spcPts val="0"/>
              </a:spcAft>
              <a:buSzPts val="1600"/>
              <a:buNone/>
            </a:pPr>
            <a:r>
              <a:rPr lang="en-US" sz="1600" b="1" dirty="0">
                <a:solidFill>
                  <a:schemeClr val="dk1"/>
                </a:solidFill>
              </a:rPr>
              <a:t>2 specific personality dimensions:</a:t>
            </a:r>
            <a:endParaRPr dirty="0"/>
          </a:p>
          <a:p>
            <a:pPr marL="342900" lvl="0" indent="-342900" algn="l" rtl="0">
              <a:spcBef>
                <a:spcPts val="1080"/>
              </a:spcBef>
              <a:spcAft>
                <a:spcPts val="0"/>
              </a:spcAft>
              <a:buSzPts val="1600"/>
              <a:buFont typeface="Arial Black"/>
              <a:buAutoNum type="arabicPeriod"/>
            </a:pPr>
            <a:r>
              <a:rPr lang="en-US" sz="1600" b="1" dirty="0">
                <a:solidFill>
                  <a:schemeClr val="dk1"/>
                </a:solidFill>
              </a:rPr>
              <a:t>Extroversion/Introversion.</a:t>
            </a:r>
            <a:endParaRPr dirty="0"/>
          </a:p>
          <a:p>
            <a:pPr marL="285750" lvl="0" indent="-285750" algn="l" rtl="0">
              <a:spcBef>
                <a:spcPts val="1080"/>
              </a:spcBef>
              <a:spcAft>
                <a:spcPts val="0"/>
              </a:spcAft>
              <a:buSzPts val="1600"/>
              <a:buFont typeface="Arial"/>
              <a:buChar char="•"/>
            </a:pPr>
            <a:r>
              <a:rPr lang="en-US" sz="1600" b="1" dirty="0">
                <a:solidFill>
                  <a:schemeClr val="dk1"/>
                </a:solidFill>
              </a:rPr>
              <a:t>High in extroversion </a:t>
            </a:r>
            <a:r>
              <a:rPr lang="en-US" sz="1600" dirty="0">
                <a:solidFill>
                  <a:schemeClr val="dk1"/>
                </a:solidFill>
              </a:rPr>
              <a:t>– sociable, outgoing.</a:t>
            </a:r>
            <a:endParaRPr dirty="0"/>
          </a:p>
          <a:p>
            <a:pPr marL="285750" lvl="0" indent="-285750" algn="l" rtl="0">
              <a:spcBef>
                <a:spcPts val="1080"/>
              </a:spcBef>
              <a:spcAft>
                <a:spcPts val="0"/>
              </a:spcAft>
              <a:buSzPts val="1600"/>
              <a:buFont typeface="Arial"/>
              <a:buChar char="•"/>
            </a:pPr>
            <a:r>
              <a:rPr lang="en-US" sz="1600" b="1" dirty="0">
                <a:solidFill>
                  <a:schemeClr val="dk1"/>
                </a:solidFill>
              </a:rPr>
              <a:t>High in introversion</a:t>
            </a:r>
            <a:r>
              <a:rPr lang="en-US" sz="1600" dirty="0">
                <a:solidFill>
                  <a:schemeClr val="dk1"/>
                </a:solidFill>
              </a:rPr>
              <a:t> – high need to be alone, engage in solitary behaviors.</a:t>
            </a:r>
            <a:endParaRPr sz="1600" dirty="0">
              <a:solidFill>
                <a:schemeClr val="dk1"/>
              </a:solidFill>
            </a:endParaRPr>
          </a:p>
          <a:p>
            <a:pPr marL="342900" lvl="0" indent="-342900" algn="l" rtl="0">
              <a:spcBef>
                <a:spcPts val="1080"/>
              </a:spcBef>
              <a:spcAft>
                <a:spcPts val="0"/>
              </a:spcAft>
              <a:buSzPts val="1600"/>
              <a:buFont typeface="Arial Black"/>
              <a:buAutoNum type="arabicPeriod" startAt="2"/>
            </a:pPr>
            <a:r>
              <a:rPr lang="en-US" sz="1600" b="1" dirty="0">
                <a:solidFill>
                  <a:schemeClr val="dk1"/>
                </a:solidFill>
              </a:rPr>
              <a:t>Neuroticism/Stability.</a:t>
            </a:r>
            <a:endParaRPr dirty="0"/>
          </a:p>
          <a:p>
            <a:pPr marL="285750" lvl="0" indent="-285750" algn="l" rtl="0">
              <a:spcBef>
                <a:spcPts val="1080"/>
              </a:spcBef>
              <a:spcAft>
                <a:spcPts val="0"/>
              </a:spcAft>
              <a:buSzPts val="1600"/>
              <a:buFont typeface="Arial"/>
              <a:buChar char="•"/>
            </a:pPr>
            <a:r>
              <a:rPr lang="en-US" sz="1600" b="1" dirty="0">
                <a:solidFill>
                  <a:schemeClr val="dk1"/>
                </a:solidFill>
              </a:rPr>
              <a:t>High in neuroticism </a:t>
            </a:r>
            <a:r>
              <a:rPr lang="en-US" sz="1600" dirty="0">
                <a:solidFill>
                  <a:schemeClr val="dk1"/>
                </a:solidFill>
              </a:rPr>
              <a:t>– anxious, overactive sympathetic nervous system.</a:t>
            </a:r>
            <a:endParaRPr dirty="0"/>
          </a:p>
          <a:p>
            <a:pPr marL="285750" lvl="0" indent="-285750" algn="l" rtl="0">
              <a:spcBef>
                <a:spcPts val="1080"/>
              </a:spcBef>
              <a:spcAft>
                <a:spcPts val="0"/>
              </a:spcAft>
              <a:buSzPts val="1600"/>
              <a:buFont typeface="Arial"/>
              <a:buChar char="•"/>
            </a:pPr>
            <a:r>
              <a:rPr lang="en-US" sz="1600" b="1" dirty="0">
                <a:solidFill>
                  <a:schemeClr val="dk1"/>
                </a:solidFill>
              </a:rPr>
              <a:t>High in stability </a:t>
            </a:r>
            <a:r>
              <a:rPr lang="en-US" sz="1600" dirty="0">
                <a:solidFill>
                  <a:schemeClr val="dk1"/>
                </a:solidFill>
              </a:rPr>
              <a:t>– more emotionally stable.</a:t>
            </a:r>
            <a:endParaRPr sz="1600" dirty="0">
              <a:solidFill>
                <a:schemeClr val="dk1"/>
              </a:solidFill>
            </a:endParaRPr>
          </a:p>
        </p:txBody>
      </p:sp>
      <p:sp>
        <p:nvSpPr>
          <p:cNvPr id="317" name="Google Shape;317;p40"/>
          <p:cNvSpPr txBox="1"/>
          <p:nvPr/>
        </p:nvSpPr>
        <p:spPr>
          <a:xfrm>
            <a:off x="4715162" y="6363830"/>
            <a:ext cx="4428838" cy="2923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300" dirty="0">
                <a:solidFill>
                  <a:schemeClr val="dk1"/>
                </a:solidFill>
                <a:latin typeface="Arial"/>
                <a:ea typeface="Arial"/>
                <a:cs typeface="Arial"/>
                <a:sym typeface="Arial"/>
              </a:rPr>
              <a:t>(credit: "</a:t>
            </a:r>
            <a:r>
              <a:rPr lang="en-US" sz="1300" dirty="0" err="1">
                <a:solidFill>
                  <a:schemeClr val="dk1"/>
                </a:solidFill>
                <a:latin typeface="Arial"/>
                <a:ea typeface="Arial"/>
                <a:cs typeface="Arial"/>
                <a:sym typeface="Arial"/>
              </a:rPr>
              <a:t>Sirswindon</a:t>
            </a:r>
            <a:r>
              <a:rPr lang="en-US" sz="1300" dirty="0">
                <a:solidFill>
                  <a:schemeClr val="dk1"/>
                </a:solidFill>
                <a:latin typeface="Arial"/>
                <a:ea typeface="Arial"/>
                <a:cs typeface="Arial"/>
                <a:sym typeface="Arial"/>
              </a:rPr>
              <a:t>"/Wikimedia Commons)</a:t>
            </a:r>
            <a:endParaRPr sz="1300" dirty="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WHAT IS PERSONALITY?</a:t>
            </a:r>
            <a:endParaRPr/>
          </a:p>
        </p:txBody>
      </p:sp>
      <p:pic>
        <p:nvPicPr>
          <p:cNvPr id="62" name="Google Shape;62;p8" descr="Three masks are arranged side by side. The masks are almost identical, but with slightly different facial expressions resulting from the masks being at different angles. The first mask is tilted downward and has downcast eyes. The second mask is shown straight on and is directing its gaze slightly higher than the first. The third mask is tilted upwards so its gaze is directed more upward."/>
          <p:cNvPicPr preferRelativeResize="0">
            <a:picLocks noGrp="1"/>
          </p:cNvPicPr>
          <p:nvPr>
            <p:ph type="pic" idx="2"/>
          </p:nvPr>
        </p:nvPicPr>
        <p:blipFill rotWithShape="1">
          <a:blip r:embed="rId3">
            <a:alphaModFix/>
          </a:blip>
          <a:srcRect l="-8892" r="-8891"/>
          <a:stretch/>
        </p:blipFill>
        <p:spPr>
          <a:xfrm>
            <a:off x="1324756" y="2915786"/>
            <a:ext cx="6327800" cy="2746867"/>
          </a:xfrm>
          <a:prstGeom prst="rect">
            <a:avLst/>
          </a:prstGeom>
          <a:noFill/>
          <a:ln>
            <a:noFill/>
          </a:ln>
        </p:spPr>
      </p:pic>
      <p:sp>
        <p:nvSpPr>
          <p:cNvPr id="63" name="Google Shape;63;p8"/>
          <p:cNvSpPr txBox="1">
            <a:spLocks noGrp="1"/>
          </p:cNvSpPr>
          <p:nvPr>
            <p:ph type="body" idx="1"/>
          </p:nvPr>
        </p:nvSpPr>
        <p:spPr>
          <a:xfrm>
            <a:off x="457200" y="5958688"/>
            <a:ext cx="8062912" cy="5920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Happy, sad, impatient, shy, fearful, curious, helpful. What characteristics describe your personality?</a:t>
            </a:r>
            <a:endParaRPr sz="1600"/>
          </a:p>
        </p:txBody>
      </p:sp>
      <p:sp>
        <p:nvSpPr>
          <p:cNvPr id="66" name="Google Shape;66;p8"/>
          <p:cNvSpPr txBox="1"/>
          <p:nvPr/>
        </p:nvSpPr>
        <p:spPr>
          <a:xfrm>
            <a:off x="457200" y="1193249"/>
            <a:ext cx="8367221" cy="20236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Personality</a:t>
            </a:r>
            <a:r>
              <a:rPr lang="en-US" sz="1600">
                <a:solidFill>
                  <a:schemeClr val="dk1"/>
                </a:solidFill>
                <a:latin typeface="Arial"/>
                <a:ea typeface="Arial"/>
                <a:cs typeface="Arial"/>
                <a:sym typeface="Arial"/>
              </a:rPr>
              <a:t> – the long-standing traits and patterns that propel individuals to consistently think, feel, and behave in specific ways.</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Comes from the Latin word </a:t>
            </a:r>
            <a:r>
              <a:rPr lang="en-US" sz="1600" i="1">
                <a:solidFill>
                  <a:schemeClr val="dk1"/>
                </a:solidFill>
                <a:latin typeface="Arial"/>
                <a:ea typeface="Arial"/>
                <a:cs typeface="Arial"/>
                <a:sym typeface="Arial"/>
              </a:rPr>
              <a:t>persona </a:t>
            </a:r>
            <a:r>
              <a:rPr lang="en-US" sz="1600">
                <a:solidFill>
                  <a:schemeClr val="dk1"/>
                </a:solidFill>
                <a:latin typeface="Arial"/>
                <a:ea typeface="Arial"/>
                <a:cs typeface="Arial"/>
                <a:sym typeface="Arial"/>
              </a:rPr>
              <a:t>(a mask worn by an actor).</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In ancient times, theatrical masks were used to represent/project a specific personality trait.</a:t>
            </a:r>
            <a:endParaRPr/>
          </a:p>
          <a:p>
            <a:pPr marL="0" marR="0" lvl="0" indent="0" algn="l" rtl="0">
              <a:spcBef>
                <a:spcPts val="108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HANS &amp; SYBIL EYSENCK</a:t>
            </a:r>
            <a:endParaRPr/>
          </a:p>
        </p:txBody>
      </p:sp>
      <p:pic>
        <p:nvPicPr>
          <p:cNvPr id="323" name="Google Shape;323;p41" descr="A circle is divided vertically and horizontally into four sections by lines with arrows at the ends. Clockwise from the top, the arrows are labeled “Unstable Emotions (Neurotic),” “Extroverted Personality,” “Stable Emotions,” and “Introverted Personality.” The arcs around the perimeter of the circle, clockwise beginning with the top right segment are labeled “Choleric,” “Sanguine,” “Phlegmatic,” and “Melancholic.” The sections inside each arc contain descriptive words. Inside the Choleric arc are the words “touchy, restless, aggressive, excitable, impulsive, and active.” Inside the Sanguine arc are the words “sociable, talkative, responsive, easygoing, lively, and carefree.” Inside the Phlegmatic arc are the words “passive, thoughtful, peaceful, controlled, reliable, and calm.” Inside the Melancholic arc are the words “moody, anxious, rigid, pessimistic, unsociable, and quiet.”"/>
          <p:cNvPicPr preferRelativeResize="0">
            <a:picLocks noGrp="1"/>
          </p:cNvPicPr>
          <p:nvPr>
            <p:ph type="pic" idx="2"/>
          </p:nvPr>
        </p:nvPicPr>
        <p:blipFill rotWithShape="1">
          <a:blip r:embed="rId3">
            <a:alphaModFix/>
          </a:blip>
          <a:srcRect l="-44225" r="-44225"/>
          <a:stretch/>
        </p:blipFill>
        <p:spPr>
          <a:xfrm>
            <a:off x="-66549" y="1476751"/>
            <a:ext cx="9210549" cy="3998254"/>
          </a:xfrm>
          <a:prstGeom prst="rect">
            <a:avLst/>
          </a:prstGeom>
          <a:noFill/>
          <a:ln>
            <a:noFill/>
          </a:ln>
        </p:spPr>
      </p:pic>
      <p:sp>
        <p:nvSpPr>
          <p:cNvPr id="324" name="Google Shape;324;p41"/>
          <p:cNvSpPr txBox="1">
            <a:spLocks noGrp="1"/>
          </p:cNvSpPr>
          <p:nvPr>
            <p:ph type="body" idx="1"/>
          </p:nvPr>
        </p:nvSpPr>
        <p:spPr>
          <a:xfrm>
            <a:off x="457200" y="5657269"/>
            <a:ext cx="8062912" cy="7220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The Eysencks described two factors to account for variations in our personalities: extroversion/introversion and emotional stability/instability.</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sz="2400">
                <a:solidFill>
                  <a:srgbClr val="6CB255"/>
                </a:solidFill>
              </a:rPr>
              <a:t>FIVE FACTOR MODEL</a:t>
            </a:r>
            <a:endParaRPr sz="2400">
              <a:solidFill>
                <a:srgbClr val="6CB255"/>
              </a:solidFill>
            </a:endParaRPr>
          </a:p>
        </p:txBody>
      </p:sp>
      <p:pic>
        <p:nvPicPr>
          <p:cNvPr id="332" name="Google Shape;332;p42" descr="A diagram includes five vertically stacked arrows, which point to the left and right. A dimension's first letter, name, and description are included inside of each arrow. A box to the left of each arrow includes traits associated with a low score for that arrow's dimension. A box to the right of each arrow includes traits associated with a high score for that arrow's dimension. The top arrow includes the trait “openness,” which is described with the words, “imagination,” “feelings,” “actions,” and “ideas.” The box to the left of that arrow includes the words, “practical,” “conventional,” and “prefers routine,” while the box to the right of that arrow includes the words, “curious,” “wide range of interests,” and “independent.” The next arrow includes the trait “conscientiousness,” which is described with the words, “competence,” “self-discipline,” “thoughtfulness,” and “goal-driven.” The box to the left of that arrow includes the words, “impulsive,” “careless,” and “disorganized,” while the box to the right of that arrow includes the words, “hardworking,” “dependable,” and “organized.” The next arrow includes the trait “extroversion,” which is described with the words, “sociability,” “assertiveness,” and “emotional expression.” The box to the left of that arrow includes the words, “quiet,” “reserved,” and “withdrawn,” while the box to the right of that arrow includes the words, “outgoing,” “warm,” and “seeks adventure.” The next arrow includes the trait “agreeableness,” which is described with the words, “cooperative,” “trustworthy,” and “good-natured.” The box to the left of that arrow includes the words, “critical,” “uncooperative,” and “suspicious,” while the box to the right of that arrow includes the words, “helpful,” “trusting,” and “empathetic.” The next arrow includes the trait “neuroticism,” which is described as “tendency toward unstable emotions.” The box to the left of that arrow includes the words, “calm,” “even-tempered,” and “secure,” while the box to the right of that arrow includes the words, “anxious,” “unhappy,” and “prone to negative emotions.”"/>
          <p:cNvPicPr preferRelativeResize="0">
            <a:picLocks noGrp="1"/>
          </p:cNvPicPr>
          <p:nvPr>
            <p:ph type="pic" idx="2"/>
          </p:nvPr>
        </p:nvPicPr>
        <p:blipFill rotWithShape="1">
          <a:blip r:embed="rId3">
            <a:alphaModFix/>
          </a:blip>
          <a:srcRect t="-11956" b="-11955"/>
          <a:stretch/>
        </p:blipFill>
        <p:spPr>
          <a:xfrm>
            <a:off x="457199" y="682611"/>
            <a:ext cx="5090159" cy="6201568"/>
          </a:xfrm>
          <a:prstGeom prst="rect">
            <a:avLst/>
          </a:prstGeom>
          <a:noFill/>
          <a:ln>
            <a:noFill/>
          </a:ln>
        </p:spPr>
      </p:pic>
      <p:sp>
        <p:nvSpPr>
          <p:cNvPr id="333" name="Google Shape;333;p42"/>
          <p:cNvSpPr txBox="1">
            <a:spLocks noGrp="1"/>
          </p:cNvSpPr>
          <p:nvPr>
            <p:ph type="body" idx="1"/>
          </p:nvPr>
        </p:nvSpPr>
        <p:spPr>
          <a:xfrm>
            <a:off x="5943600" y="1325880"/>
            <a:ext cx="2880820" cy="503871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1600"/>
              <a:buFont typeface="Arial"/>
              <a:buChar char="•"/>
            </a:pPr>
            <a:r>
              <a:rPr lang="en-US" sz="1600">
                <a:solidFill>
                  <a:schemeClr val="dk1"/>
                </a:solidFill>
              </a:rPr>
              <a:t>In the Five Factor Model, each person has five traits, known as the Big Five personality traits.</a:t>
            </a:r>
            <a:endParaRPr/>
          </a:p>
          <a:p>
            <a:pPr marL="285750" lvl="0" indent="-285750" algn="l" rtl="0">
              <a:spcBef>
                <a:spcPts val="920"/>
              </a:spcBef>
              <a:spcAft>
                <a:spcPts val="0"/>
              </a:spcAft>
              <a:buSzPts val="1600"/>
              <a:buFont typeface="Arial"/>
              <a:buChar char="•"/>
            </a:pPr>
            <a:r>
              <a:rPr lang="en-US" sz="1600">
                <a:solidFill>
                  <a:schemeClr val="dk1"/>
                </a:solidFill>
              </a:rPr>
              <a:t>Each trait is scored on a continuum from high to low. </a:t>
            </a:r>
            <a:endParaRPr sz="1600">
              <a:solidFill>
                <a:schemeClr val="dk1"/>
              </a:solidFill>
            </a:endParaRPr>
          </a:p>
          <a:p>
            <a:pPr marL="285750" lvl="0" indent="-285750" algn="l" rtl="0">
              <a:spcBef>
                <a:spcPts val="920"/>
              </a:spcBef>
              <a:spcAft>
                <a:spcPts val="0"/>
              </a:spcAft>
              <a:buSzPts val="1600"/>
              <a:buFont typeface="Arial"/>
              <a:buChar char="•"/>
            </a:pPr>
            <a:r>
              <a:rPr lang="en-US" sz="1600">
                <a:solidFill>
                  <a:schemeClr val="dk1"/>
                </a:solidFill>
              </a:rPr>
              <a:t>The first letter of each trait spells the mnemonic </a:t>
            </a:r>
            <a:r>
              <a:rPr lang="en-US" sz="1600" b="1">
                <a:solidFill>
                  <a:schemeClr val="dk1"/>
                </a:solidFill>
              </a:rPr>
              <a:t>OCEAN</a:t>
            </a:r>
            <a:r>
              <a:rPr lang="en-US" sz="1600">
                <a:solidFill>
                  <a:schemeClr val="dk1"/>
                </a:solidFill>
              </a:rPr>
              <a:t>.</a:t>
            </a:r>
            <a:endParaRPr/>
          </a:p>
          <a:p>
            <a:pPr marL="342900" lvl="0" indent="-342900" algn="l" rtl="0">
              <a:spcBef>
                <a:spcPts val="920"/>
              </a:spcBef>
              <a:spcAft>
                <a:spcPts val="0"/>
              </a:spcAft>
              <a:buSzPts val="1600"/>
              <a:buFont typeface="Arial Black"/>
              <a:buAutoNum type="arabicPeriod"/>
            </a:pPr>
            <a:r>
              <a:rPr lang="en-US" sz="1600">
                <a:solidFill>
                  <a:schemeClr val="dk1"/>
                </a:solidFill>
              </a:rPr>
              <a:t>Openness to experience</a:t>
            </a:r>
            <a:endParaRPr/>
          </a:p>
          <a:p>
            <a:pPr marL="342900" lvl="0" indent="-342900" algn="l" rtl="0">
              <a:spcBef>
                <a:spcPts val="920"/>
              </a:spcBef>
              <a:spcAft>
                <a:spcPts val="0"/>
              </a:spcAft>
              <a:buSzPts val="1600"/>
              <a:buFont typeface="Arial Black"/>
              <a:buAutoNum type="arabicPeriod"/>
            </a:pPr>
            <a:r>
              <a:rPr lang="en-US" sz="1600">
                <a:solidFill>
                  <a:schemeClr val="dk1"/>
                </a:solidFill>
              </a:rPr>
              <a:t>Conscientiousness</a:t>
            </a:r>
            <a:endParaRPr/>
          </a:p>
          <a:p>
            <a:pPr marL="342900" lvl="0" indent="-342900" algn="l" rtl="0">
              <a:spcBef>
                <a:spcPts val="920"/>
              </a:spcBef>
              <a:spcAft>
                <a:spcPts val="0"/>
              </a:spcAft>
              <a:buSzPts val="1600"/>
              <a:buFont typeface="Arial Black"/>
              <a:buAutoNum type="arabicPeriod"/>
            </a:pPr>
            <a:r>
              <a:rPr lang="en-US" sz="1600">
                <a:solidFill>
                  <a:schemeClr val="dk1"/>
                </a:solidFill>
              </a:rPr>
              <a:t>Extroversion.</a:t>
            </a:r>
            <a:endParaRPr/>
          </a:p>
          <a:p>
            <a:pPr marL="342900" lvl="0" indent="-342900" algn="l" rtl="0">
              <a:spcBef>
                <a:spcPts val="920"/>
              </a:spcBef>
              <a:spcAft>
                <a:spcPts val="0"/>
              </a:spcAft>
              <a:buSzPts val="1600"/>
              <a:buFont typeface="Arial Black"/>
              <a:buAutoNum type="arabicPeriod"/>
            </a:pPr>
            <a:r>
              <a:rPr lang="en-US" sz="1600">
                <a:solidFill>
                  <a:schemeClr val="dk1"/>
                </a:solidFill>
              </a:rPr>
              <a:t>Agreeableness.</a:t>
            </a:r>
            <a:endParaRPr/>
          </a:p>
          <a:p>
            <a:pPr marL="342900" lvl="0" indent="-342900" algn="l" rtl="0">
              <a:spcBef>
                <a:spcPts val="920"/>
              </a:spcBef>
              <a:spcAft>
                <a:spcPts val="0"/>
              </a:spcAft>
              <a:buSzPts val="1600"/>
              <a:buFont typeface="Arial Black"/>
              <a:buAutoNum type="arabicPeriod"/>
            </a:pPr>
            <a:r>
              <a:rPr lang="en-US" sz="1600">
                <a:solidFill>
                  <a:schemeClr val="dk1"/>
                </a:solidFill>
              </a:rPr>
              <a:t>Neuroticism.</a:t>
            </a:r>
            <a:endParaRPr sz="16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HEXACO MODEL</a:t>
            </a:r>
          </a:p>
        </p:txBody>
      </p:sp>
      <p:graphicFrame>
        <p:nvGraphicFramePr>
          <p:cNvPr id="5" name="Table 4"/>
          <p:cNvGraphicFramePr>
            <a:graphicFrameLocks noGrp="1"/>
          </p:cNvGraphicFramePr>
          <p:nvPr>
            <p:extLst>
              <p:ext uri="{D42A27DB-BD31-4B8C-83A1-F6EECF244321}">
                <p14:modId xmlns:p14="http://schemas.microsoft.com/office/powerpoint/2010/main" val="809748636"/>
              </p:ext>
            </p:extLst>
          </p:nvPr>
        </p:nvGraphicFramePr>
        <p:xfrm>
          <a:off x="678656" y="1916483"/>
          <a:ext cx="7620000" cy="3658734"/>
        </p:xfrm>
        <a:graphic>
          <a:graphicData uri="http://schemas.openxmlformats.org/drawingml/2006/table">
            <a:tbl>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388074">
                <a:tc gridSpan="2">
                  <a:txBody>
                    <a:bodyPr/>
                    <a:lstStyle/>
                    <a:p>
                      <a:pPr algn="ctr" fontAlgn="b"/>
                      <a:r>
                        <a:rPr lang="en-US" sz="2800" b="1" dirty="0">
                          <a:effectLst/>
                        </a:rPr>
                        <a:t>The HEXACO Traits</a:t>
                      </a:r>
                    </a:p>
                  </a:txBody>
                  <a:tcPr marL="64789" marR="64789" marT="32394" marB="32394"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0000"/>
                  </a:ext>
                </a:extLst>
              </a:tr>
              <a:tr h="388074">
                <a:tc>
                  <a:txBody>
                    <a:bodyPr/>
                    <a:lstStyle/>
                    <a:p>
                      <a:pPr algn="l" fontAlgn="b"/>
                      <a:r>
                        <a:rPr lang="en-US" sz="1800" b="1">
                          <a:effectLst/>
                        </a:rPr>
                        <a:t>Trait</a:t>
                      </a:r>
                    </a:p>
                  </a:txBody>
                  <a:tcPr marL="64789" marR="64789" marT="32394" marB="32394" anchor="b">
                    <a:lnL>
                      <a:noFill/>
                    </a:lnL>
                    <a:lnR>
                      <a:noFill/>
                    </a:lnR>
                    <a:lnT>
                      <a:noFill/>
                    </a:lnT>
                    <a:lnB>
                      <a:noFill/>
                    </a:lnB>
                  </a:tcPr>
                </a:tc>
                <a:tc>
                  <a:txBody>
                    <a:bodyPr/>
                    <a:lstStyle/>
                    <a:p>
                      <a:pPr algn="l" fontAlgn="b"/>
                      <a:r>
                        <a:rPr lang="en-US" sz="1800" b="1">
                          <a:effectLst/>
                        </a:rPr>
                        <a:t>Example Aspects of Trait</a:t>
                      </a:r>
                    </a:p>
                  </a:txBody>
                  <a:tcPr marL="64789" marR="64789" marT="32394" marB="32394" anchor="b">
                    <a:lnL>
                      <a:noFill/>
                    </a:lnL>
                    <a:lnR>
                      <a:noFill/>
                    </a:lnR>
                    <a:lnT>
                      <a:noFill/>
                    </a:lnT>
                    <a:lnB>
                      <a:noFill/>
                    </a:lnB>
                  </a:tcPr>
                </a:tc>
                <a:extLst>
                  <a:ext uri="{0D108BD9-81ED-4DB2-BD59-A6C34878D82A}">
                    <a16:rowId xmlns:a16="http://schemas.microsoft.com/office/drawing/2014/main" val="10001"/>
                  </a:ext>
                </a:extLst>
              </a:tr>
              <a:tr h="388074">
                <a:tc>
                  <a:txBody>
                    <a:bodyPr/>
                    <a:lstStyle/>
                    <a:p>
                      <a:pPr fontAlgn="ctr"/>
                      <a:r>
                        <a:rPr lang="en-US" sz="1800">
                          <a:effectLst/>
                        </a:rPr>
                        <a:t>(H) Honesty-humility</a:t>
                      </a:r>
                    </a:p>
                  </a:txBody>
                  <a:tcPr marL="64789" marR="64789" marT="32394" marB="32394" anchor="ctr">
                    <a:lnL>
                      <a:noFill/>
                    </a:lnL>
                    <a:lnR>
                      <a:noFill/>
                    </a:lnR>
                    <a:lnT>
                      <a:noFill/>
                    </a:lnT>
                    <a:lnB>
                      <a:noFill/>
                    </a:lnB>
                  </a:tcPr>
                </a:tc>
                <a:tc>
                  <a:txBody>
                    <a:bodyPr/>
                    <a:lstStyle/>
                    <a:p>
                      <a:pPr fontAlgn="ctr"/>
                      <a:r>
                        <a:rPr lang="en-US" sz="1800">
                          <a:effectLst/>
                        </a:rPr>
                        <a:t>Sincerity, modesty, faithfulness</a:t>
                      </a:r>
                    </a:p>
                  </a:txBody>
                  <a:tcPr marL="64789" marR="64789" marT="32394" marB="32394" anchor="ctr">
                    <a:lnL>
                      <a:noFill/>
                    </a:lnL>
                    <a:lnR>
                      <a:noFill/>
                    </a:lnR>
                    <a:lnT>
                      <a:noFill/>
                    </a:lnT>
                    <a:lnB>
                      <a:noFill/>
                    </a:lnB>
                  </a:tcPr>
                </a:tc>
                <a:extLst>
                  <a:ext uri="{0D108BD9-81ED-4DB2-BD59-A6C34878D82A}">
                    <a16:rowId xmlns:a16="http://schemas.microsoft.com/office/drawing/2014/main" val="10002"/>
                  </a:ext>
                </a:extLst>
              </a:tr>
              <a:tr h="388074">
                <a:tc>
                  <a:txBody>
                    <a:bodyPr/>
                    <a:lstStyle/>
                    <a:p>
                      <a:pPr fontAlgn="ctr"/>
                      <a:r>
                        <a:rPr lang="en-US" sz="1800" dirty="0">
                          <a:effectLst/>
                        </a:rPr>
                        <a:t>(E) Emotionality</a:t>
                      </a:r>
                    </a:p>
                  </a:txBody>
                  <a:tcPr marL="64789" marR="64789" marT="32394" marB="32394" anchor="ctr">
                    <a:lnL>
                      <a:noFill/>
                    </a:lnL>
                    <a:lnR>
                      <a:noFill/>
                    </a:lnR>
                    <a:lnT>
                      <a:noFill/>
                    </a:lnT>
                    <a:lnB>
                      <a:noFill/>
                    </a:lnB>
                  </a:tcPr>
                </a:tc>
                <a:tc>
                  <a:txBody>
                    <a:bodyPr/>
                    <a:lstStyle/>
                    <a:p>
                      <a:pPr fontAlgn="ctr"/>
                      <a:r>
                        <a:rPr lang="en-US" sz="1800">
                          <a:effectLst/>
                        </a:rPr>
                        <a:t>Sentimentality, anxiety, sensitivity</a:t>
                      </a:r>
                    </a:p>
                  </a:txBody>
                  <a:tcPr marL="64789" marR="64789" marT="32394" marB="32394" anchor="ctr">
                    <a:lnL>
                      <a:noFill/>
                    </a:lnL>
                    <a:lnR>
                      <a:noFill/>
                    </a:lnR>
                    <a:lnT>
                      <a:noFill/>
                    </a:lnT>
                    <a:lnB>
                      <a:noFill/>
                    </a:lnB>
                  </a:tcPr>
                </a:tc>
                <a:extLst>
                  <a:ext uri="{0D108BD9-81ED-4DB2-BD59-A6C34878D82A}">
                    <a16:rowId xmlns:a16="http://schemas.microsoft.com/office/drawing/2014/main" val="10003"/>
                  </a:ext>
                </a:extLst>
              </a:tr>
              <a:tr h="388074">
                <a:tc>
                  <a:txBody>
                    <a:bodyPr/>
                    <a:lstStyle/>
                    <a:p>
                      <a:pPr fontAlgn="ctr"/>
                      <a:r>
                        <a:rPr lang="en-US" sz="1800">
                          <a:effectLst/>
                        </a:rPr>
                        <a:t>(X) Extraversion</a:t>
                      </a:r>
                    </a:p>
                  </a:txBody>
                  <a:tcPr marL="64789" marR="64789" marT="32394" marB="32394" anchor="ctr">
                    <a:lnL>
                      <a:noFill/>
                    </a:lnL>
                    <a:lnR>
                      <a:noFill/>
                    </a:lnR>
                    <a:lnT>
                      <a:noFill/>
                    </a:lnT>
                    <a:lnB>
                      <a:noFill/>
                    </a:lnB>
                  </a:tcPr>
                </a:tc>
                <a:tc>
                  <a:txBody>
                    <a:bodyPr/>
                    <a:lstStyle/>
                    <a:p>
                      <a:pPr fontAlgn="ctr"/>
                      <a:r>
                        <a:rPr lang="en-US" sz="1800">
                          <a:effectLst/>
                        </a:rPr>
                        <a:t>Sociability, talkativeness, boldness</a:t>
                      </a:r>
                    </a:p>
                  </a:txBody>
                  <a:tcPr marL="64789" marR="64789" marT="32394" marB="32394" anchor="ctr">
                    <a:lnL>
                      <a:noFill/>
                    </a:lnL>
                    <a:lnR>
                      <a:noFill/>
                    </a:lnR>
                    <a:lnT>
                      <a:noFill/>
                    </a:lnT>
                    <a:lnB>
                      <a:noFill/>
                    </a:lnB>
                  </a:tcPr>
                </a:tc>
                <a:extLst>
                  <a:ext uri="{0D108BD9-81ED-4DB2-BD59-A6C34878D82A}">
                    <a16:rowId xmlns:a16="http://schemas.microsoft.com/office/drawing/2014/main" val="10004"/>
                  </a:ext>
                </a:extLst>
              </a:tr>
              <a:tr h="388074">
                <a:tc>
                  <a:txBody>
                    <a:bodyPr/>
                    <a:lstStyle/>
                    <a:p>
                      <a:pPr fontAlgn="ctr"/>
                      <a:r>
                        <a:rPr lang="en-US" sz="1800">
                          <a:effectLst/>
                        </a:rPr>
                        <a:t>(A) Agreeableness</a:t>
                      </a:r>
                    </a:p>
                  </a:txBody>
                  <a:tcPr marL="64789" marR="64789" marT="32394" marB="32394" anchor="ctr">
                    <a:lnL>
                      <a:noFill/>
                    </a:lnL>
                    <a:lnR>
                      <a:noFill/>
                    </a:lnR>
                    <a:lnT>
                      <a:noFill/>
                    </a:lnT>
                    <a:lnB>
                      <a:noFill/>
                    </a:lnB>
                  </a:tcPr>
                </a:tc>
                <a:tc>
                  <a:txBody>
                    <a:bodyPr/>
                    <a:lstStyle/>
                    <a:p>
                      <a:pPr fontAlgn="ctr"/>
                      <a:r>
                        <a:rPr lang="en-US" sz="1800">
                          <a:effectLst/>
                        </a:rPr>
                        <a:t>Patience, tolerance, gentleness</a:t>
                      </a:r>
                    </a:p>
                  </a:txBody>
                  <a:tcPr marL="64789" marR="64789" marT="32394" marB="32394" anchor="ctr">
                    <a:lnL>
                      <a:noFill/>
                    </a:lnL>
                    <a:lnR>
                      <a:noFill/>
                    </a:lnR>
                    <a:lnT>
                      <a:noFill/>
                    </a:lnT>
                    <a:lnB>
                      <a:noFill/>
                    </a:lnB>
                  </a:tcPr>
                </a:tc>
                <a:extLst>
                  <a:ext uri="{0D108BD9-81ED-4DB2-BD59-A6C34878D82A}">
                    <a16:rowId xmlns:a16="http://schemas.microsoft.com/office/drawing/2014/main" val="10005"/>
                  </a:ext>
                </a:extLst>
              </a:tr>
              <a:tr h="388074">
                <a:tc>
                  <a:txBody>
                    <a:bodyPr/>
                    <a:lstStyle/>
                    <a:p>
                      <a:pPr fontAlgn="ctr"/>
                      <a:r>
                        <a:rPr lang="en-US" sz="1800">
                          <a:effectLst/>
                        </a:rPr>
                        <a:t>(C) Conscientiousness</a:t>
                      </a:r>
                    </a:p>
                  </a:txBody>
                  <a:tcPr marL="64789" marR="64789" marT="32394" marB="32394" anchor="ctr">
                    <a:lnL>
                      <a:noFill/>
                    </a:lnL>
                    <a:lnR>
                      <a:noFill/>
                    </a:lnR>
                    <a:lnT>
                      <a:noFill/>
                    </a:lnT>
                    <a:lnB>
                      <a:noFill/>
                    </a:lnB>
                  </a:tcPr>
                </a:tc>
                <a:tc>
                  <a:txBody>
                    <a:bodyPr/>
                    <a:lstStyle/>
                    <a:p>
                      <a:pPr fontAlgn="ctr"/>
                      <a:r>
                        <a:rPr lang="en-US" sz="1800">
                          <a:effectLst/>
                        </a:rPr>
                        <a:t>Organization, thoroughness, precision</a:t>
                      </a:r>
                    </a:p>
                  </a:txBody>
                  <a:tcPr marL="64789" marR="64789" marT="32394" marB="32394" anchor="ctr">
                    <a:lnL>
                      <a:noFill/>
                    </a:lnL>
                    <a:lnR>
                      <a:noFill/>
                    </a:lnR>
                    <a:lnT>
                      <a:noFill/>
                    </a:lnT>
                    <a:lnB>
                      <a:noFill/>
                    </a:lnB>
                  </a:tcPr>
                </a:tc>
                <a:extLst>
                  <a:ext uri="{0D108BD9-81ED-4DB2-BD59-A6C34878D82A}">
                    <a16:rowId xmlns:a16="http://schemas.microsoft.com/office/drawing/2014/main" val="10006"/>
                  </a:ext>
                </a:extLst>
              </a:tr>
              <a:tr h="388074">
                <a:tc>
                  <a:txBody>
                    <a:bodyPr/>
                    <a:lstStyle/>
                    <a:p>
                      <a:pPr fontAlgn="ctr"/>
                      <a:r>
                        <a:rPr lang="en-US" sz="1800">
                          <a:effectLst/>
                        </a:rPr>
                        <a:t>(O) Openness </a:t>
                      </a:r>
                    </a:p>
                  </a:txBody>
                  <a:tcPr marL="64789" marR="64789" marT="32394" marB="32394" anchor="ctr">
                    <a:lnL>
                      <a:noFill/>
                    </a:lnL>
                    <a:lnR>
                      <a:noFill/>
                    </a:lnR>
                    <a:lnT>
                      <a:noFill/>
                    </a:lnT>
                    <a:lnB>
                      <a:noFill/>
                    </a:lnB>
                  </a:tcPr>
                </a:tc>
                <a:tc>
                  <a:txBody>
                    <a:bodyPr/>
                    <a:lstStyle/>
                    <a:p>
                      <a:pPr fontAlgn="ctr"/>
                      <a:r>
                        <a:rPr lang="en-US" sz="1800" dirty="0">
                          <a:effectLst/>
                        </a:rPr>
                        <a:t>Creativity, inquisitiveness, innovativeness</a:t>
                      </a:r>
                    </a:p>
                  </a:txBody>
                  <a:tcPr marL="64789" marR="64789" marT="32394" marB="32394"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13604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4"/>
          <p:cNvSpPr txBox="1">
            <a:spLocks noGrp="1"/>
          </p:cNvSpPr>
          <p:nvPr>
            <p:ph type="title"/>
          </p:nvPr>
        </p:nvSpPr>
        <p:spPr>
          <a:xfrm>
            <a:off x="457200" y="241326"/>
            <a:ext cx="8062912" cy="8810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CULTURAL UNDERSTANDINGS OF </a:t>
            </a:r>
            <a:br>
              <a:rPr lang="en-US"/>
            </a:br>
            <a:r>
              <a:rPr lang="en-US"/>
              <a:t>PERSONALITY</a:t>
            </a:r>
            <a:endParaRPr/>
          </a:p>
        </p:txBody>
      </p:sp>
      <p:sp>
        <p:nvSpPr>
          <p:cNvPr id="347" name="Google Shape;347;p44"/>
          <p:cNvSpPr txBox="1">
            <a:spLocks noGrp="1"/>
          </p:cNvSpPr>
          <p:nvPr>
            <p:ph type="body" idx="1"/>
          </p:nvPr>
        </p:nvSpPr>
        <p:spPr>
          <a:xfrm>
            <a:off x="457199" y="1399742"/>
            <a:ext cx="8367221" cy="4574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Culture is one of the most important environmental factors that influences personality.</a:t>
            </a:r>
            <a:endParaRPr/>
          </a:p>
          <a:p>
            <a:pPr marL="0" lvl="0" indent="0" algn="l" rtl="0">
              <a:spcBef>
                <a:spcPts val="920"/>
              </a:spcBef>
              <a:spcAft>
                <a:spcPts val="0"/>
              </a:spcAft>
              <a:buClr>
                <a:srgbClr val="6CB255"/>
              </a:buClr>
              <a:buSzPts val="1600"/>
              <a:buNone/>
            </a:pPr>
            <a:r>
              <a:rPr lang="en-US" sz="1600" b="1"/>
              <a:t>Culture</a:t>
            </a:r>
            <a:r>
              <a:rPr lang="en-US" sz="1600"/>
              <a:t> – beliefs, customs, art, and traditions of a particular society.</a:t>
            </a:r>
            <a:endParaRPr/>
          </a:p>
          <a:p>
            <a:pPr marL="0" lvl="0" indent="0" algn="l" rtl="0">
              <a:spcBef>
                <a:spcPts val="920"/>
              </a:spcBef>
              <a:spcAft>
                <a:spcPts val="0"/>
              </a:spcAft>
              <a:buClr>
                <a:srgbClr val="6CB255"/>
              </a:buClr>
              <a:buSzPts val="1600"/>
              <a:buNone/>
            </a:pPr>
            <a:r>
              <a:rPr lang="en-US" sz="1600" i="1"/>
              <a:t>Are personality traits the same across cultures or are there variations?</a:t>
            </a:r>
            <a:endParaRPr/>
          </a:p>
          <a:p>
            <a:pPr marL="285750" lvl="0" indent="-285750" algn="l" rtl="0">
              <a:spcBef>
                <a:spcPts val="920"/>
              </a:spcBef>
              <a:spcAft>
                <a:spcPts val="0"/>
              </a:spcAft>
              <a:buSzPts val="1600"/>
              <a:buFont typeface="Arial"/>
              <a:buChar char="•"/>
            </a:pPr>
            <a:r>
              <a:rPr lang="en-US" sz="1600"/>
              <a:t>There are both universal and culture-specific aspects that account for variation in personalities.</a:t>
            </a:r>
            <a:endParaRPr/>
          </a:p>
          <a:p>
            <a:pPr marL="0" lvl="0" indent="0" algn="l" rtl="0">
              <a:spcBef>
                <a:spcPts val="920"/>
              </a:spcBef>
              <a:spcAft>
                <a:spcPts val="0"/>
              </a:spcAft>
              <a:buClr>
                <a:srgbClr val="6CB255"/>
              </a:buClr>
              <a:buSzPts val="1600"/>
              <a:buNone/>
            </a:pPr>
            <a:r>
              <a:rPr lang="en-US" sz="1600"/>
              <a:t>Examples:</a:t>
            </a:r>
            <a:endParaRPr/>
          </a:p>
          <a:p>
            <a:pPr marL="285750" lvl="0" indent="-285750" algn="l" rtl="0">
              <a:spcBef>
                <a:spcPts val="920"/>
              </a:spcBef>
              <a:spcAft>
                <a:spcPts val="0"/>
              </a:spcAft>
              <a:buSzPts val="1600"/>
              <a:buFont typeface="Arial"/>
              <a:buChar char="•"/>
            </a:pPr>
            <a:r>
              <a:rPr lang="en-US" sz="1600" b="1"/>
              <a:t>Asian cultures </a:t>
            </a:r>
            <a:r>
              <a:rPr lang="en-US" sz="1600"/>
              <a:t>– more collectivist, tend to be less extroverted.</a:t>
            </a:r>
            <a:endParaRPr/>
          </a:p>
          <a:p>
            <a:pPr marL="285750" lvl="0" indent="-285750" algn="l" rtl="0">
              <a:spcBef>
                <a:spcPts val="920"/>
              </a:spcBef>
              <a:spcAft>
                <a:spcPts val="0"/>
              </a:spcAft>
              <a:buSzPts val="1600"/>
              <a:buFont typeface="Arial"/>
              <a:buChar char="•"/>
            </a:pPr>
            <a:r>
              <a:rPr lang="en-US" sz="1600" b="1"/>
              <a:t>Central and South American cultures </a:t>
            </a:r>
            <a:r>
              <a:rPr lang="en-US" sz="1600"/>
              <a:t>– tend to score higher on openness to experience.</a:t>
            </a:r>
            <a:endParaRPr/>
          </a:p>
          <a:p>
            <a:pPr marL="285750" lvl="0" indent="-285750" algn="l" rtl="0">
              <a:spcBef>
                <a:spcPts val="920"/>
              </a:spcBef>
              <a:spcAft>
                <a:spcPts val="0"/>
              </a:spcAft>
              <a:buSzPts val="1600"/>
              <a:buFont typeface="Arial"/>
              <a:buChar char="•"/>
            </a:pPr>
            <a:r>
              <a:rPr lang="en-US" sz="1600" b="1"/>
              <a:t>Europeans </a:t>
            </a:r>
            <a:r>
              <a:rPr lang="en-US" sz="1600"/>
              <a:t>– tend to score higher on neuroticism.</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REGIONAL DIFFERENCES</a:t>
            </a:r>
            <a:endParaRPr/>
          </a:p>
        </p:txBody>
      </p:sp>
      <p:pic>
        <p:nvPicPr>
          <p:cNvPr id="354" name="Google Shape;354;p45" descr="A map of the United States is shown. Above it is the label “Personality Clusters in the Continental United States.” Below it is a legend which defines areas in the map as either, “Cluster 1: friendly, conventional;” “Cluster 2: relaxed, creative;” or “Cluster 3: temperamental, uninhibited.” Cluster 1occurs mainly in the center of the country. Cluster 2 occurs mainly on the west side of the country. Cluster 3 occurs mainly in the North-East region of the country and also in Texas. These are generalizations; there are several states which are comprised of a combination of two different clusters."/>
          <p:cNvPicPr preferRelativeResize="0">
            <a:picLocks noGrp="1"/>
          </p:cNvPicPr>
          <p:nvPr>
            <p:ph type="pic" idx="2"/>
          </p:nvPr>
        </p:nvPicPr>
        <p:blipFill rotWithShape="1">
          <a:blip r:embed="rId3">
            <a:alphaModFix/>
          </a:blip>
          <a:srcRect l="-39547" r="-39546"/>
          <a:stretch/>
        </p:blipFill>
        <p:spPr>
          <a:xfrm>
            <a:off x="457199" y="1085975"/>
            <a:ext cx="8062913" cy="3500071"/>
          </a:xfrm>
          <a:prstGeom prst="rect">
            <a:avLst/>
          </a:prstGeom>
          <a:noFill/>
          <a:ln>
            <a:noFill/>
          </a:ln>
        </p:spPr>
      </p:pic>
      <p:sp>
        <p:nvSpPr>
          <p:cNvPr id="355" name="Google Shape;355;p45"/>
          <p:cNvSpPr txBox="1">
            <a:spLocks noGrp="1"/>
          </p:cNvSpPr>
          <p:nvPr>
            <p:ph type="body" idx="1"/>
          </p:nvPr>
        </p:nvSpPr>
        <p:spPr>
          <a:xfrm>
            <a:off x="457199" y="4771160"/>
            <a:ext cx="8367221" cy="1843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Researchers found three distinct regional personality clusters in the United States. People tend to be friendly and conventional in the Upper Midwest and Deep South; relaxed, emotionally stable, and creative in the West; and stressed, irritable, and depressed in the Northeast.</a:t>
            </a:r>
            <a:endParaRPr/>
          </a:p>
          <a:p>
            <a:pPr marL="0" lvl="0" indent="0" algn="l" rtl="0">
              <a:spcBef>
                <a:spcPts val="920"/>
              </a:spcBef>
              <a:spcAft>
                <a:spcPts val="0"/>
              </a:spcAft>
              <a:buClr>
                <a:srgbClr val="6CB255"/>
              </a:buClr>
              <a:buSzPts val="1600"/>
              <a:buNone/>
            </a:pPr>
            <a:r>
              <a:rPr lang="en-US" sz="1600"/>
              <a:t>One explanation for this </a:t>
            </a:r>
            <a:r>
              <a:rPr lang="en-US" sz="1600" b="1"/>
              <a:t>is selective migration</a:t>
            </a:r>
            <a:r>
              <a:rPr lang="en-US" sz="1600"/>
              <a:t> - people choose to move to places that are compatible with their personalities and needs.</a:t>
            </a:r>
            <a:endParaRPr sz="1600"/>
          </a:p>
        </p:txBody>
      </p:sp>
      <p:sp>
        <p:nvSpPr>
          <p:cNvPr id="357" name="Google Shape;357;p45"/>
          <p:cNvSpPr txBox="1"/>
          <p:nvPr/>
        </p:nvSpPr>
        <p:spPr>
          <a:xfrm>
            <a:off x="6201967" y="4293658"/>
            <a:ext cx="3141439" cy="2923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300" dirty="0">
                <a:solidFill>
                  <a:schemeClr val="dk1"/>
                </a:solidFill>
                <a:latin typeface="Arial"/>
                <a:ea typeface="Arial"/>
                <a:cs typeface="Arial"/>
                <a:sym typeface="Arial"/>
              </a:rPr>
              <a:t>(</a:t>
            </a:r>
            <a:r>
              <a:rPr lang="en-US" sz="1300" dirty="0" err="1">
                <a:solidFill>
                  <a:schemeClr val="dk1"/>
                </a:solidFill>
                <a:latin typeface="Arial"/>
                <a:ea typeface="Arial"/>
                <a:cs typeface="Arial"/>
                <a:sym typeface="Arial"/>
              </a:rPr>
              <a:t>Rentfrow</a:t>
            </a:r>
            <a:r>
              <a:rPr lang="en-US" sz="1300" dirty="0">
                <a:solidFill>
                  <a:schemeClr val="dk1"/>
                </a:solidFill>
                <a:latin typeface="Arial"/>
                <a:ea typeface="Arial"/>
                <a:cs typeface="Arial"/>
                <a:sym typeface="Arial"/>
              </a:rPr>
              <a:t> et al., 2013).</a:t>
            </a:r>
            <a:endParaRPr sz="1300" dirty="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6"/>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INDIVIDUALIST VS COLLECTIVIST CULTURES</a:t>
            </a:r>
            <a:endParaRPr/>
          </a:p>
        </p:txBody>
      </p:sp>
      <p:sp>
        <p:nvSpPr>
          <p:cNvPr id="363" name="Google Shape;363;p46"/>
          <p:cNvSpPr txBox="1">
            <a:spLocks noGrp="1"/>
          </p:cNvSpPr>
          <p:nvPr>
            <p:ph type="body" idx="1"/>
          </p:nvPr>
        </p:nvSpPr>
        <p:spPr>
          <a:xfrm>
            <a:off x="457200" y="1298110"/>
            <a:ext cx="8367221" cy="27255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u="sng">
                <a:solidFill>
                  <a:srgbClr val="6CB255"/>
                </a:solidFill>
              </a:rPr>
              <a:t>Individualist cultures</a:t>
            </a:r>
            <a:endParaRPr/>
          </a:p>
          <a:p>
            <a:pPr marL="285750" lvl="0" indent="-285750" algn="l" rtl="0">
              <a:spcBef>
                <a:spcPts val="1080"/>
              </a:spcBef>
              <a:spcAft>
                <a:spcPts val="0"/>
              </a:spcAft>
              <a:buSzPts val="1600"/>
              <a:buFont typeface="Arial"/>
              <a:buChar char="•"/>
            </a:pPr>
            <a:r>
              <a:rPr lang="en-US" sz="1600"/>
              <a:t>Value independence, competition, and personal achievement.</a:t>
            </a:r>
            <a:endParaRPr/>
          </a:p>
          <a:p>
            <a:pPr marL="285750" lvl="0" indent="-285750" algn="l" rtl="0">
              <a:spcBef>
                <a:spcPts val="1080"/>
              </a:spcBef>
              <a:spcAft>
                <a:spcPts val="0"/>
              </a:spcAft>
              <a:buSzPts val="1600"/>
              <a:buFont typeface="Arial"/>
              <a:buChar char="•"/>
            </a:pPr>
            <a:r>
              <a:rPr lang="en-US" sz="1600"/>
              <a:t>Mainly Western nations such as the U.S. England, and Australia.</a:t>
            </a:r>
            <a:endParaRPr/>
          </a:p>
          <a:p>
            <a:pPr marL="285750" lvl="0" indent="-285750" algn="l" rtl="0">
              <a:spcBef>
                <a:spcPts val="1080"/>
              </a:spcBef>
              <a:spcAft>
                <a:spcPts val="0"/>
              </a:spcAft>
              <a:buSzPts val="1600"/>
              <a:buFont typeface="Arial"/>
              <a:buChar char="•"/>
            </a:pPr>
            <a:r>
              <a:rPr lang="en-US" sz="1600"/>
              <a:t>People display more personally oriented personality traits.</a:t>
            </a:r>
            <a:endParaRPr sz="1600"/>
          </a:p>
          <a:p>
            <a:pPr marL="0" lvl="0" indent="0" algn="l" rtl="0">
              <a:spcBef>
                <a:spcPts val="1080"/>
              </a:spcBef>
              <a:spcAft>
                <a:spcPts val="0"/>
              </a:spcAft>
              <a:buSzPts val="1600"/>
              <a:buNone/>
            </a:pPr>
            <a:r>
              <a:rPr lang="en-US" sz="1600" b="1" u="sng">
                <a:solidFill>
                  <a:srgbClr val="6CB255"/>
                </a:solidFill>
              </a:rPr>
              <a:t>Collectivist Cultures</a:t>
            </a:r>
            <a:endParaRPr/>
          </a:p>
          <a:p>
            <a:pPr marL="285750" lvl="0" indent="-285750" algn="l" rtl="0">
              <a:spcBef>
                <a:spcPts val="1080"/>
              </a:spcBef>
              <a:spcAft>
                <a:spcPts val="0"/>
              </a:spcAft>
              <a:buSzPts val="1600"/>
              <a:buFont typeface="Arial"/>
              <a:buChar char="•"/>
            </a:pPr>
            <a:r>
              <a:rPr lang="en-US" sz="1600"/>
              <a:t>Value social harmony, respectfulness, and group needs over individual needs.</a:t>
            </a:r>
            <a:endParaRPr/>
          </a:p>
          <a:p>
            <a:pPr marL="0" lvl="0" indent="0" algn="l" rtl="0">
              <a:spcBef>
                <a:spcPts val="1080"/>
              </a:spcBef>
              <a:spcAft>
                <a:spcPts val="0"/>
              </a:spcAft>
              <a:buSzPts val="1600"/>
              <a:buNone/>
            </a:pPr>
            <a:endParaRPr sz="1600"/>
          </a:p>
        </p:txBody>
      </p:sp>
      <p:sp>
        <p:nvSpPr>
          <p:cNvPr id="366" name="Google Shape;366;p46"/>
          <p:cNvSpPr txBox="1"/>
          <p:nvPr/>
        </p:nvSpPr>
        <p:spPr>
          <a:xfrm>
            <a:off x="457200" y="3719569"/>
            <a:ext cx="3307080" cy="1218282"/>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6CB255"/>
              </a:buClr>
              <a:buSzPts val="1600"/>
              <a:buFont typeface="Arial"/>
              <a:buChar char="•"/>
            </a:pPr>
            <a:r>
              <a:rPr lang="en-US" sz="1600">
                <a:solidFill>
                  <a:schemeClr val="dk1"/>
                </a:solidFill>
                <a:latin typeface="Arial"/>
                <a:ea typeface="Arial"/>
                <a:cs typeface="Arial"/>
                <a:sym typeface="Arial"/>
              </a:rPr>
              <a:t>Asia, Africa, and South America.</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People display more socially oriented personality traits.</a:t>
            </a:r>
            <a:endParaRPr sz="16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SELF-REPORT INVENTORIES</a:t>
            </a:r>
            <a:endParaRPr/>
          </a:p>
        </p:txBody>
      </p:sp>
      <p:sp>
        <p:nvSpPr>
          <p:cNvPr id="379" name="Google Shape;379;p48"/>
          <p:cNvSpPr txBox="1">
            <a:spLocks noGrp="1"/>
          </p:cNvSpPr>
          <p:nvPr>
            <p:ph type="body" idx="1"/>
          </p:nvPr>
        </p:nvSpPr>
        <p:spPr>
          <a:xfrm>
            <a:off x="457199" y="1264920"/>
            <a:ext cx="8367221" cy="53035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Personality testing is often used: </a:t>
            </a:r>
            <a:endParaRPr/>
          </a:p>
          <a:p>
            <a:pPr marL="285750" lvl="0" indent="-285750" algn="l" rtl="0">
              <a:spcBef>
                <a:spcPts val="920"/>
              </a:spcBef>
              <a:spcAft>
                <a:spcPts val="0"/>
              </a:spcAft>
              <a:buSzPts val="1600"/>
              <a:buFont typeface="Arial"/>
              <a:buChar char="•"/>
            </a:pPr>
            <a:r>
              <a:rPr lang="en-US" sz="1600"/>
              <a:t>To screen applicants for employment and job training.</a:t>
            </a:r>
            <a:endParaRPr/>
          </a:p>
          <a:p>
            <a:pPr marL="285750" lvl="0" indent="-285750" algn="l" rtl="0">
              <a:spcBef>
                <a:spcPts val="920"/>
              </a:spcBef>
              <a:spcAft>
                <a:spcPts val="0"/>
              </a:spcAft>
              <a:buSzPts val="1600"/>
              <a:buFont typeface="Arial"/>
              <a:buChar char="•"/>
            </a:pPr>
            <a:r>
              <a:rPr lang="en-US" sz="1600"/>
              <a:t>In criminal cases and custody battles.</a:t>
            </a:r>
            <a:endParaRPr/>
          </a:p>
          <a:p>
            <a:pPr marL="285750" lvl="0" indent="-285750" algn="l" rtl="0">
              <a:spcBef>
                <a:spcPts val="920"/>
              </a:spcBef>
              <a:spcAft>
                <a:spcPts val="0"/>
              </a:spcAft>
              <a:buSzPts val="1600"/>
              <a:buFont typeface="Arial"/>
              <a:buChar char="•"/>
            </a:pPr>
            <a:r>
              <a:rPr lang="en-US" sz="1600"/>
              <a:t>To assess psychological disorders.</a:t>
            </a:r>
            <a:endParaRPr/>
          </a:p>
          <a:p>
            <a:pPr marL="0" lvl="0" indent="0" algn="l" rtl="0">
              <a:spcBef>
                <a:spcPts val="920"/>
              </a:spcBef>
              <a:spcAft>
                <a:spcPts val="0"/>
              </a:spcAft>
              <a:buClr>
                <a:srgbClr val="6CB255"/>
              </a:buClr>
              <a:buSzPts val="1600"/>
              <a:buNone/>
            </a:pPr>
            <a:endParaRPr sz="1600"/>
          </a:p>
          <a:p>
            <a:pPr marL="0" lvl="0" indent="0" algn="l" rtl="0">
              <a:spcBef>
                <a:spcPts val="920"/>
              </a:spcBef>
              <a:spcAft>
                <a:spcPts val="0"/>
              </a:spcAft>
              <a:buClr>
                <a:srgbClr val="6CB255"/>
              </a:buClr>
              <a:buSzPts val="1600"/>
              <a:buNone/>
            </a:pPr>
            <a:r>
              <a:rPr lang="en-US" sz="1600" b="1" u="sng">
                <a:solidFill>
                  <a:srgbClr val="6CB255"/>
                </a:solidFill>
              </a:rPr>
              <a:t>Self-Report Inventories</a:t>
            </a:r>
            <a:endParaRPr/>
          </a:p>
          <a:p>
            <a:pPr marL="285750" lvl="0" indent="-285750" algn="l" rtl="0">
              <a:spcBef>
                <a:spcPts val="920"/>
              </a:spcBef>
              <a:spcAft>
                <a:spcPts val="0"/>
              </a:spcAft>
              <a:buSzPts val="1600"/>
              <a:buFont typeface="Arial"/>
              <a:buChar char="•"/>
            </a:pPr>
            <a:r>
              <a:rPr lang="en-US" sz="1600"/>
              <a:t>Objective test to assess personality.</a:t>
            </a:r>
            <a:endParaRPr/>
          </a:p>
          <a:p>
            <a:pPr marL="285750" lvl="0" indent="-285750" algn="l" rtl="0">
              <a:spcBef>
                <a:spcPts val="920"/>
              </a:spcBef>
              <a:spcAft>
                <a:spcPts val="0"/>
              </a:spcAft>
              <a:buSzPts val="1600"/>
              <a:buFont typeface="Arial"/>
              <a:buChar char="•"/>
            </a:pPr>
            <a:r>
              <a:rPr lang="en-US" sz="1600"/>
              <a:t>Often use multiple-choice items or numbered scales (Likert scales).</a:t>
            </a:r>
            <a:endParaRPr/>
          </a:p>
          <a:p>
            <a:pPr marL="0" lvl="0" indent="0" algn="l" rtl="0">
              <a:spcBef>
                <a:spcPts val="920"/>
              </a:spcBef>
              <a:spcAft>
                <a:spcPts val="0"/>
              </a:spcAft>
              <a:buClr>
                <a:srgbClr val="6CB255"/>
              </a:buClr>
              <a:buSzPts val="1600"/>
              <a:buNone/>
            </a:pPr>
            <a:r>
              <a:rPr lang="en-US" sz="1600" b="1">
                <a:solidFill>
                  <a:srgbClr val="6CB255"/>
                </a:solidFill>
              </a:rPr>
              <a:t>Minnesota Multiphasic Personality Inventory (MMPI):</a:t>
            </a:r>
            <a:endParaRPr/>
          </a:p>
          <a:p>
            <a:pPr marL="285750" lvl="0" indent="-285750" algn="l" rtl="0">
              <a:spcBef>
                <a:spcPts val="920"/>
              </a:spcBef>
              <a:spcAft>
                <a:spcPts val="0"/>
              </a:spcAft>
              <a:buSzPts val="1600"/>
              <a:buFont typeface="Arial"/>
              <a:buChar char="•"/>
            </a:pPr>
            <a:r>
              <a:rPr lang="en-US" sz="1600"/>
              <a:t>One of the most widely used personality inventories.</a:t>
            </a:r>
            <a:endParaRPr/>
          </a:p>
          <a:p>
            <a:pPr marL="285750" lvl="0" indent="-285750" algn="l" rtl="0">
              <a:spcBef>
                <a:spcPts val="920"/>
              </a:spcBef>
              <a:spcAft>
                <a:spcPts val="0"/>
              </a:spcAft>
              <a:buSzPts val="1600"/>
              <a:buFont typeface="Arial"/>
              <a:buChar char="•"/>
            </a:pPr>
            <a:r>
              <a:rPr lang="en-US" sz="1600"/>
              <a:t>Originally developed to assist in diagnosing psychological disorders.</a:t>
            </a:r>
            <a:endParaRPr/>
          </a:p>
          <a:p>
            <a:pPr marL="285750" lvl="0" indent="-285750" algn="l" rtl="0">
              <a:spcBef>
                <a:spcPts val="920"/>
              </a:spcBef>
              <a:spcAft>
                <a:spcPts val="0"/>
              </a:spcAft>
              <a:buSzPts val="1600"/>
              <a:buFont typeface="Arial"/>
              <a:buChar char="•"/>
            </a:pPr>
            <a:r>
              <a:rPr lang="en-US" sz="1600"/>
              <a:t>Newest version (MMPI-2-RF) has 338 questions.</a:t>
            </a:r>
            <a:endParaRPr/>
          </a:p>
          <a:p>
            <a:pPr marL="285750" lvl="0" indent="-285750" algn="l" rtl="0">
              <a:spcBef>
                <a:spcPts val="920"/>
              </a:spcBef>
              <a:spcAft>
                <a:spcPts val="0"/>
              </a:spcAft>
              <a:buSzPts val="1600"/>
              <a:buFont typeface="Arial"/>
              <a:buChar char="•"/>
            </a:pPr>
            <a:r>
              <a:rPr lang="en-US" sz="1600"/>
              <a:t>Scored on 10 scales – hypochondriasis, depression, hysteria, psychopathic deviance, masculinity vs femininity, paranoia, psychasthenia (obsessive/compulsive qualities), schizophrenia, hypomania, and social introversion.</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LIKERT SCALES</a:t>
            </a:r>
            <a:endParaRPr/>
          </a:p>
        </p:txBody>
      </p:sp>
      <p:pic>
        <p:nvPicPr>
          <p:cNvPr id="386" name="Google Shape;386;p49" descr="A Likert-type scale survey is shown. The surveyed items include “I am easygoing; I have high standards; I enjoy time alone; I work well with others; I dislike confrontation; and I prefer crowds over intimacy.” To the right of each of these items are five empty circles. The circles are labeled “strongly disagree; somewhat disagree; no opinion; somewhat agree; and strongly agree.”"/>
          <p:cNvPicPr preferRelativeResize="0">
            <a:picLocks noGrp="1"/>
          </p:cNvPicPr>
          <p:nvPr>
            <p:ph type="pic" idx="2"/>
          </p:nvPr>
        </p:nvPicPr>
        <p:blipFill rotWithShape="1">
          <a:blip r:embed="rId3">
            <a:alphaModFix/>
          </a:blip>
          <a:srcRect l="-11450" r="-11451"/>
          <a:stretch/>
        </p:blipFill>
        <p:spPr>
          <a:xfrm>
            <a:off x="457199" y="1374023"/>
            <a:ext cx="8062913" cy="3500071"/>
          </a:xfrm>
          <a:prstGeom prst="rect">
            <a:avLst/>
          </a:prstGeom>
          <a:noFill/>
          <a:ln>
            <a:noFill/>
          </a:ln>
        </p:spPr>
      </p:pic>
      <p:sp>
        <p:nvSpPr>
          <p:cNvPr id="387" name="Google Shape;387;p49"/>
          <p:cNvSpPr txBox="1">
            <a:spLocks noGrp="1"/>
          </p:cNvSpPr>
          <p:nvPr>
            <p:ph type="body" idx="1"/>
          </p:nvPr>
        </p:nvSpPr>
        <p:spPr>
          <a:xfrm>
            <a:off x="646873" y="5255083"/>
            <a:ext cx="8062912" cy="11663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If you’ve ever taken a survey, you are probably familiar with Likert-type scale questions. Most personality inventories employ these types of response scales.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0"/>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MMPI</a:t>
            </a:r>
            <a:endParaRPr/>
          </a:p>
        </p:txBody>
      </p:sp>
      <p:pic>
        <p:nvPicPr>
          <p:cNvPr id="395" name="Google Shape;395;p50" descr="Five questions are stacked vertically with two empty bubbles to the right of each question. Above the bubbles are the labels “True” and “False.” The questions are as follows: “1. I like gardening magazines.” “2. I am unhappy with my sex life.” “3. I feel like no one understands me.” “4. I think I would enjoy the work of a teacher.” “5. I am not easily awakened by noise.”"/>
          <p:cNvPicPr preferRelativeResize="0">
            <a:picLocks noGrp="1"/>
          </p:cNvPicPr>
          <p:nvPr>
            <p:ph type="pic" idx="2"/>
          </p:nvPr>
        </p:nvPicPr>
        <p:blipFill rotWithShape="1">
          <a:blip r:embed="rId3">
            <a:alphaModFix/>
          </a:blip>
          <a:srcRect l="-5905" r="-5904"/>
          <a:stretch/>
        </p:blipFill>
        <p:spPr>
          <a:xfrm>
            <a:off x="457200" y="1523963"/>
            <a:ext cx="8062913" cy="3500071"/>
          </a:xfrm>
          <a:prstGeom prst="rect">
            <a:avLst/>
          </a:prstGeom>
          <a:noFill/>
          <a:ln>
            <a:noFill/>
          </a:ln>
        </p:spPr>
      </p:pic>
      <p:sp>
        <p:nvSpPr>
          <p:cNvPr id="396" name="Google Shape;396;p50"/>
          <p:cNvSpPr txBox="1">
            <a:spLocks noGrp="1"/>
          </p:cNvSpPr>
          <p:nvPr>
            <p:ph type="body" idx="1"/>
          </p:nvPr>
        </p:nvSpPr>
        <p:spPr>
          <a:xfrm>
            <a:off x="457200" y="5303520"/>
            <a:ext cx="8062912" cy="95524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These true/false questions resemble the kinds of questions you would find on the MMPI.</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PROJECTIVE TESTS</a:t>
            </a:r>
            <a:endParaRPr/>
          </a:p>
        </p:txBody>
      </p:sp>
      <p:sp>
        <p:nvSpPr>
          <p:cNvPr id="404" name="Google Shape;404;p51"/>
          <p:cNvSpPr txBox="1">
            <a:spLocks noGrp="1"/>
          </p:cNvSpPr>
          <p:nvPr>
            <p:ph type="body" idx="1"/>
          </p:nvPr>
        </p:nvSpPr>
        <p:spPr>
          <a:xfrm>
            <a:off x="457200" y="1125422"/>
            <a:ext cx="8367221" cy="237977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Projective testing relies on projection (defense mechanism) to assess unconscious processes.</a:t>
            </a:r>
            <a:endParaRPr/>
          </a:p>
          <a:p>
            <a:pPr marL="285750" lvl="0" indent="-285750" algn="l" rtl="0">
              <a:spcBef>
                <a:spcPts val="920"/>
              </a:spcBef>
              <a:spcAft>
                <a:spcPts val="0"/>
              </a:spcAft>
              <a:buSzPts val="1600"/>
              <a:buFont typeface="Arial"/>
              <a:buChar char="•"/>
            </a:pPr>
            <a:r>
              <a:rPr lang="en-US" sz="1600"/>
              <a:t>Ambiguous cards are shown to individual who is asked to tell a story, interpret an image, or complete a sentence.</a:t>
            </a:r>
            <a:endParaRPr/>
          </a:p>
          <a:p>
            <a:pPr marL="285750" lvl="0" indent="-285750" algn="l" rtl="0">
              <a:spcBef>
                <a:spcPts val="920"/>
              </a:spcBef>
              <a:spcAft>
                <a:spcPts val="0"/>
              </a:spcAft>
              <a:buSzPts val="1600"/>
              <a:buFont typeface="Arial"/>
              <a:buChar char="•"/>
            </a:pPr>
            <a:r>
              <a:rPr lang="en-US" sz="1600"/>
              <a:t>Individual will project feelings, impulses, and desires onto the cards.</a:t>
            </a:r>
            <a:endParaRPr/>
          </a:p>
          <a:p>
            <a:pPr marL="0" lvl="0" indent="0" algn="l" rtl="0">
              <a:spcBef>
                <a:spcPts val="920"/>
              </a:spcBef>
              <a:spcAft>
                <a:spcPts val="0"/>
              </a:spcAft>
              <a:buClr>
                <a:srgbClr val="6CB255"/>
              </a:buClr>
              <a:buSzPts val="1600"/>
              <a:buNone/>
            </a:pPr>
            <a:r>
              <a:rPr lang="en-US" sz="1600" b="1"/>
              <a:t>Rorschach Inkblot Test </a:t>
            </a:r>
            <a:r>
              <a:rPr lang="en-US" sz="1600"/>
              <a:t>– individual interprets a series of symmetrical inkblot cards, revealing unconscious feelings and struggles.</a:t>
            </a:r>
            <a:endParaRPr/>
          </a:p>
        </p:txBody>
      </p:sp>
      <p:pic>
        <p:nvPicPr>
          <p:cNvPr id="406" name="Google Shape;406;p51" descr="An ink blot provides a symetrical but seemingly random pattern as if ink spilled."/>
          <p:cNvPicPr preferRelativeResize="0"/>
          <p:nvPr/>
        </p:nvPicPr>
        <p:blipFill rotWithShape="1">
          <a:blip r:embed="rId3">
            <a:alphaModFix/>
          </a:blip>
          <a:srcRect/>
          <a:stretch/>
        </p:blipFill>
        <p:spPr>
          <a:xfrm>
            <a:off x="4937760" y="3352800"/>
            <a:ext cx="3886661" cy="2896626"/>
          </a:xfrm>
          <a:prstGeom prst="rect">
            <a:avLst/>
          </a:prstGeom>
          <a:noFill/>
          <a:ln>
            <a:noFill/>
          </a:ln>
        </p:spPr>
      </p:pic>
      <p:sp>
        <p:nvSpPr>
          <p:cNvPr id="407" name="Google Shape;407;p51"/>
          <p:cNvSpPr txBox="1"/>
          <p:nvPr/>
        </p:nvSpPr>
        <p:spPr>
          <a:xfrm>
            <a:off x="457200" y="3505200"/>
            <a:ext cx="4145280" cy="31136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chemeClr val="dk1"/>
                </a:solidFill>
                <a:latin typeface="Arial"/>
                <a:ea typeface="Arial"/>
                <a:cs typeface="Arial"/>
                <a:sym typeface="Arial"/>
              </a:rPr>
              <a:t>Thematic Apperception Test (TAT) </a:t>
            </a:r>
            <a:r>
              <a:rPr lang="en-US" sz="1600" dirty="0">
                <a:solidFill>
                  <a:schemeClr val="dk1"/>
                </a:solidFill>
                <a:latin typeface="Arial"/>
                <a:ea typeface="Arial"/>
                <a:cs typeface="Arial"/>
                <a:sym typeface="Arial"/>
              </a:rPr>
              <a:t>– individual tells a story about 8-12 ambiguous cards, giving insight into their social world, revealing hopes, fears, interests, and goals.</a:t>
            </a:r>
            <a:endParaRPr dirty="0"/>
          </a:p>
          <a:p>
            <a:pPr marL="0" marR="0" lvl="0" indent="0" algn="l" rtl="0">
              <a:spcBef>
                <a:spcPts val="1080"/>
              </a:spcBef>
              <a:spcAft>
                <a:spcPts val="0"/>
              </a:spcAft>
              <a:buNone/>
            </a:pPr>
            <a:r>
              <a:rPr lang="en-US" sz="1600" b="1" dirty="0">
                <a:solidFill>
                  <a:schemeClr val="dk1"/>
                </a:solidFill>
                <a:latin typeface="Arial"/>
                <a:ea typeface="Arial"/>
                <a:cs typeface="Arial"/>
                <a:sym typeface="Arial"/>
              </a:rPr>
              <a:t>Rotter Incomplete Sentence Blank (RISB) </a:t>
            </a:r>
            <a:r>
              <a:rPr lang="en-US" sz="1600" dirty="0">
                <a:solidFill>
                  <a:schemeClr val="dk1"/>
                </a:solidFill>
                <a:latin typeface="Arial"/>
                <a:ea typeface="Arial"/>
                <a:cs typeface="Arial"/>
                <a:sym typeface="Arial"/>
              </a:rPr>
              <a:t>– Individual is asked to complete 40 incomplete sentences as quickly as possible to reveal desires, fears, and struggles.</a:t>
            </a:r>
            <a:endParaRPr dirty="0"/>
          </a:p>
          <a:p>
            <a:pPr marL="0" marR="0" lvl="0" indent="0" algn="l" rtl="0">
              <a:spcBef>
                <a:spcPts val="1080"/>
              </a:spcBef>
              <a:spcAft>
                <a:spcPts val="0"/>
              </a:spcAft>
              <a:buNone/>
            </a:pPr>
            <a:endParaRPr sz="18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HISTORICAL PERSPECTIVES</a:t>
            </a:r>
            <a:endParaRPr/>
          </a:p>
        </p:txBody>
      </p:sp>
      <p:sp>
        <p:nvSpPr>
          <p:cNvPr id="72" name="Google Shape;72;p9"/>
          <p:cNvSpPr txBox="1">
            <a:spLocks noGrp="1"/>
          </p:cNvSpPr>
          <p:nvPr>
            <p:ph type="body" idx="1"/>
          </p:nvPr>
        </p:nvSpPr>
        <p:spPr>
          <a:xfrm>
            <a:off x="457200" y="993035"/>
            <a:ext cx="8367221" cy="566259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US" sz="1600" b="1" u="sng">
                <a:solidFill>
                  <a:srgbClr val="6CB255"/>
                </a:solidFill>
              </a:rPr>
              <a:t>Hippocrates (370 BCE)</a:t>
            </a:r>
            <a:endParaRPr/>
          </a:p>
          <a:p>
            <a:pPr marL="0" lvl="0" indent="0" algn="l" rtl="0">
              <a:lnSpc>
                <a:spcPct val="100000"/>
              </a:lnSpc>
              <a:spcBef>
                <a:spcPts val="900"/>
              </a:spcBef>
              <a:spcAft>
                <a:spcPts val="0"/>
              </a:spcAft>
              <a:buSzPts val="1600"/>
              <a:buNone/>
            </a:pPr>
            <a:r>
              <a:rPr lang="en-US" sz="1600"/>
              <a:t>Theorized that personality traits and human behaviors are based on four separate temperaments associated with four fluids (“humors”) of the body.</a:t>
            </a:r>
            <a:endParaRPr/>
          </a:p>
          <a:p>
            <a:pPr marL="342900" lvl="0" indent="-342900" algn="l" rtl="0">
              <a:lnSpc>
                <a:spcPct val="100000"/>
              </a:lnSpc>
              <a:spcBef>
                <a:spcPts val="900"/>
              </a:spcBef>
              <a:spcAft>
                <a:spcPts val="0"/>
              </a:spcAft>
              <a:buSzPts val="1600"/>
              <a:buFont typeface="Arial Black"/>
              <a:buAutoNum type="arabicPeriod"/>
            </a:pPr>
            <a:r>
              <a:rPr lang="en-US" sz="1600" b="1"/>
              <a:t>Choleric  </a:t>
            </a:r>
            <a:r>
              <a:rPr lang="en-US" sz="1600"/>
              <a:t>– yellow bile from the liver.</a:t>
            </a:r>
            <a:endParaRPr/>
          </a:p>
          <a:p>
            <a:pPr marL="342900" lvl="0" indent="-342900" algn="l" rtl="0">
              <a:lnSpc>
                <a:spcPct val="100000"/>
              </a:lnSpc>
              <a:spcBef>
                <a:spcPts val="900"/>
              </a:spcBef>
              <a:spcAft>
                <a:spcPts val="0"/>
              </a:spcAft>
              <a:buSzPts val="1600"/>
              <a:buFont typeface="Arial Black"/>
              <a:buAutoNum type="arabicPeriod"/>
            </a:pPr>
            <a:r>
              <a:rPr lang="en-US" sz="1600" b="1"/>
              <a:t>Melancholic </a:t>
            </a:r>
            <a:r>
              <a:rPr lang="en-US" sz="1600"/>
              <a:t>– black bile from the kidneys.</a:t>
            </a:r>
            <a:endParaRPr/>
          </a:p>
          <a:p>
            <a:pPr marL="342900" lvl="0" indent="-342900" algn="l" rtl="0">
              <a:lnSpc>
                <a:spcPct val="100000"/>
              </a:lnSpc>
              <a:spcBef>
                <a:spcPts val="900"/>
              </a:spcBef>
              <a:spcAft>
                <a:spcPts val="0"/>
              </a:spcAft>
              <a:buSzPts val="1600"/>
              <a:buFont typeface="Arial Black"/>
              <a:buAutoNum type="arabicPeriod"/>
            </a:pPr>
            <a:r>
              <a:rPr lang="en-US" sz="1600" b="1"/>
              <a:t>Sanguine  </a:t>
            </a:r>
            <a:r>
              <a:rPr lang="en-US" sz="1600"/>
              <a:t>– red blood from the heart.</a:t>
            </a:r>
            <a:endParaRPr/>
          </a:p>
          <a:p>
            <a:pPr marL="342900" lvl="0" indent="-342900" algn="l" rtl="0">
              <a:lnSpc>
                <a:spcPct val="100000"/>
              </a:lnSpc>
              <a:spcBef>
                <a:spcPts val="900"/>
              </a:spcBef>
              <a:spcAft>
                <a:spcPts val="0"/>
              </a:spcAft>
              <a:buSzPts val="1600"/>
              <a:buFont typeface="Arial Black"/>
              <a:buAutoNum type="arabicPeriod"/>
            </a:pPr>
            <a:r>
              <a:rPr lang="en-US" sz="1600" b="1"/>
              <a:t>Phlegmatic </a:t>
            </a:r>
            <a:r>
              <a:rPr lang="en-US" sz="1600"/>
              <a:t>– white phlegm from the lungs.</a:t>
            </a:r>
            <a:endParaRPr/>
          </a:p>
          <a:p>
            <a:pPr marL="0" lvl="0" indent="0" algn="l" rtl="0">
              <a:lnSpc>
                <a:spcPct val="100000"/>
              </a:lnSpc>
              <a:spcBef>
                <a:spcPts val="500"/>
              </a:spcBef>
              <a:spcAft>
                <a:spcPts val="0"/>
              </a:spcAft>
              <a:buSzPts val="1600"/>
              <a:buNone/>
            </a:pPr>
            <a:endParaRPr sz="1600" b="1">
              <a:solidFill>
                <a:srgbClr val="6CB255"/>
              </a:solidFill>
            </a:endParaRPr>
          </a:p>
          <a:p>
            <a:pPr marL="0" lvl="0" indent="0" algn="l" rtl="0">
              <a:lnSpc>
                <a:spcPct val="100000"/>
              </a:lnSpc>
              <a:spcBef>
                <a:spcPts val="400"/>
              </a:spcBef>
              <a:spcAft>
                <a:spcPts val="0"/>
              </a:spcAft>
              <a:buSzPts val="1600"/>
              <a:buNone/>
            </a:pPr>
            <a:r>
              <a:rPr lang="en-US" sz="1600" b="1" u="sng">
                <a:solidFill>
                  <a:srgbClr val="6CB255"/>
                </a:solidFill>
              </a:rPr>
              <a:t>Galen</a:t>
            </a:r>
            <a:endParaRPr/>
          </a:p>
          <a:p>
            <a:pPr marL="0" lvl="0" indent="0" algn="l" rtl="0">
              <a:lnSpc>
                <a:spcPct val="100000"/>
              </a:lnSpc>
              <a:spcBef>
                <a:spcPts val="900"/>
              </a:spcBef>
              <a:spcAft>
                <a:spcPts val="0"/>
              </a:spcAft>
              <a:buSzPts val="1600"/>
              <a:buNone/>
            </a:pPr>
            <a:r>
              <a:rPr lang="en-US" sz="1600"/>
              <a:t>Believed both diseases and personality differences could be explained by imbalances in the humors and that each person exhibits one of the four temperaments.</a:t>
            </a:r>
            <a:endParaRPr/>
          </a:p>
          <a:p>
            <a:pPr marL="0" lvl="0" indent="0" algn="l" rtl="0">
              <a:lnSpc>
                <a:spcPct val="100000"/>
              </a:lnSpc>
              <a:spcBef>
                <a:spcPts val="900"/>
              </a:spcBef>
              <a:spcAft>
                <a:spcPts val="0"/>
              </a:spcAft>
              <a:buSzPts val="1600"/>
              <a:buNone/>
            </a:pPr>
            <a:r>
              <a:rPr lang="en-US" sz="1600"/>
              <a:t>Prevalent view for over 1000 years and through the Middle Ages.</a:t>
            </a:r>
            <a:endParaRPr/>
          </a:p>
          <a:p>
            <a:pPr marL="285750" lvl="0" indent="-285750" algn="l" rtl="0">
              <a:lnSpc>
                <a:spcPct val="100000"/>
              </a:lnSpc>
              <a:spcBef>
                <a:spcPts val="900"/>
              </a:spcBef>
              <a:spcAft>
                <a:spcPts val="0"/>
              </a:spcAft>
              <a:buSzPts val="1600"/>
              <a:buFont typeface="Arial"/>
              <a:buChar char="•"/>
            </a:pPr>
            <a:r>
              <a:rPr lang="en-US" sz="1600" b="1"/>
              <a:t>Choleric </a:t>
            </a:r>
            <a:r>
              <a:rPr lang="en-US" sz="1600"/>
              <a:t>– passionate, ambitious, and bold.</a:t>
            </a:r>
            <a:endParaRPr/>
          </a:p>
          <a:p>
            <a:pPr marL="285750" lvl="0" indent="-285750" algn="l" rtl="0">
              <a:lnSpc>
                <a:spcPct val="100000"/>
              </a:lnSpc>
              <a:spcBef>
                <a:spcPts val="900"/>
              </a:spcBef>
              <a:spcAft>
                <a:spcPts val="0"/>
              </a:spcAft>
              <a:buSzPts val="1600"/>
              <a:buFont typeface="Arial"/>
              <a:buChar char="•"/>
            </a:pPr>
            <a:r>
              <a:rPr lang="en-US" sz="1600" b="1"/>
              <a:t>Melancholic  </a:t>
            </a:r>
            <a:r>
              <a:rPr lang="en-US" sz="1600"/>
              <a:t>– reserved, anxious, and unhappy.</a:t>
            </a:r>
            <a:endParaRPr/>
          </a:p>
          <a:p>
            <a:pPr marL="285750" lvl="0" indent="-285750" algn="l" rtl="0">
              <a:lnSpc>
                <a:spcPct val="100000"/>
              </a:lnSpc>
              <a:spcBef>
                <a:spcPts val="900"/>
              </a:spcBef>
              <a:spcAft>
                <a:spcPts val="0"/>
              </a:spcAft>
              <a:buSzPts val="1600"/>
              <a:buFont typeface="Arial"/>
              <a:buChar char="•"/>
            </a:pPr>
            <a:r>
              <a:rPr lang="en-US" sz="1600" b="1"/>
              <a:t>Sanguine </a:t>
            </a:r>
            <a:r>
              <a:rPr lang="en-US" sz="1600"/>
              <a:t>– joyful, eager, and optimistic.</a:t>
            </a:r>
            <a:endParaRPr/>
          </a:p>
          <a:p>
            <a:pPr marL="285750" lvl="0" indent="-285750" algn="l" rtl="0">
              <a:lnSpc>
                <a:spcPct val="100000"/>
              </a:lnSpc>
              <a:spcBef>
                <a:spcPts val="900"/>
              </a:spcBef>
              <a:spcAft>
                <a:spcPts val="0"/>
              </a:spcAft>
              <a:buSzPts val="1600"/>
              <a:buFont typeface="Arial"/>
              <a:buChar char="•"/>
            </a:pPr>
            <a:r>
              <a:rPr lang="en-US" sz="1600" b="1"/>
              <a:t>Phlegmatic  </a:t>
            </a:r>
            <a:r>
              <a:rPr lang="en-US" sz="1600"/>
              <a:t>– calm, reliable, and thoughtful.</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ROTTER INCOMPLETE SENTENCE BLANK</a:t>
            </a:r>
            <a:endParaRPr/>
          </a:p>
        </p:txBody>
      </p:sp>
      <p:pic>
        <p:nvPicPr>
          <p:cNvPr id="414" name="Google Shape;414;p52" descr="Five incomplete sentences are stacked vertically with empty space to the right of each sentence in which to complete it. The sentence starters are : “1. I feel,” “2. I regret,” “3. At home,” “4. My mother,” and “5. My greatest worry.”"/>
          <p:cNvPicPr preferRelativeResize="0">
            <a:picLocks noGrp="1"/>
          </p:cNvPicPr>
          <p:nvPr>
            <p:ph type="pic" idx="2"/>
          </p:nvPr>
        </p:nvPicPr>
        <p:blipFill rotWithShape="1">
          <a:blip r:embed="rId3">
            <a:alphaModFix/>
          </a:blip>
          <a:srcRect t="-1597" b="-1598"/>
          <a:stretch/>
        </p:blipFill>
        <p:spPr>
          <a:xfrm>
            <a:off x="457199" y="1363123"/>
            <a:ext cx="8062913" cy="3500071"/>
          </a:xfrm>
          <a:prstGeom prst="rect">
            <a:avLst/>
          </a:prstGeom>
          <a:noFill/>
          <a:ln>
            <a:noFill/>
          </a:ln>
        </p:spPr>
      </p:pic>
      <p:sp>
        <p:nvSpPr>
          <p:cNvPr id="415" name="Google Shape;415;p52"/>
          <p:cNvSpPr txBox="1">
            <a:spLocks noGrp="1"/>
          </p:cNvSpPr>
          <p:nvPr>
            <p:ph type="body" idx="1"/>
          </p:nvPr>
        </p:nvSpPr>
        <p:spPr>
          <a:xfrm>
            <a:off x="457199" y="5325456"/>
            <a:ext cx="8062912" cy="11663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These incomplete sentences resemble the types of questions on the RISB. </a:t>
            </a:r>
            <a:endParaRPr sz="1600"/>
          </a:p>
          <a:p>
            <a:pPr marL="0" lvl="0" indent="0" algn="l" rtl="0">
              <a:spcBef>
                <a:spcPts val="920"/>
              </a:spcBef>
              <a:spcAft>
                <a:spcPts val="0"/>
              </a:spcAft>
              <a:buClr>
                <a:srgbClr val="6CB255"/>
              </a:buClr>
              <a:buSzPts val="1600"/>
              <a:buNone/>
            </a:pPr>
            <a:r>
              <a:rPr lang="en-US" sz="1600"/>
              <a:t>How would you complete these sentences?</a:t>
            </a:r>
            <a:endParaRPr/>
          </a:p>
        </p:txBody>
      </p:sp>
      <p:sp>
        <p:nvSpPr>
          <p:cNvPr id="5" name="Footer Placeholder 1">
            <a:extLst>
              <a:ext uri="{FF2B5EF4-FFF2-40B4-BE49-F238E27FC236}">
                <a16:creationId xmlns:a16="http://schemas.microsoft.com/office/drawing/2014/main" id="{A77CAD21-2DF6-4B45-BF0A-C2E797A93380}"/>
              </a:ext>
            </a:extLst>
          </p:cNvPr>
          <p:cNvSpPr>
            <a:spLocks noGrp="1"/>
          </p:cNvSpPr>
          <p:nvPr>
            <p:ph type="ftr" sz="quarter" idx="11"/>
          </p:nvPr>
        </p:nvSpPr>
        <p:spPr>
          <a:xfrm>
            <a:off x="220749" y="6409731"/>
            <a:ext cx="8702501" cy="357764"/>
          </a:xfrm>
        </p:spPr>
        <p:txBody>
          <a:bodyPr/>
          <a:lstStyle/>
          <a:p>
            <a:r>
              <a:rPr lang="en-US" sz="900" dirty="0"/>
              <a:t>This OpenStax ancillary resource is © Rice University under a CC-BY 4.0 International license; it may be reproduced or modified but must be attributed to OpenStax, Rice University and any changes must be noted. Any images credited to other sources are similarly available for reproduction, but must be attributed to their sources.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457200" y="241326"/>
            <a:ext cx="8062912" cy="75170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160"/>
              <a:buFont typeface="Arial Black"/>
              <a:buNone/>
            </a:pPr>
            <a:r>
              <a:rPr lang="en-US" sz="2160"/>
              <a:t>HISTORICAL PERSPECTIVES</a:t>
            </a:r>
            <a:br>
              <a:rPr lang="en-US" sz="2160"/>
            </a:br>
            <a:r>
              <a:rPr lang="en-US" sz="2160">
                <a:latin typeface="Arial"/>
                <a:ea typeface="Arial"/>
                <a:cs typeface="Arial"/>
                <a:sym typeface="Arial"/>
              </a:rPr>
              <a:t>PHRENOLOGY</a:t>
            </a:r>
            <a:endParaRPr sz="2160"/>
          </a:p>
        </p:txBody>
      </p:sp>
      <p:pic>
        <p:nvPicPr>
          <p:cNvPr id="79" name="Google Shape;79;p10" descr="Photograph A shows the cover of the American Phrenological Journal circa 1848. Across the top it reads: “American Phrenological Journal.” Below that it says “Know thyself.” Below that is a picture of a human head facing left, with many pictures comprising the area where the brain is. Below the person’s ear it says “Home truths for home consumption.” The lines below that read: “1848,” “Vol. X, March, No. 3,” “O.S. Fowler, Editor,” “Phrenology, Physiology, Physiognomy, Magnetism,” “New York,” “Fowlers and Wells,” “Phrenological cabinet, 131 Nassau-Street,” and “Terms $1 a year, invariably in advance. Ten cts. a Number.” Photograph B shows a printed cartoon of a person in a chair with another person behind. There are three other people in the room, and the wall is decorated with various skulls. Below the picture it reads: “Drawn on Stone by E.H,” and “The Phrenologist.”"/>
          <p:cNvPicPr preferRelativeResize="0">
            <a:picLocks noGrp="1"/>
          </p:cNvPicPr>
          <p:nvPr>
            <p:ph type="pic" idx="2"/>
          </p:nvPr>
        </p:nvPicPr>
        <p:blipFill rotWithShape="1">
          <a:blip r:embed="rId3">
            <a:alphaModFix/>
          </a:blip>
          <a:srcRect l="-9422" r="-9422"/>
          <a:stretch/>
        </p:blipFill>
        <p:spPr>
          <a:xfrm>
            <a:off x="1328730" y="3612413"/>
            <a:ext cx="6319852" cy="2743417"/>
          </a:xfrm>
          <a:prstGeom prst="rect">
            <a:avLst/>
          </a:prstGeom>
          <a:noFill/>
          <a:ln>
            <a:noFill/>
          </a:ln>
        </p:spPr>
      </p:pic>
      <p:sp>
        <p:nvSpPr>
          <p:cNvPr id="81" name="Google Shape;81;p10"/>
          <p:cNvSpPr txBox="1"/>
          <p:nvPr/>
        </p:nvSpPr>
        <p:spPr>
          <a:xfrm>
            <a:off x="1770193" y="6355830"/>
            <a:ext cx="5741233" cy="5693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300" dirty="0">
                <a:solidFill>
                  <a:schemeClr val="dk1"/>
                </a:solidFill>
                <a:latin typeface="Arial"/>
                <a:ea typeface="Arial"/>
                <a:cs typeface="Arial"/>
                <a:sym typeface="Arial"/>
              </a:rPr>
              <a:t>(credit b: modification of work by </a:t>
            </a:r>
            <a:r>
              <a:rPr lang="en-US" sz="1300" dirty="0" err="1">
                <a:solidFill>
                  <a:schemeClr val="dk1"/>
                </a:solidFill>
                <a:latin typeface="Arial"/>
                <a:ea typeface="Arial"/>
                <a:cs typeface="Arial"/>
                <a:sym typeface="Arial"/>
              </a:rPr>
              <a:t>Wellcome</a:t>
            </a:r>
            <a:r>
              <a:rPr lang="en-US" sz="1300" dirty="0">
                <a:solidFill>
                  <a:schemeClr val="dk1"/>
                </a:solidFill>
                <a:latin typeface="Arial"/>
                <a:ea typeface="Arial"/>
                <a:cs typeface="Arial"/>
                <a:sym typeface="Arial"/>
              </a:rPr>
              <a:t> Library, London)</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82" name="Google Shape;82;p10"/>
          <p:cNvSpPr txBox="1"/>
          <p:nvPr/>
        </p:nvSpPr>
        <p:spPr>
          <a:xfrm>
            <a:off x="457199" y="1153175"/>
            <a:ext cx="8367222" cy="32162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u="sng">
                <a:solidFill>
                  <a:srgbClr val="6CB255"/>
                </a:solidFill>
                <a:latin typeface="Arial"/>
                <a:ea typeface="Arial"/>
                <a:cs typeface="Arial"/>
                <a:sym typeface="Arial"/>
              </a:rPr>
              <a:t>Franz Gall (1780)</a:t>
            </a:r>
            <a:endParaRPr sz="1600" b="1" u="sng">
              <a:solidFill>
                <a:srgbClr val="6CB255"/>
              </a:solidFill>
              <a:latin typeface="Arial"/>
              <a:ea typeface="Arial"/>
              <a:cs typeface="Arial"/>
              <a:sym typeface="Arial"/>
            </a:endParaRPr>
          </a:p>
          <a:p>
            <a:pPr marL="0" marR="0" lvl="0" indent="0" algn="l" rtl="0">
              <a:spcBef>
                <a:spcPts val="1080"/>
              </a:spcBef>
              <a:spcAft>
                <a:spcPts val="0"/>
              </a:spcAft>
              <a:buNone/>
            </a:pPr>
            <a:r>
              <a:rPr lang="en-US" sz="1600">
                <a:solidFill>
                  <a:schemeClr val="dk1"/>
                </a:solidFill>
                <a:latin typeface="Arial"/>
                <a:ea typeface="Arial"/>
                <a:cs typeface="Arial"/>
                <a:sym typeface="Arial"/>
              </a:rPr>
              <a:t>Proposed that the distances between bumps on the skull reveal a person’s personality traits, character, and mental abilities.</a:t>
            </a:r>
            <a:endParaRPr/>
          </a:p>
          <a:p>
            <a:pPr marL="0" marR="0" lvl="0" indent="0" algn="l" rtl="0">
              <a:spcBef>
                <a:spcPts val="1080"/>
              </a:spcBef>
              <a:spcAft>
                <a:spcPts val="0"/>
              </a:spcAft>
              <a:buNone/>
            </a:pPr>
            <a:r>
              <a:rPr lang="en-US" sz="1600">
                <a:solidFill>
                  <a:schemeClr val="dk1"/>
                </a:solidFill>
                <a:latin typeface="Arial"/>
                <a:ea typeface="Arial"/>
                <a:cs typeface="Arial"/>
                <a:sym typeface="Arial"/>
              </a:rPr>
              <a:t>Discredited for lack of empirical support.</a:t>
            </a:r>
            <a:endParaRPr/>
          </a:p>
          <a:p>
            <a:pPr marL="342900" marR="0" lvl="0" indent="-342900" algn="l" rtl="0">
              <a:spcBef>
                <a:spcPts val="1080"/>
              </a:spcBef>
              <a:spcAft>
                <a:spcPts val="0"/>
              </a:spcAft>
              <a:buClr>
                <a:srgbClr val="6CB255"/>
              </a:buClr>
              <a:buSzPts val="1600"/>
              <a:buFont typeface="Arial"/>
              <a:buAutoNum type="alphaLcParenBoth"/>
            </a:pPr>
            <a:r>
              <a:rPr lang="en-US" sz="1600">
                <a:solidFill>
                  <a:schemeClr val="dk1"/>
                </a:solidFill>
                <a:latin typeface="Arial"/>
                <a:ea typeface="Arial"/>
                <a:cs typeface="Arial"/>
                <a:sym typeface="Arial"/>
              </a:rPr>
              <a:t>Gall developed a chart that depicted which areas of the skull corresponded to particular personality traits or characteristics (Hothersall, 1995).</a:t>
            </a:r>
            <a:endParaRPr/>
          </a:p>
          <a:p>
            <a:pPr marL="342900" marR="0" lvl="0" indent="-342900" algn="l" rtl="0">
              <a:spcBef>
                <a:spcPts val="1080"/>
              </a:spcBef>
              <a:spcAft>
                <a:spcPts val="0"/>
              </a:spcAft>
              <a:buClr>
                <a:srgbClr val="6CB255"/>
              </a:buClr>
              <a:buSzPts val="1600"/>
              <a:buFont typeface="Arial"/>
              <a:buAutoNum type="alphaLcParenBoth"/>
            </a:pPr>
            <a:r>
              <a:rPr lang="en-US" sz="1600">
                <a:solidFill>
                  <a:schemeClr val="dk1"/>
                </a:solidFill>
                <a:latin typeface="Arial"/>
                <a:ea typeface="Arial"/>
                <a:cs typeface="Arial"/>
                <a:sym typeface="Arial"/>
              </a:rPr>
              <a:t>An 1825 lithograph depicts Gall examining the skull of a young woman. </a:t>
            </a:r>
            <a:endParaRPr/>
          </a:p>
          <a:p>
            <a:pPr marL="0" marR="0" lvl="0" indent="0" algn="l" rtl="0">
              <a:spcBef>
                <a:spcPts val="1080"/>
              </a:spcBef>
              <a:spcAft>
                <a:spcPts val="0"/>
              </a:spcAft>
              <a:buNone/>
            </a:pPr>
            <a:endParaRPr sz="1800">
              <a:solidFill>
                <a:schemeClr val="dk1"/>
              </a:solidFill>
              <a:latin typeface="Arial"/>
              <a:ea typeface="Arial"/>
              <a:cs typeface="Arial"/>
              <a:sym typeface="Arial"/>
            </a:endParaRPr>
          </a:p>
          <a:p>
            <a:pPr marL="0" marR="0" lvl="0" indent="0" algn="l" rtl="0">
              <a:spcBef>
                <a:spcPts val="108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HISTORICAL PERSPECTIVES</a:t>
            </a:r>
            <a:endParaRPr/>
          </a:p>
        </p:txBody>
      </p:sp>
      <p:sp>
        <p:nvSpPr>
          <p:cNvPr id="88" name="Google Shape;88;p11"/>
          <p:cNvSpPr txBox="1">
            <a:spLocks noGrp="1"/>
          </p:cNvSpPr>
          <p:nvPr>
            <p:ph type="body" idx="1"/>
          </p:nvPr>
        </p:nvSpPr>
        <p:spPr>
          <a:xfrm>
            <a:off x="457200" y="1008714"/>
            <a:ext cx="8367221" cy="1509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u="sng">
                <a:solidFill>
                  <a:srgbClr val="6CB255"/>
                </a:solidFill>
              </a:rPr>
              <a:t>Immanuel Kant (18</a:t>
            </a:r>
            <a:r>
              <a:rPr lang="en-US" sz="1600" b="1" u="sng" baseline="30000">
                <a:solidFill>
                  <a:srgbClr val="6CB255"/>
                </a:solidFill>
              </a:rPr>
              <a:t>th</a:t>
            </a:r>
            <a:r>
              <a:rPr lang="en-US" sz="1600" b="1" u="sng">
                <a:solidFill>
                  <a:srgbClr val="6CB255"/>
                </a:solidFill>
              </a:rPr>
              <a:t> century)</a:t>
            </a:r>
            <a:endParaRPr/>
          </a:p>
          <a:p>
            <a:pPr marL="0" lvl="0" indent="0" algn="l" rtl="0">
              <a:spcBef>
                <a:spcPts val="880"/>
              </a:spcBef>
              <a:spcAft>
                <a:spcPts val="0"/>
              </a:spcAft>
              <a:buSzPts val="1600"/>
              <a:buNone/>
            </a:pPr>
            <a:r>
              <a:rPr lang="en-US" sz="1600"/>
              <a:t>Agreed with Galen that individuals could be categorized into one of the four temperaments.</a:t>
            </a:r>
            <a:endParaRPr/>
          </a:p>
          <a:p>
            <a:pPr marL="0" lvl="0" indent="0" algn="l" rtl="0">
              <a:spcBef>
                <a:spcPts val="880"/>
              </a:spcBef>
              <a:spcAft>
                <a:spcPts val="0"/>
              </a:spcAft>
              <a:buSzPts val="1600"/>
              <a:buNone/>
            </a:pPr>
            <a:r>
              <a:rPr lang="en-US" sz="1600"/>
              <a:t>Developed a list of traits to describe the personality of each of the four temperaments.</a:t>
            </a:r>
            <a:endParaRPr/>
          </a:p>
          <a:p>
            <a:pPr marL="0" lvl="0" indent="0" algn="l" rtl="0">
              <a:spcBef>
                <a:spcPts val="880"/>
              </a:spcBef>
              <a:spcAft>
                <a:spcPts val="0"/>
              </a:spcAft>
              <a:buSzPts val="1600"/>
              <a:buNone/>
            </a:pPr>
            <a:endParaRPr sz="1600"/>
          </a:p>
        </p:txBody>
      </p:sp>
      <p:sp>
        <p:nvSpPr>
          <p:cNvPr id="90" name="Google Shape;90;p11"/>
          <p:cNvSpPr txBox="1"/>
          <p:nvPr/>
        </p:nvSpPr>
        <p:spPr>
          <a:xfrm>
            <a:off x="457199" y="2226969"/>
            <a:ext cx="3125449" cy="4562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u="sng">
                <a:solidFill>
                  <a:srgbClr val="6CB255"/>
                </a:solidFill>
                <a:latin typeface="Arial"/>
                <a:ea typeface="Arial"/>
                <a:cs typeface="Arial"/>
                <a:sym typeface="Arial"/>
              </a:rPr>
              <a:t>Wilhelm Wundt (19</a:t>
            </a:r>
            <a:r>
              <a:rPr lang="en-US" sz="1600" b="1" u="sng" baseline="30000">
                <a:solidFill>
                  <a:srgbClr val="6CB255"/>
                </a:solidFill>
                <a:latin typeface="Arial"/>
                <a:ea typeface="Arial"/>
                <a:cs typeface="Arial"/>
                <a:sym typeface="Arial"/>
              </a:rPr>
              <a:t>th</a:t>
            </a:r>
            <a:r>
              <a:rPr lang="en-US" sz="1600" b="1" u="sng">
                <a:solidFill>
                  <a:srgbClr val="6CB255"/>
                </a:solidFill>
                <a:latin typeface="Arial"/>
                <a:ea typeface="Arial"/>
                <a:cs typeface="Arial"/>
                <a:sym typeface="Arial"/>
              </a:rPr>
              <a:t> century)</a:t>
            </a:r>
            <a:endParaRPr sz="1600" b="1" u="sng">
              <a:solidFill>
                <a:srgbClr val="6CB255"/>
              </a:solidFill>
              <a:latin typeface="Arial"/>
              <a:ea typeface="Arial"/>
              <a:cs typeface="Arial"/>
              <a:sym typeface="Arial"/>
            </a:endParaRPr>
          </a:p>
          <a:p>
            <a:pPr marL="0" marR="0" lvl="0" indent="0" algn="l" rtl="0">
              <a:spcBef>
                <a:spcPts val="1080"/>
              </a:spcBef>
              <a:spcAft>
                <a:spcPts val="0"/>
              </a:spcAft>
              <a:buNone/>
            </a:pPr>
            <a:r>
              <a:rPr lang="en-US" sz="1600">
                <a:solidFill>
                  <a:schemeClr val="dk1"/>
                </a:solidFill>
                <a:latin typeface="Arial"/>
                <a:ea typeface="Arial"/>
                <a:cs typeface="Arial"/>
                <a:sym typeface="Arial"/>
              </a:rPr>
              <a:t>Suggested that personality could be described using two major axes:</a:t>
            </a:r>
            <a:endParaRPr/>
          </a:p>
          <a:p>
            <a:pPr marL="342900" marR="0" lvl="0" indent="-342900" algn="l" rtl="0">
              <a:spcBef>
                <a:spcPts val="1080"/>
              </a:spcBef>
              <a:spcAft>
                <a:spcPts val="0"/>
              </a:spcAft>
              <a:buClr>
                <a:schemeClr val="dk1"/>
              </a:buClr>
              <a:buSzPts val="1600"/>
              <a:buFont typeface="Arial"/>
              <a:buAutoNum type="arabicPeriod"/>
            </a:pPr>
            <a:r>
              <a:rPr lang="en-US" sz="1600" b="1">
                <a:solidFill>
                  <a:schemeClr val="dk1"/>
                </a:solidFill>
                <a:latin typeface="Arial"/>
                <a:ea typeface="Arial"/>
                <a:cs typeface="Arial"/>
                <a:sym typeface="Arial"/>
              </a:rPr>
              <a:t>Emotional/non-emotional</a:t>
            </a:r>
            <a:r>
              <a:rPr lang="en-US" sz="1600">
                <a:solidFill>
                  <a:schemeClr val="dk1"/>
                </a:solidFill>
                <a:latin typeface="Arial"/>
                <a:ea typeface="Arial"/>
                <a:cs typeface="Arial"/>
                <a:sym typeface="Arial"/>
              </a:rPr>
              <a:t> – separated strong emotions (melancholic, choleric) from the weak emotions (phlegmatic, sanguine).</a:t>
            </a:r>
            <a:endParaRPr sz="1600">
              <a:solidFill>
                <a:schemeClr val="dk1"/>
              </a:solidFill>
              <a:latin typeface="Arial"/>
              <a:ea typeface="Arial"/>
              <a:cs typeface="Arial"/>
              <a:sym typeface="Arial"/>
            </a:endParaRPr>
          </a:p>
          <a:p>
            <a:pPr marL="342900" marR="0" lvl="0" indent="-342900" algn="l" rtl="0">
              <a:spcBef>
                <a:spcPts val="1080"/>
              </a:spcBef>
              <a:spcAft>
                <a:spcPts val="0"/>
              </a:spcAft>
              <a:buClr>
                <a:schemeClr val="dk1"/>
              </a:buClr>
              <a:buSzPts val="1600"/>
              <a:buFont typeface="Arial"/>
              <a:buAutoNum type="arabicPeriod"/>
            </a:pPr>
            <a:r>
              <a:rPr lang="en-US" sz="1600" b="1">
                <a:solidFill>
                  <a:schemeClr val="dk1"/>
                </a:solidFill>
                <a:latin typeface="Arial"/>
                <a:ea typeface="Arial"/>
                <a:cs typeface="Arial"/>
                <a:sym typeface="Arial"/>
              </a:rPr>
              <a:t>Changeable/unchangeable</a:t>
            </a:r>
            <a:r>
              <a:rPr lang="en-US" sz="1600">
                <a:solidFill>
                  <a:schemeClr val="dk1"/>
                </a:solidFill>
                <a:latin typeface="Arial"/>
                <a:ea typeface="Arial"/>
                <a:cs typeface="Arial"/>
                <a:sym typeface="Arial"/>
              </a:rPr>
              <a:t> – divided the changeable temperaments (choleric, sanguine) from the unchangeable ones (melancholic, phlegmatic).</a:t>
            </a:r>
            <a:endParaRPr/>
          </a:p>
          <a:p>
            <a:pPr marL="0" marR="0" lvl="0" indent="0" algn="l" rtl="0">
              <a:spcBef>
                <a:spcPts val="600"/>
              </a:spcBef>
              <a:spcAft>
                <a:spcPts val="0"/>
              </a:spcAft>
              <a:buNone/>
            </a:pPr>
            <a:endParaRPr sz="1800">
              <a:solidFill>
                <a:schemeClr val="dk1"/>
              </a:solidFill>
              <a:latin typeface="Arial"/>
              <a:ea typeface="Arial"/>
              <a:cs typeface="Arial"/>
              <a:sym typeface="Arial"/>
            </a:endParaRPr>
          </a:p>
        </p:txBody>
      </p:sp>
      <p:pic>
        <p:nvPicPr>
          <p:cNvPr id="91" name="Google Shape;91;p11" descr="A circle is divided vertically and horizontally into four sections by lines with arrows at the ends. Clockwise from the top, the arrows are labeled “Strong Emotions,” “Changeable Temperaments,” “Weak Emotions,” and “Unchangeable Temperaments.” The arcs around the perimeter of the circle, clockwise beginning with the top right segment are labeled “Choleric,” “Sanguine,” “Phlegmatic,” and “Melancholic.” The sections inside each arc contain descriptive words. Inside the Choleric arc are the words “excitable, egocentric, exhibitionist, impulsive, histrionic, and active.” Inside the Sanguine arc are the words “playful, easygoing, sociable, carefree, hopeful, and contented.” Inside the Phlegmatic arc are the words “reasonable, principled, controlled, persistent, steadfast, and calm.” Inside the Melancholic arc are the words “anxious, worried, unhappy, suspicious, serious, and thoughtful.”"/>
          <p:cNvPicPr preferRelativeResize="0">
            <a:picLocks noGrp="1"/>
          </p:cNvPicPr>
          <p:nvPr>
            <p:ph type="pic" idx="2"/>
          </p:nvPr>
        </p:nvPicPr>
        <p:blipFill rotWithShape="1">
          <a:blip r:embed="rId3">
            <a:alphaModFix/>
          </a:blip>
          <a:srcRect l="-40286" r="-40285"/>
          <a:stretch/>
        </p:blipFill>
        <p:spPr>
          <a:xfrm>
            <a:off x="1214202" y="2237360"/>
            <a:ext cx="10118361" cy="445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HISTORICAL PERSPECTIVES</a:t>
            </a:r>
            <a:endParaRPr/>
          </a:p>
        </p:txBody>
      </p:sp>
      <p:sp>
        <p:nvSpPr>
          <p:cNvPr id="98" name="Google Shape;98;p12"/>
          <p:cNvSpPr txBox="1">
            <a:spLocks noGrp="1"/>
          </p:cNvSpPr>
          <p:nvPr>
            <p:ph type="body" idx="1"/>
          </p:nvPr>
        </p:nvSpPr>
        <p:spPr>
          <a:xfrm>
            <a:off x="457200" y="1172917"/>
            <a:ext cx="8367221" cy="44049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u="sng">
                <a:solidFill>
                  <a:srgbClr val="6CB255"/>
                </a:solidFill>
              </a:rPr>
              <a:t>Psychodynamic Perspectives (20</a:t>
            </a:r>
            <a:r>
              <a:rPr lang="en-US" sz="1600" b="1" u="sng" baseline="30000">
                <a:solidFill>
                  <a:srgbClr val="6CB255"/>
                </a:solidFill>
              </a:rPr>
              <a:t>th</a:t>
            </a:r>
            <a:r>
              <a:rPr lang="en-US" sz="1600" b="1" u="sng">
                <a:solidFill>
                  <a:srgbClr val="6CB255"/>
                </a:solidFill>
              </a:rPr>
              <a:t> Century)</a:t>
            </a:r>
            <a:endParaRPr/>
          </a:p>
          <a:p>
            <a:pPr marL="0" lvl="0" indent="0" algn="l" rtl="0">
              <a:spcBef>
                <a:spcPts val="1080"/>
              </a:spcBef>
              <a:spcAft>
                <a:spcPts val="0"/>
              </a:spcAft>
              <a:buSzPts val="1600"/>
              <a:buNone/>
            </a:pPr>
            <a:r>
              <a:rPr lang="en-US" sz="1600" b="1">
                <a:solidFill>
                  <a:srgbClr val="6CB255"/>
                </a:solidFill>
              </a:rPr>
              <a:t>Sigmund Freud:</a:t>
            </a:r>
            <a:endParaRPr/>
          </a:p>
          <a:p>
            <a:pPr marL="285750" lvl="0" indent="-285750" algn="l" rtl="0">
              <a:spcBef>
                <a:spcPts val="1080"/>
              </a:spcBef>
              <a:spcAft>
                <a:spcPts val="0"/>
              </a:spcAft>
              <a:buSzPts val="1600"/>
              <a:buFont typeface="Arial"/>
              <a:buChar char="•"/>
            </a:pPr>
            <a:r>
              <a:rPr lang="en-US" sz="1600"/>
              <a:t>First comprehensive theory of personality explaining both normal and abnormal behaviors.</a:t>
            </a:r>
            <a:endParaRPr/>
          </a:p>
          <a:p>
            <a:pPr marL="285750" lvl="0" indent="-285750" algn="l" rtl="0">
              <a:spcBef>
                <a:spcPts val="1080"/>
              </a:spcBef>
              <a:spcAft>
                <a:spcPts val="0"/>
              </a:spcAft>
              <a:buSzPts val="1600"/>
              <a:buFont typeface="Arial"/>
              <a:buChar char="•"/>
            </a:pPr>
            <a:r>
              <a:rPr lang="en-US" sz="1600"/>
              <a:t>Proposed that unconscious drives influenced by sex, aggression and childhood sexuality influence personality.</a:t>
            </a:r>
            <a:endParaRPr/>
          </a:p>
          <a:p>
            <a:pPr marL="0" lvl="0" indent="0" algn="l" rtl="0">
              <a:spcBef>
                <a:spcPts val="1080"/>
              </a:spcBef>
              <a:spcAft>
                <a:spcPts val="0"/>
              </a:spcAft>
              <a:buSzPts val="1600"/>
              <a:buNone/>
            </a:pPr>
            <a:r>
              <a:rPr lang="en-US" sz="1600" b="1">
                <a:solidFill>
                  <a:srgbClr val="6CB255"/>
                </a:solidFill>
              </a:rPr>
              <a:t>Neo-Freudians:</a:t>
            </a:r>
            <a:endParaRPr/>
          </a:p>
          <a:p>
            <a:pPr marL="285750" lvl="0" indent="-285750" algn="l" rtl="0">
              <a:spcBef>
                <a:spcPts val="1080"/>
              </a:spcBef>
              <a:spcAft>
                <a:spcPts val="0"/>
              </a:spcAft>
              <a:buSzPts val="1600"/>
              <a:buFont typeface="Arial"/>
              <a:buChar char="•"/>
            </a:pPr>
            <a:r>
              <a:rPr lang="en-US" sz="1600"/>
              <a:t>Agreed that childhood experiences matter.</a:t>
            </a:r>
            <a:endParaRPr/>
          </a:p>
          <a:p>
            <a:pPr marL="285750" lvl="0" indent="-285750" algn="l" rtl="0">
              <a:spcBef>
                <a:spcPts val="1080"/>
              </a:spcBef>
              <a:spcAft>
                <a:spcPts val="0"/>
              </a:spcAft>
              <a:buSzPts val="1600"/>
              <a:buFont typeface="Arial"/>
              <a:buChar char="•"/>
            </a:pPr>
            <a:r>
              <a:rPr lang="en-US" sz="1600"/>
              <a:t>Less emphasis on sex.</a:t>
            </a:r>
            <a:endParaRPr/>
          </a:p>
          <a:p>
            <a:pPr marL="285750" lvl="0" indent="-285750" algn="l" rtl="0">
              <a:spcBef>
                <a:spcPts val="1080"/>
              </a:spcBef>
              <a:spcAft>
                <a:spcPts val="0"/>
              </a:spcAft>
              <a:buSzPts val="1600"/>
              <a:buFont typeface="Arial"/>
              <a:buChar char="•"/>
            </a:pPr>
            <a:r>
              <a:rPr lang="en-US" sz="1600"/>
              <a:t>Focused on the social environment and effects of culture on personality.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sz="2400">
                <a:solidFill>
                  <a:srgbClr val="6CB255"/>
                </a:solidFill>
              </a:rPr>
              <a:t>LEVELS OF CONSCIOUSNESS</a:t>
            </a:r>
            <a:endParaRPr sz="2400">
              <a:solidFill>
                <a:srgbClr val="6CB255"/>
              </a:solidFill>
            </a:endParaRPr>
          </a:p>
        </p:txBody>
      </p:sp>
      <p:pic>
        <p:nvPicPr>
          <p:cNvPr id="112" name="Google Shape;112;p14" descr="The mind’s conscious and unconscious states are illustrated as an iceberg floating in water. Beneath the water’s surface in the “unconscious” area are the id, ego, and superego. The area above the water’s surface is labeled “conscious.” Most of the iceberg’s mass is contained underwater."/>
          <p:cNvPicPr preferRelativeResize="0">
            <a:picLocks noGrp="1"/>
          </p:cNvPicPr>
          <p:nvPr>
            <p:ph type="pic" idx="2"/>
          </p:nvPr>
        </p:nvPicPr>
        <p:blipFill rotWithShape="1">
          <a:blip r:embed="rId3">
            <a:alphaModFix/>
          </a:blip>
          <a:srcRect l="3626" r="3625"/>
          <a:stretch/>
        </p:blipFill>
        <p:spPr>
          <a:xfrm>
            <a:off x="457200" y="1108075"/>
            <a:ext cx="4032250" cy="5256213"/>
          </a:xfrm>
          <a:prstGeom prst="rect">
            <a:avLst/>
          </a:prstGeom>
          <a:noFill/>
          <a:ln>
            <a:noFill/>
          </a:ln>
        </p:spPr>
      </p:pic>
      <p:sp>
        <p:nvSpPr>
          <p:cNvPr id="113" name="Google Shape;113;p14"/>
          <p:cNvSpPr txBox="1">
            <a:spLocks noGrp="1"/>
          </p:cNvSpPr>
          <p:nvPr>
            <p:ph type="body" idx="1"/>
          </p:nvPr>
        </p:nvSpPr>
        <p:spPr>
          <a:xfrm>
            <a:off x="4606925" y="1107315"/>
            <a:ext cx="4217496" cy="525697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dirty="0">
                <a:solidFill>
                  <a:schemeClr val="dk1"/>
                </a:solidFill>
              </a:rPr>
              <a:t>Unconscious</a:t>
            </a:r>
            <a:r>
              <a:rPr lang="en-US" sz="1600" dirty="0">
                <a:solidFill>
                  <a:schemeClr val="dk1"/>
                </a:solidFill>
              </a:rPr>
              <a:t> – mental activity that we are unaware of and are unable to access.</a:t>
            </a:r>
            <a:endParaRPr sz="1600" dirty="0">
              <a:solidFill>
                <a:schemeClr val="dk1"/>
              </a:solidFill>
            </a:endParaRPr>
          </a:p>
          <a:p>
            <a:pPr marL="0" lvl="0" indent="0" algn="l" rtl="0">
              <a:spcBef>
                <a:spcPts val="1080"/>
              </a:spcBef>
              <a:spcAft>
                <a:spcPts val="0"/>
              </a:spcAft>
              <a:buSzPts val="1600"/>
              <a:buNone/>
            </a:pPr>
            <a:r>
              <a:rPr lang="en-US" sz="1600" dirty="0">
                <a:solidFill>
                  <a:schemeClr val="dk1"/>
                </a:solidFill>
              </a:rPr>
              <a:t>According to Freud:</a:t>
            </a:r>
            <a:endParaRPr sz="1600" dirty="0">
              <a:solidFill>
                <a:schemeClr val="dk1"/>
              </a:solidFill>
            </a:endParaRPr>
          </a:p>
          <a:p>
            <a:pPr marL="285750" lvl="0" indent="-285750" algn="l" rtl="0">
              <a:spcBef>
                <a:spcPts val="1080"/>
              </a:spcBef>
              <a:spcAft>
                <a:spcPts val="0"/>
              </a:spcAft>
              <a:buSzPts val="1600"/>
              <a:buFont typeface="Arial"/>
              <a:buChar char="•"/>
            </a:pPr>
            <a:r>
              <a:rPr lang="en-US" sz="1600" dirty="0">
                <a:solidFill>
                  <a:schemeClr val="dk1"/>
                </a:solidFill>
              </a:rPr>
              <a:t>We are only aware of a small amount (about one-tenth) of our mind’s activities and most of it remains hidden from us in our unconscious. </a:t>
            </a:r>
            <a:endParaRPr sz="1600" dirty="0">
              <a:solidFill>
                <a:schemeClr val="dk1"/>
              </a:solidFill>
            </a:endParaRPr>
          </a:p>
          <a:p>
            <a:pPr marL="285750" lvl="0" indent="-285750" algn="l" rtl="0">
              <a:spcBef>
                <a:spcPts val="1080"/>
              </a:spcBef>
              <a:spcAft>
                <a:spcPts val="0"/>
              </a:spcAft>
              <a:buSzPts val="1600"/>
              <a:buFont typeface="Arial"/>
              <a:buChar char="•"/>
            </a:pPr>
            <a:r>
              <a:rPr lang="en-US" sz="1600" dirty="0">
                <a:solidFill>
                  <a:schemeClr val="dk1"/>
                </a:solidFill>
              </a:rPr>
              <a:t>Unacceptable urges and desires are kept in our unconscious through repression.</a:t>
            </a:r>
            <a:endParaRPr dirty="0"/>
          </a:p>
          <a:p>
            <a:pPr marL="285750" lvl="0" indent="-285750" algn="l" rtl="0">
              <a:spcBef>
                <a:spcPts val="1080"/>
              </a:spcBef>
              <a:spcAft>
                <a:spcPts val="0"/>
              </a:spcAft>
              <a:buSzPts val="1600"/>
              <a:buFont typeface="Arial"/>
              <a:buChar char="•"/>
            </a:pPr>
            <a:r>
              <a:rPr lang="en-US" sz="1600" dirty="0">
                <a:solidFill>
                  <a:schemeClr val="dk1"/>
                </a:solidFill>
              </a:rPr>
              <a:t>The information in our unconscious affects our behavior, although we are unaware of it.</a:t>
            </a:r>
            <a:endParaRPr dirty="0"/>
          </a:p>
          <a:p>
            <a:pPr marL="0" lvl="0" indent="0" algn="l" rtl="0">
              <a:spcBef>
                <a:spcPts val="1080"/>
              </a:spcBef>
              <a:spcAft>
                <a:spcPts val="0"/>
              </a:spcAft>
              <a:buSzPts val="1600"/>
              <a:buNone/>
            </a:pPr>
            <a:r>
              <a:rPr lang="en-US" sz="1600" b="1" dirty="0">
                <a:solidFill>
                  <a:schemeClr val="dk1"/>
                </a:solidFill>
              </a:rPr>
              <a:t>Freudian slip </a:t>
            </a:r>
            <a:r>
              <a:rPr lang="en-US" sz="1600" dirty="0">
                <a:solidFill>
                  <a:schemeClr val="dk1"/>
                </a:solidFill>
              </a:rPr>
              <a:t>- Freud suggested that slips of the tongue (saying a word you did not intend to say) are sexual/aggressive urges accidently slipping out of our unconscious.</a:t>
            </a:r>
            <a:endParaRPr sz="16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ID, EGO &amp; SUPEREGO</a:t>
            </a:r>
            <a:endParaRPr/>
          </a:p>
        </p:txBody>
      </p:sp>
      <p:sp>
        <p:nvSpPr>
          <p:cNvPr id="121" name="Google Shape;121;p15"/>
          <p:cNvSpPr txBox="1"/>
          <p:nvPr/>
        </p:nvSpPr>
        <p:spPr>
          <a:xfrm>
            <a:off x="457200" y="993035"/>
            <a:ext cx="8367221" cy="563261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CB255"/>
              </a:buClr>
              <a:buSzPts val="1600"/>
              <a:buFont typeface="Arial"/>
              <a:buNone/>
            </a:pPr>
            <a:r>
              <a:rPr lang="en-US" sz="1600" b="0">
                <a:solidFill>
                  <a:srgbClr val="000000"/>
                </a:solidFill>
                <a:latin typeface="Arial"/>
                <a:ea typeface="Arial"/>
                <a:cs typeface="Arial"/>
                <a:sym typeface="Arial"/>
              </a:rPr>
              <a:t>Freud posited that personality results from efforts to balance two competing forces.</a:t>
            </a:r>
            <a:endParaRPr/>
          </a:p>
          <a:p>
            <a:pPr marL="342900" marR="0" lvl="0" indent="-342900" algn="l" rtl="0">
              <a:lnSpc>
                <a:spcPct val="90000"/>
              </a:lnSpc>
              <a:spcBef>
                <a:spcPts val="700"/>
              </a:spcBef>
              <a:spcAft>
                <a:spcPts val="0"/>
              </a:spcAft>
              <a:buClr>
                <a:srgbClr val="6CB255"/>
              </a:buClr>
              <a:buSzPts val="1600"/>
              <a:buFont typeface="Arial Black"/>
              <a:buAutoNum type="arabicPeriod"/>
            </a:pPr>
            <a:r>
              <a:rPr lang="en-US" sz="1600" b="0">
                <a:solidFill>
                  <a:srgbClr val="000000"/>
                </a:solidFill>
                <a:latin typeface="Arial"/>
                <a:ea typeface="Arial"/>
                <a:cs typeface="Arial"/>
                <a:sym typeface="Arial"/>
              </a:rPr>
              <a:t>Biological aggressive and pleasure-seeking drives.</a:t>
            </a:r>
            <a:endParaRPr/>
          </a:p>
          <a:p>
            <a:pPr marL="342900" marR="0" lvl="0" indent="-342900" algn="l" rtl="0">
              <a:lnSpc>
                <a:spcPct val="90000"/>
              </a:lnSpc>
              <a:spcBef>
                <a:spcPts val="700"/>
              </a:spcBef>
              <a:spcAft>
                <a:spcPts val="0"/>
              </a:spcAft>
              <a:buClr>
                <a:srgbClr val="6CB255"/>
              </a:buClr>
              <a:buSzPts val="1600"/>
              <a:buFont typeface="Arial Black"/>
              <a:buAutoNum type="arabicPeriod"/>
            </a:pPr>
            <a:r>
              <a:rPr lang="en-US" sz="1600" b="0">
                <a:solidFill>
                  <a:srgbClr val="000000"/>
                </a:solidFill>
                <a:latin typeface="Arial"/>
                <a:ea typeface="Arial"/>
                <a:cs typeface="Arial"/>
                <a:sym typeface="Arial"/>
              </a:rPr>
              <a:t>Internal (socialized) control over these pleasure-seeking drives.</a:t>
            </a:r>
            <a:endParaRPr/>
          </a:p>
          <a:p>
            <a:pPr marL="0" marR="0" lvl="0" indent="0" algn="l" rtl="0">
              <a:lnSpc>
                <a:spcPct val="90000"/>
              </a:lnSpc>
              <a:spcBef>
                <a:spcPts val="700"/>
              </a:spcBef>
              <a:spcAft>
                <a:spcPts val="0"/>
              </a:spcAft>
              <a:buClr>
                <a:srgbClr val="6CB255"/>
              </a:buClr>
              <a:buSzPts val="1600"/>
              <a:buFont typeface="Arial"/>
              <a:buNone/>
            </a:pPr>
            <a:r>
              <a:rPr lang="en-US" sz="1600" b="0">
                <a:solidFill>
                  <a:srgbClr val="000000"/>
                </a:solidFill>
                <a:latin typeface="Arial"/>
                <a:ea typeface="Arial"/>
                <a:cs typeface="Arial"/>
                <a:sym typeface="Arial"/>
              </a:rPr>
              <a:t>Freud described this process as an interaction between three systems.</a:t>
            </a:r>
            <a:endParaRPr/>
          </a:p>
          <a:p>
            <a:pPr marL="0" marR="0" lvl="0" indent="0" algn="l" rtl="0">
              <a:lnSpc>
                <a:spcPct val="90000"/>
              </a:lnSpc>
              <a:spcBef>
                <a:spcPts val="700"/>
              </a:spcBef>
              <a:spcAft>
                <a:spcPts val="0"/>
              </a:spcAft>
              <a:buClr>
                <a:srgbClr val="6CB255"/>
              </a:buClr>
              <a:buSzPts val="1600"/>
              <a:buFont typeface="Arial"/>
              <a:buNone/>
            </a:pPr>
            <a:r>
              <a:rPr lang="en-US" sz="1600" b="1" u="sng">
                <a:solidFill>
                  <a:srgbClr val="6CB255"/>
                </a:solidFill>
                <a:latin typeface="Arial"/>
                <a:ea typeface="Arial"/>
                <a:cs typeface="Arial"/>
                <a:sym typeface="Arial"/>
              </a:rPr>
              <a:t>Id</a:t>
            </a:r>
            <a:endParaRPr/>
          </a:p>
          <a:p>
            <a:pPr marL="285750" marR="0" lvl="0" indent="-285750" algn="l" rtl="0">
              <a:lnSpc>
                <a:spcPct val="90000"/>
              </a:lnSpc>
              <a:spcBef>
                <a:spcPts val="700"/>
              </a:spcBef>
              <a:spcAft>
                <a:spcPts val="0"/>
              </a:spcAft>
              <a:buClr>
                <a:srgbClr val="6CB255"/>
              </a:buClr>
              <a:buSzPts val="1600"/>
              <a:buFont typeface="Arial"/>
              <a:buChar char="•"/>
            </a:pPr>
            <a:r>
              <a:rPr lang="en-US" sz="1600" b="0">
                <a:solidFill>
                  <a:srgbClr val="000000"/>
                </a:solidFill>
                <a:latin typeface="Arial"/>
                <a:ea typeface="Arial"/>
                <a:cs typeface="Arial"/>
                <a:sym typeface="Arial"/>
              </a:rPr>
              <a:t>Contains primitive urges (for hunger, thirst, and sex).</a:t>
            </a:r>
            <a:endParaRPr/>
          </a:p>
          <a:p>
            <a:pPr marL="285750" marR="0" lvl="0" indent="-285750" algn="l" rtl="0">
              <a:lnSpc>
                <a:spcPct val="90000"/>
              </a:lnSpc>
              <a:spcBef>
                <a:spcPts val="700"/>
              </a:spcBef>
              <a:spcAft>
                <a:spcPts val="0"/>
              </a:spcAft>
              <a:buClr>
                <a:srgbClr val="6CB255"/>
              </a:buClr>
              <a:buSzPts val="1600"/>
              <a:buFont typeface="Arial"/>
              <a:buChar char="•"/>
            </a:pPr>
            <a:r>
              <a:rPr lang="en-US" sz="1600" b="0">
                <a:solidFill>
                  <a:srgbClr val="000000"/>
                </a:solidFill>
                <a:latin typeface="Arial"/>
                <a:ea typeface="Arial"/>
                <a:cs typeface="Arial"/>
                <a:sym typeface="Arial"/>
              </a:rPr>
              <a:t>Impulsive, instinctual.</a:t>
            </a:r>
            <a:endParaRPr/>
          </a:p>
          <a:p>
            <a:pPr marL="285750" marR="0" lvl="0" indent="-285750" algn="l" rtl="0">
              <a:lnSpc>
                <a:spcPct val="90000"/>
              </a:lnSpc>
              <a:spcBef>
                <a:spcPts val="700"/>
              </a:spcBef>
              <a:spcAft>
                <a:spcPts val="0"/>
              </a:spcAft>
              <a:buClr>
                <a:srgbClr val="6CB255"/>
              </a:buClr>
              <a:buSzPts val="1600"/>
              <a:buFont typeface="Arial"/>
              <a:buChar char="•"/>
            </a:pPr>
            <a:r>
              <a:rPr lang="en-US" sz="1600" b="0">
                <a:solidFill>
                  <a:srgbClr val="000000"/>
                </a:solidFill>
                <a:latin typeface="Arial"/>
                <a:ea typeface="Arial"/>
                <a:cs typeface="Arial"/>
                <a:sym typeface="Arial"/>
              </a:rPr>
              <a:t>Operates on the </a:t>
            </a:r>
            <a:r>
              <a:rPr lang="en-US" sz="1600" b="0" u="sng">
                <a:solidFill>
                  <a:srgbClr val="000000"/>
                </a:solidFill>
                <a:latin typeface="Arial"/>
                <a:ea typeface="Arial"/>
                <a:cs typeface="Arial"/>
                <a:sym typeface="Arial"/>
              </a:rPr>
              <a:t>”pleasure principle”</a:t>
            </a:r>
            <a:r>
              <a:rPr lang="en-US" sz="1600" b="0">
                <a:solidFill>
                  <a:srgbClr val="000000"/>
                </a:solidFill>
                <a:latin typeface="Arial"/>
                <a:ea typeface="Arial"/>
                <a:cs typeface="Arial"/>
                <a:sym typeface="Arial"/>
              </a:rPr>
              <a:t> – seeks immediate gratification.</a:t>
            </a:r>
            <a:endParaRPr/>
          </a:p>
          <a:p>
            <a:pPr marL="0" marR="0" lvl="0" indent="0" algn="l" rtl="0">
              <a:lnSpc>
                <a:spcPct val="90000"/>
              </a:lnSpc>
              <a:spcBef>
                <a:spcPts val="700"/>
              </a:spcBef>
              <a:spcAft>
                <a:spcPts val="0"/>
              </a:spcAft>
              <a:buClr>
                <a:srgbClr val="6CB255"/>
              </a:buClr>
              <a:buSzPts val="1600"/>
              <a:buFont typeface="Arial"/>
              <a:buNone/>
            </a:pPr>
            <a:r>
              <a:rPr lang="en-US" sz="1600" b="1" u="sng">
                <a:solidFill>
                  <a:srgbClr val="6CB255"/>
                </a:solidFill>
                <a:latin typeface="Arial"/>
                <a:ea typeface="Arial"/>
                <a:cs typeface="Arial"/>
                <a:sym typeface="Arial"/>
              </a:rPr>
              <a:t>Superego</a:t>
            </a:r>
            <a:endParaRPr/>
          </a:p>
          <a:p>
            <a:pPr marL="285750" marR="0" lvl="0" indent="-285750" algn="l" rtl="0">
              <a:lnSpc>
                <a:spcPct val="90000"/>
              </a:lnSpc>
              <a:spcBef>
                <a:spcPts val="700"/>
              </a:spcBef>
              <a:spcAft>
                <a:spcPts val="0"/>
              </a:spcAft>
              <a:buClr>
                <a:srgbClr val="6CB255"/>
              </a:buClr>
              <a:buSzPts val="1600"/>
              <a:buFont typeface="Arial"/>
              <a:buChar char="•"/>
            </a:pPr>
            <a:r>
              <a:rPr lang="en-US" sz="1600" b="0">
                <a:solidFill>
                  <a:srgbClr val="000000"/>
                </a:solidFill>
                <a:latin typeface="Arial"/>
                <a:ea typeface="Arial"/>
                <a:cs typeface="Arial"/>
                <a:sym typeface="Arial"/>
              </a:rPr>
              <a:t> Develops through interactions with others, learning social rules for right and wrong.</a:t>
            </a:r>
            <a:endParaRPr/>
          </a:p>
          <a:p>
            <a:pPr marL="285750" marR="0" lvl="0" indent="-285750" algn="l" rtl="0">
              <a:lnSpc>
                <a:spcPct val="90000"/>
              </a:lnSpc>
              <a:spcBef>
                <a:spcPts val="700"/>
              </a:spcBef>
              <a:spcAft>
                <a:spcPts val="0"/>
              </a:spcAft>
              <a:buClr>
                <a:srgbClr val="6CB255"/>
              </a:buClr>
              <a:buSzPts val="1600"/>
              <a:buFont typeface="Arial"/>
              <a:buChar char="•"/>
            </a:pPr>
            <a:r>
              <a:rPr lang="en-US" sz="1600" b="0">
                <a:solidFill>
                  <a:srgbClr val="000000"/>
                </a:solidFill>
                <a:latin typeface="Arial"/>
                <a:ea typeface="Arial"/>
                <a:cs typeface="Arial"/>
                <a:sym typeface="Arial"/>
              </a:rPr>
              <a:t>Moral compass that tells us how we should behave based on rules..</a:t>
            </a:r>
            <a:endParaRPr/>
          </a:p>
          <a:p>
            <a:pPr marL="285750" marR="0" lvl="0" indent="-285750" algn="l" rtl="0">
              <a:lnSpc>
                <a:spcPct val="90000"/>
              </a:lnSpc>
              <a:spcBef>
                <a:spcPts val="700"/>
              </a:spcBef>
              <a:spcAft>
                <a:spcPts val="0"/>
              </a:spcAft>
              <a:buClr>
                <a:srgbClr val="6CB255"/>
              </a:buClr>
              <a:buSzPts val="1600"/>
              <a:buFont typeface="Arial"/>
              <a:buChar char="•"/>
            </a:pPr>
            <a:r>
              <a:rPr lang="en-US" sz="1600" b="0">
                <a:solidFill>
                  <a:srgbClr val="000000"/>
                </a:solidFill>
                <a:latin typeface="Arial"/>
                <a:ea typeface="Arial"/>
                <a:cs typeface="Arial"/>
                <a:sym typeface="Arial"/>
              </a:rPr>
              <a:t> Strives for perfection.</a:t>
            </a:r>
            <a:endParaRPr/>
          </a:p>
          <a:p>
            <a:pPr marL="285750" marR="0" lvl="0" indent="-285750" algn="l" rtl="0">
              <a:lnSpc>
                <a:spcPct val="90000"/>
              </a:lnSpc>
              <a:spcBef>
                <a:spcPts val="700"/>
              </a:spcBef>
              <a:spcAft>
                <a:spcPts val="0"/>
              </a:spcAft>
              <a:buClr>
                <a:srgbClr val="6CB255"/>
              </a:buClr>
              <a:buSzPts val="1600"/>
              <a:buFont typeface="Arial"/>
              <a:buChar char="•"/>
            </a:pPr>
            <a:r>
              <a:rPr lang="en-US" sz="1600" b="0">
                <a:solidFill>
                  <a:srgbClr val="000000"/>
                </a:solidFill>
                <a:latin typeface="Arial"/>
                <a:ea typeface="Arial"/>
                <a:cs typeface="Arial"/>
                <a:sym typeface="Arial"/>
              </a:rPr>
              <a:t>Judges behavior - leads to feelings of pride or guilt.</a:t>
            </a:r>
            <a:endParaRPr/>
          </a:p>
          <a:p>
            <a:pPr marL="0" marR="0" lvl="0" indent="0" algn="l" rtl="0">
              <a:lnSpc>
                <a:spcPct val="90000"/>
              </a:lnSpc>
              <a:spcBef>
                <a:spcPts val="700"/>
              </a:spcBef>
              <a:spcAft>
                <a:spcPts val="0"/>
              </a:spcAft>
              <a:buClr>
                <a:srgbClr val="6CB255"/>
              </a:buClr>
              <a:buSzPts val="1600"/>
              <a:buFont typeface="Arial"/>
              <a:buNone/>
            </a:pPr>
            <a:r>
              <a:rPr lang="en-US" sz="1600" b="1" u="sng">
                <a:solidFill>
                  <a:srgbClr val="6CB255"/>
                </a:solidFill>
                <a:latin typeface="Arial"/>
                <a:ea typeface="Arial"/>
                <a:cs typeface="Arial"/>
                <a:sym typeface="Arial"/>
              </a:rPr>
              <a:t>Ego (self)</a:t>
            </a:r>
            <a:endParaRPr/>
          </a:p>
          <a:p>
            <a:pPr marL="285750" marR="0" lvl="0" indent="-285750" algn="l" rtl="0">
              <a:lnSpc>
                <a:spcPct val="90000"/>
              </a:lnSpc>
              <a:spcBef>
                <a:spcPts val="700"/>
              </a:spcBef>
              <a:spcAft>
                <a:spcPts val="0"/>
              </a:spcAft>
              <a:buClr>
                <a:srgbClr val="6CB255"/>
              </a:buClr>
              <a:buSzPts val="1600"/>
              <a:buFont typeface="Arial"/>
              <a:buChar char="•"/>
            </a:pPr>
            <a:r>
              <a:rPr lang="en-US" sz="1600" b="0">
                <a:solidFill>
                  <a:srgbClr val="000000"/>
                </a:solidFill>
                <a:latin typeface="Arial"/>
                <a:ea typeface="Arial"/>
                <a:cs typeface="Arial"/>
                <a:sym typeface="Arial"/>
              </a:rPr>
              <a:t>Attempts to balance the id with the superego.</a:t>
            </a:r>
            <a:endParaRPr/>
          </a:p>
          <a:p>
            <a:pPr marL="285750" marR="0" lvl="0" indent="-285750" algn="l" rtl="0">
              <a:lnSpc>
                <a:spcPct val="90000"/>
              </a:lnSpc>
              <a:spcBef>
                <a:spcPts val="700"/>
              </a:spcBef>
              <a:spcAft>
                <a:spcPts val="0"/>
              </a:spcAft>
              <a:buClr>
                <a:srgbClr val="6CB255"/>
              </a:buClr>
              <a:buSzPts val="1600"/>
              <a:buFont typeface="Arial"/>
              <a:buChar char="•"/>
            </a:pPr>
            <a:r>
              <a:rPr lang="en-US" sz="1600" b="0">
                <a:solidFill>
                  <a:srgbClr val="000000"/>
                </a:solidFill>
                <a:latin typeface="Arial"/>
                <a:ea typeface="Arial"/>
                <a:cs typeface="Arial"/>
                <a:sym typeface="Arial"/>
              </a:rPr>
              <a:t>Rational</a:t>
            </a:r>
            <a:endParaRPr/>
          </a:p>
          <a:p>
            <a:pPr marL="285750" marR="0" lvl="0" indent="-285750" algn="l" rtl="0">
              <a:lnSpc>
                <a:spcPct val="90000"/>
              </a:lnSpc>
              <a:spcBef>
                <a:spcPts val="700"/>
              </a:spcBef>
              <a:spcAft>
                <a:spcPts val="0"/>
              </a:spcAft>
              <a:buClr>
                <a:srgbClr val="6CB255"/>
              </a:buClr>
              <a:buSzPts val="1600"/>
              <a:buFont typeface="Arial"/>
              <a:buChar char="•"/>
            </a:pPr>
            <a:r>
              <a:rPr lang="en-US" sz="1600" b="0">
                <a:solidFill>
                  <a:srgbClr val="000000"/>
                </a:solidFill>
                <a:latin typeface="Arial"/>
                <a:ea typeface="Arial"/>
                <a:cs typeface="Arial"/>
                <a:sym typeface="Arial"/>
              </a:rPr>
              <a:t>Operates on the </a:t>
            </a:r>
            <a:r>
              <a:rPr lang="en-US" sz="1600" b="0" u="sng">
                <a:solidFill>
                  <a:srgbClr val="000000"/>
                </a:solidFill>
                <a:latin typeface="Arial"/>
                <a:ea typeface="Arial"/>
                <a:cs typeface="Arial"/>
                <a:sym typeface="Arial"/>
              </a:rPr>
              <a:t>“reality principle”</a:t>
            </a:r>
            <a:r>
              <a:rPr lang="en-US" sz="1600" b="0">
                <a:solidFill>
                  <a:srgbClr val="000000"/>
                </a:solidFill>
                <a:latin typeface="Arial"/>
                <a:ea typeface="Arial"/>
                <a:cs typeface="Arial"/>
                <a:sym typeface="Arial"/>
              </a:rPr>
              <a:t> – helps the id satisfy desires in a realistic way.</a:t>
            </a:r>
            <a:endParaRPr/>
          </a:p>
          <a:p>
            <a:pPr marL="285750" marR="0" lvl="0" indent="-285750" algn="l" rtl="0">
              <a:lnSpc>
                <a:spcPct val="90000"/>
              </a:lnSpc>
              <a:spcBef>
                <a:spcPts val="700"/>
              </a:spcBef>
              <a:spcAft>
                <a:spcPts val="0"/>
              </a:spcAft>
              <a:buClr>
                <a:srgbClr val="6CB255"/>
              </a:buClr>
              <a:buSzPts val="1600"/>
              <a:buFont typeface="Arial"/>
              <a:buChar char="•"/>
            </a:pPr>
            <a:r>
              <a:rPr lang="en-US" sz="1600" b="0">
                <a:solidFill>
                  <a:srgbClr val="000000"/>
                </a:solidFill>
                <a:latin typeface="Arial"/>
                <a:ea typeface="Arial"/>
                <a:cs typeface="Arial"/>
                <a:sym typeface="Arial"/>
              </a:rPr>
              <a:t>The part of the personality seen by others.</a:t>
            </a:r>
            <a:endParaRPr sz="1600" b="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Essenti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3550</Words>
  <Application>Microsoft Macintosh PowerPoint</Application>
  <PresentationFormat>On-screen Show (4:3)</PresentationFormat>
  <Paragraphs>353</Paragraphs>
  <Slides>40</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Arial Black</vt:lpstr>
      <vt:lpstr>Calibri</vt:lpstr>
      <vt:lpstr>Essential</vt:lpstr>
      <vt:lpstr>PowerPoint Presentation</vt:lpstr>
      <vt:lpstr>PERSONALITY</vt:lpstr>
      <vt:lpstr>WHAT IS PERSONALITY?</vt:lpstr>
      <vt:lpstr>HISTORICAL PERSPECTIVES</vt:lpstr>
      <vt:lpstr>HISTORICAL PERSPECTIVES PHRENOLOGY</vt:lpstr>
      <vt:lpstr>HISTORICAL PERSPECTIVES</vt:lpstr>
      <vt:lpstr>HISTORICAL PERSPECTIVES</vt:lpstr>
      <vt:lpstr>LEVELS OF CONSCIOUSNESS</vt:lpstr>
      <vt:lpstr>ID, EGO &amp; SUPEREGO</vt:lpstr>
      <vt:lpstr>ID, EGO, &amp; SUPEREGO</vt:lpstr>
      <vt:lpstr>DEFENSE MECHANISMS</vt:lpstr>
      <vt:lpstr>STAGES OF PSYCHOSEXUAL DEVELOPMENT</vt:lpstr>
      <vt:lpstr>STAGES OF PSYCHOSEXUAL DEVELOPMENT</vt:lpstr>
      <vt:lpstr>ALFRED ADLER</vt:lpstr>
      <vt:lpstr>ERIK ERIKSON</vt:lpstr>
      <vt:lpstr>CARL JUNG</vt:lpstr>
      <vt:lpstr>CARL JUNG</vt:lpstr>
      <vt:lpstr>KAREN HORNEY</vt:lpstr>
      <vt:lpstr>THE BEHAVIORAL PERSPECTIVE</vt:lpstr>
      <vt:lpstr>THE SOCIAL-COGNITIVE PERSPECTIVE</vt:lpstr>
      <vt:lpstr>RECIPROCAL DETERMINISM</vt:lpstr>
      <vt:lpstr>JULIAN ROTTER LOCUS OF CONTROL</vt:lpstr>
      <vt:lpstr>WALTER MISCHEL THE PERSON-SITUATION DEBATE</vt:lpstr>
      <vt:lpstr>HUMANISTIC APPROACHES</vt:lpstr>
      <vt:lpstr>BIOLOGICAL APPROACHES</vt:lpstr>
      <vt:lpstr>BIOLOGICAL APPROACHES</vt:lpstr>
      <vt:lpstr>SOMATOTYPES</vt:lpstr>
      <vt:lpstr>TRAIT THEORISTS</vt:lpstr>
      <vt:lpstr>HANS &amp; SYBIL EYSENCK</vt:lpstr>
      <vt:lpstr>HANS &amp; SYBIL EYSENCK</vt:lpstr>
      <vt:lpstr>FIVE FACTOR MODEL</vt:lpstr>
      <vt:lpstr>HEXACO MODEL</vt:lpstr>
      <vt:lpstr>CULTURAL UNDERSTANDINGS OF  PERSONALITY</vt:lpstr>
      <vt:lpstr>REGIONAL DIFFERENCES</vt:lpstr>
      <vt:lpstr>INDIVIDUALIST VS COLLECTIVIST CULTURES</vt:lpstr>
      <vt:lpstr>SELF-REPORT INVENTORIES</vt:lpstr>
      <vt:lpstr>LIKERT SCALES</vt:lpstr>
      <vt:lpstr>MMPI</vt:lpstr>
      <vt:lpstr>PROJECTIVE TESTS</vt:lpstr>
      <vt:lpstr>ROTTER INCOMPLETE SENTENCE BLANK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7</cp:revision>
  <dcterms:modified xsi:type="dcterms:W3CDTF">2020-07-20T15:54:45Z</dcterms:modified>
</cp:coreProperties>
</file>