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54" d="100"/>
          <a:sy n="54" d="100"/>
        </p:scale>
        <p:origin x="93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FCE4E8-2757-A145-8122-FFB222E2FC49}" type="datetimeFigureOut">
              <a:rPr lang="en-US" smtClean="0"/>
              <a:t>4/22/2023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7A170-BB31-3D4D-8D12-05E377654EA0}" type="slidenum">
              <a:rPr lang="en-US" smtClean="0"/>
              <a:t>‹#›</a:t>
            </a:fld>
            <a:endParaRPr lang="en-US"/>
          </a:p>
        </p:txBody>
      </p:sp>
    </p:spTree>
    <p:extLst>
      <p:ext uri="{BB962C8B-B14F-4D97-AF65-F5344CB8AC3E}">
        <p14:creationId xmlns:p14="http://schemas.microsoft.com/office/powerpoint/2010/main" val="2951442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27A170-BB31-3D4D-8D12-05E377654EA0}" type="slidenum">
              <a:rPr lang="en-US" smtClean="0"/>
              <a:t>9</a:t>
            </a:fld>
            <a:endParaRPr lang="en-US"/>
          </a:p>
        </p:txBody>
      </p:sp>
    </p:spTree>
    <p:extLst>
      <p:ext uri="{BB962C8B-B14F-4D97-AF65-F5344CB8AC3E}">
        <p14:creationId xmlns:p14="http://schemas.microsoft.com/office/powerpoint/2010/main" val="204754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1AF31-3716-064B-A762-262F58093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37014-0904-D449-B4BD-BE86D8AB7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EDA89D-2601-D14E-AEB3-FBA00CA82BB8}"/>
              </a:ext>
            </a:extLst>
          </p:cNvPr>
          <p:cNvSpPr>
            <a:spLocks noGrp="1"/>
          </p:cNvSpPr>
          <p:nvPr>
            <p:ph type="dt" sz="half" idx="10"/>
          </p:nvPr>
        </p:nvSpPr>
        <p:spPr/>
        <p:txBody>
          <a:bodyPr/>
          <a:lstStyle/>
          <a:p>
            <a:fld id="{8DEA38D2-4660-2E44-BB8C-66ED589D5A7F}" type="datetime1">
              <a:rPr lang="en-US" smtClean="0"/>
              <a:t>4/22/2023</a:t>
            </a:fld>
            <a:endParaRPr lang="en-US"/>
          </a:p>
        </p:txBody>
      </p:sp>
      <p:sp>
        <p:nvSpPr>
          <p:cNvPr id="5" name="Footer Placeholder 4">
            <a:extLst>
              <a:ext uri="{FF2B5EF4-FFF2-40B4-BE49-F238E27FC236}">
                <a16:creationId xmlns:a16="http://schemas.microsoft.com/office/drawing/2014/main" id="{CC195A77-853D-374D-AD22-C1A265657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7A20B-21F2-9F4D-9C5B-A4067F703D4D}"/>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3631701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80FE-6CE4-0844-ACDB-7FCA9FDDFE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470463-196B-EE40-BF7A-521C5A448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E7FA0F-C6AD-324A-AF39-F9D078952116}"/>
              </a:ext>
            </a:extLst>
          </p:cNvPr>
          <p:cNvSpPr>
            <a:spLocks noGrp="1"/>
          </p:cNvSpPr>
          <p:nvPr>
            <p:ph type="dt" sz="half" idx="10"/>
          </p:nvPr>
        </p:nvSpPr>
        <p:spPr/>
        <p:txBody>
          <a:bodyPr/>
          <a:lstStyle/>
          <a:p>
            <a:fld id="{8E5CDFD1-93ED-684B-BE16-05D6F4A00986}" type="datetime1">
              <a:rPr lang="en-US" smtClean="0"/>
              <a:t>4/22/2023</a:t>
            </a:fld>
            <a:endParaRPr lang="en-US"/>
          </a:p>
        </p:txBody>
      </p:sp>
      <p:sp>
        <p:nvSpPr>
          <p:cNvPr id="5" name="Footer Placeholder 4">
            <a:extLst>
              <a:ext uri="{FF2B5EF4-FFF2-40B4-BE49-F238E27FC236}">
                <a16:creationId xmlns:a16="http://schemas.microsoft.com/office/drawing/2014/main" id="{6D99766E-138E-1B48-B66D-C6E348617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2AA7D-86CE-6F40-A532-11530C4CA840}"/>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2010755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5D0F19-C539-C240-87B5-5BDADD9AD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0C6611-CBB2-984F-BCCF-50BD131BE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73B2E-1A34-5542-87A2-B27F5A4B479E}"/>
              </a:ext>
            </a:extLst>
          </p:cNvPr>
          <p:cNvSpPr>
            <a:spLocks noGrp="1"/>
          </p:cNvSpPr>
          <p:nvPr>
            <p:ph type="dt" sz="half" idx="10"/>
          </p:nvPr>
        </p:nvSpPr>
        <p:spPr/>
        <p:txBody>
          <a:bodyPr/>
          <a:lstStyle/>
          <a:p>
            <a:fld id="{5A9F94CE-15B5-0743-8BA2-666D34CFAC73}" type="datetime1">
              <a:rPr lang="en-US" smtClean="0"/>
              <a:t>4/22/2023</a:t>
            </a:fld>
            <a:endParaRPr lang="en-US"/>
          </a:p>
        </p:txBody>
      </p:sp>
      <p:sp>
        <p:nvSpPr>
          <p:cNvPr id="5" name="Footer Placeholder 4">
            <a:extLst>
              <a:ext uri="{FF2B5EF4-FFF2-40B4-BE49-F238E27FC236}">
                <a16:creationId xmlns:a16="http://schemas.microsoft.com/office/drawing/2014/main" id="{0DDA52D6-5F88-3F45-8A4E-871C21DDE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ADEF63-66AC-5D46-B46B-654478E6D965}"/>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213294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148F-1A06-C044-87F6-BE338D811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D03BA-15C5-474A-B5B7-3DC984D36A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C0BD0-ADC4-D64D-8846-1404538F6551}"/>
              </a:ext>
            </a:extLst>
          </p:cNvPr>
          <p:cNvSpPr>
            <a:spLocks noGrp="1"/>
          </p:cNvSpPr>
          <p:nvPr>
            <p:ph type="dt" sz="half" idx="10"/>
          </p:nvPr>
        </p:nvSpPr>
        <p:spPr/>
        <p:txBody>
          <a:bodyPr/>
          <a:lstStyle/>
          <a:p>
            <a:fld id="{214B6E85-3E34-0D4C-9167-898F8D777228}" type="datetime1">
              <a:rPr lang="en-US" smtClean="0"/>
              <a:t>4/22/2023</a:t>
            </a:fld>
            <a:endParaRPr lang="en-US"/>
          </a:p>
        </p:txBody>
      </p:sp>
      <p:sp>
        <p:nvSpPr>
          <p:cNvPr id="5" name="Footer Placeholder 4">
            <a:extLst>
              <a:ext uri="{FF2B5EF4-FFF2-40B4-BE49-F238E27FC236}">
                <a16:creationId xmlns:a16="http://schemas.microsoft.com/office/drawing/2014/main" id="{5AA6A09F-F80E-E648-B087-5899B447B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F6B19-440D-644D-A6AD-FBDBE9E81463}"/>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286479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66D-1BA4-6A40-B99B-2EED56C4F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0D59A0-3A38-2B42-9EF3-21FBA00AE4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D1A53-2788-974B-B0D6-514F1B855E3B}"/>
              </a:ext>
            </a:extLst>
          </p:cNvPr>
          <p:cNvSpPr>
            <a:spLocks noGrp="1"/>
          </p:cNvSpPr>
          <p:nvPr>
            <p:ph type="dt" sz="half" idx="10"/>
          </p:nvPr>
        </p:nvSpPr>
        <p:spPr/>
        <p:txBody>
          <a:bodyPr/>
          <a:lstStyle/>
          <a:p>
            <a:fld id="{F7450C1A-1FFF-A542-966C-F1FFABC4125A}" type="datetime1">
              <a:rPr lang="en-US" smtClean="0"/>
              <a:t>4/22/2023</a:t>
            </a:fld>
            <a:endParaRPr lang="en-US"/>
          </a:p>
        </p:txBody>
      </p:sp>
      <p:sp>
        <p:nvSpPr>
          <p:cNvPr id="5" name="Footer Placeholder 4">
            <a:extLst>
              <a:ext uri="{FF2B5EF4-FFF2-40B4-BE49-F238E27FC236}">
                <a16:creationId xmlns:a16="http://schemas.microsoft.com/office/drawing/2014/main" id="{E1BE5882-2B2C-AA4F-9520-3E639AF96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2E8002-80C2-CE43-B5EC-573CDD533337}"/>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588197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176E-19ED-9A48-9336-DD9E2C232D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6C8EA4-9B6E-F34D-B77C-72C66FCE75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E3E9E6-2635-DC40-B754-A0DEF946C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1D476B-95E5-654A-AAA5-E6DCF33F2152}"/>
              </a:ext>
            </a:extLst>
          </p:cNvPr>
          <p:cNvSpPr>
            <a:spLocks noGrp="1"/>
          </p:cNvSpPr>
          <p:nvPr>
            <p:ph type="dt" sz="half" idx="10"/>
          </p:nvPr>
        </p:nvSpPr>
        <p:spPr/>
        <p:txBody>
          <a:bodyPr/>
          <a:lstStyle/>
          <a:p>
            <a:fld id="{4AEA0D0B-F6C0-6E4D-B467-E49B9906609F}" type="datetime1">
              <a:rPr lang="en-US" smtClean="0"/>
              <a:t>4/22/2023</a:t>
            </a:fld>
            <a:endParaRPr lang="en-US"/>
          </a:p>
        </p:txBody>
      </p:sp>
      <p:sp>
        <p:nvSpPr>
          <p:cNvPr id="6" name="Footer Placeholder 5">
            <a:extLst>
              <a:ext uri="{FF2B5EF4-FFF2-40B4-BE49-F238E27FC236}">
                <a16:creationId xmlns:a16="http://schemas.microsoft.com/office/drawing/2014/main" id="{E1A55268-5E51-D74E-8ACB-EF9E23DA6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5E81D-AC5D-1147-B554-AEF259A96FE4}"/>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167424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B840E-ECF1-8C47-B437-6E5752E5DF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CE4DA9-2DCF-FF49-ADFA-8E527EF34D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86E411-E028-734C-8BB0-0B8309C11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DCE18-6526-3C41-A1FB-3E5E995CCE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068EFC-AC4D-BE45-82B6-D6E91B9365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C598C-0297-C74F-BC4F-8BEF882E5182}"/>
              </a:ext>
            </a:extLst>
          </p:cNvPr>
          <p:cNvSpPr>
            <a:spLocks noGrp="1"/>
          </p:cNvSpPr>
          <p:nvPr>
            <p:ph type="dt" sz="half" idx="10"/>
          </p:nvPr>
        </p:nvSpPr>
        <p:spPr/>
        <p:txBody>
          <a:bodyPr/>
          <a:lstStyle/>
          <a:p>
            <a:fld id="{F460F98F-95EC-784A-99CE-C95B2B637C7E}" type="datetime1">
              <a:rPr lang="en-US" smtClean="0"/>
              <a:t>4/22/2023</a:t>
            </a:fld>
            <a:endParaRPr lang="en-US"/>
          </a:p>
        </p:txBody>
      </p:sp>
      <p:sp>
        <p:nvSpPr>
          <p:cNvPr id="8" name="Footer Placeholder 7">
            <a:extLst>
              <a:ext uri="{FF2B5EF4-FFF2-40B4-BE49-F238E27FC236}">
                <a16:creationId xmlns:a16="http://schemas.microsoft.com/office/drawing/2014/main" id="{3E774261-2537-C146-972E-F70074E82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42261-E32A-2043-9ECC-B127301DCEC9}"/>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3620453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F84F-A445-A948-A103-8DC70242CC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2978E6-A98E-B549-A6B3-99EDE22EB9F2}"/>
              </a:ext>
            </a:extLst>
          </p:cNvPr>
          <p:cNvSpPr>
            <a:spLocks noGrp="1"/>
          </p:cNvSpPr>
          <p:nvPr>
            <p:ph type="dt" sz="half" idx="10"/>
          </p:nvPr>
        </p:nvSpPr>
        <p:spPr/>
        <p:txBody>
          <a:bodyPr/>
          <a:lstStyle/>
          <a:p>
            <a:fld id="{35FECAE7-3DA2-7145-AF4A-906A29EEC69E}" type="datetime1">
              <a:rPr lang="en-US" smtClean="0"/>
              <a:t>4/22/2023</a:t>
            </a:fld>
            <a:endParaRPr lang="en-US"/>
          </a:p>
        </p:txBody>
      </p:sp>
      <p:sp>
        <p:nvSpPr>
          <p:cNvPr id="4" name="Footer Placeholder 3">
            <a:extLst>
              <a:ext uri="{FF2B5EF4-FFF2-40B4-BE49-F238E27FC236}">
                <a16:creationId xmlns:a16="http://schemas.microsoft.com/office/drawing/2014/main" id="{DA2CD121-2A88-0947-9B17-ACAA8E7ADA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51622A-FC00-9D47-AB5F-5CC1E12FDFCB}"/>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302561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B0CBB-7939-EB4A-8634-F980D613530D}"/>
              </a:ext>
            </a:extLst>
          </p:cNvPr>
          <p:cNvSpPr>
            <a:spLocks noGrp="1"/>
          </p:cNvSpPr>
          <p:nvPr>
            <p:ph type="dt" sz="half" idx="10"/>
          </p:nvPr>
        </p:nvSpPr>
        <p:spPr/>
        <p:txBody>
          <a:bodyPr/>
          <a:lstStyle/>
          <a:p>
            <a:fld id="{4ADE2024-9A36-E54C-9B53-CC2C0D304A61}" type="datetime1">
              <a:rPr lang="en-US" smtClean="0"/>
              <a:t>4/22/2023</a:t>
            </a:fld>
            <a:endParaRPr lang="en-US"/>
          </a:p>
        </p:txBody>
      </p:sp>
      <p:sp>
        <p:nvSpPr>
          <p:cNvPr id="3" name="Footer Placeholder 2">
            <a:extLst>
              <a:ext uri="{FF2B5EF4-FFF2-40B4-BE49-F238E27FC236}">
                <a16:creationId xmlns:a16="http://schemas.microsoft.com/office/drawing/2014/main" id="{C18618F0-623C-8241-A816-FBE7750707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91F8EA-027B-C943-A6CD-BA7F0DB9CB97}"/>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123181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07BF-7E11-5142-A22B-78BCDC500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E9D60E-D37C-484C-BCA8-E05D1DE85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8CB7E5-A7FB-B94E-B23E-AC5B1B976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20834-4DFB-4A4A-B85A-0C2C11AB2738}"/>
              </a:ext>
            </a:extLst>
          </p:cNvPr>
          <p:cNvSpPr>
            <a:spLocks noGrp="1"/>
          </p:cNvSpPr>
          <p:nvPr>
            <p:ph type="dt" sz="half" idx="10"/>
          </p:nvPr>
        </p:nvSpPr>
        <p:spPr/>
        <p:txBody>
          <a:bodyPr/>
          <a:lstStyle/>
          <a:p>
            <a:fld id="{69BECC5D-5268-EB4A-9886-8B78A4221C4C}" type="datetime1">
              <a:rPr lang="en-US" smtClean="0"/>
              <a:t>4/22/2023</a:t>
            </a:fld>
            <a:endParaRPr lang="en-US"/>
          </a:p>
        </p:txBody>
      </p:sp>
      <p:sp>
        <p:nvSpPr>
          <p:cNvPr id="6" name="Footer Placeholder 5">
            <a:extLst>
              <a:ext uri="{FF2B5EF4-FFF2-40B4-BE49-F238E27FC236}">
                <a16:creationId xmlns:a16="http://schemas.microsoft.com/office/drawing/2014/main" id="{52D77513-AAB7-A84E-98AF-3D0F60059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94331-1BE6-4C4F-8780-7F8E39FFB1D1}"/>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226480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4C2E0-70E5-5041-9A24-E080E1C4F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4D1FA2-CC0E-7B43-961D-0EA62E567F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42CCDB-141B-0644-8D2D-E7D11BA4E2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B673B0-8ABB-2A4E-AF84-D25235B039ED}"/>
              </a:ext>
            </a:extLst>
          </p:cNvPr>
          <p:cNvSpPr>
            <a:spLocks noGrp="1"/>
          </p:cNvSpPr>
          <p:nvPr>
            <p:ph type="dt" sz="half" idx="10"/>
          </p:nvPr>
        </p:nvSpPr>
        <p:spPr/>
        <p:txBody>
          <a:bodyPr/>
          <a:lstStyle/>
          <a:p>
            <a:fld id="{9EEBA02F-6D94-8243-A5E8-06BA00597BCB}" type="datetime1">
              <a:rPr lang="en-US" smtClean="0"/>
              <a:t>4/22/2023</a:t>
            </a:fld>
            <a:endParaRPr lang="en-US"/>
          </a:p>
        </p:txBody>
      </p:sp>
      <p:sp>
        <p:nvSpPr>
          <p:cNvPr id="6" name="Footer Placeholder 5">
            <a:extLst>
              <a:ext uri="{FF2B5EF4-FFF2-40B4-BE49-F238E27FC236}">
                <a16:creationId xmlns:a16="http://schemas.microsoft.com/office/drawing/2014/main" id="{E740C2CD-DD23-B846-BD18-290766AAAF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0F6FA-9B15-7440-8FFC-5BC2B516A235}"/>
              </a:ext>
            </a:extLst>
          </p:cNvPr>
          <p:cNvSpPr>
            <a:spLocks noGrp="1"/>
          </p:cNvSpPr>
          <p:nvPr>
            <p:ph type="sldNum" sz="quarter" idx="12"/>
          </p:nvPr>
        </p:nvSpPr>
        <p:spPr/>
        <p:txBody>
          <a:bodyPr/>
          <a:lstStyle/>
          <a:p>
            <a:fld id="{C946975E-B60A-EB4A-89D1-AD55FA5642A7}" type="slidenum">
              <a:rPr lang="en-US" smtClean="0"/>
              <a:t>‹#›</a:t>
            </a:fld>
            <a:endParaRPr lang="en-US"/>
          </a:p>
        </p:txBody>
      </p:sp>
    </p:spTree>
    <p:extLst>
      <p:ext uri="{BB962C8B-B14F-4D97-AF65-F5344CB8AC3E}">
        <p14:creationId xmlns:p14="http://schemas.microsoft.com/office/powerpoint/2010/main" val="3219588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25140-6839-B646-B492-8F536A692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8CB976-84E0-AD48-88FB-1C53113BF6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505697-ECFD-1E4E-B1C4-26C0F9B7E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99C454-B529-9745-9998-15C51C49DFB8}" type="datetime1">
              <a:rPr lang="en-US" smtClean="0"/>
              <a:t>4/22/2023</a:t>
            </a:fld>
            <a:endParaRPr lang="en-US"/>
          </a:p>
        </p:txBody>
      </p:sp>
      <p:sp>
        <p:nvSpPr>
          <p:cNvPr id="5" name="Footer Placeholder 4">
            <a:extLst>
              <a:ext uri="{FF2B5EF4-FFF2-40B4-BE49-F238E27FC236}">
                <a16:creationId xmlns:a16="http://schemas.microsoft.com/office/drawing/2014/main" id="{281B66D0-A23D-FE40-A310-CA40EA66EA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6A064A-E1AC-F34F-B018-F4EFEDEEBB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46975E-B60A-EB4A-89D1-AD55FA5642A7}" type="slidenum">
              <a:rPr lang="en-US" smtClean="0"/>
              <a:t>‹#›</a:t>
            </a:fld>
            <a:endParaRPr lang="en-US"/>
          </a:p>
        </p:txBody>
      </p:sp>
    </p:spTree>
    <p:extLst>
      <p:ext uri="{BB962C8B-B14F-4D97-AF65-F5344CB8AC3E}">
        <p14:creationId xmlns:p14="http://schemas.microsoft.com/office/powerpoint/2010/main" val="1613663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A296-E9F0-B745-BC32-18AF7C178D95}"/>
              </a:ext>
            </a:extLst>
          </p:cNvPr>
          <p:cNvSpPr>
            <a:spLocks noGrp="1"/>
          </p:cNvSpPr>
          <p:nvPr>
            <p:ph type="ctrTitle"/>
          </p:nvPr>
        </p:nvSpPr>
        <p:spPr/>
        <p:txBody>
          <a:bodyPr/>
          <a:lstStyle/>
          <a:p>
            <a:r>
              <a:rPr lang="en-US" dirty="0"/>
              <a:t>11 Steps to do an Ethical Analysis</a:t>
            </a:r>
          </a:p>
        </p:txBody>
      </p:sp>
      <p:sp>
        <p:nvSpPr>
          <p:cNvPr id="3" name="Subtitle 2">
            <a:extLst>
              <a:ext uri="{FF2B5EF4-FFF2-40B4-BE49-F238E27FC236}">
                <a16:creationId xmlns:a16="http://schemas.microsoft.com/office/drawing/2014/main" id="{C82E0FF8-D23B-BF4D-8B71-AB1D8A06AF2F}"/>
              </a:ext>
            </a:extLst>
          </p:cNvPr>
          <p:cNvSpPr>
            <a:spLocks noGrp="1"/>
          </p:cNvSpPr>
          <p:nvPr>
            <p:ph type="subTitle" idx="1"/>
          </p:nvPr>
        </p:nvSpPr>
        <p:spPr/>
        <p:txBody>
          <a:bodyPr/>
          <a:lstStyle/>
          <a:p>
            <a:r>
              <a:rPr lang="en-US" dirty="0"/>
              <a:t>NJIT</a:t>
            </a:r>
          </a:p>
          <a:p>
            <a:r>
              <a:rPr lang="en-US" dirty="0"/>
              <a:t>IS350</a:t>
            </a:r>
          </a:p>
        </p:txBody>
      </p:sp>
    </p:spTree>
    <p:extLst>
      <p:ext uri="{BB962C8B-B14F-4D97-AF65-F5344CB8AC3E}">
        <p14:creationId xmlns:p14="http://schemas.microsoft.com/office/powerpoint/2010/main" val="374326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2952-B43E-5E4C-A738-C4564E7DC0B5}"/>
              </a:ext>
            </a:extLst>
          </p:cNvPr>
          <p:cNvSpPr>
            <a:spLocks noGrp="1"/>
          </p:cNvSpPr>
          <p:nvPr>
            <p:ph type="title"/>
          </p:nvPr>
        </p:nvSpPr>
        <p:spPr/>
        <p:txBody>
          <a:bodyPr/>
          <a:lstStyle/>
          <a:p>
            <a:r>
              <a:rPr lang="en-US" dirty="0"/>
              <a:t>Step 11 – Finally, what concrete action do you recommend?</a:t>
            </a:r>
          </a:p>
        </p:txBody>
      </p:sp>
      <p:sp>
        <p:nvSpPr>
          <p:cNvPr id="3" name="Content Placeholder 2">
            <a:extLst>
              <a:ext uri="{FF2B5EF4-FFF2-40B4-BE49-F238E27FC236}">
                <a16:creationId xmlns:a16="http://schemas.microsoft.com/office/drawing/2014/main" id="{25457AE0-A2B7-F341-B6A6-7DAA72958BA6}"/>
              </a:ext>
            </a:extLst>
          </p:cNvPr>
          <p:cNvSpPr>
            <a:spLocks noGrp="1"/>
          </p:cNvSpPr>
          <p:nvPr>
            <p:ph idx="1"/>
          </p:nvPr>
        </p:nvSpPr>
        <p:spPr/>
        <p:txBody>
          <a:bodyPr>
            <a:normAutofit/>
          </a:bodyPr>
          <a:lstStyle/>
          <a:p>
            <a:r>
              <a:rPr lang="en-US" dirty="0"/>
              <a:t>The action must be one of the actions stated in Step 4</a:t>
            </a:r>
          </a:p>
          <a:p>
            <a:r>
              <a:rPr lang="en-US" dirty="0"/>
              <a:t>State the action and describe why you recommend it</a:t>
            </a:r>
          </a:p>
          <a:p>
            <a:pPr lvl="1"/>
            <a:r>
              <a:rPr lang="en-US" sz="2800" dirty="0"/>
              <a:t>Discuss in terms of specific results of your analysis</a:t>
            </a:r>
          </a:p>
        </p:txBody>
      </p:sp>
      <p:sp>
        <p:nvSpPr>
          <p:cNvPr id="4" name="Slide Number Placeholder 3">
            <a:extLst>
              <a:ext uri="{FF2B5EF4-FFF2-40B4-BE49-F238E27FC236}">
                <a16:creationId xmlns:a16="http://schemas.microsoft.com/office/drawing/2014/main" id="{991C2AB5-CBA4-2241-9AF7-824CBBB0C1C8}"/>
              </a:ext>
            </a:extLst>
          </p:cNvPr>
          <p:cNvSpPr>
            <a:spLocks noGrp="1"/>
          </p:cNvSpPr>
          <p:nvPr>
            <p:ph type="sldNum" sz="quarter" idx="12"/>
          </p:nvPr>
        </p:nvSpPr>
        <p:spPr/>
        <p:txBody>
          <a:bodyPr/>
          <a:lstStyle/>
          <a:p>
            <a:fld id="{C946975E-B60A-EB4A-89D1-AD55FA5642A7}" type="slidenum">
              <a:rPr lang="en-US" smtClean="0"/>
              <a:t>10</a:t>
            </a:fld>
            <a:endParaRPr lang="en-US"/>
          </a:p>
        </p:txBody>
      </p:sp>
    </p:spTree>
    <p:extLst>
      <p:ext uri="{BB962C8B-B14F-4D97-AF65-F5344CB8AC3E}">
        <p14:creationId xmlns:p14="http://schemas.microsoft.com/office/powerpoint/2010/main" val="258367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878A-A8ED-734B-9876-EC1726E5E351}"/>
              </a:ext>
            </a:extLst>
          </p:cNvPr>
          <p:cNvSpPr>
            <a:spLocks noGrp="1"/>
          </p:cNvSpPr>
          <p:nvPr>
            <p:ph type="title"/>
          </p:nvPr>
        </p:nvSpPr>
        <p:spPr/>
        <p:txBody>
          <a:bodyPr/>
          <a:lstStyle/>
          <a:p>
            <a:r>
              <a:rPr lang="en-US" dirty="0"/>
              <a:t>The analysis is done on ____________</a:t>
            </a:r>
          </a:p>
        </p:txBody>
      </p:sp>
      <p:sp>
        <p:nvSpPr>
          <p:cNvPr id="3" name="Content Placeholder 2">
            <a:extLst>
              <a:ext uri="{FF2B5EF4-FFF2-40B4-BE49-F238E27FC236}">
                <a16:creationId xmlns:a16="http://schemas.microsoft.com/office/drawing/2014/main" id="{2A6799C4-36C8-2240-96D1-AD76DCD1F4C3}"/>
              </a:ext>
            </a:extLst>
          </p:cNvPr>
          <p:cNvSpPr>
            <a:spLocks noGrp="1"/>
          </p:cNvSpPr>
          <p:nvPr>
            <p:ph idx="1"/>
          </p:nvPr>
        </p:nvSpPr>
        <p:spPr/>
        <p:txBody>
          <a:bodyPr>
            <a:normAutofit/>
          </a:bodyPr>
          <a:lstStyle/>
          <a:p>
            <a:r>
              <a:rPr lang="en-US" dirty="0"/>
              <a:t>Scenario</a:t>
            </a:r>
          </a:p>
          <a:p>
            <a:pPr lvl="1"/>
            <a:r>
              <a:rPr lang="en-US" sz="2800" dirty="0"/>
              <a:t>“Story” of what happened or might happen</a:t>
            </a:r>
          </a:p>
          <a:p>
            <a:r>
              <a:rPr lang="en-US" dirty="0"/>
              <a:t>Ethical Dilemma</a:t>
            </a:r>
          </a:p>
          <a:p>
            <a:pPr lvl="1"/>
            <a:r>
              <a:rPr lang="en-US" sz="2800" dirty="0"/>
              <a:t>Question: Is it ethical for &lt;person or persons&gt; to do &lt;some action&gt;</a:t>
            </a:r>
          </a:p>
        </p:txBody>
      </p:sp>
      <p:sp>
        <p:nvSpPr>
          <p:cNvPr id="4" name="Slide Number Placeholder 3">
            <a:extLst>
              <a:ext uri="{FF2B5EF4-FFF2-40B4-BE49-F238E27FC236}">
                <a16:creationId xmlns:a16="http://schemas.microsoft.com/office/drawing/2014/main" id="{74AC99A2-EF7B-2C48-BE8A-29AF4DA6B621}"/>
              </a:ext>
            </a:extLst>
          </p:cNvPr>
          <p:cNvSpPr>
            <a:spLocks noGrp="1"/>
          </p:cNvSpPr>
          <p:nvPr>
            <p:ph type="sldNum" sz="quarter" idx="12"/>
          </p:nvPr>
        </p:nvSpPr>
        <p:spPr/>
        <p:txBody>
          <a:bodyPr/>
          <a:lstStyle/>
          <a:p>
            <a:fld id="{C946975E-B60A-EB4A-89D1-AD55FA5642A7}" type="slidenum">
              <a:rPr lang="en-US" smtClean="0"/>
              <a:t>2</a:t>
            </a:fld>
            <a:endParaRPr lang="en-US"/>
          </a:p>
        </p:txBody>
      </p:sp>
    </p:spTree>
    <p:extLst>
      <p:ext uri="{BB962C8B-B14F-4D97-AF65-F5344CB8AC3E}">
        <p14:creationId xmlns:p14="http://schemas.microsoft.com/office/powerpoint/2010/main" val="212678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1F7-B5A6-1B40-B725-75E21100EB6B}"/>
              </a:ext>
            </a:extLst>
          </p:cNvPr>
          <p:cNvSpPr>
            <a:spLocks noGrp="1"/>
          </p:cNvSpPr>
          <p:nvPr>
            <p:ph type="title"/>
          </p:nvPr>
        </p:nvSpPr>
        <p:spPr/>
        <p:txBody>
          <a:bodyPr/>
          <a:lstStyle/>
          <a:p>
            <a:r>
              <a:rPr lang="en-US" dirty="0"/>
              <a:t>Step 1</a:t>
            </a:r>
          </a:p>
        </p:txBody>
      </p:sp>
      <p:sp>
        <p:nvSpPr>
          <p:cNvPr id="3" name="Content Placeholder 2">
            <a:extLst>
              <a:ext uri="{FF2B5EF4-FFF2-40B4-BE49-F238E27FC236}">
                <a16:creationId xmlns:a16="http://schemas.microsoft.com/office/drawing/2014/main" id="{4205A9B5-08F0-F94F-B351-953555F579B3}"/>
              </a:ext>
            </a:extLst>
          </p:cNvPr>
          <p:cNvSpPr>
            <a:spLocks noGrp="1"/>
          </p:cNvSpPr>
          <p:nvPr>
            <p:ph idx="1"/>
          </p:nvPr>
        </p:nvSpPr>
        <p:spPr/>
        <p:txBody>
          <a:bodyPr>
            <a:normAutofit/>
          </a:bodyPr>
          <a:lstStyle/>
          <a:p>
            <a:r>
              <a:rPr lang="en-US" b="1" dirty="0"/>
              <a:t>Who is the moral agent?</a:t>
            </a:r>
          </a:p>
          <a:p>
            <a:pPr lvl="1"/>
            <a:r>
              <a:rPr lang="en-US" sz="2800" dirty="0"/>
              <a:t>The moral agent is the person or persons making the decision about whether or not to do the action specified in the Ethical Dilemma</a:t>
            </a:r>
          </a:p>
          <a:p>
            <a:pPr lvl="1"/>
            <a:r>
              <a:rPr lang="en-US" sz="2800" dirty="0"/>
              <a:t>Usually, the person or persons is listed in the Ethical Dilemma</a:t>
            </a:r>
          </a:p>
          <a:p>
            <a:pPr lvl="1"/>
            <a:r>
              <a:rPr lang="en-US" sz="2800" dirty="0"/>
              <a:t>Must be a person or persons</a:t>
            </a:r>
          </a:p>
          <a:p>
            <a:pPr lvl="2"/>
            <a:r>
              <a:rPr lang="en-US" sz="2800" dirty="0"/>
              <a:t>Cannot be an institution or company</a:t>
            </a:r>
          </a:p>
        </p:txBody>
      </p:sp>
      <p:sp>
        <p:nvSpPr>
          <p:cNvPr id="4" name="Slide Number Placeholder 3">
            <a:extLst>
              <a:ext uri="{FF2B5EF4-FFF2-40B4-BE49-F238E27FC236}">
                <a16:creationId xmlns:a16="http://schemas.microsoft.com/office/drawing/2014/main" id="{53F636D9-0199-B240-B2AC-097D2130F0CE}"/>
              </a:ext>
            </a:extLst>
          </p:cNvPr>
          <p:cNvSpPr>
            <a:spLocks noGrp="1"/>
          </p:cNvSpPr>
          <p:nvPr>
            <p:ph type="sldNum" sz="quarter" idx="12"/>
          </p:nvPr>
        </p:nvSpPr>
        <p:spPr/>
        <p:txBody>
          <a:bodyPr/>
          <a:lstStyle/>
          <a:p>
            <a:fld id="{C946975E-B60A-EB4A-89D1-AD55FA5642A7}" type="slidenum">
              <a:rPr lang="en-US" smtClean="0"/>
              <a:t>3</a:t>
            </a:fld>
            <a:endParaRPr lang="en-US"/>
          </a:p>
        </p:txBody>
      </p:sp>
    </p:spTree>
    <p:extLst>
      <p:ext uri="{BB962C8B-B14F-4D97-AF65-F5344CB8AC3E}">
        <p14:creationId xmlns:p14="http://schemas.microsoft.com/office/powerpoint/2010/main" val="311610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F0BB6-69C2-AC42-A763-9400EE9666D4}"/>
              </a:ext>
            </a:extLst>
          </p:cNvPr>
          <p:cNvSpPr>
            <a:spLocks noGrp="1"/>
          </p:cNvSpPr>
          <p:nvPr>
            <p:ph type="title"/>
          </p:nvPr>
        </p:nvSpPr>
        <p:spPr/>
        <p:txBody>
          <a:bodyPr/>
          <a:lstStyle/>
          <a:p>
            <a:r>
              <a:rPr lang="en-US" dirty="0"/>
              <a:t>Step 2</a:t>
            </a:r>
          </a:p>
        </p:txBody>
      </p:sp>
      <p:sp>
        <p:nvSpPr>
          <p:cNvPr id="3" name="Content Placeholder 2">
            <a:extLst>
              <a:ext uri="{FF2B5EF4-FFF2-40B4-BE49-F238E27FC236}">
                <a16:creationId xmlns:a16="http://schemas.microsoft.com/office/drawing/2014/main" id="{21909DE8-D928-2F4A-8A0A-EEAD73E47F01}"/>
              </a:ext>
            </a:extLst>
          </p:cNvPr>
          <p:cNvSpPr>
            <a:spLocks noGrp="1"/>
          </p:cNvSpPr>
          <p:nvPr>
            <p:ph idx="1"/>
          </p:nvPr>
        </p:nvSpPr>
        <p:spPr/>
        <p:txBody>
          <a:bodyPr>
            <a:normAutofit/>
          </a:bodyPr>
          <a:lstStyle/>
          <a:p>
            <a:r>
              <a:rPr lang="en-US" b="1" dirty="0"/>
              <a:t>What thing(s) of value is at stake?</a:t>
            </a:r>
          </a:p>
          <a:p>
            <a:pPr lvl="1"/>
            <a:r>
              <a:rPr lang="en-US" sz="2800" dirty="0"/>
              <a:t>What are the things of value that will be impacted if the action in the Ethical Dilemma is taken?</a:t>
            </a:r>
          </a:p>
          <a:p>
            <a:pPr lvl="1"/>
            <a:r>
              <a:rPr lang="en-US" sz="2800" dirty="0"/>
              <a:t>In addition to listing them, describe why they are at stake.</a:t>
            </a:r>
          </a:p>
        </p:txBody>
      </p:sp>
      <p:sp>
        <p:nvSpPr>
          <p:cNvPr id="4" name="Slide Number Placeholder 3">
            <a:extLst>
              <a:ext uri="{FF2B5EF4-FFF2-40B4-BE49-F238E27FC236}">
                <a16:creationId xmlns:a16="http://schemas.microsoft.com/office/drawing/2014/main" id="{7A1B123D-83AD-8142-A79B-51AA10E3543B}"/>
              </a:ext>
            </a:extLst>
          </p:cNvPr>
          <p:cNvSpPr>
            <a:spLocks noGrp="1"/>
          </p:cNvSpPr>
          <p:nvPr>
            <p:ph type="sldNum" sz="quarter" idx="12"/>
          </p:nvPr>
        </p:nvSpPr>
        <p:spPr/>
        <p:txBody>
          <a:bodyPr/>
          <a:lstStyle/>
          <a:p>
            <a:fld id="{C946975E-B60A-EB4A-89D1-AD55FA5642A7}" type="slidenum">
              <a:rPr lang="en-US" smtClean="0"/>
              <a:t>4</a:t>
            </a:fld>
            <a:endParaRPr lang="en-US"/>
          </a:p>
        </p:txBody>
      </p:sp>
    </p:spTree>
    <p:extLst>
      <p:ext uri="{BB962C8B-B14F-4D97-AF65-F5344CB8AC3E}">
        <p14:creationId xmlns:p14="http://schemas.microsoft.com/office/powerpoint/2010/main" val="333581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FAC90-0FB0-6A40-ABC1-26F088457545}"/>
              </a:ext>
            </a:extLst>
          </p:cNvPr>
          <p:cNvSpPr>
            <a:spLocks noGrp="1"/>
          </p:cNvSpPr>
          <p:nvPr>
            <p:ph type="title"/>
          </p:nvPr>
        </p:nvSpPr>
        <p:spPr/>
        <p:txBody>
          <a:bodyPr/>
          <a:lstStyle/>
          <a:p>
            <a:r>
              <a:rPr lang="en-US" dirty="0"/>
              <a:t>Step 3</a:t>
            </a:r>
          </a:p>
        </p:txBody>
      </p:sp>
      <p:sp>
        <p:nvSpPr>
          <p:cNvPr id="3" name="Content Placeholder 2">
            <a:extLst>
              <a:ext uri="{FF2B5EF4-FFF2-40B4-BE49-F238E27FC236}">
                <a16:creationId xmlns:a16="http://schemas.microsoft.com/office/drawing/2014/main" id="{6BA61C4D-0D40-D04D-AB1C-755838CD0D0E}"/>
              </a:ext>
            </a:extLst>
          </p:cNvPr>
          <p:cNvSpPr>
            <a:spLocks noGrp="1"/>
          </p:cNvSpPr>
          <p:nvPr>
            <p:ph idx="1"/>
          </p:nvPr>
        </p:nvSpPr>
        <p:spPr/>
        <p:txBody>
          <a:bodyPr/>
          <a:lstStyle/>
          <a:p>
            <a:r>
              <a:rPr lang="en-US" b="1" dirty="0"/>
              <a:t>Who are the (major) stakeholders?</a:t>
            </a:r>
          </a:p>
          <a:p>
            <a:pPr lvl="1"/>
            <a:r>
              <a:rPr lang="en-US" sz="2800" dirty="0"/>
              <a:t>Stakeholders are people who will be impacted by the action of the Ethical Dilemma</a:t>
            </a:r>
          </a:p>
          <a:p>
            <a:pPr lvl="1"/>
            <a:r>
              <a:rPr lang="en-US" sz="2800" dirty="0"/>
              <a:t>List them and why they are stakeholders</a:t>
            </a:r>
          </a:p>
          <a:p>
            <a:pPr lvl="1"/>
            <a:endParaRPr lang="en-US" dirty="0"/>
          </a:p>
        </p:txBody>
      </p:sp>
      <p:sp>
        <p:nvSpPr>
          <p:cNvPr id="4" name="Slide Number Placeholder 3">
            <a:extLst>
              <a:ext uri="{FF2B5EF4-FFF2-40B4-BE49-F238E27FC236}">
                <a16:creationId xmlns:a16="http://schemas.microsoft.com/office/drawing/2014/main" id="{6564610C-C160-7E4E-BF8A-09403E123B4F}"/>
              </a:ext>
            </a:extLst>
          </p:cNvPr>
          <p:cNvSpPr>
            <a:spLocks noGrp="1"/>
          </p:cNvSpPr>
          <p:nvPr>
            <p:ph type="sldNum" sz="quarter" idx="12"/>
          </p:nvPr>
        </p:nvSpPr>
        <p:spPr/>
        <p:txBody>
          <a:bodyPr/>
          <a:lstStyle/>
          <a:p>
            <a:fld id="{C946975E-B60A-EB4A-89D1-AD55FA5642A7}" type="slidenum">
              <a:rPr lang="en-US" smtClean="0"/>
              <a:t>5</a:t>
            </a:fld>
            <a:endParaRPr lang="en-US"/>
          </a:p>
        </p:txBody>
      </p:sp>
    </p:spTree>
    <p:extLst>
      <p:ext uri="{BB962C8B-B14F-4D97-AF65-F5344CB8AC3E}">
        <p14:creationId xmlns:p14="http://schemas.microsoft.com/office/powerpoint/2010/main" val="390749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51A1-FFE5-BF40-A10C-2A6C87F29F6C}"/>
              </a:ext>
            </a:extLst>
          </p:cNvPr>
          <p:cNvSpPr>
            <a:spLocks noGrp="1"/>
          </p:cNvSpPr>
          <p:nvPr>
            <p:ph type="title"/>
          </p:nvPr>
        </p:nvSpPr>
        <p:spPr/>
        <p:txBody>
          <a:bodyPr/>
          <a:lstStyle/>
          <a:p>
            <a:r>
              <a:rPr lang="en-US" dirty="0"/>
              <a:t>Step 4</a:t>
            </a:r>
          </a:p>
        </p:txBody>
      </p:sp>
      <p:sp>
        <p:nvSpPr>
          <p:cNvPr id="3" name="Content Placeholder 2">
            <a:extLst>
              <a:ext uri="{FF2B5EF4-FFF2-40B4-BE49-F238E27FC236}">
                <a16:creationId xmlns:a16="http://schemas.microsoft.com/office/drawing/2014/main" id="{6255FE20-3444-0542-A9C3-441FAC936908}"/>
              </a:ext>
            </a:extLst>
          </p:cNvPr>
          <p:cNvSpPr>
            <a:spLocks noGrp="1"/>
          </p:cNvSpPr>
          <p:nvPr>
            <p:ph idx="1"/>
          </p:nvPr>
        </p:nvSpPr>
        <p:spPr/>
        <p:txBody>
          <a:bodyPr/>
          <a:lstStyle/>
          <a:p>
            <a:r>
              <a:rPr lang="en-US" b="1" dirty="0"/>
              <a:t>What are the main courses of action?</a:t>
            </a:r>
          </a:p>
          <a:p>
            <a:pPr lvl="1"/>
            <a:r>
              <a:rPr lang="en-US" sz="2800" dirty="0"/>
              <a:t>For this course there exactly 2 possible courses of action</a:t>
            </a:r>
          </a:p>
          <a:p>
            <a:pPr lvl="1"/>
            <a:r>
              <a:rPr lang="en-US" sz="2800" dirty="0"/>
              <a:t>One must be the moral agent doing the action stated in the Ethical Dilemma</a:t>
            </a:r>
          </a:p>
          <a:p>
            <a:pPr lvl="2"/>
            <a:r>
              <a:rPr lang="en-US" sz="2800" dirty="0"/>
              <a:t>The other is the opposite of that </a:t>
            </a:r>
            <a:r>
              <a:rPr lang="en-US" sz="2800" u="sng" dirty="0"/>
              <a:t>or the moral agent not doing that action</a:t>
            </a:r>
          </a:p>
        </p:txBody>
      </p:sp>
      <p:sp>
        <p:nvSpPr>
          <p:cNvPr id="4" name="Slide Number Placeholder 3">
            <a:extLst>
              <a:ext uri="{FF2B5EF4-FFF2-40B4-BE49-F238E27FC236}">
                <a16:creationId xmlns:a16="http://schemas.microsoft.com/office/drawing/2014/main" id="{89789EE6-2ABE-744E-BDEE-0FA08A3E7D68}"/>
              </a:ext>
            </a:extLst>
          </p:cNvPr>
          <p:cNvSpPr>
            <a:spLocks noGrp="1"/>
          </p:cNvSpPr>
          <p:nvPr>
            <p:ph type="sldNum" sz="quarter" idx="12"/>
          </p:nvPr>
        </p:nvSpPr>
        <p:spPr/>
        <p:txBody>
          <a:bodyPr/>
          <a:lstStyle/>
          <a:p>
            <a:fld id="{C946975E-B60A-EB4A-89D1-AD55FA5642A7}" type="slidenum">
              <a:rPr lang="en-US" smtClean="0"/>
              <a:t>6</a:t>
            </a:fld>
            <a:endParaRPr lang="en-US"/>
          </a:p>
        </p:txBody>
      </p:sp>
    </p:spTree>
    <p:extLst>
      <p:ext uri="{BB962C8B-B14F-4D97-AF65-F5344CB8AC3E}">
        <p14:creationId xmlns:p14="http://schemas.microsoft.com/office/powerpoint/2010/main" val="1874217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7077-D9BD-8B4D-A3B4-BB27DDB47A29}"/>
              </a:ext>
            </a:extLst>
          </p:cNvPr>
          <p:cNvSpPr>
            <a:spLocks noGrp="1"/>
          </p:cNvSpPr>
          <p:nvPr>
            <p:ph type="title"/>
          </p:nvPr>
        </p:nvSpPr>
        <p:spPr/>
        <p:txBody>
          <a:bodyPr/>
          <a:lstStyle/>
          <a:p>
            <a:r>
              <a:rPr lang="en-US" dirty="0"/>
              <a:t>Step 5</a:t>
            </a:r>
          </a:p>
        </p:txBody>
      </p:sp>
      <p:sp>
        <p:nvSpPr>
          <p:cNvPr id="3" name="Content Placeholder 2">
            <a:extLst>
              <a:ext uri="{FF2B5EF4-FFF2-40B4-BE49-F238E27FC236}">
                <a16:creationId xmlns:a16="http://schemas.microsoft.com/office/drawing/2014/main" id="{900F0879-4FC1-B248-961F-D267F7A00D23}"/>
              </a:ext>
            </a:extLst>
          </p:cNvPr>
          <p:cNvSpPr>
            <a:spLocks noGrp="1"/>
          </p:cNvSpPr>
          <p:nvPr>
            <p:ph idx="1"/>
          </p:nvPr>
        </p:nvSpPr>
        <p:spPr/>
        <p:txBody>
          <a:bodyPr/>
          <a:lstStyle/>
          <a:p>
            <a:r>
              <a:rPr lang="en-US" b="1" dirty="0"/>
              <a:t>What are the probable consequences of each action on each set of stakeholders?</a:t>
            </a:r>
          </a:p>
          <a:p>
            <a:pPr lvl="1"/>
            <a:r>
              <a:rPr lang="en-US" sz="2800" dirty="0"/>
              <a:t>For </a:t>
            </a:r>
            <a:r>
              <a:rPr lang="en-US" sz="2800" i="1" u="sng" dirty="0"/>
              <a:t>each</a:t>
            </a:r>
            <a:r>
              <a:rPr lang="en-US" sz="2800" u="sng" dirty="0"/>
              <a:t> action </a:t>
            </a:r>
            <a:r>
              <a:rPr lang="en-US" sz="2800" dirty="0"/>
              <a:t>listed in Step 4, list the probable consequences for </a:t>
            </a:r>
            <a:r>
              <a:rPr lang="en-US" sz="2800" i="1" u="sng" dirty="0"/>
              <a:t>each</a:t>
            </a:r>
            <a:r>
              <a:rPr lang="en-US" sz="2800" u="sng" dirty="0"/>
              <a:t> stakeholder </a:t>
            </a:r>
            <a:r>
              <a:rPr lang="en-US" sz="2800" dirty="0"/>
              <a:t>listed in Step 3</a:t>
            </a:r>
          </a:p>
          <a:p>
            <a:pPr lvl="1"/>
            <a:r>
              <a:rPr lang="en-US" sz="2800" dirty="0"/>
              <a:t>You may wish to present this as a matrix or a bulleted list</a:t>
            </a:r>
          </a:p>
          <a:p>
            <a:pPr lvl="1"/>
            <a:r>
              <a:rPr lang="en-US" sz="2800" dirty="0"/>
              <a:t>Be sure that the action which is likely to result in the consequence you state is clearly identified.</a:t>
            </a:r>
          </a:p>
          <a:p>
            <a:pPr lvl="2"/>
            <a:r>
              <a:rPr lang="en-US" sz="2400" dirty="0"/>
              <a:t>Also identify the stakeholder who might experience the consequence.  If there is no consequence for a stakeholder, state it explicitly (”no consequence”).</a:t>
            </a:r>
          </a:p>
        </p:txBody>
      </p:sp>
      <p:sp>
        <p:nvSpPr>
          <p:cNvPr id="4" name="Slide Number Placeholder 3">
            <a:extLst>
              <a:ext uri="{FF2B5EF4-FFF2-40B4-BE49-F238E27FC236}">
                <a16:creationId xmlns:a16="http://schemas.microsoft.com/office/drawing/2014/main" id="{9C251C37-E3E0-5141-9502-D3EB6A8A5132}"/>
              </a:ext>
            </a:extLst>
          </p:cNvPr>
          <p:cNvSpPr>
            <a:spLocks noGrp="1"/>
          </p:cNvSpPr>
          <p:nvPr>
            <p:ph type="sldNum" sz="quarter" idx="12"/>
          </p:nvPr>
        </p:nvSpPr>
        <p:spPr/>
        <p:txBody>
          <a:bodyPr/>
          <a:lstStyle/>
          <a:p>
            <a:fld id="{C946975E-B60A-EB4A-89D1-AD55FA5642A7}" type="slidenum">
              <a:rPr lang="en-US" smtClean="0"/>
              <a:t>7</a:t>
            </a:fld>
            <a:endParaRPr lang="en-US"/>
          </a:p>
        </p:txBody>
      </p:sp>
    </p:spTree>
    <p:extLst>
      <p:ext uri="{BB962C8B-B14F-4D97-AF65-F5344CB8AC3E}">
        <p14:creationId xmlns:p14="http://schemas.microsoft.com/office/powerpoint/2010/main" val="15629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4C226-0320-D149-BFC7-004CE89A4B73}"/>
              </a:ext>
            </a:extLst>
          </p:cNvPr>
          <p:cNvSpPr>
            <a:spLocks noGrp="1"/>
          </p:cNvSpPr>
          <p:nvPr>
            <p:ph type="title"/>
          </p:nvPr>
        </p:nvSpPr>
        <p:spPr/>
        <p:txBody>
          <a:bodyPr/>
          <a:lstStyle/>
          <a:p>
            <a:r>
              <a:rPr lang="en-US" dirty="0"/>
              <a:t>Steps 6 – 9 Apply the workable ethical theories</a:t>
            </a:r>
          </a:p>
        </p:txBody>
      </p:sp>
      <p:sp>
        <p:nvSpPr>
          <p:cNvPr id="3" name="Content Placeholder 2">
            <a:extLst>
              <a:ext uri="{FF2B5EF4-FFF2-40B4-BE49-F238E27FC236}">
                <a16:creationId xmlns:a16="http://schemas.microsoft.com/office/drawing/2014/main" id="{44D455BA-2085-D44A-9582-2A2B6439953C}"/>
              </a:ext>
            </a:extLst>
          </p:cNvPr>
          <p:cNvSpPr>
            <a:spLocks noGrp="1"/>
          </p:cNvSpPr>
          <p:nvPr>
            <p:ph idx="1"/>
          </p:nvPr>
        </p:nvSpPr>
        <p:spPr>
          <a:xfrm>
            <a:off x="838200" y="1690688"/>
            <a:ext cx="10515600" cy="5030787"/>
          </a:xfrm>
        </p:spPr>
        <p:txBody>
          <a:bodyPr>
            <a:normAutofit fontScale="92500" lnSpcReduction="10000"/>
          </a:bodyPr>
          <a:lstStyle/>
          <a:p>
            <a:r>
              <a:rPr lang="en-US" dirty="0"/>
              <a:t>Be sure to state, at the end of each application, what the theory suggests – is the action of the ethical dilemma ethical or not?</a:t>
            </a:r>
          </a:p>
          <a:p>
            <a:pPr lvl="1"/>
            <a:r>
              <a:rPr lang="en-US" dirty="0"/>
              <a:t>Use the algorithms listed in the text and videos to apply each theory to the action of the dilemma.</a:t>
            </a:r>
          </a:p>
          <a:p>
            <a:r>
              <a:rPr lang="en-US" dirty="0"/>
              <a:t>Step 6 – </a:t>
            </a:r>
            <a:r>
              <a:rPr lang="en-US" b="1" dirty="0"/>
              <a:t>How does Kantian theory apply?</a:t>
            </a:r>
          </a:p>
          <a:p>
            <a:pPr lvl="1"/>
            <a:r>
              <a:rPr lang="en-US" sz="2800" dirty="0"/>
              <a:t>Apply both formulations of the categorical imperative</a:t>
            </a:r>
          </a:p>
          <a:p>
            <a:r>
              <a:rPr lang="en-US" dirty="0"/>
              <a:t>Step 7 – </a:t>
            </a:r>
            <a:r>
              <a:rPr lang="en-US" b="1" dirty="0"/>
              <a:t>How do Utilitarian theories apply?</a:t>
            </a:r>
          </a:p>
          <a:p>
            <a:pPr lvl="1"/>
            <a:r>
              <a:rPr lang="en-US" sz="2800" dirty="0"/>
              <a:t>Apply both Act Utilitarianism and Rule Utilitarianism</a:t>
            </a:r>
          </a:p>
          <a:p>
            <a:r>
              <a:rPr lang="en-US" dirty="0"/>
              <a:t>Step 8 – </a:t>
            </a:r>
            <a:r>
              <a:rPr lang="en-US" b="1" dirty="0"/>
              <a:t>How does Social Contract theory apply?</a:t>
            </a:r>
          </a:p>
          <a:p>
            <a:pPr lvl="1"/>
            <a:r>
              <a:rPr lang="en-US" sz="2800" dirty="0"/>
              <a:t>Discuss in terms of the “rights” of the actors/ stakeholders</a:t>
            </a:r>
          </a:p>
          <a:p>
            <a:r>
              <a:rPr lang="en-US" dirty="0"/>
              <a:t>Step 9 – </a:t>
            </a:r>
            <a:r>
              <a:rPr lang="en-US" b="1" dirty="0"/>
              <a:t>How do Virtue Ethics apply?</a:t>
            </a:r>
          </a:p>
          <a:p>
            <a:pPr lvl="1"/>
            <a:r>
              <a:rPr lang="en-US" sz="2800" dirty="0"/>
              <a:t>What would a virtuous person do?</a:t>
            </a:r>
          </a:p>
        </p:txBody>
      </p:sp>
      <p:sp>
        <p:nvSpPr>
          <p:cNvPr id="4" name="Slide Number Placeholder 3">
            <a:extLst>
              <a:ext uri="{FF2B5EF4-FFF2-40B4-BE49-F238E27FC236}">
                <a16:creationId xmlns:a16="http://schemas.microsoft.com/office/drawing/2014/main" id="{B3107225-21AB-A649-A9C2-5C29496EFA88}"/>
              </a:ext>
            </a:extLst>
          </p:cNvPr>
          <p:cNvSpPr>
            <a:spLocks noGrp="1"/>
          </p:cNvSpPr>
          <p:nvPr>
            <p:ph type="sldNum" sz="quarter" idx="12"/>
          </p:nvPr>
        </p:nvSpPr>
        <p:spPr/>
        <p:txBody>
          <a:bodyPr/>
          <a:lstStyle/>
          <a:p>
            <a:fld id="{C946975E-B60A-EB4A-89D1-AD55FA5642A7}" type="slidenum">
              <a:rPr lang="en-US" smtClean="0"/>
              <a:t>8</a:t>
            </a:fld>
            <a:endParaRPr lang="en-US"/>
          </a:p>
        </p:txBody>
      </p:sp>
    </p:spTree>
    <p:extLst>
      <p:ext uri="{BB962C8B-B14F-4D97-AF65-F5344CB8AC3E}">
        <p14:creationId xmlns:p14="http://schemas.microsoft.com/office/powerpoint/2010/main" val="554032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7DCD-94B8-8C4B-A1CB-C8BB16150F7C}"/>
              </a:ext>
            </a:extLst>
          </p:cNvPr>
          <p:cNvSpPr>
            <a:spLocks noGrp="1"/>
          </p:cNvSpPr>
          <p:nvPr>
            <p:ph type="title"/>
          </p:nvPr>
        </p:nvSpPr>
        <p:spPr/>
        <p:txBody>
          <a:bodyPr/>
          <a:lstStyle/>
          <a:p>
            <a:r>
              <a:rPr lang="en-US" dirty="0"/>
              <a:t>Step 10 – What do Professional codes of ethics indicate?</a:t>
            </a:r>
          </a:p>
        </p:txBody>
      </p:sp>
      <p:sp>
        <p:nvSpPr>
          <p:cNvPr id="3" name="Content Placeholder 2">
            <a:extLst>
              <a:ext uri="{FF2B5EF4-FFF2-40B4-BE49-F238E27FC236}">
                <a16:creationId xmlns:a16="http://schemas.microsoft.com/office/drawing/2014/main" id="{01A7B38D-F53F-F74C-A26C-6CC36626F3EF}"/>
              </a:ext>
            </a:extLst>
          </p:cNvPr>
          <p:cNvSpPr>
            <a:spLocks noGrp="1"/>
          </p:cNvSpPr>
          <p:nvPr>
            <p:ph idx="1"/>
          </p:nvPr>
        </p:nvSpPr>
        <p:spPr/>
        <p:txBody>
          <a:bodyPr>
            <a:normAutofit/>
          </a:bodyPr>
          <a:lstStyle/>
          <a:p>
            <a:r>
              <a:rPr lang="en-US" dirty="0"/>
              <a:t>List at least 3 clauses from each (total 6) of</a:t>
            </a:r>
          </a:p>
          <a:p>
            <a:pPr lvl="1"/>
            <a:r>
              <a:rPr lang="en-US" sz="2800" dirty="0"/>
              <a:t>ACM Code of Ethics</a:t>
            </a:r>
          </a:p>
          <a:p>
            <a:pPr lvl="1"/>
            <a:r>
              <a:rPr lang="en-US" sz="2800" dirty="0"/>
              <a:t>Software Engineering Code of Ethics</a:t>
            </a:r>
          </a:p>
          <a:p>
            <a:r>
              <a:rPr lang="en-US" dirty="0"/>
              <a:t>List the clause source (which Code of Ethics), clause number, clause statement, and describe how it applies.  Then state whether the clause would be violated if the action of the dilemma is taken.</a:t>
            </a:r>
          </a:p>
          <a:p>
            <a:r>
              <a:rPr lang="en-US" dirty="0"/>
              <a:t>Even if your topic is not about software engineering, you can find clauses that apply in the general sense</a:t>
            </a:r>
          </a:p>
        </p:txBody>
      </p:sp>
      <p:sp>
        <p:nvSpPr>
          <p:cNvPr id="4" name="Slide Number Placeholder 3">
            <a:extLst>
              <a:ext uri="{FF2B5EF4-FFF2-40B4-BE49-F238E27FC236}">
                <a16:creationId xmlns:a16="http://schemas.microsoft.com/office/drawing/2014/main" id="{055C7725-5A7D-6448-9D2F-705FD0A851F7}"/>
              </a:ext>
            </a:extLst>
          </p:cNvPr>
          <p:cNvSpPr>
            <a:spLocks noGrp="1"/>
          </p:cNvSpPr>
          <p:nvPr>
            <p:ph type="sldNum" sz="quarter" idx="12"/>
          </p:nvPr>
        </p:nvSpPr>
        <p:spPr/>
        <p:txBody>
          <a:bodyPr/>
          <a:lstStyle/>
          <a:p>
            <a:fld id="{C946975E-B60A-EB4A-89D1-AD55FA5642A7}" type="slidenum">
              <a:rPr lang="en-US" smtClean="0"/>
              <a:t>9</a:t>
            </a:fld>
            <a:endParaRPr lang="en-US"/>
          </a:p>
        </p:txBody>
      </p:sp>
    </p:spTree>
    <p:extLst>
      <p:ext uri="{BB962C8B-B14F-4D97-AF65-F5344CB8AC3E}">
        <p14:creationId xmlns:p14="http://schemas.microsoft.com/office/powerpoint/2010/main" val="665152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590</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11 Steps to do an Ethical Analysis</vt:lpstr>
      <vt:lpstr>The analysis is done on ____________</vt:lpstr>
      <vt:lpstr>Step 1</vt:lpstr>
      <vt:lpstr>Step 2</vt:lpstr>
      <vt:lpstr>Step 3</vt:lpstr>
      <vt:lpstr>Step 4</vt:lpstr>
      <vt:lpstr>Step 5</vt:lpstr>
      <vt:lpstr>Steps 6 – 9 Apply the workable ethical theories</vt:lpstr>
      <vt:lpstr>Step 10 – What do Professional codes of ethics indicate?</vt:lpstr>
      <vt:lpstr>Step 11 – Finally, what concrete action do you recommend?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Steps to do an Ethical Analysis</dc:title>
  <dc:creator>Linda Plotnick</dc:creator>
  <cp:lastModifiedBy>Egan, Richard W</cp:lastModifiedBy>
  <cp:revision>15</cp:revision>
  <dcterms:created xsi:type="dcterms:W3CDTF">2019-10-31T18:54:43Z</dcterms:created>
  <dcterms:modified xsi:type="dcterms:W3CDTF">2023-04-22T18:56:02Z</dcterms:modified>
</cp:coreProperties>
</file>