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6b9e9b7a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6b9e9b7a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6b9e9b7a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6b9e9b7a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6b9e9b7a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6b9e9b7a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6b9e9b7a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6b9e9b7a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6b9e9b7a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6b9e9b7a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6b9e9b7a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6b9e9b7a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6b9e9b7a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6b9e9b7a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6b9e9b7a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6b9e9b7a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6b9e9b7a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6b9e9b7a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6b9e9b7a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6b9e9b7a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6b9e9b7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6b9e9b7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6b9e9b7a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6b9e9b7a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6b9e9b7a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6b9e9b7a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6b9e9b7a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6b9e9b7a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6b9e9b7a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6b9e9b7a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6b9e9b7a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6b9e9b7a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6b9e9b7a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6b9e9b7a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6b9e9b7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6b9e9b7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6b9e9b7a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6b9e9b7a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6b9e9b7a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6b9e9b7a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6b9e9b7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6b9e9b7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6b9e9b7a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6b9e9b7a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6b9e9b7a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6b9e9b7a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6b9e9b7a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6b9e9b7a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6b9e9b7a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6b9e9b7a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b9e9b7a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6b9e9b7a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6b9e9b7a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6b9e9b7a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6b9e9b7a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6b9e9b7a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6b9e9b7a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6b9e9b7a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/>
              <a:t>QS World University Rankings 2025: </a:t>
            </a:r>
            <a:r>
              <a:rPr lang="en" sz="3920"/>
              <a:t>Machine Learning Analysis and Prediction</a:t>
            </a:r>
            <a:endParaRPr sz="392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0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80">
                <a:solidFill>
                  <a:srgbClr val="000000"/>
                </a:solidFill>
              </a:rPr>
              <a:t>Presented</a:t>
            </a:r>
            <a:r>
              <a:rPr lang="en" sz="2080">
                <a:solidFill>
                  <a:srgbClr val="000000"/>
                </a:solidFill>
              </a:rPr>
              <a:t> by  Youssef Masoud, Arnav Kucheriya, and Kushagra Verma</a:t>
            </a:r>
            <a:endParaRPr sz="208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Summary</a:t>
            </a:r>
            <a:endParaRPr/>
          </a:p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311700" y="1670625"/>
            <a:ext cx="85206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</a:pPr>
            <a:r>
              <a:rPr lang="en" sz="2200">
                <a:solidFill>
                  <a:schemeClr val="accent2"/>
                </a:solidFill>
              </a:rPr>
              <a:t>Linear Regression: Quick training, simple assumptions</a:t>
            </a:r>
            <a:endParaRPr sz="2200">
              <a:solidFill>
                <a:schemeClr val="accent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</a:pPr>
            <a:r>
              <a:rPr lang="en" sz="2200">
                <a:solidFill>
                  <a:schemeClr val="accent2"/>
                </a:solidFill>
              </a:rPr>
              <a:t>Random Forest: Handles complexity, avoids overfitting</a:t>
            </a:r>
            <a:endParaRPr sz="2200">
              <a:solidFill>
                <a:schemeClr val="accent2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Char char="●"/>
            </a:pPr>
            <a:r>
              <a:rPr lang="en" sz="2200">
                <a:solidFill>
                  <a:schemeClr val="accent2"/>
                </a:solidFill>
              </a:rPr>
              <a:t>Purpose: Predict Academic Reputation Scores accurately</a:t>
            </a:r>
            <a:endParaRPr sz="2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Code: Linear Regression</a:t>
            </a:r>
            <a:endParaRPr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0185"/>
            <a:ext cx="8520600" cy="17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Code: Random Forest</a:t>
            </a:r>
            <a:endParaRPr/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00" y="1632813"/>
            <a:ext cx="8771801" cy="18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Code</a:t>
            </a:r>
            <a:endParaRPr/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112938"/>
            <a:ext cx="7315200" cy="37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Comparison</a:t>
            </a:r>
            <a:endParaRPr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Linear Regression: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RMSE: </a:t>
            </a:r>
            <a:r>
              <a:rPr lang="en" sz="2200" u="sng">
                <a:solidFill>
                  <a:schemeClr val="dk1"/>
                </a:solidFill>
              </a:rPr>
              <a:t>15.53</a:t>
            </a:r>
            <a:endParaRPr sz="2200" u="sng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R² Score: </a:t>
            </a:r>
            <a:r>
              <a:rPr lang="en" sz="2200" u="sng">
                <a:solidFill>
                  <a:schemeClr val="dk1"/>
                </a:solidFill>
              </a:rPr>
              <a:t>0.64</a:t>
            </a:r>
            <a:endParaRPr sz="2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Random Forest: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RMSE: </a:t>
            </a:r>
            <a:r>
              <a:rPr lang="en" sz="2200" u="sng">
                <a:solidFill>
                  <a:schemeClr val="dk1"/>
                </a:solidFill>
              </a:rPr>
              <a:t>14.80</a:t>
            </a:r>
            <a:endParaRPr sz="2200" u="sng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R² Score: </a:t>
            </a:r>
            <a:r>
              <a:rPr lang="en" sz="2200" u="sng">
                <a:solidFill>
                  <a:schemeClr val="dk1"/>
                </a:solidFill>
              </a:rPr>
              <a:t>0.67</a:t>
            </a:r>
            <a:endParaRPr sz="22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Dataset Overview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Data Cleaning and Preprocessing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Exploratory Data Analysis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Model Selection and Training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Model Evaluation and Visualizations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Feature Importance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Conclusions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and R² Score Comparison</a:t>
            </a:r>
            <a:endParaRPr/>
          </a:p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601500" cy="41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17725"/>
            <a:ext cx="453462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These Models?</a:t>
            </a:r>
            <a:endParaRPr/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Linear Regression: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Easy to interpret, good baseline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Random Forest: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Captures non-linearities, robust to overfitting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Comparison provides balanced insight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193" name="Google Shape;19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Research impact (citations) is a critical determinant of academic reputation.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Employer reputation plays a significant supporting role.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Random Forest captures hidden patterns better than linear models.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High-quality data preprocessing is crucial for model accuracy.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Institutional strategies should prioritize research output and industry engagement.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Data Issues: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Missing or corrupted entries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Inconsistent data formatting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Modeling Issues: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Linear Regression limited in capturing complex patterns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Mitigation: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Careful data cleaning, choosing an ensemble model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5" name="Google Shape;20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This project analyzed the QS World University Rankings 2025 dataset to predict Academic Reputation Scores based on institutional features. Through a structured machine learning workflow, several important insights emerged: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Random Forest outperformed Linear Regression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Focus on research and employer links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Machine learning provides strategic insights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Understand factors influencing university rankings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Predict Academic Reputation Scores using machine learning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Compare the performance of Linear Regression and Random Forest models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Identify key predictors for academic reputation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Source: QS World University Rankings 2025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27 Columns, 1,500+ Universities 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Key Features: Reputation scores, research impact, faculty ratios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Details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Feature Types: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Categorical: Institution Name, Location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Numerical: Various score features (e.g., citations, employment outcomes)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Special Notes: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Missing values represented as '-'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 features highly correlated with each other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Preprocessing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7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Convert score columns to numeric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Handle missing values 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Label encode categorical features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Preprocessing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Missing Values: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~5% of records dropped due to incomplete data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Label Encoding: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Institution Name and Location turned into integers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Rationale: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Ensured clean numeric matrix input for modeling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Why Data Preprocessing Matters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Ensures model compatibility Improves accuracy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Improves accuracy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Reduces biases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Understand patterns and relationships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Identify important variables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Guide feature selection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