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88" r:id="rId1"/>
  </p:sldMasterIdLst>
  <p:notesMasterIdLst>
    <p:notesMasterId r:id="rId8"/>
  </p:notesMasterIdLst>
  <p:handoutMasterIdLst>
    <p:handoutMasterId r:id="rId9"/>
  </p:handoutMasterIdLst>
  <p:sldIdLst>
    <p:sldId id="258" r:id="rId2"/>
    <p:sldId id="264" r:id="rId3"/>
    <p:sldId id="265" r:id="rId4"/>
    <p:sldId id="257" r:id="rId5"/>
    <p:sldId id="263" r:id="rId6"/>
    <p:sldId id="266" r:id="rId7"/>
  </p:sldIdLst>
  <p:sldSz cx="9144000" cy="6858000" type="screen4x3"/>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orient="horz" pos="1117" userDrawn="1">
          <p15:clr>
            <a:srgbClr val="A4A3A4"/>
          </p15:clr>
        </p15:guide>
        <p15:guide id="3" orient="horz" pos="1525" userDrawn="1">
          <p15:clr>
            <a:srgbClr val="A4A3A4"/>
          </p15:clr>
        </p15:guide>
        <p15:guide id="4" orient="horz" pos="3929" userDrawn="1">
          <p15:clr>
            <a:srgbClr val="A4A3A4"/>
          </p15:clr>
        </p15:guide>
        <p15:guide id="5" pos="204" userDrawn="1">
          <p15:clr>
            <a:srgbClr val="A4A3A4"/>
          </p15:clr>
        </p15:guide>
        <p15:guide id="6" pos="555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CB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2"/>
  </p:normalViewPr>
  <p:slideViewPr>
    <p:cSldViewPr showGuides="1">
      <p:cViewPr varScale="1">
        <p:scale>
          <a:sx n="91" d="100"/>
          <a:sy n="91" d="100"/>
        </p:scale>
        <p:origin x="1147" y="77"/>
      </p:cViewPr>
      <p:guideLst>
        <p:guide orient="horz" pos="300"/>
        <p:guide orient="horz" pos="1117"/>
        <p:guide orient="horz" pos="1525"/>
        <p:guide orient="horz" pos="3929"/>
        <p:guide pos="204"/>
        <p:guide pos="5556"/>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32" d="100"/>
          <a:sy n="132" d="100"/>
        </p:scale>
        <p:origin x="4344"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3B4800-137F-4CB6-8075-5FBD5B7CCB7E}" type="slidenum">
              <a:rPr lang="en-GB" smtClean="0"/>
              <a:t>‹#›</a:t>
            </a:fld>
            <a:endParaRPr lang="en-GB" dirty="0"/>
          </a:p>
        </p:txBody>
      </p:sp>
    </p:spTree>
    <p:extLst>
      <p:ext uri="{BB962C8B-B14F-4D97-AF65-F5344CB8AC3E}">
        <p14:creationId xmlns:p14="http://schemas.microsoft.com/office/powerpoint/2010/main" val="30720141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7A06A-650F-4CE8-B8A3-9C9422B0D088}" type="slidenum">
              <a:rPr lang="en-GB" smtClean="0"/>
              <a:t>‹#›</a:t>
            </a:fld>
            <a:endParaRPr lang="en-GB" dirty="0"/>
          </a:p>
        </p:txBody>
      </p:sp>
    </p:spTree>
    <p:extLst>
      <p:ext uri="{BB962C8B-B14F-4D97-AF65-F5344CB8AC3E}">
        <p14:creationId xmlns:p14="http://schemas.microsoft.com/office/powerpoint/2010/main" val="38016684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0</a:t>
            </a:fld>
            <a:endParaRPr lang="en-GB" dirty="0"/>
          </a:p>
        </p:txBody>
      </p:sp>
    </p:spTree>
    <p:extLst>
      <p:ext uri="{BB962C8B-B14F-4D97-AF65-F5344CB8AC3E}">
        <p14:creationId xmlns:p14="http://schemas.microsoft.com/office/powerpoint/2010/main" val="4290912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1</a:t>
            </a:fld>
            <a:endParaRPr lang="en-GB" dirty="0"/>
          </a:p>
        </p:txBody>
      </p:sp>
    </p:spTree>
    <p:extLst>
      <p:ext uri="{BB962C8B-B14F-4D97-AF65-F5344CB8AC3E}">
        <p14:creationId xmlns:p14="http://schemas.microsoft.com/office/powerpoint/2010/main" val="179922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2</a:t>
            </a:fld>
            <a:endParaRPr lang="en-GB" dirty="0"/>
          </a:p>
        </p:txBody>
      </p:sp>
    </p:spTree>
    <p:extLst>
      <p:ext uri="{BB962C8B-B14F-4D97-AF65-F5344CB8AC3E}">
        <p14:creationId xmlns:p14="http://schemas.microsoft.com/office/powerpoint/2010/main" val="142286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3</a:t>
            </a:fld>
            <a:endParaRPr lang="en-GB" dirty="0"/>
          </a:p>
        </p:txBody>
      </p:sp>
    </p:spTree>
    <p:extLst>
      <p:ext uri="{BB962C8B-B14F-4D97-AF65-F5344CB8AC3E}">
        <p14:creationId xmlns:p14="http://schemas.microsoft.com/office/powerpoint/2010/main" val="232629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endParaRPr lang="en-GB" dirty="0"/>
          </a:p>
        </p:txBody>
      </p:sp>
      <p:sp>
        <p:nvSpPr>
          <p:cNvPr id="5" name="Slide Number Placeholder 4"/>
          <p:cNvSpPr>
            <a:spLocks noGrp="1"/>
          </p:cNvSpPr>
          <p:nvPr>
            <p:ph type="sldNum" sz="quarter" idx="11"/>
          </p:nvPr>
        </p:nvSpPr>
        <p:spPr/>
        <p:txBody>
          <a:bodyPr/>
          <a:lstStyle/>
          <a:p>
            <a:fld id="{5C87A06A-650F-4CE8-B8A3-9C9422B0D088}" type="slidenum">
              <a:rPr lang="en-GB" smtClean="0"/>
              <a:t>4</a:t>
            </a:fld>
            <a:endParaRPr lang="en-GB" dirty="0"/>
          </a:p>
        </p:txBody>
      </p:sp>
    </p:spTree>
    <p:extLst>
      <p:ext uri="{BB962C8B-B14F-4D97-AF65-F5344CB8AC3E}">
        <p14:creationId xmlns:p14="http://schemas.microsoft.com/office/powerpoint/2010/main" val="169153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9600" y="878400"/>
            <a:ext cx="8492400" cy="856800"/>
          </a:xfrm>
        </p:spPr>
        <p:txBody>
          <a:bodyPr>
            <a:normAutofit/>
          </a:bodyPr>
          <a:lstStyle/>
          <a:p>
            <a:r>
              <a:rPr lang="en-GB" noProof="0" dirty="0"/>
              <a:t>Click to edit Master title style</a:t>
            </a:r>
          </a:p>
        </p:txBody>
      </p:sp>
      <p:sp>
        <p:nvSpPr>
          <p:cNvPr id="3" name="Subtitle 2"/>
          <p:cNvSpPr>
            <a:spLocks noGrp="1"/>
          </p:cNvSpPr>
          <p:nvPr>
            <p:ph type="subTitle" idx="1"/>
          </p:nvPr>
        </p:nvSpPr>
        <p:spPr>
          <a:xfrm>
            <a:off x="309600" y="2466000"/>
            <a:ext cx="8492400" cy="963000"/>
          </a:xfrm>
        </p:spPr>
        <p:txBody>
          <a:bodyPr lIns="360000">
            <a:noAutofit/>
          </a:bodyPr>
          <a:lstStyle>
            <a:lvl1pPr marL="0" indent="0" algn="l">
              <a:lnSpc>
                <a:spcPct val="100000"/>
              </a:lnSpc>
              <a:buNone/>
              <a:defRPr sz="2000">
                <a:solidFill>
                  <a:schemeClr val="tx1"/>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GB" noProof="0" dirty="0"/>
              <a:t>Click to edit Master subtitle style</a:t>
            </a:r>
          </a:p>
        </p:txBody>
      </p:sp>
    </p:spTree>
    <p:extLst>
      <p:ext uri="{BB962C8B-B14F-4D97-AF65-F5344CB8AC3E}">
        <p14:creationId xmlns:p14="http://schemas.microsoft.com/office/powerpoint/2010/main" val="16977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a:t>Click to edit Master title style</a:t>
            </a:r>
            <a:endParaRPr lang="en-GB" noProof="0" dirty="0"/>
          </a:p>
        </p:txBody>
      </p:sp>
      <p:sp>
        <p:nvSpPr>
          <p:cNvPr id="5" name="Content Placeholder 4"/>
          <p:cNvSpPr>
            <a:spLocks noGrp="1"/>
          </p:cNvSpPr>
          <p:nvPr>
            <p:ph sz="quarter" idx="11"/>
          </p:nvPr>
        </p:nvSpPr>
        <p:spPr>
          <a:xfrm>
            <a:off x="309600" y="2109600"/>
            <a:ext cx="8492400" cy="4071600"/>
          </a:xfrm>
        </p:spPr>
        <p:txBody>
          <a:bodyPr/>
          <a:lstStyle>
            <a:lvl1pPr>
              <a:lnSpc>
                <a:spcPct val="100000"/>
              </a:lnSpc>
              <a:buClr>
                <a:schemeClr val="tx1"/>
              </a:buClr>
              <a:defRPr/>
            </a:lvl1pPr>
            <a:lvl2pPr marL="269980" indent="-269980">
              <a:lnSpc>
                <a:spcPct val="100000"/>
              </a:lnSpc>
              <a:buClr>
                <a:schemeClr val="tx1"/>
              </a:buClr>
              <a:buFont typeface="Arial" panose="020B0604020202020204" pitchFamily="34" charset="0"/>
              <a:buChar char="&gt;"/>
              <a:defRPr/>
            </a:lvl2pPr>
            <a:lvl3pPr marL="539711" indent="-269980">
              <a:lnSpc>
                <a:spcPct val="100000"/>
              </a:lnSpc>
              <a:buClr>
                <a:schemeClr val="tx1"/>
              </a:buClr>
              <a:buFont typeface="Arial" panose="020B0604020202020204" pitchFamily="34" charset="0"/>
              <a:buChar char="&gt;"/>
              <a:defRPr/>
            </a:lvl3pPr>
            <a:lvl4pPr marL="809940" indent="-269980">
              <a:lnSpc>
                <a:spcPct val="100000"/>
              </a:lnSpc>
              <a:buClr>
                <a:schemeClr val="tx1"/>
              </a:buClr>
              <a:buFont typeface="Arial" panose="020B0604020202020204" pitchFamily="34" charset="0"/>
              <a:buChar char="&gt;"/>
              <a:defRPr/>
            </a:lvl4pPr>
            <a:lvl5pPr marL="1081008" indent="-271443">
              <a:lnSpc>
                <a:spcPct val="100000"/>
              </a:lnSpc>
              <a:buClr>
                <a:schemeClr val="tx1"/>
              </a:buClr>
              <a:buFont typeface="Arial" panose="020B0604020202020204" pitchFamily="34" charset="0"/>
              <a:buChar char="&g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292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170531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47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4" name="Subtitle 2"/>
          <p:cNvSpPr>
            <a:spLocks noGrp="1"/>
          </p:cNvSpPr>
          <p:nvPr>
            <p:ph type="subTitle" idx="1"/>
          </p:nvPr>
        </p:nvSpPr>
        <p:spPr>
          <a:xfrm>
            <a:off x="309600" y="2109600"/>
            <a:ext cx="8492400" cy="1319400"/>
          </a:xfrm>
        </p:spPr>
        <p:txBody>
          <a:bodyPr lIns="360000">
            <a:normAutofit/>
          </a:bodyPr>
          <a:lstStyle>
            <a:lvl1pPr marL="0" indent="0" algn="l">
              <a:lnSpc>
                <a:spcPct val="100000"/>
              </a:lnSpc>
              <a:buNone/>
              <a:defRPr sz="2000">
                <a:solidFill>
                  <a:schemeClr val="tx1"/>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noProof="0"/>
              <a:t>Click to edit Master subtitle style</a:t>
            </a:r>
            <a:endParaRPr lang="en-GB" noProof="0" dirty="0"/>
          </a:p>
        </p:txBody>
      </p:sp>
    </p:spTree>
    <p:extLst>
      <p:ext uri="{BB962C8B-B14F-4D97-AF65-F5344CB8AC3E}">
        <p14:creationId xmlns:p14="http://schemas.microsoft.com/office/powerpoint/2010/main" val="115291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600" y="208801"/>
            <a:ext cx="8492400" cy="856800"/>
          </a:xfrm>
          <a:prstGeom prst="rect">
            <a:avLst/>
          </a:prstGeom>
        </p:spPr>
        <p:txBody>
          <a:bodyPr vert="horz" lIns="360000" tIns="45720" rIns="91440" bIns="45720" rtlCol="0" anchor="ctr">
            <a:normAutofit/>
          </a:bodyPr>
          <a:lstStyle/>
          <a:p>
            <a:r>
              <a:rPr lang="en-GB" noProof="0" dirty="0"/>
              <a:t>Click to edit Master title style</a:t>
            </a:r>
          </a:p>
        </p:txBody>
      </p:sp>
      <p:sp>
        <p:nvSpPr>
          <p:cNvPr id="3" name="Text Placeholder 2"/>
          <p:cNvSpPr>
            <a:spLocks noGrp="1"/>
          </p:cNvSpPr>
          <p:nvPr>
            <p:ph type="body" idx="1"/>
          </p:nvPr>
        </p:nvSpPr>
        <p:spPr>
          <a:xfrm>
            <a:off x="309600" y="2109601"/>
            <a:ext cx="8492400" cy="3992749"/>
          </a:xfrm>
          <a:prstGeom prst="rect">
            <a:avLst/>
          </a:prstGeom>
        </p:spPr>
        <p:txBody>
          <a:bodyPr vert="horz" lIns="36000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4" name="TextBox 33"/>
          <p:cNvSpPr txBox="1"/>
          <p:nvPr/>
        </p:nvSpPr>
        <p:spPr>
          <a:xfrm>
            <a:off x="6397200" y="6246000"/>
            <a:ext cx="2422800" cy="475200"/>
          </a:xfrm>
          <a:prstGeom prst="rect">
            <a:avLst/>
          </a:prstGeom>
          <a:noFill/>
          <a:ln>
            <a:noFill/>
          </a:ln>
        </p:spPr>
        <p:txBody>
          <a:bodyPr wrap="square" rtlCol="0">
            <a:noAutofit/>
          </a:bodyPr>
          <a:lstStyle/>
          <a:p>
            <a:pPr algn="r"/>
            <a:fld id="{4AF128E2-2701-4D68-A416-2CE5FC2DF8FF}" type="slidenum">
              <a:rPr lang="en-GB" sz="1000" smtClean="0"/>
              <a:t>‹#›</a:t>
            </a:fld>
            <a:endParaRPr lang="en-GB" sz="1000" dirty="0"/>
          </a:p>
        </p:txBody>
      </p:sp>
      <p:cxnSp>
        <p:nvCxnSpPr>
          <p:cNvPr id="13" name="Straight Connector 12">
            <a:extLst>
              <a:ext uri="{FF2B5EF4-FFF2-40B4-BE49-F238E27FC236}">
                <a16:creationId xmlns:a16="http://schemas.microsoft.com/office/drawing/2014/main" id="{CFC20E95-5752-4AB0-AB9E-A45B68D9E5C6}"/>
              </a:ext>
            </a:extLst>
          </p:cNvPr>
          <p:cNvCxnSpPr/>
          <p:nvPr userDrawn="1"/>
        </p:nvCxnSpPr>
        <p:spPr>
          <a:xfrm>
            <a:off x="323850" y="980728"/>
            <a:ext cx="847815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9D899EF-CB58-4B06-9FCB-CBDAB8FE8368}"/>
              </a:ext>
            </a:extLst>
          </p:cNvPr>
          <p:cNvPicPr>
            <a:picLocks noChangeAspect="1"/>
          </p:cNvPicPr>
          <p:nvPr userDrawn="1"/>
        </p:nvPicPr>
        <p:blipFill>
          <a:blip r:embed="rId7"/>
          <a:stretch>
            <a:fillRect/>
          </a:stretch>
        </p:blipFill>
        <p:spPr>
          <a:xfrm>
            <a:off x="107504" y="6314031"/>
            <a:ext cx="1790950" cy="438211"/>
          </a:xfrm>
          <a:prstGeom prst="rect">
            <a:avLst/>
          </a:prstGeom>
        </p:spPr>
      </p:pic>
    </p:spTree>
    <p:extLst>
      <p:ext uri="{BB962C8B-B14F-4D97-AF65-F5344CB8AC3E}">
        <p14:creationId xmlns:p14="http://schemas.microsoft.com/office/powerpoint/2010/main" val="392939185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sldNum="0" hdr="0" ftr="0" dt="0"/>
  <p:txStyles>
    <p:titleStyle>
      <a:lvl1pPr marL="0" indent="0" algn="l" defTabSz="914332" rtl="0" eaLnBrk="1" latinLnBrk="0" hangingPunct="1">
        <a:spcBef>
          <a:spcPct val="0"/>
        </a:spcBef>
        <a:buNone/>
        <a:defRPr sz="2400" kern="1200">
          <a:solidFill>
            <a:schemeClr val="tx1"/>
          </a:solidFill>
          <a:latin typeface="Arial" pitchFamily="34" charset="0"/>
          <a:ea typeface="+mj-ea"/>
          <a:cs typeface="Arial" pitchFamily="34" charset="0"/>
        </a:defRPr>
      </a:lvl1pPr>
    </p:titleStyle>
    <p:bodyStyle>
      <a:lvl1pPr marL="0" indent="0" algn="l" defTabSz="914332" rtl="0" eaLnBrk="1" latinLnBrk="0" hangingPunct="1">
        <a:lnSpc>
          <a:spcPct val="100000"/>
        </a:lnSpc>
        <a:spcBef>
          <a:spcPts val="0"/>
        </a:spcBef>
        <a:spcAft>
          <a:spcPts val="1200"/>
        </a:spcAft>
        <a:buClr>
          <a:schemeClr val="tx1"/>
        </a:buClr>
        <a:buFont typeface="Arial" pitchFamily="34" charset="0"/>
        <a:buNone/>
        <a:defRPr sz="2000" kern="1200">
          <a:solidFill>
            <a:schemeClr val="tx1"/>
          </a:solidFill>
          <a:latin typeface="Arial" pitchFamily="34" charset="0"/>
          <a:ea typeface="+mn-ea"/>
          <a:cs typeface="Arial" pitchFamily="34" charset="0"/>
        </a:defRPr>
      </a:lvl1pPr>
      <a:lvl2pPr marL="269855"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2pPr>
      <a:lvl3pPr marL="539711"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3pPr>
      <a:lvl4pPr marL="809940" indent="-269980"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4pPr>
      <a:lvl5pPr marL="1079920" indent="-269855" algn="l" defTabSz="914332" rtl="0" eaLnBrk="1" latinLnBrk="0" hangingPunct="1">
        <a:lnSpc>
          <a:spcPct val="100000"/>
        </a:lnSpc>
        <a:spcBef>
          <a:spcPts val="0"/>
        </a:spcBef>
        <a:spcAft>
          <a:spcPts val="1200"/>
        </a:spcAft>
        <a:buClr>
          <a:schemeClr val="tx1"/>
        </a:buClr>
        <a:buFont typeface="TradeGothic" pitchFamily="2" charset="0"/>
        <a:buChar char="&gt;"/>
        <a:defRPr sz="2000" kern="1200">
          <a:solidFill>
            <a:schemeClr val="tx1"/>
          </a:solidFill>
          <a:latin typeface="Arial" pitchFamily="34" charset="0"/>
          <a:ea typeface="+mn-ea"/>
          <a:cs typeface="Arial" pitchFamily="34" charset="0"/>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2366B-00DA-4F72-A92E-9FA495C8281F}"/>
              </a:ext>
            </a:extLst>
          </p:cNvPr>
          <p:cNvSpPr txBox="1"/>
          <p:nvPr/>
        </p:nvSpPr>
        <p:spPr>
          <a:xfrm>
            <a:off x="251520" y="1052736"/>
            <a:ext cx="7344816" cy="523220"/>
          </a:xfrm>
          <a:prstGeom prst="rect">
            <a:avLst/>
          </a:prstGeom>
          <a:noFill/>
        </p:spPr>
        <p:txBody>
          <a:bodyPr wrap="square" rtlCol="0">
            <a:spAutoFit/>
          </a:bodyPr>
          <a:lstStyle/>
          <a:p>
            <a:r>
              <a:rPr lang="en-US" sz="2800" b="1" dirty="0">
                <a:solidFill>
                  <a:srgbClr val="C00000"/>
                </a:solidFill>
              </a:rPr>
              <a:t>Data Analysis: </a:t>
            </a:r>
            <a:r>
              <a:rPr lang="en-US" sz="2800" b="1" dirty="0"/>
              <a:t>Red Bull Account Sales</a:t>
            </a:r>
            <a:endParaRPr lang="en-US" sz="2800" dirty="0"/>
          </a:p>
        </p:txBody>
      </p:sp>
      <p:sp>
        <p:nvSpPr>
          <p:cNvPr id="3" name="TextBox 2">
            <a:extLst>
              <a:ext uri="{FF2B5EF4-FFF2-40B4-BE49-F238E27FC236}">
                <a16:creationId xmlns:a16="http://schemas.microsoft.com/office/drawing/2014/main" id="{818FDFB4-9EA3-A667-A6B9-2C198BEFF285}"/>
              </a:ext>
            </a:extLst>
          </p:cNvPr>
          <p:cNvSpPr txBox="1"/>
          <p:nvPr/>
        </p:nvSpPr>
        <p:spPr>
          <a:xfrm>
            <a:off x="5238609" y="3573016"/>
            <a:ext cx="3707343" cy="400110"/>
          </a:xfrm>
          <a:prstGeom prst="rect">
            <a:avLst/>
          </a:prstGeom>
          <a:noFill/>
        </p:spPr>
        <p:txBody>
          <a:bodyPr wrap="square" rtlCol="0">
            <a:spAutoFit/>
          </a:bodyPr>
          <a:lstStyle/>
          <a:p>
            <a:r>
              <a:rPr lang="en-US" sz="2000" dirty="0"/>
              <a:t>By: </a:t>
            </a:r>
            <a:r>
              <a:rPr lang="en-US" sz="2000" dirty="0">
                <a:solidFill>
                  <a:schemeClr val="accent3">
                    <a:lumMod val="75000"/>
                  </a:schemeClr>
                </a:solidFill>
                <a:highlight>
                  <a:srgbClr val="E3CBD2"/>
                </a:highlight>
                <a:latin typeface="Bell MT" panose="02020503060305020303" pitchFamily="18" charset="0"/>
              </a:rPr>
              <a:t>Arnav Razdan</a:t>
            </a:r>
          </a:p>
        </p:txBody>
      </p:sp>
    </p:spTree>
    <p:extLst>
      <p:ext uri="{BB962C8B-B14F-4D97-AF65-F5344CB8AC3E}">
        <p14:creationId xmlns:p14="http://schemas.microsoft.com/office/powerpoint/2010/main" val="13780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309600" y="116632"/>
            <a:ext cx="8492400" cy="856800"/>
          </a:xfrm>
        </p:spPr>
        <p:txBody>
          <a:bodyPr anchor="ctr">
            <a:normAutofit/>
          </a:bodyPr>
          <a:lstStyle/>
          <a:p>
            <a:r>
              <a:rPr lang="en-US" dirty="0"/>
              <a:t>Sales Growth by Account and Account Type </a:t>
            </a:r>
          </a:p>
        </p:txBody>
      </p:sp>
      <p:sp>
        <p:nvSpPr>
          <p:cNvPr id="8" name="TextBox 7">
            <a:extLst>
              <a:ext uri="{FF2B5EF4-FFF2-40B4-BE49-F238E27FC236}">
                <a16:creationId xmlns:a16="http://schemas.microsoft.com/office/drawing/2014/main" id="{BBC209E0-2229-44BE-AFA2-44178C3EF4E1}"/>
              </a:ext>
            </a:extLst>
          </p:cNvPr>
          <p:cNvSpPr txBox="1"/>
          <p:nvPr/>
        </p:nvSpPr>
        <p:spPr>
          <a:xfrm>
            <a:off x="539552" y="1556792"/>
            <a:ext cx="8262448" cy="338554"/>
          </a:xfrm>
          <a:prstGeom prst="rect">
            <a:avLst/>
          </a:prstGeom>
          <a:noFill/>
        </p:spPr>
        <p:txBody>
          <a:bodyPr wrap="square" rtlCol="0">
            <a:spAutoFit/>
          </a:bodyPr>
          <a:lstStyle/>
          <a:p>
            <a:r>
              <a:rPr lang="en-US" sz="1600" i="1" dirty="0"/>
              <a:t>Graph(s) of trends and data for sales by account and / or account type</a:t>
            </a:r>
          </a:p>
        </p:txBody>
      </p:sp>
      <p:pic>
        <p:nvPicPr>
          <p:cNvPr id="11" name="Picture 10">
            <a:extLst>
              <a:ext uri="{FF2B5EF4-FFF2-40B4-BE49-F238E27FC236}">
                <a16:creationId xmlns:a16="http://schemas.microsoft.com/office/drawing/2014/main" id="{4565874C-758F-F227-09E7-F15178A7A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955" y="2124074"/>
            <a:ext cx="4038600" cy="2762647"/>
          </a:xfrm>
          <a:prstGeom prst="rect">
            <a:avLst/>
          </a:prstGeom>
        </p:spPr>
      </p:pic>
      <p:pic>
        <p:nvPicPr>
          <p:cNvPr id="13" name="Picture 12">
            <a:extLst>
              <a:ext uri="{FF2B5EF4-FFF2-40B4-BE49-F238E27FC236}">
                <a16:creationId xmlns:a16="http://schemas.microsoft.com/office/drawing/2014/main" id="{76930841-21F3-7F21-DDF8-8D5DB9507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978" y="2276872"/>
            <a:ext cx="4039054" cy="2609850"/>
          </a:xfrm>
          <a:prstGeom prst="rect">
            <a:avLst/>
          </a:prstGeom>
        </p:spPr>
      </p:pic>
    </p:spTree>
    <p:extLst>
      <p:ext uri="{BB962C8B-B14F-4D97-AF65-F5344CB8AC3E}">
        <p14:creationId xmlns:p14="http://schemas.microsoft.com/office/powerpoint/2010/main" val="392015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a:xfrm>
            <a:off x="309600" y="123928"/>
            <a:ext cx="8492400" cy="856800"/>
          </a:xfrm>
        </p:spPr>
        <p:txBody>
          <a:bodyPr/>
          <a:lstStyle/>
          <a:p>
            <a:r>
              <a:rPr lang="en-US" dirty="0"/>
              <a:t>Best and Worst Performing Accounts by Account Type </a:t>
            </a:r>
            <a:br>
              <a:rPr lang="en-US" dirty="0"/>
            </a:br>
            <a:r>
              <a:rPr lang="en-US" dirty="0"/>
              <a:t>(5 Year CAGR)</a:t>
            </a:r>
          </a:p>
        </p:txBody>
      </p:sp>
      <p:graphicFrame>
        <p:nvGraphicFramePr>
          <p:cNvPr id="2" name="Table 2">
            <a:extLst>
              <a:ext uri="{FF2B5EF4-FFF2-40B4-BE49-F238E27FC236}">
                <a16:creationId xmlns:a16="http://schemas.microsoft.com/office/drawing/2014/main" id="{39BED1BA-1528-4F65-B2F1-CBF4568A01CC}"/>
              </a:ext>
            </a:extLst>
          </p:cNvPr>
          <p:cNvGraphicFramePr>
            <a:graphicFrameLocks noGrp="1"/>
          </p:cNvGraphicFramePr>
          <p:nvPr>
            <p:extLst>
              <p:ext uri="{D42A27DB-BD31-4B8C-83A1-F6EECF244321}">
                <p14:modId xmlns:p14="http://schemas.microsoft.com/office/powerpoint/2010/main" val="479527685"/>
              </p:ext>
            </p:extLst>
          </p:nvPr>
        </p:nvGraphicFramePr>
        <p:xfrm>
          <a:off x="1547664" y="1484784"/>
          <a:ext cx="7254336" cy="1112520"/>
        </p:xfrm>
        <a:graphic>
          <a:graphicData uri="http://schemas.openxmlformats.org/drawingml/2006/table">
            <a:tbl>
              <a:tblPr firstRow="1" bandRow="1">
                <a:tableStyleId>{21E4AEA4-8DFA-4A89-87EB-49C32662AFE0}</a:tableStyleId>
              </a:tblPr>
              <a:tblGrid>
                <a:gridCol w="1813584">
                  <a:extLst>
                    <a:ext uri="{9D8B030D-6E8A-4147-A177-3AD203B41FA5}">
                      <a16:colId xmlns:a16="http://schemas.microsoft.com/office/drawing/2014/main" val="241334165"/>
                    </a:ext>
                  </a:extLst>
                </a:gridCol>
                <a:gridCol w="1813584">
                  <a:extLst>
                    <a:ext uri="{9D8B030D-6E8A-4147-A177-3AD203B41FA5}">
                      <a16:colId xmlns:a16="http://schemas.microsoft.com/office/drawing/2014/main" val="90931574"/>
                    </a:ext>
                  </a:extLst>
                </a:gridCol>
                <a:gridCol w="1813584">
                  <a:extLst>
                    <a:ext uri="{9D8B030D-6E8A-4147-A177-3AD203B41FA5}">
                      <a16:colId xmlns:a16="http://schemas.microsoft.com/office/drawing/2014/main" val="4258227894"/>
                    </a:ext>
                  </a:extLst>
                </a:gridCol>
                <a:gridCol w="1813584">
                  <a:extLst>
                    <a:ext uri="{9D8B030D-6E8A-4147-A177-3AD203B41FA5}">
                      <a16:colId xmlns:a16="http://schemas.microsoft.com/office/drawing/2014/main" val="1547353100"/>
                    </a:ext>
                  </a:extLst>
                </a:gridCol>
              </a:tblGrid>
              <a:tr h="370840">
                <a:tc>
                  <a:txBody>
                    <a:bodyPr/>
                    <a:lstStyle/>
                    <a:p>
                      <a:r>
                        <a:rPr lang="en-US" dirty="0"/>
                        <a:t>Bar</a:t>
                      </a:r>
                    </a:p>
                  </a:txBody>
                  <a:tcPr/>
                </a:tc>
                <a:tc>
                  <a:txBody>
                    <a:bodyPr/>
                    <a:lstStyle/>
                    <a:p>
                      <a:r>
                        <a:rPr lang="en-US" dirty="0"/>
                        <a:t>Restaurant</a:t>
                      </a:r>
                    </a:p>
                  </a:txBody>
                  <a:tcPr/>
                </a:tc>
                <a:tc>
                  <a:txBody>
                    <a:bodyPr/>
                    <a:lstStyle/>
                    <a:p>
                      <a:r>
                        <a:rPr lang="en-US" dirty="0"/>
                        <a:t>Club</a:t>
                      </a:r>
                    </a:p>
                  </a:txBody>
                  <a:tcPr/>
                </a:tc>
                <a:tc>
                  <a:txBody>
                    <a:bodyPr/>
                    <a:lstStyle/>
                    <a:p>
                      <a:r>
                        <a:rPr lang="en-US" dirty="0"/>
                        <a:t>Event Venue</a:t>
                      </a:r>
                    </a:p>
                  </a:txBody>
                  <a:tcPr/>
                </a:tc>
                <a:extLst>
                  <a:ext uri="{0D108BD9-81ED-4DB2-BD59-A6C34878D82A}">
                    <a16:rowId xmlns:a16="http://schemas.microsoft.com/office/drawing/2014/main" val="702891833"/>
                  </a:ext>
                </a:extLst>
              </a:tr>
              <a:tr h="370840">
                <a:tc>
                  <a:txBody>
                    <a:bodyPr/>
                    <a:lstStyle/>
                    <a:p>
                      <a:r>
                        <a:rPr lang="en-US" dirty="0"/>
                        <a:t>Bar 6</a:t>
                      </a:r>
                    </a:p>
                  </a:txBody>
                  <a:tcPr/>
                </a:tc>
                <a:tc>
                  <a:txBody>
                    <a:bodyPr/>
                    <a:lstStyle/>
                    <a:p>
                      <a:r>
                        <a:rPr lang="en-US" dirty="0"/>
                        <a:t>Restaurant 4</a:t>
                      </a:r>
                    </a:p>
                  </a:txBody>
                  <a:tcPr/>
                </a:tc>
                <a:tc>
                  <a:txBody>
                    <a:bodyPr/>
                    <a:lstStyle/>
                    <a:p>
                      <a:r>
                        <a:rPr lang="en-US" dirty="0"/>
                        <a:t>Nightclub 3</a:t>
                      </a:r>
                    </a:p>
                  </a:txBody>
                  <a:tcPr/>
                </a:tc>
                <a:tc>
                  <a:txBody>
                    <a:bodyPr/>
                    <a:lstStyle/>
                    <a:p>
                      <a:r>
                        <a:rPr lang="en-US" dirty="0"/>
                        <a:t>Event Venue 8</a:t>
                      </a:r>
                    </a:p>
                  </a:txBody>
                  <a:tcPr/>
                </a:tc>
                <a:extLst>
                  <a:ext uri="{0D108BD9-81ED-4DB2-BD59-A6C34878D82A}">
                    <a16:rowId xmlns:a16="http://schemas.microsoft.com/office/drawing/2014/main" val="588259681"/>
                  </a:ext>
                </a:extLst>
              </a:tr>
              <a:tr h="370840">
                <a:tc>
                  <a:txBody>
                    <a:bodyPr/>
                    <a:lstStyle/>
                    <a:p>
                      <a:r>
                        <a:rPr lang="en-US" dirty="0"/>
                        <a:t>Bar 8</a:t>
                      </a:r>
                    </a:p>
                  </a:txBody>
                  <a:tcPr/>
                </a:tc>
                <a:tc>
                  <a:txBody>
                    <a:bodyPr/>
                    <a:lstStyle/>
                    <a:p>
                      <a:r>
                        <a:rPr lang="en-US" dirty="0"/>
                        <a:t>Restaurant 1</a:t>
                      </a:r>
                    </a:p>
                  </a:txBody>
                  <a:tcPr/>
                </a:tc>
                <a:tc>
                  <a:txBody>
                    <a:bodyPr/>
                    <a:lstStyle/>
                    <a:p>
                      <a:r>
                        <a:rPr lang="en-US" dirty="0"/>
                        <a:t>Nightclub 4</a:t>
                      </a:r>
                    </a:p>
                  </a:txBody>
                  <a:tcPr/>
                </a:tc>
                <a:tc>
                  <a:txBody>
                    <a:bodyPr/>
                    <a:lstStyle/>
                    <a:p>
                      <a:r>
                        <a:rPr lang="en-US" dirty="0"/>
                        <a:t>Event Venue 13</a:t>
                      </a:r>
                    </a:p>
                  </a:txBody>
                  <a:tcPr/>
                </a:tc>
                <a:extLst>
                  <a:ext uri="{0D108BD9-81ED-4DB2-BD59-A6C34878D82A}">
                    <a16:rowId xmlns:a16="http://schemas.microsoft.com/office/drawing/2014/main" val="3277665397"/>
                  </a:ext>
                </a:extLst>
              </a:tr>
            </a:tbl>
          </a:graphicData>
        </a:graphic>
      </p:graphicFrame>
      <p:graphicFrame>
        <p:nvGraphicFramePr>
          <p:cNvPr id="4" name="Table 2">
            <a:extLst>
              <a:ext uri="{FF2B5EF4-FFF2-40B4-BE49-F238E27FC236}">
                <a16:creationId xmlns:a16="http://schemas.microsoft.com/office/drawing/2014/main" id="{500FE621-EEC2-4BA2-B541-9597644B792B}"/>
              </a:ext>
            </a:extLst>
          </p:cNvPr>
          <p:cNvGraphicFramePr>
            <a:graphicFrameLocks noGrp="1"/>
          </p:cNvGraphicFramePr>
          <p:nvPr>
            <p:extLst>
              <p:ext uri="{D42A27DB-BD31-4B8C-83A1-F6EECF244321}">
                <p14:modId xmlns:p14="http://schemas.microsoft.com/office/powerpoint/2010/main" val="246793315"/>
              </p:ext>
            </p:extLst>
          </p:nvPr>
        </p:nvGraphicFramePr>
        <p:xfrm>
          <a:off x="1547664" y="3139776"/>
          <a:ext cx="7254336" cy="1112520"/>
        </p:xfrm>
        <a:graphic>
          <a:graphicData uri="http://schemas.openxmlformats.org/drawingml/2006/table">
            <a:tbl>
              <a:tblPr firstRow="1" bandRow="1">
                <a:tableStyleId>{21E4AEA4-8DFA-4A89-87EB-49C32662AFE0}</a:tableStyleId>
              </a:tblPr>
              <a:tblGrid>
                <a:gridCol w="1813584">
                  <a:extLst>
                    <a:ext uri="{9D8B030D-6E8A-4147-A177-3AD203B41FA5}">
                      <a16:colId xmlns:a16="http://schemas.microsoft.com/office/drawing/2014/main" val="241334165"/>
                    </a:ext>
                  </a:extLst>
                </a:gridCol>
                <a:gridCol w="1813584">
                  <a:extLst>
                    <a:ext uri="{9D8B030D-6E8A-4147-A177-3AD203B41FA5}">
                      <a16:colId xmlns:a16="http://schemas.microsoft.com/office/drawing/2014/main" val="90931574"/>
                    </a:ext>
                  </a:extLst>
                </a:gridCol>
                <a:gridCol w="1813584">
                  <a:extLst>
                    <a:ext uri="{9D8B030D-6E8A-4147-A177-3AD203B41FA5}">
                      <a16:colId xmlns:a16="http://schemas.microsoft.com/office/drawing/2014/main" val="4258227894"/>
                    </a:ext>
                  </a:extLst>
                </a:gridCol>
                <a:gridCol w="1813584">
                  <a:extLst>
                    <a:ext uri="{9D8B030D-6E8A-4147-A177-3AD203B41FA5}">
                      <a16:colId xmlns:a16="http://schemas.microsoft.com/office/drawing/2014/main" val="1547353100"/>
                    </a:ext>
                  </a:extLst>
                </a:gridCol>
              </a:tblGrid>
              <a:tr h="370840">
                <a:tc>
                  <a:txBody>
                    <a:bodyPr/>
                    <a:lstStyle/>
                    <a:p>
                      <a:r>
                        <a:rPr lang="en-US" dirty="0"/>
                        <a:t>Bar</a:t>
                      </a:r>
                    </a:p>
                  </a:txBody>
                  <a:tcPr/>
                </a:tc>
                <a:tc>
                  <a:txBody>
                    <a:bodyPr/>
                    <a:lstStyle/>
                    <a:p>
                      <a:r>
                        <a:rPr lang="en-US" dirty="0"/>
                        <a:t>Restaurant</a:t>
                      </a:r>
                    </a:p>
                  </a:txBody>
                  <a:tcPr/>
                </a:tc>
                <a:tc>
                  <a:txBody>
                    <a:bodyPr/>
                    <a:lstStyle/>
                    <a:p>
                      <a:r>
                        <a:rPr lang="en-US" dirty="0"/>
                        <a:t>Club</a:t>
                      </a:r>
                    </a:p>
                  </a:txBody>
                  <a:tcPr/>
                </a:tc>
                <a:tc>
                  <a:txBody>
                    <a:bodyPr/>
                    <a:lstStyle/>
                    <a:p>
                      <a:r>
                        <a:rPr lang="en-US" dirty="0"/>
                        <a:t>Event Venue</a:t>
                      </a:r>
                    </a:p>
                  </a:txBody>
                  <a:tcPr/>
                </a:tc>
                <a:extLst>
                  <a:ext uri="{0D108BD9-81ED-4DB2-BD59-A6C34878D82A}">
                    <a16:rowId xmlns:a16="http://schemas.microsoft.com/office/drawing/2014/main" val="702891833"/>
                  </a:ext>
                </a:extLst>
              </a:tr>
              <a:tr h="370840">
                <a:tc>
                  <a:txBody>
                    <a:bodyPr/>
                    <a:lstStyle/>
                    <a:p>
                      <a:r>
                        <a:rPr lang="en-US" dirty="0"/>
                        <a:t>Bar 5</a:t>
                      </a:r>
                    </a:p>
                  </a:txBody>
                  <a:tcPr/>
                </a:tc>
                <a:tc>
                  <a:txBody>
                    <a:bodyPr/>
                    <a:lstStyle/>
                    <a:p>
                      <a:r>
                        <a:rPr lang="en-US" dirty="0"/>
                        <a:t>Restaurant 6 </a:t>
                      </a:r>
                    </a:p>
                  </a:txBody>
                  <a:tcPr/>
                </a:tc>
                <a:tc>
                  <a:txBody>
                    <a:bodyPr/>
                    <a:lstStyle/>
                    <a:p>
                      <a:r>
                        <a:rPr lang="en-US" dirty="0"/>
                        <a:t>Nightclub 8</a:t>
                      </a:r>
                    </a:p>
                  </a:txBody>
                  <a:tcPr/>
                </a:tc>
                <a:tc>
                  <a:txBody>
                    <a:bodyPr/>
                    <a:lstStyle/>
                    <a:p>
                      <a:r>
                        <a:rPr lang="en-US" dirty="0"/>
                        <a:t>Event Venue 1</a:t>
                      </a:r>
                    </a:p>
                  </a:txBody>
                  <a:tcPr/>
                </a:tc>
                <a:extLst>
                  <a:ext uri="{0D108BD9-81ED-4DB2-BD59-A6C34878D82A}">
                    <a16:rowId xmlns:a16="http://schemas.microsoft.com/office/drawing/2014/main" val="588259681"/>
                  </a:ext>
                </a:extLst>
              </a:tr>
              <a:tr h="370840">
                <a:tc>
                  <a:txBody>
                    <a:bodyPr/>
                    <a:lstStyle/>
                    <a:p>
                      <a:r>
                        <a:rPr lang="en-US" dirty="0"/>
                        <a:t>Bar 10</a:t>
                      </a:r>
                    </a:p>
                  </a:txBody>
                  <a:tcPr/>
                </a:tc>
                <a:tc>
                  <a:txBody>
                    <a:bodyPr/>
                    <a:lstStyle/>
                    <a:p>
                      <a:r>
                        <a:rPr lang="en-US" dirty="0"/>
                        <a:t>Restaurant 15</a:t>
                      </a:r>
                    </a:p>
                  </a:txBody>
                  <a:tcPr/>
                </a:tc>
                <a:tc>
                  <a:txBody>
                    <a:bodyPr/>
                    <a:lstStyle/>
                    <a:p>
                      <a:r>
                        <a:rPr lang="en-US" dirty="0"/>
                        <a:t>Nightclub 10</a:t>
                      </a:r>
                    </a:p>
                  </a:txBody>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dirty="0"/>
                        <a:t>Event Venue 11</a:t>
                      </a:r>
                    </a:p>
                  </a:txBody>
                  <a:tcPr/>
                </a:tc>
                <a:extLst>
                  <a:ext uri="{0D108BD9-81ED-4DB2-BD59-A6C34878D82A}">
                    <a16:rowId xmlns:a16="http://schemas.microsoft.com/office/drawing/2014/main" val="3277665397"/>
                  </a:ext>
                </a:extLst>
              </a:tr>
            </a:tbl>
          </a:graphicData>
        </a:graphic>
      </p:graphicFrame>
      <p:sp>
        <p:nvSpPr>
          <p:cNvPr id="3" name="TextBox 2">
            <a:extLst>
              <a:ext uri="{FF2B5EF4-FFF2-40B4-BE49-F238E27FC236}">
                <a16:creationId xmlns:a16="http://schemas.microsoft.com/office/drawing/2014/main" id="{4995D19B-1891-4D63-8DBF-893951BED43B}"/>
              </a:ext>
            </a:extLst>
          </p:cNvPr>
          <p:cNvSpPr txBox="1"/>
          <p:nvPr/>
        </p:nvSpPr>
        <p:spPr>
          <a:xfrm>
            <a:off x="252059" y="1456357"/>
            <a:ext cx="1512168" cy="646331"/>
          </a:xfrm>
          <a:prstGeom prst="rect">
            <a:avLst/>
          </a:prstGeom>
          <a:noFill/>
        </p:spPr>
        <p:txBody>
          <a:bodyPr wrap="square" rtlCol="0">
            <a:spAutoFit/>
          </a:bodyPr>
          <a:lstStyle/>
          <a:p>
            <a:r>
              <a:rPr lang="en-US" dirty="0"/>
              <a:t>Top 2 Accounts</a:t>
            </a:r>
          </a:p>
        </p:txBody>
      </p:sp>
      <p:sp>
        <p:nvSpPr>
          <p:cNvPr id="6" name="TextBox 5">
            <a:extLst>
              <a:ext uri="{FF2B5EF4-FFF2-40B4-BE49-F238E27FC236}">
                <a16:creationId xmlns:a16="http://schemas.microsoft.com/office/drawing/2014/main" id="{CBD67694-2FBE-4D05-81CF-2CE5E73390F6}"/>
              </a:ext>
            </a:extLst>
          </p:cNvPr>
          <p:cNvSpPr txBox="1"/>
          <p:nvPr/>
        </p:nvSpPr>
        <p:spPr>
          <a:xfrm>
            <a:off x="251520" y="3117405"/>
            <a:ext cx="1512168" cy="646331"/>
          </a:xfrm>
          <a:prstGeom prst="rect">
            <a:avLst/>
          </a:prstGeom>
          <a:noFill/>
        </p:spPr>
        <p:txBody>
          <a:bodyPr wrap="square" rtlCol="0">
            <a:spAutoFit/>
          </a:bodyPr>
          <a:lstStyle/>
          <a:p>
            <a:r>
              <a:rPr lang="en-US" dirty="0"/>
              <a:t>Bottom 2 Accounts</a:t>
            </a:r>
          </a:p>
        </p:txBody>
      </p:sp>
    </p:spTree>
    <p:extLst>
      <p:ext uri="{BB962C8B-B14F-4D97-AF65-F5344CB8AC3E}">
        <p14:creationId xmlns:p14="http://schemas.microsoft.com/office/powerpoint/2010/main" val="356197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p:txBody>
          <a:bodyPr/>
          <a:lstStyle/>
          <a:p>
            <a:r>
              <a:rPr lang="en-US" dirty="0"/>
              <a:t>Total Sales by Account Type and Year</a:t>
            </a:r>
          </a:p>
        </p:txBody>
      </p:sp>
      <p:sp>
        <p:nvSpPr>
          <p:cNvPr id="7" name="TextBox 6">
            <a:extLst>
              <a:ext uri="{FF2B5EF4-FFF2-40B4-BE49-F238E27FC236}">
                <a16:creationId xmlns:a16="http://schemas.microsoft.com/office/drawing/2014/main" id="{88CE299E-FE86-4493-A9D5-066932F182EC}"/>
              </a:ext>
            </a:extLst>
          </p:cNvPr>
          <p:cNvSpPr txBox="1"/>
          <p:nvPr/>
        </p:nvSpPr>
        <p:spPr>
          <a:xfrm>
            <a:off x="539552" y="1556792"/>
            <a:ext cx="8262448" cy="338554"/>
          </a:xfrm>
          <a:prstGeom prst="rect">
            <a:avLst/>
          </a:prstGeom>
          <a:noFill/>
        </p:spPr>
        <p:txBody>
          <a:bodyPr wrap="square" rtlCol="0">
            <a:spAutoFit/>
          </a:bodyPr>
          <a:lstStyle/>
          <a:p>
            <a:r>
              <a:rPr lang="en-US" sz="1600" i="1" dirty="0"/>
              <a:t>Graph(s) of trends and data for total sales by account type and year…</a:t>
            </a:r>
          </a:p>
        </p:txBody>
      </p:sp>
      <p:pic>
        <p:nvPicPr>
          <p:cNvPr id="3" name="Picture 2">
            <a:extLst>
              <a:ext uri="{FF2B5EF4-FFF2-40B4-BE49-F238E27FC236}">
                <a16:creationId xmlns:a16="http://schemas.microsoft.com/office/drawing/2014/main" id="{52ABB834-FA83-5764-8DE6-DA30E7E98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359" y="2130455"/>
            <a:ext cx="2664296" cy="1904559"/>
          </a:xfrm>
          <a:prstGeom prst="rect">
            <a:avLst/>
          </a:prstGeom>
        </p:spPr>
      </p:pic>
      <p:pic>
        <p:nvPicPr>
          <p:cNvPr id="6" name="Picture 5">
            <a:extLst>
              <a:ext uri="{FF2B5EF4-FFF2-40B4-BE49-F238E27FC236}">
                <a16:creationId xmlns:a16="http://schemas.microsoft.com/office/drawing/2014/main" id="{B357A0D2-B1D9-EC8A-361A-1F7AAC828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47" y="4341586"/>
            <a:ext cx="2664296" cy="1919243"/>
          </a:xfrm>
          <a:prstGeom prst="rect">
            <a:avLst/>
          </a:prstGeom>
        </p:spPr>
      </p:pic>
      <p:pic>
        <p:nvPicPr>
          <p:cNvPr id="9" name="Picture 8">
            <a:extLst>
              <a:ext uri="{FF2B5EF4-FFF2-40B4-BE49-F238E27FC236}">
                <a16:creationId xmlns:a16="http://schemas.microsoft.com/office/drawing/2014/main" id="{760C468E-742A-687F-6650-F9D3539710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7729" y="2130455"/>
            <a:ext cx="2664296" cy="1904559"/>
          </a:xfrm>
          <a:prstGeom prst="rect">
            <a:avLst/>
          </a:prstGeom>
        </p:spPr>
      </p:pic>
      <p:pic>
        <p:nvPicPr>
          <p:cNvPr id="11" name="Picture 10">
            <a:extLst>
              <a:ext uri="{FF2B5EF4-FFF2-40B4-BE49-F238E27FC236}">
                <a16:creationId xmlns:a16="http://schemas.microsoft.com/office/drawing/2014/main" id="{33235D51-CE75-8CEF-B131-1498CF272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47" y="2115771"/>
            <a:ext cx="2793691" cy="1919243"/>
          </a:xfrm>
          <a:prstGeom prst="rect">
            <a:avLst/>
          </a:prstGeom>
        </p:spPr>
      </p:pic>
      <p:pic>
        <p:nvPicPr>
          <p:cNvPr id="13" name="Picture 12">
            <a:extLst>
              <a:ext uri="{FF2B5EF4-FFF2-40B4-BE49-F238E27FC236}">
                <a16:creationId xmlns:a16="http://schemas.microsoft.com/office/drawing/2014/main" id="{D0901881-430F-FC11-0BDF-13A7F2BC86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795" y="4341586"/>
            <a:ext cx="2793691" cy="1919243"/>
          </a:xfrm>
          <a:prstGeom prst="rect">
            <a:avLst/>
          </a:prstGeom>
        </p:spPr>
      </p:pic>
    </p:spTree>
    <p:extLst>
      <p:ext uri="{BB962C8B-B14F-4D97-AF65-F5344CB8AC3E}">
        <p14:creationId xmlns:p14="http://schemas.microsoft.com/office/powerpoint/2010/main" val="381357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F0FE7-03EB-4F6C-AB4C-B106BB533DBD}"/>
              </a:ext>
            </a:extLst>
          </p:cNvPr>
          <p:cNvSpPr>
            <a:spLocks noGrp="1"/>
          </p:cNvSpPr>
          <p:nvPr>
            <p:ph type="title"/>
          </p:nvPr>
        </p:nvSpPr>
        <p:spPr/>
        <p:txBody>
          <a:bodyPr/>
          <a:lstStyle/>
          <a:p>
            <a:r>
              <a:rPr lang="en-US" dirty="0"/>
              <a:t>Observations and Key Takeaways</a:t>
            </a:r>
          </a:p>
        </p:txBody>
      </p:sp>
      <p:sp>
        <p:nvSpPr>
          <p:cNvPr id="2" name="TextBox 1">
            <a:extLst>
              <a:ext uri="{FF2B5EF4-FFF2-40B4-BE49-F238E27FC236}">
                <a16:creationId xmlns:a16="http://schemas.microsoft.com/office/drawing/2014/main" id="{767651F4-BA92-40D8-9255-3FB9FCAEE43F}"/>
              </a:ext>
            </a:extLst>
          </p:cNvPr>
          <p:cNvSpPr txBox="1"/>
          <p:nvPr/>
        </p:nvSpPr>
        <p:spPr>
          <a:xfrm>
            <a:off x="539552" y="1556792"/>
            <a:ext cx="8352928"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a:t>From the sales analysis it was found out that Accounts that are in Club category are bringing the highest amount but to note that there is 2 to 4 percentage of gap in total over other categories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the year of 2017, Bars were best for business but as years gone by we see growth in businesses in Clubs, Hotels and restraint leaving behind the Bars in the matter of sales, Highest growth being in Clubs.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Best performing Accounts from all accounts are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Worst performing Accounts from all accounts are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Growth of Sales in every Category over five years can be seen as follows:</a:t>
            </a:r>
          </a:p>
          <a:p>
            <a:pPr marL="285750" indent="-285750">
              <a:buFont typeface="Arial" panose="020B0604020202020204" pitchFamily="34" charset="0"/>
              <a:buChar char="•"/>
            </a:pPr>
            <a:endParaRPr lang="en-US" sz="1400" dirty="0"/>
          </a:p>
          <a:p>
            <a:endParaRPr lang="en-US" sz="1400" dirty="0"/>
          </a:p>
          <a:p>
            <a:endParaRPr lang="en-US" sz="1400" dirty="0"/>
          </a:p>
          <a:p>
            <a:endParaRPr lang="en-US" sz="1400" dirty="0"/>
          </a:p>
        </p:txBody>
      </p:sp>
      <p:graphicFrame>
        <p:nvGraphicFramePr>
          <p:cNvPr id="3" name="Table 2">
            <a:extLst>
              <a:ext uri="{FF2B5EF4-FFF2-40B4-BE49-F238E27FC236}">
                <a16:creationId xmlns:a16="http://schemas.microsoft.com/office/drawing/2014/main" id="{1CDA493A-B6F9-40BB-0132-AC1CDD726335}"/>
              </a:ext>
            </a:extLst>
          </p:cNvPr>
          <p:cNvGraphicFramePr>
            <a:graphicFrameLocks noGrp="1"/>
          </p:cNvGraphicFramePr>
          <p:nvPr>
            <p:extLst>
              <p:ext uri="{D42A27DB-BD31-4B8C-83A1-F6EECF244321}">
                <p14:modId xmlns:p14="http://schemas.microsoft.com/office/powerpoint/2010/main" val="341980157"/>
              </p:ext>
            </p:extLst>
          </p:nvPr>
        </p:nvGraphicFramePr>
        <p:xfrm>
          <a:off x="4860032" y="2996952"/>
          <a:ext cx="3744416" cy="548640"/>
        </p:xfrm>
        <a:graphic>
          <a:graphicData uri="http://schemas.openxmlformats.org/drawingml/2006/table">
            <a:tbl>
              <a:tblPr/>
              <a:tblGrid>
                <a:gridCol w="1872208">
                  <a:extLst>
                    <a:ext uri="{9D8B030D-6E8A-4147-A177-3AD203B41FA5}">
                      <a16:colId xmlns:a16="http://schemas.microsoft.com/office/drawing/2014/main" val="1819109191"/>
                    </a:ext>
                  </a:extLst>
                </a:gridCol>
                <a:gridCol w="1872208">
                  <a:extLst>
                    <a:ext uri="{9D8B030D-6E8A-4147-A177-3AD203B41FA5}">
                      <a16:colId xmlns:a16="http://schemas.microsoft.com/office/drawing/2014/main" val="1319593789"/>
                    </a:ext>
                  </a:extLst>
                </a:gridCol>
              </a:tblGrid>
              <a:tr h="216024">
                <a:tc>
                  <a:txBody>
                    <a:bodyPr/>
                    <a:lstStyle/>
                    <a:p>
                      <a:pPr rtl="0" fontAlgn="b"/>
                      <a:r>
                        <a:rPr lang="en-US" dirty="0">
                          <a:effectLst/>
                        </a:rPr>
                        <a:t>Restaurant 4</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39413</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97772781"/>
                  </a:ext>
                </a:extLst>
              </a:tr>
              <a:tr h="216024">
                <a:tc>
                  <a:txBody>
                    <a:bodyPr/>
                    <a:lstStyle/>
                    <a:p>
                      <a:pPr rtl="0" fontAlgn="b"/>
                      <a:r>
                        <a:rPr lang="en-US" dirty="0">
                          <a:effectLst/>
                        </a:rPr>
                        <a:t>Nightclub 3</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dirty="0">
                          <a:effectLst/>
                        </a:rPr>
                        <a:t>39331</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25617269"/>
                  </a:ext>
                </a:extLst>
              </a:tr>
            </a:tbl>
          </a:graphicData>
        </a:graphic>
      </p:graphicFrame>
      <p:graphicFrame>
        <p:nvGraphicFramePr>
          <p:cNvPr id="4" name="Table 3">
            <a:extLst>
              <a:ext uri="{FF2B5EF4-FFF2-40B4-BE49-F238E27FC236}">
                <a16:creationId xmlns:a16="http://schemas.microsoft.com/office/drawing/2014/main" id="{C6D3C6CA-376D-E82C-0252-181ABCB96405}"/>
              </a:ext>
            </a:extLst>
          </p:cNvPr>
          <p:cNvGraphicFramePr>
            <a:graphicFrameLocks noGrp="1"/>
          </p:cNvGraphicFramePr>
          <p:nvPr>
            <p:extLst>
              <p:ext uri="{D42A27DB-BD31-4B8C-83A1-F6EECF244321}">
                <p14:modId xmlns:p14="http://schemas.microsoft.com/office/powerpoint/2010/main" val="1888230426"/>
              </p:ext>
            </p:extLst>
          </p:nvPr>
        </p:nvGraphicFramePr>
        <p:xfrm>
          <a:off x="4860032" y="3755916"/>
          <a:ext cx="3744416" cy="548640"/>
        </p:xfrm>
        <a:graphic>
          <a:graphicData uri="http://schemas.openxmlformats.org/drawingml/2006/table">
            <a:tbl>
              <a:tblPr/>
              <a:tblGrid>
                <a:gridCol w="1872208">
                  <a:extLst>
                    <a:ext uri="{9D8B030D-6E8A-4147-A177-3AD203B41FA5}">
                      <a16:colId xmlns:a16="http://schemas.microsoft.com/office/drawing/2014/main" val="3532213080"/>
                    </a:ext>
                  </a:extLst>
                </a:gridCol>
                <a:gridCol w="1872208">
                  <a:extLst>
                    <a:ext uri="{9D8B030D-6E8A-4147-A177-3AD203B41FA5}">
                      <a16:colId xmlns:a16="http://schemas.microsoft.com/office/drawing/2014/main" val="1866966457"/>
                    </a:ext>
                  </a:extLst>
                </a:gridCol>
              </a:tblGrid>
              <a:tr h="160020">
                <a:tc>
                  <a:txBody>
                    <a:bodyPr/>
                    <a:lstStyle/>
                    <a:p>
                      <a:pPr rtl="0" fontAlgn="b"/>
                      <a:r>
                        <a:rPr lang="en-US">
                          <a:effectLst/>
                        </a:rPr>
                        <a:t>Event Venue 1</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dirty="0">
                          <a:effectLst/>
                        </a:rPr>
                        <a:t>10574</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58327177"/>
                  </a:ext>
                </a:extLst>
              </a:tr>
              <a:tr h="160020">
                <a:tc>
                  <a:txBody>
                    <a:bodyPr/>
                    <a:lstStyle/>
                    <a:p>
                      <a:pPr rtl="0" fontAlgn="b"/>
                      <a:r>
                        <a:rPr lang="en-US">
                          <a:effectLst/>
                        </a:rPr>
                        <a:t>Event Venue 11</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dirty="0">
                          <a:effectLst/>
                        </a:rPr>
                        <a:t>8676</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91636529"/>
                  </a:ext>
                </a:extLst>
              </a:tr>
            </a:tbl>
          </a:graphicData>
        </a:graphic>
      </p:graphicFrame>
      <p:graphicFrame>
        <p:nvGraphicFramePr>
          <p:cNvPr id="6" name="Table 6">
            <a:extLst>
              <a:ext uri="{FF2B5EF4-FFF2-40B4-BE49-F238E27FC236}">
                <a16:creationId xmlns:a16="http://schemas.microsoft.com/office/drawing/2014/main" id="{9DAE0927-AC70-C8CD-FE01-B6D02E3A29F3}"/>
              </a:ext>
            </a:extLst>
          </p:cNvPr>
          <p:cNvGraphicFramePr>
            <a:graphicFrameLocks noGrp="1"/>
          </p:cNvGraphicFramePr>
          <p:nvPr>
            <p:extLst>
              <p:ext uri="{D42A27DB-BD31-4B8C-83A1-F6EECF244321}">
                <p14:modId xmlns:p14="http://schemas.microsoft.com/office/powerpoint/2010/main" val="3902873400"/>
              </p:ext>
            </p:extLst>
          </p:nvPr>
        </p:nvGraphicFramePr>
        <p:xfrm>
          <a:off x="3347864" y="4815452"/>
          <a:ext cx="4608512" cy="1828800"/>
        </p:xfrm>
        <a:graphic>
          <a:graphicData uri="http://schemas.openxmlformats.org/drawingml/2006/table">
            <a:tbl>
              <a:tblPr firstRow="1" bandRow="1">
                <a:tableStyleId>{073A0DAA-6AF3-43AB-8588-CEC1D06C72B9}</a:tableStyleId>
              </a:tblPr>
              <a:tblGrid>
                <a:gridCol w="2304256">
                  <a:extLst>
                    <a:ext uri="{9D8B030D-6E8A-4147-A177-3AD203B41FA5}">
                      <a16:colId xmlns:a16="http://schemas.microsoft.com/office/drawing/2014/main" val="1620090144"/>
                    </a:ext>
                  </a:extLst>
                </a:gridCol>
                <a:gridCol w="2304256">
                  <a:extLst>
                    <a:ext uri="{9D8B030D-6E8A-4147-A177-3AD203B41FA5}">
                      <a16:colId xmlns:a16="http://schemas.microsoft.com/office/drawing/2014/main" val="4137724211"/>
                    </a:ext>
                  </a:extLst>
                </a:gridCol>
              </a:tblGrid>
              <a:tr h="297412">
                <a:tc>
                  <a:txBody>
                    <a:bodyPr/>
                    <a:lstStyle/>
                    <a:p>
                      <a:r>
                        <a:rPr lang="en-US" dirty="0"/>
                        <a:t>Category</a:t>
                      </a:r>
                    </a:p>
                  </a:txBody>
                  <a:tcPr/>
                </a:tc>
                <a:tc>
                  <a:txBody>
                    <a:bodyPr/>
                    <a:lstStyle/>
                    <a:p>
                      <a:r>
                        <a:rPr lang="en-US" sz="1800" b="1" kern="1200" dirty="0">
                          <a:solidFill>
                            <a:schemeClr val="lt1"/>
                          </a:solidFill>
                          <a:latin typeface="+mn-lt"/>
                          <a:ea typeface="+mn-ea"/>
                          <a:cs typeface="+mn-cs"/>
                        </a:rPr>
                        <a:t>Growth</a:t>
                      </a:r>
                    </a:p>
                  </a:txBody>
                  <a:tcPr/>
                </a:tc>
                <a:extLst>
                  <a:ext uri="{0D108BD9-81ED-4DB2-BD59-A6C34878D82A}">
                    <a16:rowId xmlns:a16="http://schemas.microsoft.com/office/drawing/2014/main" val="2177903040"/>
                  </a:ext>
                </a:extLst>
              </a:tr>
              <a:tr h="297412">
                <a:tc>
                  <a:txBody>
                    <a:bodyPr/>
                    <a:lstStyle/>
                    <a:p>
                      <a:pPr algn="l"/>
                      <a:r>
                        <a:rPr lang="en-US" dirty="0"/>
                        <a:t>Bars</a:t>
                      </a:r>
                    </a:p>
                  </a:txBody>
                  <a:tcPr/>
                </a:tc>
                <a:tc>
                  <a:txBody>
                    <a:bodyPr/>
                    <a:lstStyle/>
                    <a:p>
                      <a:pPr algn="ctr"/>
                      <a:r>
                        <a:rPr lang="en-US" dirty="0"/>
                        <a:t>-4.3%</a:t>
                      </a:r>
                    </a:p>
                  </a:txBody>
                  <a:tcPr/>
                </a:tc>
                <a:extLst>
                  <a:ext uri="{0D108BD9-81ED-4DB2-BD59-A6C34878D82A}">
                    <a16:rowId xmlns:a16="http://schemas.microsoft.com/office/drawing/2014/main" val="1806902729"/>
                  </a:ext>
                </a:extLst>
              </a:tr>
              <a:tr h="297412">
                <a:tc>
                  <a:txBody>
                    <a:bodyPr/>
                    <a:lstStyle/>
                    <a:p>
                      <a:pPr algn="l"/>
                      <a:r>
                        <a:rPr lang="en-US" dirty="0"/>
                        <a:t>Restaurant</a:t>
                      </a:r>
                    </a:p>
                  </a:txBody>
                  <a:tcPr/>
                </a:tc>
                <a:tc>
                  <a:txBody>
                    <a:bodyPr/>
                    <a:lstStyle/>
                    <a:p>
                      <a:pPr algn="ctr"/>
                      <a:r>
                        <a:rPr lang="en-US" dirty="0"/>
                        <a:t>+1.8%</a:t>
                      </a:r>
                    </a:p>
                  </a:txBody>
                  <a:tcPr/>
                </a:tc>
                <a:extLst>
                  <a:ext uri="{0D108BD9-81ED-4DB2-BD59-A6C34878D82A}">
                    <a16:rowId xmlns:a16="http://schemas.microsoft.com/office/drawing/2014/main" val="4160385031"/>
                  </a:ext>
                </a:extLst>
              </a:tr>
              <a:tr h="297412">
                <a:tc>
                  <a:txBody>
                    <a:bodyPr/>
                    <a:lstStyle/>
                    <a:p>
                      <a:pPr algn="l"/>
                      <a:r>
                        <a:rPr lang="en-US" dirty="0"/>
                        <a:t>Clubs</a:t>
                      </a:r>
                    </a:p>
                  </a:txBody>
                  <a:tcPr/>
                </a:tc>
                <a:tc>
                  <a:txBody>
                    <a:bodyPr/>
                    <a:lstStyle/>
                    <a:p>
                      <a:pPr algn="ctr"/>
                      <a:r>
                        <a:rPr lang="en-US" dirty="0"/>
                        <a:t>+2.5%</a:t>
                      </a:r>
                    </a:p>
                  </a:txBody>
                  <a:tcPr/>
                </a:tc>
                <a:extLst>
                  <a:ext uri="{0D108BD9-81ED-4DB2-BD59-A6C34878D82A}">
                    <a16:rowId xmlns:a16="http://schemas.microsoft.com/office/drawing/2014/main" val="2806953862"/>
                  </a:ext>
                </a:extLst>
              </a:tr>
              <a:tr h="297412">
                <a:tc>
                  <a:txBody>
                    <a:bodyPr/>
                    <a:lstStyle/>
                    <a:p>
                      <a:pPr algn="l"/>
                      <a:r>
                        <a:rPr lang="en-US" dirty="0"/>
                        <a:t>Hotels</a:t>
                      </a:r>
                    </a:p>
                  </a:txBody>
                  <a:tcPr/>
                </a:tc>
                <a:tc>
                  <a:txBody>
                    <a:bodyPr/>
                    <a:lstStyle/>
                    <a:p>
                      <a:pPr algn="ctr"/>
                      <a:r>
                        <a:rPr lang="en-US" dirty="0"/>
                        <a:t>+1%</a:t>
                      </a:r>
                    </a:p>
                  </a:txBody>
                  <a:tcPr/>
                </a:tc>
                <a:extLst>
                  <a:ext uri="{0D108BD9-81ED-4DB2-BD59-A6C34878D82A}">
                    <a16:rowId xmlns:a16="http://schemas.microsoft.com/office/drawing/2014/main" val="68214590"/>
                  </a:ext>
                </a:extLst>
              </a:tr>
            </a:tbl>
          </a:graphicData>
        </a:graphic>
      </p:graphicFrame>
    </p:spTree>
    <p:extLst>
      <p:ext uri="{BB962C8B-B14F-4D97-AF65-F5344CB8AC3E}">
        <p14:creationId xmlns:p14="http://schemas.microsoft.com/office/powerpoint/2010/main" val="20991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FF8985-EAD3-4ED9-D337-9F3E605E6B2D}"/>
              </a:ext>
            </a:extLst>
          </p:cNvPr>
          <p:cNvSpPr/>
          <p:nvPr/>
        </p:nvSpPr>
        <p:spPr>
          <a:xfrm>
            <a:off x="2863840" y="2967335"/>
            <a:ext cx="341632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098038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MS_OFFICEID" val="London"/>
  <p:tag name="TMS_CULTUREID" val="English-UK"/>
  <p:tag name="TMS_BUSINESSUNITID" val="LinklatersLLP"/>
  <p:tag name="TMS_TEMPLATE_ID" val="LinklatersWS"/>
  <p:tag name="PRESGUID" val="85e2c848-7001-4c35-9e45-96f3f3ccca87"/>
</p:tagLst>
</file>

<file path=ppt/theme/theme1.xml><?xml version="1.0" encoding="utf-8"?>
<a:theme xmlns:a="http://schemas.openxmlformats.org/drawingml/2006/main" name="Linklaters HouseSty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Linklaters HouseStyle font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Secondary palette 1">
      <a:srgbClr val="999966"/>
    </a:custClr>
    <a:custClr name="Secondary palette 2">
      <a:srgbClr val="66CCCC"/>
    </a:custClr>
    <a:custClr name="Secondary palette 3">
      <a:srgbClr val="CCCC99"/>
    </a:custClr>
    <a:custClr name="Secondary palette 4">
      <a:srgbClr val="9999CC"/>
    </a:custClr>
    <a:custClr name="Secondary palette 5">
      <a:srgbClr val="669999"/>
    </a:custClr>
    <a:custClr name="Secondary palette 6">
      <a:srgbClr val="666699"/>
    </a:custClr>
    <a:custClr name="Secondary palette 7">
      <a:srgbClr val="99CCFF"/>
    </a:custClr>
    <a:custClr name="Secondary palette 8">
      <a:srgbClr val="99CC99"/>
    </a:custClr>
    <a:custClr name="Secondary palette 9">
      <a:srgbClr val="A9A197"/>
    </a:custClr>
    <a:custClr name="White">
      <a:srgbClr val="FFFFFF"/>
    </a:custClr>
    <a:custClr name="Magenta - 100%">
      <a:srgbClr val="AF005F"/>
    </a:custClr>
    <a:custClr name="Magenta - 80%">
      <a:srgbClr val="BF337F"/>
    </a:custClr>
    <a:custClr name="Magenta - 60%">
      <a:srgbClr val="CC5C99"/>
    </a:custClr>
    <a:custClr name="Magenta - 40%">
      <a:srgbClr val="D985B2"/>
    </a:custClr>
    <a:custClr name="Magenta - 20%">
      <a:srgbClr val="E5ADCC"/>
    </a:custClr>
    <a:custClr name="Magenta - 10%">
      <a:srgbClr val="ECC1DA"/>
    </a:custClr>
    <a:custClr name="Magenta + Black 20%">
      <a:srgbClr val="91004F"/>
    </a:custClr>
    <a:custClr name="Magenta + Black 35%">
      <a:srgbClr val="7B0041"/>
    </a:custClr>
    <a:custClr name="Magenta + Black 50%">
      <a:srgbClr val="660033"/>
    </a:custClr>
    <a:custClr name="White">
      <a:srgbClr val="FFFFFF"/>
    </a:custClr>
    <a:custClr name="Black - 100%">
      <a:srgbClr val="000000"/>
    </a:custClr>
    <a:custClr name="Black - 80%">
      <a:srgbClr val="4D4D4D"/>
    </a:custClr>
    <a:custClr name="Black - 60%">
      <a:srgbClr val="808080"/>
    </a:custClr>
    <a:custClr name="Black - 40%">
      <a:srgbClr val="969696"/>
    </a:custClr>
    <a:custClr name="Black - 20%">
      <a:srgbClr val="C3C3C3"/>
    </a:custClr>
    <a:custClr name="Black - 10%">
      <a:srgbClr val="E6E6E6"/>
    </a:custClr>
    <a:custClr name="White">
      <a:srgbClr val="FFFFFF"/>
    </a:custClr>
    <a:custClr name="White">
      <a:srgbClr val="FFFFFF"/>
    </a:custClr>
    <a:custClr name="White">
      <a:srgbClr val="FFFFFF"/>
    </a:custClr>
    <a:custClr name="White">
      <a:srgbClr val="FFFFFF"/>
    </a:custClr>
    <a:custClr name="Warm Grey 7 - 100%">
      <a:srgbClr val="B0A9A0"/>
    </a:custClr>
    <a:custClr name="Warm Grey 7 - 80%">
      <a:srgbClr val="BFBAB2"/>
    </a:custClr>
    <a:custClr name="Warm Grey 7 - 60%">
      <a:srgbClr val="CFCBC4"/>
    </a:custClr>
    <a:custClr name="Warm Grey 7 - 40%">
      <a:srgbClr val="DFDBD7"/>
    </a:custClr>
    <a:custClr name="Warm Grey 7 - 20%">
      <a:srgbClr val="EFEDEB"/>
    </a:custClr>
    <a:custClr name="Warm Grey 7 - 10%">
      <a:srgbClr val="F7F6F5"/>
    </a:custClr>
    <a:custClr name="White">
      <a:srgbClr val="FFFFFF"/>
    </a:custClr>
    <a:custClr name="Traffic light Red">
      <a:srgbClr val="FF5958"/>
    </a:custClr>
    <a:custClr name="Traffic light Yellow">
      <a:srgbClr val="FCB256"/>
    </a:custClr>
    <a:custClr name="Traffic light Green">
      <a:srgbClr val="8ECC66"/>
    </a:custClr>
    <a:custClr name="Warm Grey 4 - 100%">
      <a:srgbClr val="C9C1B8"/>
    </a:custClr>
    <a:custClr name="Warm Grey 4 - 80%">
      <a:srgbClr val="D9D5CE"/>
    </a:custClr>
    <a:custClr name="Warm Grey 4 - 60%">
      <a:srgbClr val="E2DEDA"/>
    </a:custClr>
    <a:custClr name="Warm Grey 4 - 40%">
      <a:srgbClr val="ECE9E7"/>
    </a:custClr>
    <a:custClr name="Warm Grey 4 - 20%">
      <a:srgbClr val="F6F5F3"/>
    </a:custClr>
    <a:custClr name="Warm Grey 4 - 10%">
      <a:srgbClr val="FAFAF8"/>
    </a:custClr>
    <a:custClr name="White">
      <a:srgbClr val="FFFFFF"/>
    </a:custClr>
    <a:custClr name="Alliance - Allens">
      <a:srgbClr val="0074BF"/>
    </a:custClr>
    <a:custClr name="Alliance - Webber Wentzel">
      <a:srgbClr val="F07D35"/>
    </a:custClr>
    <a:custClr name="Alliance - TTA">
      <a:srgbClr val="007272"/>
    </a:custClr>
  </a:custClrLst>
  <a:extLst>
    <a:ext uri="{05A4C25C-085E-4340-85A3-A5531E510DB2}">
      <thm15:themeFamily xmlns:thm15="http://schemas.microsoft.com/office/thememl/2012/main" name="LL_Pres.potx" id="{A535CF7E-DFC4-426F-9692-748C3BFCB745}" vid="{F7C7502D-553B-4EA2-AE2A-73E29B73BC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1323</TotalTime>
  <Words>277</Words>
  <Application>Microsoft Office PowerPoint</Application>
  <PresentationFormat>On-screen Show (4:3)</PresentationFormat>
  <Paragraphs>72</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Bell MT</vt:lpstr>
      <vt:lpstr>Calibri</vt:lpstr>
      <vt:lpstr>TradeGothic</vt:lpstr>
      <vt:lpstr>Linklaters HouseStyle</vt:lpstr>
      <vt:lpstr>PowerPoint Presentation</vt:lpstr>
      <vt:lpstr>Sales Growth by Account and Account Type </vt:lpstr>
      <vt:lpstr>Best and Worst Performing Accounts by Account Type  (5 Year CAGR)</vt:lpstr>
      <vt:lpstr>Total Sales by Account Type and Year</vt:lpstr>
      <vt:lpstr>Observations and 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Outlook Calendar Template</dc:title>
  <dc:creator>Any Authorised User</dc:creator>
  <cp:lastModifiedBy>Arnav Razdan</cp:lastModifiedBy>
  <cp:revision>48</cp:revision>
  <dcterms:created xsi:type="dcterms:W3CDTF">2020-08-24T16:57:34Z</dcterms:created>
  <dcterms:modified xsi:type="dcterms:W3CDTF">2023-06-15T14:55:41Z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R.2010-2</vt:lpwstr>
  </property>
  <property fmtid="{D5CDD505-2E9C-101B-9397-08002B2CF9AE}" pid="3" name="FirmName">
    <vt:lpwstr>Linklaters</vt:lpwstr>
  </property>
  <property fmtid="{D5CDD505-2E9C-101B-9397-08002B2CF9AE}" pid="4" name="Pitch">
    <vt:lpwstr>HS</vt:lpwstr>
  </property>
</Properties>
</file>