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6858000" cx="12192000"/>
  <p:notesSz cx="6858000" cy="9144000"/>
  <p:embeddedFontLst>
    <p:embeddedFont>
      <p:font typeface="Gill Sans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B8CF4A8-9C7D-4121-BE98-9869E868941C}">
  <a:tblStyle styleId="{3B8CF4A8-9C7D-4121-BE98-9869E86894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GillSans-regular.fntdata"/><Relationship Id="rId25" Type="http://schemas.openxmlformats.org/officeDocument/2006/relationships/slide" Target="slides/slide19.xml"/><Relationship Id="rId27" Type="http://schemas.openxmlformats.org/officeDocument/2006/relationships/font" Target="fonts/Gill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0f15d95c1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0f15d95c1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50f15d95c1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2"/>
          <p:cNvSpPr txBox="1"/>
          <p:nvPr>
            <p:ph type="title"/>
          </p:nvPr>
        </p:nvSpPr>
        <p:spPr>
          <a:xfrm>
            <a:off x="808523" y="2243828"/>
            <a:ext cx="4494998" cy="1134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/>
          <p:nvPr>
            <p:ph idx="2" type="pic"/>
          </p:nvPr>
        </p:nvSpPr>
        <p:spPr>
          <a:xfrm>
            <a:off x="6095999" y="0"/>
            <a:ext cx="6102097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>
            <a:off x="1115568" y="3549918"/>
            <a:ext cx="3794760" cy="2194037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/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 rot="5400000">
            <a:off x="4545009" y="324171"/>
            <a:ext cx="3101983" cy="7729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 rot="5400000">
            <a:off x="6810676" y="2779696"/>
            <a:ext cx="4983480" cy="1298608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 rot="5400000">
            <a:off x="2838640" y="329755"/>
            <a:ext cx="4983480" cy="6198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2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1581912" y="2638044"/>
            <a:ext cx="4271771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6338315" y="2638044"/>
            <a:ext cx="4270247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" type="body"/>
          </p:nvPr>
        </p:nvSpPr>
        <p:spPr>
          <a:xfrm>
            <a:off x="158343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/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rgbClr val="6B889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8"/>
          <p:cNvSpPr txBox="1"/>
          <p:nvPr>
            <p:ph idx="2" type="body"/>
          </p:nvPr>
        </p:nvSpPr>
        <p:spPr>
          <a:xfrm>
            <a:off x="1583436" y="3143250"/>
            <a:ext cx="4270248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3" type="body"/>
          </p:nvPr>
        </p:nvSpPr>
        <p:spPr>
          <a:xfrm>
            <a:off x="6338316" y="3143250"/>
            <a:ext cx="4253484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4" type="body"/>
          </p:nvPr>
        </p:nvSpPr>
        <p:spPr>
          <a:xfrm>
            <a:off x="633831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/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rgbClr val="6B889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8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1"/>
          <p:cNvSpPr txBox="1"/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6736080" y="804672"/>
            <a:ext cx="4815840" cy="5248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925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idx="2" type="body"/>
          </p:nvPr>
        </p:nvSpPr>
        <p:spPr>
          <a:xfrm>
            <a:off x="1115568" y="3549918"/>
            <a:ext cx="3794760" cy="2194036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/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6" name="Google Shape;26;p3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US"/>
              <a:t>BITS F464</a:t>
            </a:r>
            <a:br>
              <a:rPr lang="en-US"/>
            </a:br>
            <a:r>
              <a:rPr lang="en-US"/>
              <a:t>MACHINE LEARNING</a:t>
            </a:r>
            <a:endParaRPr/>
          </a:p>
        </p:txBody>
      </p:sp>
      <p:sp>
        <p:nvSpPr>
          <p:cNvPr id="103" name="Google Shape;103;p15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Assignment #1 Presentation Template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/>
              <a:t>Group #4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/>
              <a:t>Group Details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/>
              <a:t> 2016A7PS0054P Arnav Sailesh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/>
              <a:t>2016A7PS0085P Gunraj Singh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/>
              <a:t>2016A7PS0683P Aashish Singh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DISCRIMINANT FUNCTIONS - LSE</a:t>
            </a:r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least-squares method finds the optimal parameter values by minimizing the sum of squared residuals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Accuracy achieved = 65%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 have used linear regression to predict the value of column_n between [0,4] and mapped the continuous values into the classes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DISCRIMINANT FUNCTIONS - FLD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Discriminant function finds a direction such that the training data of the any two classes are well-separated if projected onto this direction.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Accuracy achieved = 70%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-US"/>
              <a:t>Maximize the distance between means of two classes . However, in FLD to make this scale independent , the distance between means should be viewed relative to the variances.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DISCRIMINANT FUNCTIONS - PERCEPTRON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Perceptron finds a separating hyperplane that is consistent with the data, without giving guarantees about which hyperplane it chooses as infinite planes are possible.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Accuracy Achieved = 48.333%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-US"/>
              <a:t>Libraries : neuralnet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-US"/>
              <a:t>Perceptron can be extended to non-linear decision boundaries via the kernel trick.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ENSEMBLES – RANDOM FOREST</a:t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Random Forest works by creating multiple decision trees and then combining the output generated by each of the decision trees.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Accuracy achieved = 63.333%</a:t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ENSEMBLES – ADABOOST</a:t>
            </a:r>
            <a:endParaRPr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Adaboost is a meta-algorithm (provides a sufficiently good solution to an optimization problem) </a:t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It is used with other learning algorithms to improve their performance as it makes the weak classifiers strong by combining them.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The Library used was FastAdaboost</a:t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Accuracy of 56% was achieved.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COMPARISON</a:t>
            </a:r>
            <a:endParaRPr/>
          </a:p>
        </p:txBody>
      </p:sp>
      <p:graphicFrame>
        <p:nvGraphicFramePr>
          <p:cNvPr id="188" name="Google Shape;188;p29"/>
          <p:cNvGraphicFramePr/>
          <p:nvPr/>
        </p:nvGraphicFramePr>
        <p:xfrm>
          <a:off x="1064000" y="237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{3B8CF4A8-9C7D-4121-BE98-9869E868941C}</a:tableStyleId>
              </a:tblPr>
              <a:tblGrid>
                <a:gridCol w="5143500"/>
                <a:gridCol w="5143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Algorithm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NBC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58.33%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Logistic 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68.33%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SVM(non linear)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60%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SVM(linear)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66.66%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Decision Tree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61.6%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65%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FLD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70%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Perceptron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48.33%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Random Forest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63.3%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Adaboost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56%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2231126" y="185547"/>
            <a:ext cx="7135800" cy="7995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PART – II </a:t>
            </a:r>
            <a:br>
              <a:rPr lang="en-US"/>
            </a:br>
            <a:r>
              <a:rPr lang="en-US"/>
              <a:t>HOW YOU MODELLED THE PROBLEM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2231100" y="985055"/>
            <a:ext cx="7729800" cy="42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 Part 2 we have converted the target variable into binary variables by converting the classes 1,2,3,4 into the class 1.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best accuracy was achieved by linear SVM which went up till 90.667%. We conducted several runs by selecting randomly the rows for the training set and the testing set. The accuracy remained above 70% for most of the runs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 have implemented the module in </a:t>
            </a:r>
            <a:r>
              <a:rPr i="1" lang="en-US"/>
              <a:t>2.2.binary_classfier.R</a:t>
            </a:r>
            <a:r>
              <a:rPr lang="en-US"/>
              <a:t>.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PART – II </a:t>
            </a:r>
            <a:br>
              <a:rPr lang="en-US"/>
            </a:br>
            <a:r>
              <a:rPr lang="en-US"/>
              <a:t>SOLUTION </a:t>
            </a:r>
            <a:endParaRPr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For Q3 we have used two approached to solve it:</a:t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1) using logistic regression- we calculate the probability of every instance of it being in class 1. And then we use the following rules to classify it into the classes 0,1,2,3,4</a:t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if 0&lt; probability&lt;.2 classify as class 0</a:t>
            </a:r>
            <a:endParaRPr/>
          </a:p>
          <a:p>
            <a:pPr indent="-114300" lvl="0" marL="2286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if .2&lt; probability&lt;.4 classify as class 1</a:t>
            </a:r>
            <a:endParaRPr/>
          </a:p>
          <a:p>
            <a:pPr indent="-114300" lvl="0" marL="2286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if .4&lt; probability&lt;.6 classify as class 2</a:t>
            </a:r>
            <a:endParaRPr/>
          </a:p>
          <a:p>
            <a:pPr indent="-114300" lvl="0" marL="2286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if .6&lt; probability&lt;.8 classify as class 3</a:t>
            </a:r>
            <a:endParaRPr/>
          </a:p>
          <a:p>
            <a:pPr indent="-114300" lvl="0" marL="2286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if .8&lt; probability&lt;1 classify as class 4</a:t>
            </a:r>
            <a:endParaRPr/>
          </a:p>
          <a:p>
            <a:pPr indent="-114300" lvl="0" marL="2286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Accuracy achieved was 55%.</a:t>
            </a:r>
            <a:endParaRPr/>
          </a:p>
          <a:p>
            <a:pPr indent="-1143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2231136" y="2638044"/>
            <a:ext cx="7729800" cy="310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2) </a:t>
            </a:r>
            <a:r>
              <a:rPr lang="en-US"/>
              <a:t>The second approach uses the unsupervised learning algorithm (K-means) to create 4 clusters. Then 24 permutations are used to assign the clusters to 1,2,3 or 4. The assignment which reports the best accuracy is chosen. The best accuracy achieved is 31%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20"/>
              <a:buFont typeface="Gill Sans"/>
              <a:buNone/>
            </a:pPr>
            <a:r>
              <a:rPr lang="en-US" sz="2520"/>
              <a:t>SUBMIT YOUR PRESENTATION AND R CODE TO DR. KAMLESH TIWARI THROUGH MAIL</a:t>
            </a:r>
            <a:br>
              <a:rPr lang="en-US" sz="2520"/>
            </a:br>
            <a:r>
              <a:rPr lang="en-US" sz="2520"/>
              <a:t>DEADLINE: 06</a:t>
            </a:r>
            <a:r>
              <a:rPr baseline="30000" lang="en-US" sz="2520"/>
              <a:t>TH</a:t>
            </a:r>
            <a:r>
              <a:rPr lang="en-US" sz="2520"/>
              <a:t> APRIL, 2019</a:t>
            </a:r>
            <a:endParaRPr/>
          </a:p>
        </p:txBody>
      </p:sp>
      <p:sp>
        <p:nvSpPr>
          <p:cNvPr id="213" name="Google Shape;213;p33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Subject line: Group #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/>
              <a:t>The given Problem Statement asks us to predict heart disease in a certain population (Cleveland USA) based on a collection of 14 attributes which were selected out of a total of 76 attributes. Different machine learning algorithms are asked to be used and then compared based on their accuracies</a:t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DATASETS USED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 have used that dataset provided for the multi-classification problem. This dataset is stored in </a:t>
            </a:r>
            <a:r>
              <a:rPr i="1" lang="en-US"/>
              <a:t>dataset.csv</a:t>
            </a:r>
            <a:endParaRPr i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For the binary classification problem, we have created a script </a:t>
            </a:r>
            <a:r>
              <a:rPr i="1" lang="en-US"/>
              <a:t>2.1manipulate_data.R </a:t>
            </a:r>
            <a:r>
              <a:rPr lang="en-US"/>
              <a:t>to convert all the entries &gt;= 1 in column_n to 1and stored this information in a new dataset </a:t>
            </a:r>
            <a:r>
              <a:rPr i="1" lang="en-US"/>
              <a:t>binary_dataset.csv</a:t>
            </a:r>
            <a:endParaRPr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2231136" y="320317"/>
            <a:ext cx="7729800" cy="11886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DATA DESCRIPTION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2231111" y="1586519"/>
            <a:ext cx="7729800" cy="31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Data mainly comprises of 13 variable and 1 dependent variable that is which is to be predicted.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1. column_a (int) – Continuous Variable  [INT]</a:t>
            </a:r>
            <a:br>
              <a:rPr lang="en-US" sz="1600"/>
            </a:br>
            <a:r>
              <a:rPr lang="en-US" sz="1600"/>
              <a:t> 2. column_b (sex) – Categorical Variable [BOOLEAN]</a:t>
            </a:r>
            <a:br>
              <a:rPr lang="en-US" sz="1600"/>
            </a:br>
            <a:r>
              <a:rPr lang="en-US" sz="1600"/>
              <a:t> 3. column_c (cp) – Categorical Variable [INT]</a:t>
            </a:r>
            <a:br>
              <a:rPr lang="en-US" sz="1600"/>
            </a:br>
            <a:r>
              <a:rPr lang="en-US" sz="1600"/>
              <a:t> 4. column_d (trestbps) - Continuous Variable  [INT]</a:t>
            </a:r>
            <a:br>
              <a:rPr lang="en-US" sz="1600"/>
            </a:br>
            <a:r>
              <a:rPr lang="en-US" sz="1600"/>
              <a:t> 5. column_e (chol) – Categorical Variable [INT]</a:t>
            </a:r>
            <a:br>
              <a:rPr lang="en-US" sz="1600"/>
            </a:br>
            <a:r>
              <a:rPr lang="en-US" sz="1600"/>
              <a:t> 6. column_f (fbs) – Categorical Variable [BOOLEAN]</a:t>
            </a:r>
            <a:br>
              <a:rPr lang="en-US" sz="1600"/>
            </a:br>
            <a:r>
              <a:rPr lang="en-US" sz="1600"/>
              <a:t> 7. column_g (restecg) – Categorical Variable [INT]</a:t>
            </a:r>
            <a:br>
              <a:rPr lang="en-US" sz="1600"/>
            </a:br>
            <a:r>
              <a:rPr lang="en-US" sz="1600"/>
              <a:t> 8. column_h (thalach) - Continuous Variable  [INT]</a:t>
            </a:r>
            <a:br>
              <a:rPr lang="en-US" sz="1600"/>
            </a:br>
            <a:r>
              <a:rPr lang="en-US" sz="1600"/>
              <a:t> 9. column_i (exang) – Categorical Variable [BOOLEAN]</a:t>
            </a:r>
            <a:br>
              <a:rPr lang="en-US" sz="1600"/>
            </a:br>
            <a:r>
              <a:rPr lang="en-US" sz="1600"/>
              <a:t> 10. column_j (oldpeak) - Continuous Variable  [FLOAT]</a:t>
            </a:r>
            <a:br>
              <a:rPr lang="en-US" sz="1600"/>
            </a:br>
            <a:r>
              <a:rPr lang="en-US" sz="1600"/>
              <a:t> 11. column_k (slope) – Categorical Variable [INT]</a:t>
            </a:r>
            <a:br>
              <a:rPr lang="en-US" sz="1600"/>
            </a:br>
            <a:r>
              <a:rPr lang="en-US" sz="1600"/>
              <a:t> 12. column_l (ca) – Categorical Variable [INT]</a:t>
            </a:r>
            <a:br>
              <a:rPr lang="en-US" sz="1600"/>
            </a:br>
            <a:r>
              <a:rPr lang="en-US" sz="1600"/>
              <a:t> 13. column_m (thal) – Categorical Variable [INT]</a:t>
            </a:r>
            <a:br>
              <a:rPr lang="en-US" sz="1600"/>
            </a:br>
            <a:r>
              <a:rPr lang="en-US" sz="1600"/>
              <a:t> 14. column_n (num) (the predicted attribute) Values [0,1,2,3,4] Denoting presence of Heart Diesease – Categorical Variable [INT] </a:t>
            </a:r>
            <a:endParaRPr sz="1600"/>
          </a:p>
          <a:p>
            <a:pPr indent="-1143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-1143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DATA PREPROCESSING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After loading the dataset into our script, we have removed rows containing NAs (if any) by using </a:t>
            </a:r>
            <a:r>
              <a:rPr i="1" lang="en-US"/>
              <a:t>complete.cases.</a:t>
            </a:r>
            <a:endParaRPr i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In case of the Naive Bayes classifier, we are treating columns having categorical data as factors.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In case of discriminant functions, we have treated columns having non-numeric values as numeric. In addition to this, we observed that in the case of perceptrons, normalising the data to lie between [min,max] produces better results.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 split the data in a 80:20 ratio for training and testing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2231136" y="668478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NBC 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2231136" y="3418619"/>
            <a:ext cx="7729800" cy="31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Accuracy achieved = 58.33%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Library used-e1071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Laplace Smoothing enabled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Categorical data treated as factors to avoid being treated as numeric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The standard naive Bayes classifier (at least this implementation) assumes independence of the predictor variables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 txBox="1"/>
          <p:nvPr/>
        </p:nvSpPr>
        <p:spPr>
          <a:xfrm>
            <a:off x="2323175" y="2025800"/>
            <a:ext cx="76377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Computes the conditional a-posterior probabilities of a categorical class variable given independent predictor variables using the Bayes rule.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LOGISTIC REGRESSION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Accuracy achieved = 68.33%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 have used the Gaussian distribution as our link function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-US"/>
              <a:t>glm is used to fit generalized linear models, specified by giving a symbolic description of the linear predictor and a description of the error distribution.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SVM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2324061" y="2730994"/>
            <a:ext cx="7729800" cy="31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support vector machine be used to carry out general regression and classification (of nu and epsilon-type), as well as density-estimation.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/>
              <a:t>Function used : fit &lt;-svm(column_n~., data=train , cost=1, kernel="polynomial or linear")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Linear SVM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Accuracy achieved = 66.6667%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Non Linear SVM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Accuracy achieved = 60%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DECISION TREE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Decision trees are versatile Machine Learning algorithm that can perform both classification and regression tasks. They are very powerful algorithms, capable of fitting complex datasets.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Accuracy = 61.667%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