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225717dca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225717dca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225717dca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e225717dca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225717dc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225717dca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225717dc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225717dc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225717dca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225717dca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225717dc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225717dca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225717dca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225717dca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225717dca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225717dca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225717dca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225717dca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225717dca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225717dca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usiness-standard.com/article/finance/rbi-proposes-to-lift-interest-rate-cap-on-microfinance-institutions-121061500044_1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>
                <a:latin typeface="Times New Roman"/>
                <a:ea typeface="Times New Roman"/>
                <a:cs typeface="Times New Roman"/>
                <a:sym typeface="Times New Roman"/>
              </a:rPr>
              <a:t>Capstone Project - Microfinance Loans</a:t>
            </a:r>
            <a:endParaRPr sz="33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-Arnav Sharma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-Meera Krishnakumar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Model Building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finding the loan amount, we are considering rate of interests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20% for Cluster 0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25% for Cluster 1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 2 is considered to be not eligible for the loan, therefore the loan amount is 0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are also assuming that the </a:t>
            </a:r>
            <a:r>
              <a:rPr lang="en" sz="17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RBI guidelines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will be followed i.e sum of monthly loan repayment and monthly interest payment cannot exceed 50% of monthly income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44" name="Google Shape;144;p22"/>
          <p:cNvSpPr txBox="1"/>
          <p:nvPr/>
        </p:nvSpPr>
        <p:spPr>
          <a:xfrm>
            <a:off x="580175" y="3973800"/>
            <a:ext cx="7881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https://www.business-standard.com/article/finance/rbi-proposes-to-lift-interest-rate-cap-on-microfinance-institutions-121061500044_1.html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7900" y="2071875"/>
            <a:ext cx="3677604" cy="262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3"/>
          <p:cNvSpPr txBox="1"/>
          <p:nvPr/>
        </p:nvSpPr>
        <p:spPr>
          <a:xfrm>
            <a:off x="462025" y="1219800"/>
            <a:ext cx="7817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Category 0 : Eligible ; Category 1 : May be  eligible ; Category 2 : Not eligible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Category 0: 20; Category 1: 138; Category 2: 1093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071875"/>
            <a:ext cx="3291781" cy="287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47052F-D02F-4762-B45B-DA5491B03FEF}"/>
              </a:ext>
            </a:extLst>
          </p:cNvPr>
          <p:cNvSpPr txBox="1"/>
          <p:nvPr/>
        </p:nvSpPr>
        <p:spPr>
          <a:xfrm>
            <a:off x="1958340" y="1211579"/>
            <a:ext cx="5227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69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Background Description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4975250" y="1195650"/>
            <a:ext cx="1226700" cy="7944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Bank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6743625" y="3382225"/>
            <a:ext cx="1226700" cy="7944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Dairy Farmer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3411300" y="3382225"/>
            <a:ext cx="1226700" cy="7944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Food Company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4" name="Google Shape;64;p14"/>
          <p:cNvCxnSpPr>
            <a:stCxn id="63" idx="3"/>
            <a:endCxn id="62" idx="1"/>
          </p:cNvCxnSpPr>
          <p:nvPr/>
        </p:nvCxnSpPr>
        <p:spPr>
          <a:xfrm>
            <a:off x="4638000" y="3779425"/>
            <a:ext cx="210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" name="Google Shape;65;p14"/>
          <p:cNvCxnSpPr/>
          <p:nvPr/>
        </p:nvCxnSpPr>
        <p:spPr>
          <a:xfrm rot="10800000">
            <a:off x="4638000" y="4044275"/>
            <a:ext cx="210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6" name="Google Shape;66;p14"/>
          <p:cNvSpPr txBox="1"/>
          <p:nvPr/>
        </p:nvSpPr>
        <p:spPr>
          <a:xfrm rot="3525282">
            <a:off x="6201772" y="2330899"/>
            <a:ext cx="711968" cy="400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Loan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4"/>
          <p:cNvSpPr txBox="1"/>
          <p:nvPr/>
        </p:nvSpPr>
        <p:spPr>
          <a:xfrm rot="3424066">
            <a:off x="6655539" y="2148600"/>
            <a:ext cx="1226716" cy="40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Repayment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5291800" y="4044275"/>
            <a:ext cx="103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Milk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4975250" y="3579225"/>
            <a:ext cx="122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5100700" y="3411950"/>
            <a:ext cx="122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Payment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2974550" y="1221000"/>
            <a:ext cx="1435200" cy="7437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Loan Product X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2" name="Google Shape;72;p14"/>
          <p:cNvCxnSpPr>
            <a:stCxn id="61" idx="1"/>
            <a:endCxn id="71" idx="3"/>
          </p:cNvCxnSpPr>
          <p:nvPr/>
        </p:nvCxnSpPr>
        <p:spPr>
          <a:xfrm rot="10800000">
            <a:off x="4409750" y="1592850"/>
            <a:ext cx="565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3" name="Google Shape;73;p14"/>
          <p:cNvSpPr/>
          <p:nvPr/>
        </p:nvSpPr>
        <p:spPr>
          <a:xfrm>
            <a:off x="991500" y="3401725"/>
            <a:ext cx="1289100" cy="7437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Dairy Farmer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4" name="Google Shape;74;p14"/>
          <p:cNvCxnSpPr>
            <a:stCxn id="63" idx="1"/>
            <a:endCxn id="73" idx="3"/>
          </p:cNvCxnSpPr>
          <p:nvPr/>
        </p:nvCxnSpPr>
        <p:spPr>
          <a:xfrm rot="10800000">
            <a:off x="2280600" y="3773725"/>
            <a:ext cx="1130700" cy="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" name="Google Shape;75;p14"/>
          <p:cNvCxnSpPr/>
          <p:nvPr/>
        </p:nvCxnSpPr>
        <p:spPr>
          <a:xfrm>
            <a:off x="2280600" y="3917450"/>
            <a:ext cx="1130700" cy="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6" name="Google Shape;76;p14"/>
          <p:cNvSpPr txBox="1"/>
          <p:nvPr/>
        </p:nvSpPr>
        <p:spPr>
          <a:xfrm>
            <a:off x="2454000" y="3643825"/>
            <a:ext cx="90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2393550" y="3411950"/>
            <a:ext cx="90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Payment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2486100" y="3917450"/>
            <a:ext cx="71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Milk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9" name="Google Shape;79;p14"/>
          <p:cNvCxnSpPr>
            <a:stCxn id="71" idx="1"/>
            <a:endCxn id="73" idx="0"/>
          </p:cNvCxnSpPr>
          <p:nvPr/>
        </p:nvCxnSpPr>
        <p:spPr>
          <a:xfrm flipH="1">
            <a:off x="1635950" y="1592850"/>
            <a:ext cx="1338600" cy="180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" name="Google Shape;80;p14"/>
          <p:cNvCxnSpPr/>
          <p:nvPr/>
        </p:nvCxnSpPr>
        <p:spPr>
          <a:xfrm rot="10800000" flipH="1">
            <a:off x="1313750" y="1301350"/>
            <a:ext cx="1660800" cy="209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1" name="Google Shape;81;p14"/>
          <p:cNvSpPr txBox="1"/>
          <p:nvPr/>
        </p:nvSpPr>
        <p:spPr>
          <a:xfrm rot="-3073126">
            <a:off x="1096669" y="1833308"/>
            <a:ext cx="1525509" cy="615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Weekly Income Data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4"/>
          <p:cNvSpPr txBox="1"/>
          <p:nvPr/>
        </p:nvSpPr>
        <p:spPr>
          <a:xfrm rot="-3211403">
            <a:off x="1652290" y="2321007"/>
            <a:ext cx="1665895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Yes/No, Loan Amount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3" name="Google Shape;83;p14"/>
          <p:cNvCxnSpPr/>
          <p:nvPr/>
        </p:nvCxnSpPr>
        <p:spPr>
          <a:xfrm>
            <a:off x="6201950" y="1602600"/>
            <a:ext cx="1155000" cy="178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" name="Google Shape;84;p14"/>
          <p:cNvCxnSpPr/>
          <p:nvPr/>
        </p:nvCxnSpPr>
        <p:spPr>
          <a:xfrm rot="10800000">
            <a:off x="6228225" y="1257175"/>
            <a:ext cx="1374600" cy="21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5" name="Google Shape;85;p14"/>
          <p:cNvSpPr txBox="1"/>
          <p:nvPr/>
        </p:nvSpPr>
        <p:spPr>
          <a:xfrm>
            <a:off x="751975" y="4693250"/>
            <a:ext cx="762300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4"/>
          <p:cNvSpPr/>
          <p:nvPr/>
        </p:nvSpPr>
        <p:spPr>
          <a:xfrm>
            <a:off x="1192250" y="4779150"/>
            <a:ext cx="565500" cy="2793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4"/>
          <p:cNvSpPr/>
          <p:nvPr/>
        </p:nvSpPr>
        <p:spPr>
          <a:xfrm>
            <a:off x="3461375" y="4779150"/>
            <a:ext cx="565500" cy="2793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4"/>
          <p:cNvSpPr txBox="1"/>
          <p:nvPr/>
        </p:nvSpPr>
        <p:spPr>
          <a:xfrm>
            <a:off x="1712150" y="4716400"/>
            <a:ext cx="113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Test Data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4"/>
          <p:cNvSpPr txBox="1"/>
          <p:nvPr/>
        </p:nvSpPr>
        <p:spPr>
          <a:xfrm>
            <a:off x="3998900" y="4709325"/>
            <a:ext cx="138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Training Data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 Product X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identify the farmers who can be given the loan.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suggest the amount of loan which can be given.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Model Building (1/2)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52-week income data of 1275 farmers.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Farmer Clusters (Eligible and Non-Eligible) and loan amount for individual Eligible Farmer.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Assumptions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farmers with less than 13 payments out of 52 weeks have been eliminated.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have considered all missing values as 0,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i.e.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 farmer has not sold the milk to the food company in that week.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Model Building (2/2)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Based on our research, all banks consider a </a:t>
            </a:r>
            <a:r>
              <a:rPr lang="en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Credit Score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decide whether the customer can be given a loan or not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have considered Credit Score to be related to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Income History (Average income) of the farmer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Regularity of payments to the Bank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have considered moving average of the weekly income with a 13-week window to calculate the average income for each farmer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second parameter is a average of number of defaults with a 13-week window for each farmer - this helps in determining regularity of payments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Model Building- Hierarchical Clustering with 2 clusters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63024"/>
            <a:ext cx="4260301" cy="3648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17725"/>
            <a:ext cx="4419601" cy="354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/>
        </p:nvSpPr>
        <p:spPr>
          <a:xfrm>
            <a:off x="1847275" y="4611975"/>
            <a:ext cx="472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Category 0 : Eligible ; Category 1 : Not eligible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Model Building- Hierarchical Clustering with 3 clusters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4419601" cy="3546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4325" y="1023875"/>
            <a:ext cx="3973074" cy="354067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/>
          <p:nvPr/>
        </p:nvSpPr>
        <p:spPr>
          <a:xfrm>
            <a:off x="1847275" y="4611975"/>
            <a:ext cx="671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Category 0 : Eligible ; Category 1 : May be eligible ; Category 2 : Not eligible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Model Building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get the optimum number of farmers who can be given the loan, we calculated the following: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95th percentile of moving average of income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90th percentile of moving average of income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75th percentile of moving average of income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25th percentile of moving average of defaults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altered the eligibility to get the best possible number of farmers who can be given the loan.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Model Building- Final Clusters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0833" y="1017725"/>
            <a:ext cx="4451591" cy="397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/>
        </p:nvSpPr>
        <p:spPr>
          <a:xfrm>
            <a:off x="2942400" y="1272475"/>
            <a:ext cx="620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Category 0 : Eligible ; Category 1 : May be  eligible ; Category 2 : Not eligible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494</Words>
  <Application>Microsoft Office PowerPoint</Application>
  <PresentationFormat>On-screen Show (16:9)</PresentationFormat>
  <Paragraphs>64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Times New Roman</vt:lpstr>
      <vt:lpstr>Simple Light</vt:lpstr>
      <vt:lpstr>Capstone Project - Microfinance Loans</vt:lpstr>
      <vt:lpstr>Background Description</vt:lpstr>
      <vt:lpstr>Problem Statement</vt:lpstr>
      <vt:lpstr>Model Building (1/2)</vt:lpstr>
      <vt:lpstr>Model Building (2/2)</vt:lpstr>
      <vt:lpstr>Model Building- Hierarchical Clustering with 2 clusters</vt:lpstr>
      <vt:lpstr>Model Building- Hierarchical Clustering with 3 clusters</vt:lpstr>
      <vt:lpstr>Model Building</vt:lpstr>
      <vt:lpstr>Model Building- Final Clusters</vt:lpstr>
      <vt:lpstr>Model Building</vt:lpstr>
      <vt:lpstr>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Microfinance Loans</dc:title>
  <cp:lastModifiedBy>Meera Krishnakumar</cp:lastModifiedBy>
  <cp:revision>3</cp:revision>
  <dcterms:modified xsi:type="dcterms:W3CDTF">2021-06-26T06:29:16Z</dcterms:modified>
</cp:coreProperties>
</file>