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5_4" csCatId="accent1" phldr="0"/>
      <dgm:spPr/>
    </dgm:pt>
    <dgm:pt modelId="{3F25DA44-7F3E-4C17-A40B-7F663FDBEA65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Points of Interest near all places using Foursquare API</a:t>
          </a:r>
          <a:endParaRPr lang="en-IN" altLang="en-US"/>
        </a:p>
      </dgm:t>
    </dgm:pt>
    <dgm:pt modelId="{EE9066D1-3403-4469-8E8C-0D40A82430F2}" cxnId="{ECAA8E68-CA2C-46BC-A2DB-E50997EC5648}" type="parTrans">
      <dgm:prSet/>
      <dgm:spPr/>
    </dgm:pt>
    <dgm:pt modelId="{8EC5AF5E-9C9F-410A-A755-A3EA5186F948}" cxnId="{ECAA8E68-CA2C-46BC-A2DB-E50997EC5648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Finding neighborhoods with no restaurants offering the same cuisine</a:t>
          </a:r>
          <a:endParaRPr lang="en-IN" altLang="en-US"/>
        </a:p>
      </dgm:t>
    </dgm:pt>
    <dgm:pt modelId="{1E934BFE-4D40-486C-8784-F698A10C4CF5}" cxnId="{C4082D19-896F-4B18-98D4-C3DFB7307559}" type="parTrans">
      <dgm:prSet/>
      <dgm:spPr/>
    </dgm:pt>
    <dgm:pt modelId="{EC1AFF77-9232-4EEB-95CB-85CEAB3B1FC0}" cxnId="{C4082D19-896F-4B18-98D4-C3DFB7307559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Further, forming a dataframe of all the optimum neighborhoods.</a:t>
          </a:r>
          <a:endParaRPr lang="en-IN" altLang="en-US"/>
        </a:p>
      </dgm:t>
    </dgm:pt>
    <dgm:pt modelId="{9DABF4F3-A9E6-40B1-A863-AC9409CC14BB}" cxnId="{B9A229DF-AD4D-46CF-98FC-7C1316FC099C}" type="parTrans">
      <dgm:prSet/>
      <dgm:spPr/>
    </dgm:pt>
    <dgm:pt modelId="{18EFF3C3-47F9-402B-A3F3-E9310EA281B4}" cxnId="{B9A229DF-AD4D-46CF-98FC-7C1316FC099C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ECAA8E68-CA2C-46BC-A2DB-E50997EC5648}" srcId="{8EB1D179-D23D-41D4-AEEF-E4B9FEB06903}" destId="{3F25DA44-7F3E-4C17-A40B-7F663FDBEA65}" srcOrd="0" destOrd="0" parTransId="{EE9066D1-3403-4469-8E8C-0D40A82430F2}" sibTransId="{8EC5AF5E-9C9F-410A-A755-A3EA5186F948}"/>
    <dgm:cxn modelId="{C4082D19-896F-4B18-98D4-C3DFB7307559}" srcId="{8EB1D179-D23D-41D4-AEEF-E4B9FEB06903}" destId="{2E2F4D3A-969C-4DB2-9FA9-5C4A40369351}" srcOrd="1" destOrd="0" parTransId="{1E934BFE-4D40-486C-8784-F698A10C4CF5}" sibTransId="{EC1AFF77-9232-4EEB-95CB-85CEAB3B1FC0}"/>
    <dgm:cxn modelId="{B9A229DF-AD4D-46CF-98FC-7C1316FC099C}" srcId="{8EB1D179-D23D-41D4-AEEF-E4B9FEB06903}" destId="{37B86CFA-59B5-46FA-8A6B-9FB187CE14DF}" srcOrd="2" destOrd="0" parTransId="{9DABF4F3-A9E6-40B1-A863-AC9409CC14BB}" sibTransId="{18EFF3C3-47F9-402B-A3F3-E9310EA281B4}"/>
    <dgm:cxn modelId="{0422D8BB-B2E5-4BC4-A627-E0A1FBE58E98}" type="presOf" srcId="{8EB1D179-D23D-41D4-AEEF-E4B9FEB06903}" destId="{BF708676-7EFC-4C81-9D3A-3E677EAC1C7B}" srcOrd="0" destOrd="0" presId="urn:microsoft.com/office/officeart/2005/8/layout/process1"/>
    <dgm:cxn modelId="{DF90B16C-E404-44EF-8A62-7D8F0CB66161}" type="presParOf" srcId="{BF708676-7EFC-4C81-9D3A-3E677EAC1C7B}" destId="{111DEAC9-5D4C-4A6A-A44E-082A26F60596}" srcOrd="0" destOrd="0" presId="urn:microsoft.com/office/officeart/2005/8/layout/process1"/>
    <dgm:cxn modelId="{E831A543-E32C-4774-8905-B92649497B3B}" type="presOf" srcId="{3F25DA44-7F3E-4C17-A40B-7F663FDBEA65}" destId="{111DEAC9-5D4C-4A6A-A44E-082A26F60596}" srcOrd="0" destOrd="0" presId="urn:microsoft.com/office/officeart/2005/8/layout/process1"/>
    <dgm:cxn modelId="{B84A04E5-67ED-4C81-9A62-1FBD55FD7E97}" type="presParOf" srcId="{BF708676-7EFC-4C81-9D3A-3E677EAC1C7B}" destId="{8A5CF0CE-3323-464D-9C63-05C1BDB053F5}" srcOrd="1" destOrd="0" presId="urn:microsoft.com/office/officeart/2005/8/layout/process1"/>
    <dgm:cxn modelId="{9EB01059-8E67-48F1-BE2B-011F78BF4D3D}" type="presOf" srcId="{8EC5AF5E-9C9F-410A-A755-A3EA5186F948}" destId="{8A5CF0CE-3323-464D-9C63-05C1BDB053F5}" srcOrd="0" destOrd="0" presId="urn:microsoft.com/office/officeart/2005/8/layout/process1"/>
    <dgm:cxn modelId="{788E975E-ECDD-4AD6-9952-0B701D608D91}" type="presParOf" srcId="{8A5CF0CE-3323-464D-9C63-05C1BDB053F5}" destId="{5FA465F6-7607-499F-BFB2-52F4E071FB67}" srcOrd="0" destOrd="1" presId="urn:microsoft.com/office/officeart/2005/8/layout/process1"/>
    <dgm:cxn modelId="{CF2F9708-636E-4E73-99ED-C29E9012EFF3}" type="presOf" srcId="{8EC5AF5E-9C9F-410A-A755-A3EA5186F948}" destId="{5FA465F6-7607-499F-BFB2-52F4E071FB67}" srcOrd="1" destOrd="0" presId="urn:microsoft.com/office/officeart/2005/8/layout/process1"/>
    <dgm:cxn modelId="{FAC97B1E-F42D-4550-A5D2-7F71A7DC2F18}" type="presParOf" srcId="{BF708676-7EFC-4C81-9D3A-3E677EAC1C7B}" destId="{552FB8E7-A5FB-4CC3-94C3-CE0BDF19F9F1}" srcOrd="2" destOrd="0" presId="urn:microsoft.com/office/officeart/2005/8/layout/process1"/>
    <dgm:cxn modelId="{1B5DC85C-46CD-48C1-B888-BD57EF0DD390}" type="presOf" srcId="{2E2F4D3A-969C-4DB2-9FA9-5C4A40369351}" destId="{552FB8E7-A5FB-4CC3-94C3-CE0BDF19F9F1}" srcOrd="0" destOrd="0" presId="urn:microsoft.com/office/officeart/2005/8/layout/process1"/>
    <dgm:cxn modelId="{46E01040-A964-4A5B-AE99-07DDAFFEAA80}" type="presParOf" srcId="{BF708676-7EFC-4C81-9D3A-3E677EAC1C7B}" destId="{353C3794-50AA-4D44-83C9-CE28317C3317}" srcOrd="3" destOrd="0" presId="urn:microsoft.com/office/officeart/2005/8/layout/process1"/>
    <dgm:cxn modelId="{438538CE-6BD6-4506-B61D-902A41A8F76C}" type="presOf" srcId="{EC1AFF77-9232-4EEB-95CB-85CEAB3B1FC0}" destId="{353C3794-50AA-4D44-83C9-CE28317C3317}" srcOrd="0" destOrd="0" presId="urn:microsoft.com/office/officeart/2005/8/layout/process1"/>
    <dgm:cxn modelId="{66343B59-FF1E-4168-A1B1-B7FBD2734049}" type="presParOf" srcId="{353C3794-50AA-4D44-83C9-CE28317C3317}" destId="{5AFF040D-0639-4120-9E39-DA822CF9F321}" srcOrd="0" destOrd="3" presId="urn:microsoft.com/office/officeart/2005/8/layout/process1"/>
    <dgm:cxn modelId="{A333EA97-9392-4D4F-841E-0AD253638F48}" type="presOf" srcId="{EC1AFF77-9232-4EEB-95CB-85CEAB3B1FC0}" destId="{5AFF040D-0639-4120-9E39-DA822CF9F321}" srcOrd="1" destOrd="0" presId="urn:microsoft.com/office/officeart/2005/8/layout/process1"/>
    <dgm:cxn modelId="{8E333322-7994-45D4-A2E7-6E81C91A5700}" type="presParOf" srcId="{BF708676-7EFC-4C81-9D3A-3E677EAC1C7B}" destId="{A1E15D63-E1FF-4A28-A04F-A2B65927BC31}" srcOrd="4" destOrd="0" presId="urn:microsoft.com/office/officeart/2005/8/layout/process1"/>
    <dgm:cxn modelId="{F76D712C-0D43-4C6E-A166-9DA62C845985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1761808"/>
          <a:ext cx="2138947" cy="18948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Points of Interest near all places using Foursquare API</a:t>
          </a:r>
          <a:endParaRPr lang="en-IN" altLang="en-US"/>
        </a:p>
      </dsp:txBody>
      <dsp:txXfrm>
        <a:off x="0" y="1761808"/>
        <a:ext cx="2138947" cy="1894840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2340008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5">
            <a:shade val="90000"/>
            <a:hueOff val="0"/>
            <a:satOff val="0"/>
            <a:lumOff val="0"/>
            <a:alpha val="100000"/>
          </a:schemeClr>
        </a:lnRef>
        <a:fillRef idx="1">
          <a:schemeClr val="accent5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40008" y="2443998"/>
        <a:ext cx="453457" cy="530459"/>
      </dsp:txXfrm>
    </dsp:sp>
    <dsp:sp modelId="{552FB8E7-A5FB-4CC3-94C3-CE0BDF19F9F1}">
      <dsp:nvSpPr>
        <dsp:cNvPr id="6" name="Rounded Rectangle 5"/>
        <dsp:cNvSpPr/>
      </dsp:nvSpPr>
      <dsp:spPr bwMode="white">
        <a:xfrm>
          <a:off x="2994526" y="1761808"/>
          <a:ext cx="2138947" cy="18948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shade val="50000"/>
            <a:hueOff val="80000"/>
            <a:satOff val="34771"/>
            <a:lumOff val="2013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Finding neighborhoods with no restaurants offering the same cuisine</a:t>
          </a:r>
          <a:endParaRPr lang="en-IN" altLang="en-US"/>
        </a:p>
      </dsp:txBody>
      <dsp:txXfrm>
        <a:off x="2994526" y="1761808"/>
        <a:ext cx="2138947" cy="1894840"/>
      </dsp:txXfrm>
    </dsp:sp>
    <dsp:sp modelId="{353C3794-50AA-4D44-83C9-CE28317C3317}">
      <dsp:nvSpPr>
        <dsp:cNvPr id="7" name="Right Arrow 6"/>
        <dsp:cNvSpPr/>
      </dsp:nvSpPr>
      <dsp:spPr bwMode="white">
        <a:xfrm>
          <a:off x="5334535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5">
            <a:shade val="90000"/>
            <a:hueOff val="60000"/>
            <a:satOff val="15686"/>
            <a:lumOff val="11373"/>
            <a:alpha val="100000"/>
          </a:schemeClr>
        </a:lnRef>
        <a:fillRef idx="1">
          <a:schemeClr val="accent5">
            <a:shade val="90000"/>
            <a:hueOff val="60000"/>
            <a:satOff val="15686"/>
            <a:lumOff val="1137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334535" y="2443998"/>
        <a:ext cx="453457" cy="530459"/>
      </dsp:txXfrm>
    </dsp:sp>
    <dsp:sp modelId="{A1E15D63-E1FF-4A28-A04F-A2B65927BC31}">
      <dsp:nvSpPr>
        <dsp:cNvPr id="9" name="Rounded Rectangle 8"/>
        <dsp:cNvSpPr/>
      </dsp:nvSpPr>
      <dsp:spPr bwMode="white">
        <a:xfrm>
          <a:off x="5989053" y="1761808"/>
          <a:ext cx="2138947" cy="189484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tint val="55000"/>
            <a:hueOff val="-40000"/>
            <a:satOff val="-17385"/>
            <a:lumOff val="-1006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Further, forming a dataframe of all the optimum neighborhoods.</a:t>
          </a:r>
          <a:endParaRPr lang="en-IN" altLang="en-US"/>
        </a:p>
      </dsp:txBody>
      <dsp:txXfrm>
        <a:off x="5989053" y="1761808"/>
        <a:ext cx="2138947" cy="1894840"/>
      </dsp:txXfrm>
    </dsp:sp>
    <dsp:sp modelId="{5FA465F6-7607-499F-BFB2-52F4E071FB67}">
      <dsp:nvSpPr>
        <dsp:cNvPr id="5" name="Right Arrow 4"/>
        <dsp:cNvSpPr/>
      </dsp:nvSpPr>
      <dsp:spPr bwMode="white">
        <a:xfrm>
          <a:off x="2340008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5">
            <a:shade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340008" y="2443998"/>
        <a:ext cx="453457" cy="530459"/>
      </dsp:txXfrm>
    </dsp:sp>
    <dsp:sp modelId="{5AFF040D-0639-4120-9E39-DA822CF9F321}">
      <dsp:nvSpPr>
        <dsp:cNvPr id="8" name="Right Arrow 7"/>
        <dsp:cNvSpPr/>
      </dsp:nvSpPr>
      <dsp:spPr bwMode="white">
        <a:xfrm>
          <a:off x="5334535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5">
            <a:shade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334535" y="2443998"/>
        <a:ext cx="453457" cy="53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IBM Capstone Project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IN" altLang="en-US"/>
              <a:t>Arnav Sambhare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Choosing locations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performance of a new business outlet is completely dependant on the location.</a:t>
            </a:r>
            <a:endParaRPr lang="en-IN" altLang="en-US"/>
          </a:p>
          <a:p>
            <a:r>
              <a:rPr lang="en-IN" altLang="en-US"/>
              <a:t>Good locations provide increased footfall leading to increased revenue.</a:t>
            </a:r>
            <a:endParaRPr lang="en-IN" altLang="en-US"/>
          </a:p>
          <a:p>
            <a:r>
              <a:rPr lang="en-IN" altLang="en-US"/>
              <a:t>This project aims to find the optimum location for opening a new restaurant.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Foursquare API</a:t>
            </a:r>
            <a:endParaRPr lang="en-IN" altLang="en-US"/>
          </a:p>
          <a:p>
            <a:r>
              <a:rPr lang="en-IN" altLang="en-US"/>
              <a:t>Wikipedia page for Toronto's neighborhoods</a:t>
            </a:r>
            <a:endParaRPr lang="en-IN" altLang="en-US"/>
          </a:p>
          <a:p>
            <a:r>
              <a:rPr lang="en-IN" altLang="en-US"/>
              <a:t>Latitude and longitudes dataset of the neighborhoods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from the User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cuisine of the restaurant to be opened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This is to find the neighborhoods which have no restaurants offering the same cuisine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Methodology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All the neighboring venues and points of interest are got from the Foursquare API.</a:t>
            </a:r>
            <a:endParaRPr lang="en-IN" altLang="en-US"/>
          </a:p>
          <a:p>
            <a:r>
              <a:rPr lang="en-IN" altLang="en-US"/>
              <a:t>Then depending on the density of the neighborhoods, a set of optimum neighborhoods is prepared</a:t>
            </a:r>
            <a:endParaRPr lang="en-IN" alt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638300" y="235712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Recommendations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Other than the cuisine based recommendations, restaurants should be opened in the Toronto Downtown Area.</a:t>
            </a:r>
            <a:endParaRPr lang="en-IN" altLang="en-US"/>
          </a:p>
          <a:p>
            <a:r>
              <a:rPr lang="en-IN" altLang="en-US"/>
              <a:t>This area has a high density of population and also many places of interest.</a:t>
            </a:r>
            <a:endParaRPr lang="en-IN" altLang="en-US"/>
          </a:p>
        </p:txBody>
      </p:sp>
      <p:pic>
        <p:nvPicPr>
          <p:cNvPr id="4" name="Content Placeholder 3" descr="Screenshot (39)"/>
          <p:cNvPicPr>
            <a:picLocks noChangeAspect="1"/>
          </p:cNvPicPr>
          <p:nvPr>
            <p:ph sz="half" idx="2"/>
          </p:nvPr>
        </p:nvPicPr>
        <p:blipFill>
          <a:blip r:embed="rId2"/>
          <a:srcRect l="20633" t="24402" r="14740" b="6384"/>
          <a:stretch>
            <a:fillRect/>
          </a:stretch>
        </p:blipFill>
        <p:spPr>
          <a:xfrm>
            <a:off x="6065520" y="1600200"/>
            <a:ext cx="5516245" cy="441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You!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Presentation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IBM Capstone Project</vt:lpstr>
      <vt:lpstr>Choosing locations</vt:lpstr>
      <vt:lpstr>Data Used</vt:lpstr>
      <vt:lpstr>Data from the User</vt:lpstr>
      <vt:lpstr>Methodology</vt:lpstr>
      <vt:lpstr>Recommendations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Arnav</dc:creator>
  <cp:lastModifiedBy>Arnav</cp:lastModifiedBy>
  <cp:revision>4</cp:revision>
  <dcterms:created xsi:type="dcterms:W3CDTF">2018-12-31T09:30:00Z</dcterms:created>
  <dcterms:modified xsi:type="dcterms:W3CDTF">2018-12-31T13:18:07Z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