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72" r:id="rId3"/>
    <p:sldId id="260" r:id="rId4"/>
    <p:sldId id="262" r:id="rId5"/>
    <p:sldId id="263" r:id="rId6"/>
    <p:sldId id="264" r:id="rId7"/>
    <p:sldId id="265" r:id="rId8"/>
    <p:sldId id="273" r:id="rId9"/>
    <p:sldId id="274" r:id="rId10"/>
    <p:sldId id="276" r:id="rId11"/>
    <p:sldId id="266" r:id="rId12"/>
    <p:sldId id="268" r:id="rId13"/>
    <p:sldId id="269" r:id="rId14"/>
    <p:sldId id="275" r:id="rId15"/>
    <p:sldId id="27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Inter" panose="020B0604020202020204" charset="0"/>
      <p:regular r:id="rId22"/>
      <p:bold r:id="rId23"/>
    </p:embeddedFont>
    <p:embeddedFont>
      <p:font typeface="Inter Light" panose="020B0604020202020204" charset="0"/>
      <p:regular r:id="rId24"/>
      <p:bold r:id="rId25"/>
    </p:embeddedFont>
    <p:embeddedFont>
      <p:font typeface="Inter SemiBold"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741" autoAdjust="0"/>
  </p:normalViewPr>
  <p:slideViewPr>
    <p:cSldViewPr snapToGrid="0">
      <p:cViewPr varScale="1">
        <p:scale>
          <a:sx n="82" d="100"/>
          <a:sy n="82" d="100"/>
        </p:scale>
        <p:origin x="820" y="52"/>
      </p:cViewPr>
      <p:guideLst/>
    </p:cSldViewPr>
  </p:slideViewPr>
  <p:outlineViewPr>
    <p:cViewPr>
      <p:scale>
        <a:sx n="33" d="100"/>
        <a:sy n="33" d="100"/>
      </p:scale>
      <p:origin x="0" y="-84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d8957291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d8957291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d8957291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d8957291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spcBef>
                <a:spcPts val="120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d895729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d895729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d8957291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d8957291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1647459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db54c098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db54c098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d895729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1d895729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d8957291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d8957291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d8957291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d8957291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d8957291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d8957291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326439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d8957291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d8957291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966908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d8957291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d8957291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2026304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7"/>
          <p:cNvSpPr txBox="1">
            <a:spLocks noGrp="1"/>
          </p:cNvSpPr>
          <p:nvPr>
            <p:ph type="body" idx="1"/>
          </p:nvPr>
        </p:nvSpPr>
        <p:spPr>
          <a:xfrm>
            <a:off x="1037875"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 name="Google Shape;36;p7"/>
          <p:cNvSpPr txBox="1">
            <a:spLocks noGrp="1"/>
          </p:cNvSpPr>
          <p:nvPr>
            <p:ph type="body" idx="2"/>
          </p:nvPr>
        </p:nvSpPr>
        <p:spPr>
          <a:xfrm>
            <a:off x="3460026"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7" name="Google Shape;37;p7"/>
          <p:cNvSpPr txBox="1">
            <a:spLocks noGrp="1"/>
          </p:cNvSpPr>
          <p:nvPr>
            <p:ph type="body" idx="3"/>
          </p:nvPr>
        </p:nvSpPr>
        <p:spPr>
          <a:xfrm>
            <a:off x="5882177"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0" y="2625823"/>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037875" y="4177700"/>
            <a:ext cx="7068300" cy="393600"/>
          </a:xfrm>
          <a:prstGeom prst="rect">
            <a:avLst/>
          </a:prstGeom>
        </p:spPr>
        <p:txBody>
          <a:bodyPr spcFirstLastPara="1" wrap="square" lIns="0" tIns="0" rIns="0" bIns="0" anchor="t" anchorCtr="0">
            <a:noAutofit/>
          </a:bodyPr>
          <a:lstStyle>
            <a:lvl1pPr marL="457200" lvl="0" indent="-228600" rtl="0">
              <a:spcBef>
                <a:spcPts val="0"/>
              </a:spcBef>
              <a:spcAft>
                <a:spcPts val="0"/>
              </a:spcAft>
              <a:buSzPts val="1800"/>
              <a:buNone/>
              <a:defRPr sz="1800"/>
            </a:lvl1pPr>
          </a:lstStyle>
          <a:p>
            <a:endParaRPr/>
          </a:p>
        </p:txBody>
      </p:sp>
      <p:sp>
        <p:nvSpPr>
          <p:cNvPr id="46" name="Google Shape;46;p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Dark">
  <p:cSld name="BLANK_1">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1pPr>
            <a:lvl2pPr lvl="1"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2pPr>
            <a:lvl3pPr lvl="2"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3pPr>
            <a:lvl4pPr lvl="3"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4pPr>
            <a:lvl5pPr lvl="4"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5pPr>
            <a:lvl6pPr lvl="5"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6pPr>
            <a:lvl7pPr lvl="6"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7pPr>
            <a:lvl8pPr lvl="7"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8pPr>
            <a:lvl9pPr lvl="8"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 Light"/>
              <a:buChar char="●"/>
              <a:defRPr sz="2400">
                <a:solidFill>
                  <a:schemeClr val="dk1"/>
                </a:solidFill>
                <a:latin typeface="Inter Light"/>
                <a:ea typeface="Inter Light"/>
                <a:cs typeface="Inter Light"/>
                <a:sym typeface="Inter Light"/>
              </a:defRPr>
            </a:lvl1pPr>
            <a:lvl2pPr marL="914400" lvl="1" indent="-381000" rtl="0">
              <a:lnSpc>
                <a:spcPct val="115000"/>
              </a:lnSpc>
              <a:spcBef>
                <a:spcPts val="0"/>
              </a:spcBef>
              <a:spcAft>
                <a:spcPts val="0"/>
              </a:spcAft>
              <a:buClr>
                <a:schemeClr val="accent1"/>
              </a:buClr>
              <a:buSzPts val="2400"/>
              <a:buFont typeface="Inter Light"/>
              <a:buChar char="○"/>
              <a:defRPr sz="2400">
                <a:solidFill>
                  <a:schemeClr val="dk1"/>
                </a:solidFill>
                <a:latin typeface="Inter Light"/>
                <a:ea typeface="Inter Light"/>
                <a:cs typeface="Inter Light"/>
                <a:sym typeface="Inter Light"/>
              </a:defRPr>
            </a:lvl2pPr>
            <a:lvl3pPr marL="1371600" lvl="2" indent="-381000" rtl="0">
              <a:lnSpc>
                <a:spcPct val="115000"/>
              </a:lnSpc>
              <a:spcBef>
                <a:spcPts val="0"/>
              </a:spcBef>
              <a:spcAft>
                <a:spcPts val="0"/>
              </a:spcAft>
              <a:buClr>
                <a:schemeClr val="lt2"/>
              </a:buClr>
              <a:buSzPts val="2400"/>
              <a:buFont typeface="Inter Light"/>
              <a:buChar char="■"/>
              <a:defRPr sz="2400">
                <a:solidFill>
                  <a:schemeClr val="dk1"/>
                </a:solidFill>
                <a:latin typeface="Inter Light"/>
                <a:ea typeface="Inter Light"/>
                <a:cs typeface="Inter Light"/>
                <a:sym typeface="Inter Light"/>
              </a:defRPr>
            </a:lvl3pPr>
            <a:lvl4pPr marL="1828800" lvl="3"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4pPr>
            <a:lvl5pPr marL="2286000" lvl="4"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5pPr>
            <a:lvl6pPr marL="2743200" lvl="5"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6pPr>
            <a:lvl7pPr marL="3200400" lvl="6"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7pPr>
            <a:lvl8pPr marL="3657600" lvl="7"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8pPr>
            <a:lvl9pPr marL="4114800" lvl="8" indent="-381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 SemiBold"/>
                <a:ea typeface="Inter SemiBold"/>
                <a:cs typeface="Inter SemiBold"/>
                <a:sym typeface="Inter SemiBold"/>
              </a:defRPr>
            </a:lvl1pPr>
            <a:lvl2pPr lvl="1" algn="r" rtl="0">
              <a:buNone/>
              <a:defRPr sz="1300">
                <a:solidFill>
                  <a:schemeClr val="accent1"/>
                </a:solidFill>
                <a:latin typeface="Inter SemiBold"/>
                <a:ea typeface="Inter SemiBold"/>
                <a:cs typeface="Inter SemiBold"/>
                <a:sym typeface="Inter SemiBold"/>
              </a:defRPr>
            </a:lvl2pPr>
            <a:lvl3pPr lvl="2" algn="r" rtl="0">
              <a:buNone/>
              <a:defRPr sz="1300">
                <a:solidFill>
                  <a:schemeClr val="accent1"/>
                </a:solidFill>
                <a:latin typeface="Inter SemiBold"/>
                <a:ea typeface="Inter SemiBold"/>
                <a:cs typeface="Inter SemiBold"/>
                <a:sym typeface="Inter SemiBold"/>
              </a:defRPr>
            </a:lvl3pPr>
            <a:lvl4pPr lvl="3" algn="r" rtl="0">
              <a:buNone/>
              <a:defRPr sz="1300">
                <a:solidFill>
                  <a:schemeClr val="accent1"/>
                </a:solidFill>
                <a:latin typeface="Inter SemiBold"/>
                <a:ea typeface="Inter SemiBold"/>
                <a:cs typeface="Inter SemiBold"/>
                <a:sym typeface="Inter SemiBold"/>
              </a:defRPr>
            </a:lvl4pPr>
            <a:lvl5pPr lvl="4" algn="r" rtl="0">
              <a:buNone/>
              <a:defRPr sz="1300">
                <a:solidFill>
                  <a:schemeClr val="accent1"/>
                </a:solidFill>
                <a:latin typeface="Inter SemiBold"/>
                <a:ea typeface="Inter SemiBold"/>
                <a:cs typeface="Inter SemiBold"/>
                <a:sym typeface="Inter SemiBold"/>
              </a:defRPr>
            </a:lvl5pPr>
            <a:lvl6pPr lvl="5" algn="r" rtl="0">
              <a:buNone/>
              <a:defRPr sz="1300">
                <a:solidFill>
                  <a:schemeClr val="accent1"/>
                </a:solidFill>
                <a:latin typeface="Inter SemiBold"/>
                <a:ea typeface="Inter SemiBold"/>
                <a:cs typeface="Inter SemiBold"/>
                <a:sym typeface="Inter SemiBold"/>
              </a:defRPr>
            </a:lvl6pPr>
            <a:lvl7pPr lvl="6" algn="r" rtl="0">
              <a:buNone/>
              <a:defRPr sz="1300">
                <a:solidFill>
                  <a:schemeClr val="accent1"/>
                </a:solidFill>
                <a:latin typeface="Inter SemiBold"/>
                <a:ea typeface="Inter SemiBold"/>
                <a:cs typeface="Inter SemiBold"/>
                <a:sym typeface="Inter SemiBold"/>
              </a:defRPr>
            </a:lvl7pPr>
            <a:lvl8pPr lvl="7" algn="r" rtl="0">
              <a:buNone/>
              <a:defRPr sz="1300">
                <a:solidFill>
                  <a:schemeClr val="accent1"/>
                </a:solidFill>
                <a:latin typeface="Inter SemiBold"/>
                <a:ea typeface="Inter SemiBold"/>
                <a:cs typeface="Inter SemiBold"/>
                <a:sym typeface="Inter SemiBold"/>
              </a:defRPr>
            </a:lvl8pPr>
            <a:lvl9pPr lvl="8" algn="r" rtl="0">
              <a:buNone/>
              <a:defRPr sz="1300">
                <a:solidFill>
                  <a:schemeClr val="accent1"/>
                </a:solidFill>
                <a:latin typeface="Inter SemiBold"/>
                <a:ea typeface="Inter SemiBold"/>
                <a:cs typeface="Inter SemiBold"/>
                <a:sym typeface="Inter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324000" y="1276063"/>
            <a:ext cx="8496000" cy="20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000" dirty="0"/>
              <a:t>UI Solution For Semantic Analysis</a:t>
            </a:r>
          </a:p>
          <a:p>
            <a:pPr marL="0" lvl="0" indent="0" algn="ctr" rtl="0">
              <a:spcBef>
                <a:spcPts val="0"/>
              </a:spcBef>
              <a:spcAft>
                <a:spcPts val="0"/>
              </a:spcAft>
              <a:buNone/>
            </a:pPr>
            <a:br>
              <a:rPr lang="en" sz="2000" i="1" dirty="0"/>
            </a:br>
            <a:r>
              <a:rPr lang="en" sz="2000" i="1" dirty="0"/>
              <a:t>Intelligent agent</a:t>
            </a:r>
            <a:br>
              <a:rPr lang="en" sz="2000" i="1" dirty="0"/>
            </a:br>
            <a:r>
              <a:rPr lang="en" sz="2000" i="1" dirty="0"/>
              <a:t>Arnav Snakhe</a:t>
            </a:r>
            <a:endParaRPr sz="2000" i="1" dirty="0"/>
          </a:p>
        </p:txBody>
      </p:sp>
      <p:pic>
        <p:nvPicPr>
          <p:cNvPr id="64" name="Google Shape;64;p13"/>
          <p:cNvPicPr preferRelativeResize="0"/>
          <p:nvPr/>
        </p:nvPicPr>
        <p:blipFill>
          <a:blip r:embed="rId3">
            <a:alphaModFix/>
          </a:blip>
          <a:stretch>
            <a:fillRect/>
          </a:stretch>
        </p:blipFill>
        <p:spPr>
          <a:xfrm>
            <a:off x="91425" y="92325"/>
            <a:ext cx="1664425" cy="61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1037875" y="836000"/>
            <a:ext cx="5922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700" dirty="0" err="1"/>
              <a:t>Gradio</a:t>
            </a:r>
            <a:r>
              <a:rPr lang="en-IN" sz="3700" dirty="0"/>
              <a:t> Interface</a:t>
            </a:r>
            <a:endParaRPr sz="3700" dirty="0"/>
          </a:p>
        </p:txBody>
      </p:sp>
      <p:sp>
        <p:nvSpPr>
          <p:cNvPr id="168" name="Google Shape;168;p22"/>
          <p:cNvSpPr txBox="1">
            <a:spLocks noGrp="1"/>
          </p:cNvSpPr>
          <p:nvPr>
            <p:ph type="body" idx="1"/>
          </p:nvPr>
        </p:nvSpPr>
        <p:spPr>
          <a:xfrm>
            <a:off x="1037825" y="1353950"/>
            <a:ext cx="7094700" cy="3155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400" b="1" dirty="0">
              <a:latin typeface="Inter"/>
              <a:ea typeface="Inter"/>
              <a:cs typeface="Inter"/>
              <a:sym typeface="Inter"/>
            </a:endParaRPr>
          </a:p>
          <a:p>
            <a:pPr marL="457200" lvl="0" indent="0" algn="l" rtl="0">
              <a:spcBef>
                <a:spcPts val="600"/>
              </a:spcBef>
              <a:spcAft>
                <a:spcPts val="0"/>
              </a:spcAft>
              <a:buNone/>
            </a:pPr>
            <a:endParaRPr sz="1400" dirty="0"/>
          </a:p>
          <a:p>
            <a:pPr marL="0" lvl="0" indent="0" algn="l" rtl="0">
              <a:spcBef>
                <a:spcPts val="600"/>
              </a:spcBef>
              <a:spcAft>
                <a:spcPts val="0"/>
              </a:spcAft>
              <a:buNone/>
            </a:pPr>
            <a:endParaRPr dirty="0"/>
          </a:p>
        </p:txBody>
      </p:sp>
      <p:sp>
        <p:nvSpPr>
          <p:cNvPr id="169" name="Google Shape;169;p22"/>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61541907-1AD2-AFEC-1DCE-1A83A88C93C7}"/>
              </a:ext>
            </a:extLst>
          </p:cNvPr>
          <p:cNvPicPr>
            <a:picLocks noChangeAspect="1"/>
          </p:cNvPicPr>
          <p:nvPr/>
        </p:nvPicPr>
        <p:blipFill rotWithShape="1">
          <a:blip r:embed="rId3"/>
          <a:srcRect l="1864" t="15066" r="1780" b="8851"/>
          <a:stretch/>
        </p:blipFill>
        <p:spPr>
          <a:xfrm>
            <a:off x="166606" y="1230177"/>
            <a:ext cx="8810787" cy="3913323"/>
          </a:xfrm>
          <a:prstGeom prst="rect">
            <a:avLst/>
          </a:prstGeom>
        </p:spPr>
      </p:pic>
    </p:spTree>
    <p:extLst>
      <p:ext uri="{BB962C8B-B14F-4D97-AF65-F5344CB8AC3E}">
        <p14:creationId xmlns:p14="http://schemas.microsoft.com/office/powerpoint/2010/main" val="105585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700" dirty="0"/>
              <a:t>Results</a:t>
            </a:r>
            <a:endParaRPr sz="3700" dirty="0"/>
          </a:p>
        </p:txBody>
      </p:sp>
      <p:sp>
        <p:nvSpPr>
          <p:cNvPr id="177" name="Google Shape;177;p2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4" name="Text Placeholder 3">
            <a:extLst>
              <a:ext uri="{FF2B5EF4-FFF2-40B4-BE49-F238E27FC236}">
                <a16:creationId xmlns:a16="http://schemas.microsoft.com/office/drawing/2014/main" id="{C8A3153A-90B6-5D88-D2EC-F9660E60B560}"/>
              </a:ext>
            </a:extLst>
          </p:cNvPr>
          <p:cNvSpPr>
            <a:spLocks noGrp="1"/>
          </p:cNvSpPr>
          <p:nvPr>
            <p:ph type="body" idx="1"/>
          </p:nvPr>
        </p:nvSpPr>
        <p:spPr/>
        <p:txBody>
          <a:bodyPr/>
          <a:lstStyle/>
          <a:p>
            <a:r>
              <a:rPr lang="en-IN" dirty="0"/>
              <a:t>Human trials</a:t>
            </a:r>
          </a:p>
          <a:p>
            <a:r>
              <a:rPr lang="en-IN" dirty="0"/>
              <a:t>Linear SVC performed the best in live testing.</a:t>
            </a:r>
          </a:p>
        </p:txBody>
      </p:sp>
      <p:pic>
        <p:nvPicPr>
          <p:cNvPr id="6" name="Picture 5">
            <a:extLst>
              <a:ext uri="{FF2B5EF4-FFF2-40B4-BE49-F238E27FC236}">
                <a16:creationId xmlns:a16="http://schemas.microsoft.com/office/drawing/2014/main" id="{CAAAEFC8-B9D9-CC49-2559-EAAB33521241}"/>
              </a:ext>
            </a:extLst>
          </p:cNvPr>
          <p:cNvPicPr>
            <a:picLocks noChangeAspect="1"/>
          </p:cNvPicPr>
          <p:nvPr/>
        </p:nvPicPr>
        <p:blipFill rotWithShape="1">
          <a:blip r:embed="rId3"/>
          <a:srcRect l="54322" t="33597" r="27966" b="42599"/>
          <a:stretch/>
        </p:blipFill>
        <p:spPr>
          <a:xfrm>
            <a:off x="4912962" y="1353950"/>
            <a:ext cx="3906909" cy="2953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1006200" y="857500"/>
            <a:ext cx="7932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700" dirty="0"/>
              <a:t>Challenge</a:t>
            </a:r>
            <a:endParaRPr sz="3700" dirty="0"/>
          </a:p>
        </p:txBody>
      </p:sp>
      <p:sp>
        <p:nvSpPr>
          <p:cNvPr id="192" name="Google Shape;192;p2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93" name="Google Shape;193;p25"/>
          <p:cNvSpPr txBox="1">
            <a:spLocks noGrp="1"/>
          </p:cNvSpPr>
          <p:nvPr>
            <p:ph type="body" idx="1"/>
          </p:nvPr>
        </p:nvSpPr>
        <p:spPr>
          <a:xfrm>
            <a:off x="1006200" y="1304426"/>
            <a:ext cx="7094700" cy="3637200"/>
          </a:xfrm>
          <a:prstGeom prst="rect">
            <a:avLst/>
          </a:prstGeom>
        </p:spPr>
        <p:txBody>
          <a:bodyPr spcFirstLastPara="1" wrap="square" lIns="0" tIns="0" rIns="0" bIns="0" anchor="t" anchorCtr="0">
            <a:noAutofit/>
          </a:bodyPr>
          <a:lstStyle/>
          <a:p>
            <a:pPr marL="457200" lvl="0" indent="-311150" algn="l" rtl="0">
              <a:lnSpc>
                <a:spcPct val="115000"/>
              </a:lnSpc>
              <a:spcBef>
                <a:spcPts val="600"/>
              </a:spcBef>
              <a:spcAft>
                <a:spcPts val="0"/>
              </a:spcAft>
              <a:buClr>
                <a:schemeClr val="dk1"/>
              </a:buClr>
              <a:buSzPts val="1300"/>
              <a:buChar char="●"/>
            </a:pPr>
            <a:r>
              <a:rPr lang="en-IN" sz="1400" dirty="0"/>
              <a:t>The major challenge was to understand that you cannot update the model with new training data or correct mis classifications using </a:t>
            </a:r>
            <a:r>
              <a:rPr lang="en-IN" sz="1400" dirty="0" err="1"/>
              <a:t>tf-idf</a:t>
            </a:r>
            <a:r>
              <a:rPr lang="en-IN" sz="1400" dirty="0"/>
              <a:t> vectorizer.</a:t>
            </a:r>
          </a:p>
          <a:p>
            <a:pPr marL="457200" lvl="0" indent="-311150" algn="l" rtl="0">
              <a:lnSpc>
                <a:spcPct val="115000"/>
              </a:lnSpc>
              <a:spcBef>
                <a:spcPts val="600"/>
              </a:spcBef>
              <a:spcAft>
                <a:spcPts val="0"/>
              </a:spcAft>
              <a:buClr>
                <a:schemeClr val="dk1"/>
              </a:buClr>
              <a:buSzPts val="1300"/>
              <a:buChar char="●"/>
            </a:pPr>
            <a:r>
              <a:rPr lang="en-IN" sz="1400" dirty="0"/>
              <a:t>The reason being if </a:t>
            </a:r>
            <a:r>
              <a:rPr lang="en-US" sz="1400" dirty="0" err="1"/>
              <a:t>Tfidf</a:t>
            </a:r>
            <a:r>
              <a:rPr lang="en-US" sz="1400" dirty="0"/>
              <a:t> Vectorizer gets new features (vocabulary words) which will then change the shape of the feature vector (no. of columns will increase), which leads to input shape mis match error even with </a:t>
            </a:r>
            <a:r>
              <a:rPr lang="en-US" sz="1400" dirty="0" err="1"/>
              <a:t>partial_fit</a:t>
            </a:r>
            <a:r>
              <a:rPr lang="en-US" sz="1400" dirty="0"/>
              <a:t>(). Hence you have to retrain whole model.</a:t>
            </a:r>
          </a:p>
          <a:p>
            <a:pPr marL="457200" lvl="0" indent="-311150" algn="l" rtl="0">
              <a:lnSpc>
                <a:spcPct val="115000"/>
              </a:lnSpc>
              <a:spcBef>
                <a:spcPts val="600"/>
              </a:spcBef>
              <a:spcAft>
                <a:spcPts val="0"/>
              </a:spcAft>
              <a:buClr>
                <a:schemeClr val="dk1"/>
              </a:buClr>
              <a:buSzPts val="1300"/>
              <a:buChar char="●"/>
            </a:pPr>
            <a:r>
              <a:rPr lang="en-IN" sz="1400" dirty="0" err="1"/>
              <a:t>HashingVectorizer</a:t>
            </a:r>
            <a:r>
              <a:rPr lang="en-IN" sz="1400" dirty="0"/>
              <a:t>.</a:t>
            </a:r>
          </a:p>
          <a:p>
            <a:pPr marL="457200" lvl="0" indent="-311150" algn="l" rtl="0">
              <a:lnSpc>
                <a:spcPct val="115000"/>
              </a:lnSpc>
              <a:spcBef>
                <a:spcPts val="600"/>
              </a:spcBef>
              <a:spcAft>
                <a:spcPts val="0"/>
              </a:spcAft>
              <a:buClr>
                <a:schemeClr val="dk1"/>
              </a:buClr>
              <a:buSzPts val="1300"/>
              <a:buChar char="●"/>
            </a:pPr>
            <a:r>
              <a:rPr lang="en-US" sz="1400" dirty="0" err="1"/>
              <a:t>HashingVectorizer</a:t>
            </a:r>
            <a:r>
              <a:rPr lang="en-US" sz="1400" dirty="0"/>
              <a:t> seemed to be a good alternative as it will not change the feature size on the new data and hence can be used with </a:t>
            </a:r>
            <a:r>
              <a:rPr lang="en-US" sz="1400" dirty="0" err="1"/>
              <a:t>partial_fit</a:t>
            </a:r>
            <a:r>
              <a:rPr lang="en-US" sz="1400" dirty="0"/>
              <a:t> on any estimator.</a:t>
            </a:r>
          </a:p>
          <a:p>
            <a:pPr marL="457200" lvl="0" indent="-311150" algn="l" rtl="0">
              <a:lnSpc>
                <a:spcPct val="115000"/>
              </a:lnSpc>
              <a:spcBef>
                <a:spcPts val="600"/>
              </a:spcBef>
              <a:spcAft>
                <a:spcPts val="0"/>
              </a:spcAft>
              <a:buClr>
                <a:schemeClr val="dk1"/>
              </a:buClr>
              <a:buSzPts val="1300"/>
              <a:buChar char="●"/>
            </a:pPr>
            <a:r>
              <a:rPr lang="en-US" sz="1400" dirty="0"/>
              <a:t>It failed to produce any results.</a:t>
            </a:r>
          </a:p>
          <a:p>
            <a:pPr marL="457200" lvl="0" indent="-311150" algn="l" rtl="0">
              <a:lnSpc>
                <a:spcPct val="115000"/>
              </a:lnSpc>
              <a:spcBef>
                <a:spcPts val="600"/>
              </a:spcBef>
              <a:spcAft>
                <a:spcPts val="0"/>
              </a:spcAft>
              <a:buClr>
                <a:schemeClr val="dk1"/>
              </a:buClr>
              <a:buSzPts val="1300"/>
              <a:buChar char="●"/>
            </a:pPr>
            <a:endParaRPr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ctrTitle"/>
          </p:nvPr>
        </p:nvSpPr>
        <p:spPr>
          <a:xfrm>
            <a:off x="728375" y="2078625"/>
            <a:ext cx="7068300" cy="6105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dirty="0"/>
              <a:t>Future works</a:t>
            </a:r>
            <a:endParaRPr dirty="0"/>
          </a:p>
        </p:txBody>
      </p:sp>
      <p:sp>
        <p:nvSpPr>
          <p:cNvPr id="202" name="Google Shape;202;p26"/>
          <p:cNvSpPr txBox="1">
            <a:spLocks noGrp="1"/>
          </p:cNvSpPr>
          <p:nvPr>
            <p:ph type="subTitle" idx="1"/>
          </p:nvPr>
        </p:nvSpPr>
        <p:spPr>
          <a:xfrm>
            <a:off x="556425" y="2785327"/>
            <a:ext cx="7068300" cy="3840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sz="2300" dirty="0">
                <a:solidFill>
                  <a:schemeClr val="lt1"/>
                </a:solidFill>
              </a:rPr>
              <a:t>For improving the performance and functionality</a:t>
            </a:r>
            <a:endParaRPr sz="2300" dirty="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1006200" y="857500"/>
            <a:ext cx="7932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700" dirty="0"/>
              <a:t>Future works</a:t>
            </a:r>
            <a:endParaRPr sz="3700" dirty="0"/>
          </a:p>
        </p:txBody>
      </p:sp>
      <p:sp>
        <p:nvSpPr>
          <p:cNvPr id="192" name="Google Shape;192;p2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93" name="Google Shape;193;p25"/>
          <p:cNvSpPr txBox="1">
            <a:spLocks noGrp="1"/>
          </p:cNvSpPr>
          <p:nvPr>
            <p:ph type="body" idx="1"/>
          </p:nvPr>
        </p:nvSpPr>
        <p:spPr>
          <a:xfrm>
            <a:off x="929600" y="1410346"/>
            <a:ext cx="7094700" cy="3187105"/>
          </a:xfrm>
          <a:prstGeom prst="rect">
            <a:avLst/>
          </a:prstGeom>
        </p:spPr>
        <p:txBody>
          <a:bodyPr spcFirstLastPara="1" wrap="square" lIns="0" tIns="0" rIns="0" bIns="0" anchor="t" anchorCtr="0">
            <a:noAutofit/>
          </a:bodyPr>
          <a:lstStyle/>
          <a:p>
            <a:pPr marL="457200" lvl="0" indent="-311150" algn="l" rtl="0">
              <a:lnSpc>
                <a:spcPct val="115000"/>
              </a:lnSpc>
              <a:spcBef>
                <a:spcPts val="600"/>
              </a:spcBef>
              <a:spcAft>
                <a:spcPts val="0"/>
              </a:spcAft>
              <a:buClr>
                <a:schemeClr val="dk1"/>
              </a:buClr>
              <a:buSzPts val="1300"/>
              <a:buChar char="●"/>
            </a:pPr>
            <a:r>
              <a:rPr lang="en-IN" sz="1400" dirty="0"/>
              <a:t>Machine learning is only suitable for constant data.</a:t>
            </a:r>
          </a:p>
          <a:p>
            <a:pPr marL="457200" lvl="0" indent="-311150" algn="l" rtl="0">
              <a:lnSpc>
                <a:spcPct val="115000"/>
              </a:lnSpc>
              <a:spcBef>
                <a:spcPts val="600"/>
              </a:spcBef>
              <a:spcAft>
                <a:spcPts val="0"/>
              </a:spcAft>
              <a:buClr>
                <a:schemeClr val="dk1"/>
              </a:buClr>
              <a:buSzPts val="1300"/>
              <a:buChar char="●"/>
            </a:pPr>
            <a:r>
              <a:rPr lang="en-IN" sz="1400" dirty="0"/>
              <a:t>If retraining is need to update the agent with new data, deep learning is the way to go. RNN could be used for NLP tasks.</a:t>
            </a:r>
          </a:p>
          <a:p>
            <a:pPr marL="457200" lvl="0" indent="-311150" algn="l" rtl="0">
              <a:lnSpc>
                <a:spcPct val="115000"/>
              </a:lnSpc>
              <a:spcBef>
                <a:spcPts val="600"/>
              </a:spcBef>
              <a:spcAft>
                <a:spcPts val="0"/>
              </a:spcAft>
              <a:buClr>
                <a:schemeClr val="dk1"/>
              </a:buClr>
              <a:buSzPts val="1300"/>
              <a:buChar char="●"/>
            </a:pPr>
            <a:r>
              <a:rPr lang="en-US" sz="1400" dirty="0"/>
              <a:t>Performance can be further improved by perfectly tuning hyperparameters, training more ml algorithms to have a detailed comparison and see which works best for the given dataset</a:t>
            </a:r>
            <a:r>
              <a:rPr lang="en-IN" sz="1400" dirty="0"/>
              <a:t> .</a:t>
            </a:r>
          </a:p>
          <a:p>
            <a:pPr marL="457200" lvl="0" indent="-311150" algn="l" rtl="0">
              <a:lnSpc>
                <a:spcPct val="115000"/>
              </a:lnSpc>
              <a:spcBef>
                <a:spcPts val="600"/>
              </a:spcBef>
              <a:spcAft>
                <a:spcPts val="0"/>
              </a:spcAft>
              <a:buClr>
                <a:schemeClr val="dk1"/>
              </a:buClr>
              <a:buSzPts val="1300"/>
              <a:buChar char="●"/>
            </a:pPr>
            <a:r>
              <a:rPr lang="en-US" sz="1400" dirty="0"/>
              <a:t>Another thing could be implemented is to have ensemble method approach which will greatly improve the collective accuracy of the output which could maybe beat the deep learning approach.</a:t>
            </a:r>
            <a:endParaRPr sz="1400" dirty="0"/>
          </a:p>
        </p:txBody>
      </p:sp>
    </p:spTree>
    <p:extLst>
      <p:ext uri="{BB962C8B-B14F-4D97-AF65-F5344CB8AC3E}">
        <p14:creationId xmlns:p14="http://schemas.microsoft.com/office/powerpoint/2010/main" val="369282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ctrTitle" idx="4294967295"/>
          </p:nvPr>
        </p:nvSpPr>
        <p:spPr>
          <a:xfrm>
            <a:off x="1627200" y="2087088"/>
            <a:ext cx="5889600" cy="969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600"/>
              <a:t>Thank you</a:t>
            </a:r>
            <a:endParaRPr sz="6600"/>
          </a:p>
        </p:txBody>
      </p:sp>
      <p:sp>
        <p:nvSpPr>
          <p:cNvPr id="229" name="Google Shape;229;p2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ABB9-28D2-28DF-62D6-ACF268CCE3CB}"/>
              </a:ext>
            </a:extLst>
          </p:cNvPr>
          <p:cNvSpPr>
            <a:spLocks noGrp="1"/>
          </p:cNvSpPr>
          <p:nvPr>
            <p:ph type="title"/>
          </p:nvPr>
        </p:nvSpPr>
        <p:spPr/>
        <p:txBody>
          <a:bodyPr/>
          <a:lstStyle/>
          <a:p>
            <a:r>
              <a:rPr lang="en-IN" dirty="0"/>
              <a:t>Table Of Content</a:t>
            </a:r>
          </a:p>
        </p:txBody>
      </p:sp>
      <p:sp>
        <p:nvSpPr>
          <p:cNvPr id="3" name="Text Placeholder 2">
            <a:extLst>
              <a:ext uri="{FF2B5EF4-FFF2-40B4-BE49-F238E27FC236}">
                <a16:creationId xmlns:a16="http://schemas.microsoft.com/office/drawing/2014/main" id="{FF0B23EE-0C97-7033-292B-937E20AD47BA}"/>
              </a:ext>
            </a:extLst>
          </p:cNvPr>
          <p:cNvSpPr>
            <a:spLocks noGrp="1"/>
          </p:cNvSpPr>
          <p:nvPr>
            <p:ph type="body" idx="1"/>
          </p:nvPr>
        </p:nvSpPr>
        <p:spPr/>
        <p:txBody>
          <a:bodyPr/>
          <a:lstStyle/>
          <a:p>
            <a:r>
              <a:rPr lang="en-IN" dirty="0"/>
              <a:t>Introduction</a:t>
            </a:r>
          </a:p>
          <a:p>
            <a:r>
              <a:rPr lang="en-IN" dirty="0"/>
              <a:t>Project Analysis</a:t>
            </a:r>
          </a:p>
          <a:p>
            <a:pPr lvl="1"/>
            <a:r>
              <a:rPr lang="en-IN" dirty="0"/>
              <a:t>Data Pre-processing</a:t>
            </a:r>
          </a:p>
          <a:p>
            <a:pPr lvl="1"/>
            <a:r>
              <a:rPr lang="en-IN" dirty="0" err="1"/>
              <a:t>Modeling</a:t>
            </a:r>
            <a:r>
              <a:rPr lang="en-IN" dirty="0"/>
              <a:t> Algorithms</a:t>
            </a:r>
          </a:p>
          <a:p>
            <a:pPr lvl="1"/>
            <a:r>
              <a:rPr lang="en-IN" dirty="0" err="1"/>
              <a:t>Gradio</a:t>
            </a:r>
            <a:r>
              <a:rPr lang="en-IN" dirty="0"/>
              <a:t> Interface</a:t>
            </a:r>
          </a:p>
          <a:p>
            <a:pPr lvl="1"/>
            <a:r>
              <a:rPr lang="en-IN" dirty="0"/>
              <a:t>Results</a:t>
            </a:r>
          </a:p>
          <a:p>
            <a:pPr lvl="1"/>
            <a:r>
              <a:rPr lang="en-IN" dirty="0"/>
              <a:t>Challenge</a:t>
            </a:r>
          </a:p>
          <a:p>
            <a:r>
              <a:rPr lang="en-IN" dirty="0"/>
              <a:t>Future Works</a:t>
            </a:r>
          </a:p>
          <a:p>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marL="533400" lvl="1" indent="0">
              <a:buNone/>
            </a:pPr>
            <a:endParaRPr lang="en-IN" dirty="0"/>
          </a:p>
          <a:p>
            <a:pPr lvl="1"/>
            <a:endParaRPr lang="en-IN" dirty="0"/>
          </a:p>
          <a:p>
            <a:pPr marL="533400" lvl="1" indent="0">
              <a:buNone/>
            </a:pPr>
            <a:endParaRPr lang="en-IN" dirty="0"/>
          </a:p>
        </p:txBody>
      </p:sp>
      <p:sp>
        <p:nvSpPr>
          <p:cNvPr id="4" name="Slide Number Placeholder 3">
            <a:extLst>
              <a:ext uri="{FF2B5EF4-FFF2-40B4-BE49-F238E27FC236}">
                <a16:creationId xmlns:a16="http://schemas.microsoft.com/office/drawing/2014/main" id="{C8C741AE-3AE1-729F-C0C2-DD225A95BD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08641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body" idx="1"/>
          </p:nvPr>
        </p:nvSpPr>
        <p:spPr>
          <a:xfrm>
            <a:off x="995625" y="1559925"/>
            <a:ext cx="7489500" cy="3431126"/>
          </a:xfrm>
          <a:prstGeom prst="rect">
            <a:avLst/>
          </a:prstGeom>
        </p:spPr>
        <p:txBody>
          <a:bodyPr spcFirstLastPara="1" wrap="square" lIns="0" tIns="0" rIns="0" bIns="0" anchor="ctr" anchorCtr="0">
            <a:noAutofit/>
          </a:bodyPr>
          <a:lstStyle/>
          <a:p>
            <a:pPr marL="457200" lvl="0" indent="-368300" algn="l" rtl="0">
              <a:lnSpc>
                <a:spcPct val="150000"/>
              </a:lnSpc>
              <a:spcBef>
                <a:spcPts val="600"/>
              </a:spcBef>
              <a:spcAft>
                <a:spcPts val="0"/>
              </a:spcAft>
              <a:buClr>
                <a:srgbClr val="000000"/>
              </a:buClr>
              <a:buSzPts val="2200"/>
              <a:buFont typeface="Inter"/>
              <a:buChar char="●"/>
            </a:pPr>
            <a:r>
              <a:rPr lang="en-US" sz="1800" dirty="0"/>
              <a:t>Semantic analysis is the study to identify people’s emotions in the written text like a review of a product, service or tweet.</a:t>
            </a:r>
          </a:p>
          <a:p>
            <a:pPr marL="457200" lvl="0" indent="-368300" algn="l" rtl="0">
              <a:lnSpc>
                <a:spcPct val="150000"/>
              </a:lnSpc>
              <a:spcBef>
                <a:spcPts val="600"/>
              </a:spcBef>
              <a:spcAft>
                <a:spcPts val="0"/>
              </a:spcAft>
              <a:buClr>
                <a:srgbClr val="000000"/>
              </a:buClr>
              <a:buSzPts val="2200"/>
              <a:buFont typeface="Inter"/>
              <a:buChar char="●"/>
            </a:pPr>
            <a:r>
              <a:rPr lang="en-US" sz="1800" dirty="0"/>
              <a:t> Sentiment analysis became very popular in early 2000s as product reviews and tweets exploded on the internet.</a:t>
            </a:r>
            <a:endParaRPr lang="en" sz="1800" dirty="0"/>
          </a:p>
          <a:p>
            <a:pPr marL="457200" lvl="0" indent="-368300" algn="l" rtl="0">
              <a:lnSpc>
                <a:spcPct val="150000"/>
              </a:lnSpc>
              <a:spcBef>
                <a:spcPts val="600"/>
              </a:spcBef>
              <a:spcAft>
                <a:spcPts val="0"/>
              </a:spcAft>
              <a:buClr>
                <a:srgbClr val="000000"/>
              </a:buClr>
              <a:buSzPts val="2200"/>
              <a:buFont typeface="Inter"/>
              <a:buChar char="●"/>
            </a:pPr>
            <a:r>
              <a:rPr lang="en-IN" sz="1800" dirty="0">
                <a:solidFill>
                  <a:srgbClr val="000000"/>
                </a:solidFill>
                <a:highlight>
                  <a:srgbClr val="FFFFFF"/>
                </a:highlight>
                <a:latin typeface="Inter"/>
                <a:ea typeface="Inter"/>
                <a:cs typeface="Inter"/>
                <a:sym typeface="Inter"/>
              </a:rPr>
              <a:t>H</a:t>
            </a:r>
            <a:r>
              <a:rPr lang="en" sz="1800" dirty="0">
                <a:solidFill>
                  <a:srgbClr val="000000"/>
                </a:solidFill>
                <a:highlight>
                  <a:srgbClr val="FFFFFF"/>
                </a:highlight>
                <a:latin typeface="Inter"/>
                <a:ea typeface="Inter"/>
                <a:cs typeface="Inter"/>
                <a:sym typeface="Inter"/>
              </a:rPr>
              <a:t>ence three algorithms Linear SVC, X</a:t>
            </a:r>
            <a:r>
              <a:rPr lang="en-IN" sz="1800" dirty="0">
                <a:solidFill>
                  <a:srgbClr val="000000"/>
                </a:solidFill>
                <a:highlight>
                  <a:srgbClr val="FFFFFF"/>
                </a:highlight>
                <a:latin typeface="Inter"/>
                <a:ea typeface="Inter"/>
                <a:cs typeface="Inter"/>
                <a:sym typeface="Inter"/>
              </a:rPr>
              <a:t>g</a:t>
            </a:r>
            <a:r>
              <a:rPr lang="en" sz="1800" dirty="0">
                <a:solidFill>
                  <a:srgbClr val="000000"/>
                </a:solidFill>
                <a:highlight>
                  <a:srgbClr val="FFFFFF"/>
                </a:highlight>
                <a:latin typeface="Inter"/>
                <a:ea typeface="Inter"/>
                <a:cs typeface="Inter"/>
                <a:sym typeface="Inter"/>
              </a:rPr>
              <a:t>boost, Random Forest were used to create models.</a:t>
            </a:r>
            <a:endParaRPr sz="2200" dirty="0">
              <a:solidFill>
                <a:srgbClr val="000000"/>
              </a:solidFill>
              <a:highlight>
                <a:srgbClr val="FFFFFF"/>
              </a:highlight>
              <a:latin typeface="Inter"/>
              <a:ea typeface="Inter"/>
              <a:cs typeface="Inter"/>
              <a:sym typeface="Inter"/>
            </a:endParaRPr>
          </a:p>
          <a:p>
            <a:pPr marL="457200" lvl="0" indent="0" algn="l" rtl="0">
              <a:spcBef>
                <a:spcPts val="600"/>
              </a:spcBef>
              <a:spcAft>
                <a:spcPts val="0"/>
              </a:spcAft>
              <a:buNone/>
            </a:pPr>
            <a:endParaRPr sz="1700" dirty="0">
              <a:solidFill>
                <a:srgbClr val="000000"/>
              </a:solidFill>
              <a:highlight>
                <a:srgbClr val="FFFFFF"/>
              </a:highlight>
              <a:latin typeface="Inter"/>
              <a:ea typeface="Inter"/>
              <a:cs typeface="Inter"/>
              <a:sym typeface="Inter"/>
            </a:endParaRPr>
          </a:p>
          <a:p>
            <a:pPr marL="0" lvl="0" indent="0" algn="l" rtl="0">
              <a:spcBef>
                <a:spcPts val="600"/>
              </a:spcBef>
              <a:spcAft>
                <a:spcPts val="0"/>
              </a:spcAft>
              <a:buNone/>
            </a:pPr>
            <a:endParaRPr sz="1700" dirty="0">
              <a:solidFill>
                <a:srgbClr val="000000"/>
              </a:solidFill>
              <a:highlight>
                <a:srgbClr val="FFFFFF"/>
              </a:highlight>
              <a:latin typeface="Inter"/>
              <a:ea typeface="Inter"/>
              <a:cs typeface="Inter"/>
              <a:sym typeface="Inter"/>
            </a:endParaRPr>
          </a:p>
        </p:txBody>
      </p:sp>
      <p:sp>
        <p:nvSpPr>
          <p:cNvPr id="105" name="Google Shape;105;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06" name="Google Shape;106;p1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ctrTitle"/>
          </p:nvPr>
        </p:nvSpPr>
        <p:spPr>
          <a:xfrm>
            <a:off x="1037875" y="1289450"/>
            <a:ext cx="7068300" cy="1387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500" dirty="0"/>
              <a:t>Project Analysis</a:t>
            </a:r>
            <a:endParaRPr sz="4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700" dirty="0"/>
              <a:t>Data Pre-Processing</a:t>
            </a:r>
            <a:endParaRPr sz="3700" dirty="0"/>
          </a:p>
        </p:txBody>
      </p:sp>
      <p:sp>
        <p:nvSpPr>
          <p:cNvPr id="2" name="Text Placeholder 1">
            <a:extLst>
              <a:ext uri="{FF2B5EF4-FFF2-40B4-BE49-F238E27FC236}">
                <a16:creationId xmlns:a16="http://schemas.microsoft.com/office/drawing/2014/main" id="{289CFEF4-44F9-F964-C62E-6413BD61F7FC}"/>
              </a:ext>
            </a:extLst>
          </p:cNvPr>
          <p:cNvSpPr>
            <a:spLocks noGrp="1"/>
          </p:cNvSpPr>
          <p:nvPr>
            <p:ph type="body" idx="1"/>
          </p:nvPr>
        </p:nvSpPr>
        <p:spPr/>
        <p:txBody>
          <a:bodyPr/>
          <a:lstStyle/>
          <a:p>
            <a:r>
              <a:rPr lang="en-IN" dirty="0"/>
              <a:t>Dataset.</a:t>
            </a:r>
          </a:p>
          <a:p>
            <a:r>
              <a:rPr lang="en-IN" dirty="0"/>
              <a:t>Missing values.</a:t>
            </a:r>
          </a:p>
          <a:p>
            <a:r>
              <a:rPr lang="en-IN" dirty="0"/>
              <a:t>Data Normalization</a:t>
            </a:r>
          </a:p>
          <a:p>
            <a:r>
              <a:rPr lang="en-IN" dirty="0"/>
              <a:t>Data Cleaning using Regular expressing</a:t>
            </a:r>
          </a:p>
          <a:p>
            <a:r>
              <a:rPr lang="en-IN" dirty="0"/>
              <a:t>TF-IDF feature matrix</a:t>
            </a:r>
          </a:p>
        </p:txBody>
      </p:sp>
      <p:sp>
        <p:nvSpPr>
          <p:cNvPr id="151" name="Google Shape;151;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4" name="Picture 3">
            <a:extLst>
              <a:ext uri="{FF2B5EF4-FFF2-40B4-BE49-F238E27FC236}">
                <a16:creationId xmlns:a16="http://schemas.microsoft.com/office/drawing/2014/main" id="{0AC68809-14B0-5439-3679-A3C1E35BB323}"/>
              </a:ext>
            </a:extLst>
          </p:cNvPr>
          <p:cNvPicPr>
            <a:picLocks noChangeAspect="1"/>
          </p:cNvPicPr>
          <p:nvPr/>
        </p:nvPicPr>
        <p:blipFill>
          <a:blip r:embed="rId3"/>
          <a:stretch>
            <a:fillRect/>
          </a:stretch>
        </p:blipFill>
        <p:spPr>
          <a:xfrm>
            <a:off x="4572000" y="1062447"/>
            <a:ext cx="2740081" cy="1869203"/>
          </a:xfrm>
          <a:prstGeom prst="rect">
            <a:avLst/>
          </a:prstGeom>
        </p:spPr>
      </p:pic>
      <p:pic>
        <p:nvPicPr>
          <p:cNvPr id="8" name="Picture 7">
            <a:extLst>
              <a:ext uri="{FF2B5EF4-FFF2-40B4-BE49-F238E27FC236}">
                <a16:creationId xmlns:a16="http://schemas.microsoft.com/office/drawing/2014/main" id="{AD9CFB72-42AE-6126-4722-3DE327D74B71}"/>
              </a:ext>
            </a:extLst>
          </p:cNvPr>
          <p:cNvPicPr>
            <a:picLocks noChangeAspect="1"/>
          </p:cNvPicPr>
          <p:nvPr/>
        </p:nvPicPr>
        <p:blipFill rotWithShape="1">
          <a:blip r:embed="rId4"/>
          <a:srcRect l="8207" t="48512" r="55678" b="24821"/>
          <a:stretch/>
        </p:blipFill>
        <p:spPr>
          <a:xfrm>
            <a:off x="4571999" y="3053165"/>
            <a:ext cx="4160651" cy="17280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948450" y="846925"/>
            <a:ext cx="5922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700" dirty="0"/>
              <a:t>Modeling Algorithms</a:t>
            </a:r>
            <a:endParaRPr sz="3700" dirty="0"/>
          </a:p>
        </p:txBody>
      </p:sp>
      <p:sp>
        <p:nvSpPr>
          <p:cNvPr id="158" name="Google Shape;158;p2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60" name="Google Shape;160;p21"/>
          <p:cNvSpPr txBox="1">
            <a:spLocks noGrp="1"/>
          </p:cNvSpPr>
          <p:nvPr>
            <p:ph type="body" idx="1"/>
          </p:nvPr>
        </p:nvSpPr>
        <p:spPr>
          <a:xfrm>
            <a:off x="1024650" y="1430100"/>
            <a:ext cx="7094700" cy="1845900"/>
          </a:xfrm>
          <a:prstGeom prst="rect">
            <a:avLst/>
          </a:prstGeom>
        </p:spPr>
        <p:txBody>
          <a:bodyPr spcFirstLastPara="1" wrap="square" lIns="0" tIns="0" rIns="0" bIns="0" anchor="t" anchorCtr="0">
            <a:noAutofit/>
          </a:bodyPr>
          <a:lstStyle/>
          <a:p>
            <a:pPr marL="285750" indent="-285750"/>
            <a:r>
              <a:rPr lang="en-IN" sz="1400" dirty="0"/>
              <a:t>Linear SVC</a:t>
            </a:r>
          </a:p>
          <a:p>
            <a:pPr marL="285750" indent="-285750"/>
            <a:r>
              <a:rPr lang="en-IN" sz="1400" dirty="0" err="1"/>
              <a:t>XGBoost</a:t>
            </a:r>
            <a:endParaRPr lang="en-IN" sz="1400" dirty="0"/>
          </a:p>
          <a:p>
            <a:pPr marL="285750" indent="-285750"/>
            <a:r>
              <a:rPr lang="en-IN" sz="1400" dirty="0"/>
              <a:t>Random Forest</a:t>
            </a:r>
          </a:p>
          <a:p>
            <a:pPr marL="285750" indent="-285750"/>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700" dirty="0"/>
              <a:t>Linear SVC</a:t>
            </a:r>
            <a:endParaRPr sz="3700" dirty="0"/>
          </a:p>
        </p:txBody>
      </p:sp>
      <p:sp>
        <p:nvSpPr>
          <p:cNvPr id="168" name="Google Shape;168;p22"/>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400" b="1" dirty="0">
              <a:latin typeface="Inter"/>
              <a:ea typeface="Inter"/>
              <a:cs typeface="Inter"/>
              <a:sym typeface="Inter"/>
            </a:endParaRPr>
          </a:p>
          <a:p>
            <a:pPr marL="457200" lvl="0" indent="0" algn="l" rtl="0">
              <a:spcBef>
                <a:spcPts val="600"/>
              </a:spcBef>
              <a:spcAft>
                <a:spcPts val="0"/>
              </a:spcAft>
              <a:buNone/>
            </a:pPr>
            <a:endParaRPr sz="1400" dirty="0"/>
          </a:p>
          <a:p>
            <a:pPr marL="0" lvl="0" indent="0" algn="l" rtl="0">
              <a:spcBef>
                <a:spcPts val="600"/>
              </a:spcBef>
              <a:spcAft>
                <a:spcPts val="0"/>
              </a:spcAft>
              <a:buNone/>
            </a:pPr>
            <a:endParaRPr dirty="0"/>
          </a:p>
        </p:txBody>
      </p:sp>
      <p:sp>
        <p:nvSpPr>
          <p:cNvPr id="2" name="Text Placeholder 1">
            <a:extLst>
              <a:ext uri="{FF2B5EF4-FFF2-40B4-BE49-F238E27FC236}">
                <a16:creationId xmlns:a16="http://schemas.microsoft.com/office/drawing/2014/main" id="{4D80E03C-07A3-60A0-6719-DACE8554AA4B}"/>
              </a:ext>
            </a:extLst>
          </p:cNvPr>
          <p:cNvSpPr>
            <a:spLocks noGrp="1"/>
          </p:cNvSpPr>
          <p:nvPr>
            <p:ph type="body" idx="2"/>
          </p:nvPr>
        </p:nvSpPr>
        <p:spPr>
          <a:xfrm>
            <a:off x="4958606" y="1708392"/>
            <a:ext cx="3302400" cy="3155400"/>
          </a:xfrm>
        </p:spPr>
        <p:txBody>
          <a:bodyPr/>
          <a:lstStyle/>
          <a:p>
            <a:r>
              <a:rPr lang="en-IN" dirty="0"/>
              <a:t>High Accuracy</a:t>
            </a:r>
          </a:p>
          <a:p>
            <a:r>
              <a:rPr lang="en-IN" dirty="0"/>
              <a:t>High Precision</a:t>
            </a:r>
          </a:p>
          <a:p>
            <a:r>
              <a:rPr lang="en-IN" dirty="0"/>
              <a:t>High Recall</a:t>
            </a:r>
          </a:p>
          <a:p>
            <a:r>
              <a:rPr lang="en-IN" dirty="0"/>
              <a:t>High average F1 score of 90%</a:t>
            </a:r>
          </a:p>
        </p:txBody>
      </p:sp>
      <p:sp>
        <p:nvSpPr>
          <p:cNvPr id="169" name="Google Shape;169;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4" name="Picture 3">
            <a:extLst>
              <a:ext uri="{FF2B5EF4-FFF2-40B4-BE49-F238E27FC236}">
                <a16:creationId xmlns:a16="http://schemas.microsoft.com/office/drawing/2014/main" id="{3662AF8E-A890-8AB3-1FC8-418E14A422C7}"/>
              </a:ext>
            </a:extLst>
          </p:cNvPr>
          <p:cNvPicPr>
            <a:picLocks noChangeAspect="1"/>
          </p:cNvPicPr>
          <p:nvPr/>
        </p:nvPicPr>
        <p:blipFill rotWithShape="1">
          <a:blip r:embed="rId3"/>
          <a:srcRect l="5472" r="21602"/>
          <a:stretch/>
        </p:blipFill>
        <p:spPr>
          <a:xfrm>
            <a:off x="0" y="1708392"/>
            <a:ext cx="4767418" cy="21119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700" dirty="0" err="1"/>
              <a:t>XGBoost</a:t>
            </a:r>
            <a:r>
              <a:rPr lang="en-IN" sz="3700" dirty="0"/>
              <a:t> </a:t>
            </a:r>
            <a:endParaRPr sz="3700" dirty="0"/>
          </a:p>
        </p:txBody>
      </p:sp>
      <p:sp>
        <p:nvSpPr>
          <p:cNvPr id="168" name="Google Shape;168;p22"/>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400" b="1" dirty="0">
              <a:latin typeface="Inter"/>
              <a:ea typeface="Inter"/>
              <a:cs typeface="Inter"/>
              <a:sym typeface="Inter"/>
            </a:endParaRPr>
          </a:p>
          <a:p>
            <a:pPr marL="457200" lvl="0" indent="0" algn="l" rtl="0">
              <a:spcBef>
                <a:spcPts val="600"/>
              </a:spcBef>
              <a:spcAft>
                <a:spcPts val="0"/>
              </a:spcAft>
              <a:buNone/>
            </a:pPr>
            <a:endParaRPr sz="1400" dirty="0"/>
          </a:p>
          <a:p>
            <a:pPr marL="0" lvl="0" indent="0" algn="l" rtl="0">
              <a:spcBef>
                <a:spcPts val="600"/>
              </a:spcBef>
              <a:spcAft>
                <a:spcPts val="0"/>
              </a:spcAft>
              <a:buNone/>
            </a:pPr>
            <a:endParaRPr dirty="0"/>
          </a:p>
        </p:txBody>
      </p:sp>
      <p:sp>
        <p:nvSpPr>
          <p:cNvPr id="2" name="Text Placeholder 1">
            <a:extLst>
              <a:ext uri="{FF2B5EF4-FFF2-40B4-BE49-F238E27FC236}">
                <a16:creationId xmlns:a16="http://schemas.microsoft.com/office/drawing/2014/main" id="{C412FE0C-9005-C6D0-A58B-8A8F10EFA696}"/>
              </a:ext>
            </a:extLst>
          </p:cNvPr>
          <p:cNvSpPr>
            <a:spLocks noGrp="1"/>
          </p:cNvSpPr>
          <p:nvPr>
            <p:ph type="body" idx="2"/>
          </p:nvPr>
        </p:nvSpPr>
        <p:spPr>
          <a:xfrm>
            <a:off x="773654" y="1492207"/>
            <a:ext cx="3302400" cy="3155400"/>
          </a:xfrm>
        </p:spPr>
        <p:txBody>
          <a:bodyPr/>
          <a:lstStyle/>
          <a:p>
            <a:r>
              <a:rPr lang="en-IN" dirty="0"/>
              <a:t>Good Accuracy.</a:t>
            </a:r>
          </a:p>
          <a:p>
            <a:r>
              <a:rPr lang="en-IN" dirty="0"/>
              <a:t>High Recall.</a:t>
            </a:r>
          </a:p>
          <a:p>
            <a:r>
              <a:rPr lang="en-IN" dirty="0"/>
              <a:t>Low Precision.</a:t>
            </a:r>
          </a:p>
          <a:p>
            <a:r>
              <a:rPr lang="en-IN" dirty="0"/>
              <a:t>Good average F1 score of 82%.</a:t>
            </a:r>
          </a:p>
        </p:txBody>
      </p:sp>
      <p:sp>
        <p:nvSpPr>
          <p:cNvPr id="169" name="Google Shape;169;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Picture 4">
            <a:extLst>
              <a:ext uri="{FF2B5EF4-FFF2-40B4-BE49-F238E27FC236}">
                <a16:creationId xmlns:a16="http://schemas.microsoft.com/office/drawing/2014/main" id="{2D2CF468-79FA-3C30-6A79-2A500C9BCA54}"/>
              </a:ext>
            </a:extLst>
          </p:cNvPr>
          <p:cNvPicPr>
            <a:picLocks noChangeAspect="1"/>
          </p:cNvPicPr>
          <p:nvPr/>
        </p:nvPicPr>
        <p:blipFill rotWithShape="1">
          <a:blip r:embed="rId3"/>
          <a:srcRect l="9103" t="3859" r="3710" b="15142"/>
          <a:stretch/>
        </p:blipFill>
        <p:spPr>
          <a:xfrm>
            <a:off x="4076054" y="1492207"/>
            <a:ext cx="5068646" cy="1990217"/>
          </a:xfrm>
          <a:prstGeom prst="rect">
            <a:avLst/>
          </a:prstGeom>
        </p:spPr>
      </p:pic>
    </p:spTree>
    <p:extLst>
      <p:ext uri="{BB962C8B-B14F-4D97-AF65-F5344CB8AC3E}">
        <p14:creationId xmlns:p14="http://schemas.microsoft.com/office/powerpoint/2010/main" val="130089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700" dirty="0"/>
              <a:t>Random Forest </a:t>
            </a:r>
            <a:endParaRPr sz="3700" dirty="0"/>
          </a:p>
        </p:txBody>
      </p:sp>
      <p:sp>
        <p:nvSpPr>
          <p:cNvPr id="168" name="Google Shape;168;p22"/>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400" b="1" dirty="0">
              <a:latin typeface="Inter"/>
              <a:ea typeface="Inter"/>
              <a:cs typeface="Inter"/>
              <a:sym typeface="Inter"/>
            </a:endParaRPr>
          </a:p>
          <a:p>
            <a:pPr marL="457200" lvl="0" indent="0" algn="l" rtl="0">
              <a:spcBef>
                <a:spcPts val="600"/>
              </a:spcBef>
              <a:spcAft>
                <a:spcPts val="0"/>
              </a:spcAft>
              <a:buNone/>
            </a:pPr>
            <a:endParaRPr sz="1400" dirty="0"/>
          </a:p>
          <a:p>
            <a:pPr marL="0" lvl="0" indent="0" algn="l" rtl="0">
              <a:spcBef>
                <a:spcPts val="600"/>
              </a:spcBef>
              <a:spcAft>
                <a:spcPts val="0"/>
              </a:spcAft>
              <a:buNone/>
            </a:pPr>
            <a:endParaRPr dirty="0"/>
          </a:p>
        </p:txBody>
      </p:sp>
      <p:sp>
        <p:nvSpPr>
          <p:cNvPr id="2" name="Text Placeholder 1">
            <a:extLst>
              <a:ext uri="{FF2B5EF4-FFF2-40B4-BE49-F238E27FC236}">
                <a16:creationId xmlns:a16="http://schemas.microsoft.com/office/drawing/2014/main" id="{92B24B58-00A9-D127-DF41-C7F6B537041A}"/>
              </a:ext>
            </a:extLst>
          </p:cNvPr>
          <p:cNvSpPr>
            <a:spLocks noGrp="1"/>
          </p:cNvSpPr>
          <p:nvPr>
            <p:ph type="body" idx="2"/>
          </p:nvPr>
        </p:nvSpPr>
        <p:spPr>
          <a:xfrm>
            <a:off x="5378050" y="1367297"/>
            <a:ext cx="3302400" cy="3155400"/>
          </a:xfrm>
        </p:spPr>
        <p:txBody>
          <a:bodyPr/>
          <a:lstStyle/>
          <a:p>
            <a:r>
              <a:rPr lang="en-IN" dirty="0"/>
              <a:t>Low accuracy</a:t>
            </a:r>
          </a:p>
          <a:p>
            <a:r>
              <a:rPr lang="en-IN" dirty="0"/>
              <a:t>Low Precision</a:t>
            </a:r>
          </a:p>
          <a:p>
            <a:r>
              <a:rPr lang="en-IN" dirty="0"/>
              <a:t>Low Recall</a:t>
            </a:r>
          </a:p>
          <a:p>
            <a:r>
              <a:rPr lang="en-IN" dirty="0"/>
              <a:t>Low average F1 score of 60%.</a:t>
            </a:r>
          </a:p>
        </p:txBody>
      </p:sp>
      <p:sp>
        <p:nvSpPr>
          <p:cNvPr id="169" name="Google Shape;169;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D2A11794-0D4C-9D42-F91D-4D8E11E7309A}"/>
              </a:ext>
            </a:extLst>
          </p:cNvPr>
          <p:cNvPicPr>
            <a:picLocks noChangeAspect="1"/>
          </p:cNvPicPr>
          <p:nvPr/>
        </p:nvPicPr>
        <p:blipFill rotWithShape="1">
          <a:blip r:embed="rId3"/>
          <a:srcRect l="2438" t="7040" r="3047" b="6676"/>
          <a:stretch/>
        </p:blipFill>
        <p:spPr>
          <a:xfrm>
            <a:off x="0" y="1725718"/>
            <a:ext cx="5243314" cy="2009373"/>
          </a:xfrm>
          <a:prstGeom prst="rect">
            <a:avLst/>
          </a:prstGeom>
        </p:spPr>
      </p:pic>
    </p:spTree>
    <p:extLst>
      <p:ext uri="{BB962C8B-B14F-4D97-AF65-F5344CB8AC3E}">
        <p14:creationId xmlns:p14="http://schemas.microsoft.com/office/powerpoint/2010/main" val="3979771608"/>
      </p:ext>
    </p:extLst>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418</Words>
  <Application>Microsoft Office PowerPoint</Application>
  <PresentationFormat>On-screen Show (16:9)</PresentationFormat>
  <Paragraphs>87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Inter</vt:lpstr>
      <vt:lpstr>Inter SemiBold</vt:lpstr>
      <vt:lpstr>Calibri</vt:lpstr>
      <vt:lpstr>Inter Light</vt:lpstr>
      <vt:lpstr>Joan template</vt:lpstr>
      <vt:lpstr>UI Solution For Semantic Analysis  Intelligent agent Arnav Snakhe</vt:lpstr>
      <vt:lpstr>Table Of Content</vt:lpstr>
      <vt:lpstr>Introduction</vt:lpstr>
      <vt:lpstr>Project Analysis</vt:lpstr>
      <vt:lpstr>Data Pre-Processing</vt:lpstr>
      <vt:lpstr>Modeling Algorithms</vt:lpstr>
      <vt:lpstr>Linear SVC</vt:lpstr>
      <vt:lpstr>XGBoost </vt:lpstr>
      <vt:lpstr>Random Forest </vt:lpstr>
      <vt:lpstr>Gradio Interface</vt:lpstr>
      <vt:lpstr>Results</vt:lpstr>
      <vt:lpstr>Challenge</vt:lpstr>
      <vt:lpstr>Future works</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Solution For Semantic Analysis  Intelligent agent Arnav Snakhe</dc:title>
  <cp:lastModifiedBy>arnav.sankhe19@gmail.com</cp:lastModifiedBy>
  <cp:revision>4</cp:revision>
  <dcterms:modified xsi:type="dcterms:W3CDTF">2022-05-30T16:08:43Z</dcterms:modified>
</cp:coreProperties>
</file>