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BC8-9965-4CAA-8EDF-75C19444B55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867DD-22FB-41A2-AE10-9DBDC1DFD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32B9-3159-A70B-25F4-B45E8369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6031C-D554-3F05-1D69-278B15F2B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64FE-9AEA-5922-01D5-87CA37D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C27F-019C-5B63-53E2-D45CE596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20E0-5178-C480-8FB5-7CB5016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3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5AC-A64F-10D0-E522-9B22F23A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635A-54D8-1AD6-5F18-90F4643EC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4F49-C2DB-8312-B1C5-5927BD1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A81F-01AF-A744-D83D-7F992EF9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7CB7-CF86-B4A5-3EAA-C4133E77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6DC2A-C599-FE0A-E5F2-A9A31EEE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CCDD2-85E2-E812-941A-4436CEB2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4893-2069-72A8-46AB-4F0287D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EC40-2C25-F43B-275B-F662BCD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C890-C2F7-45FB-3758-D181318A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C153-BB3B-53E1-C23D-3E93808B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4E38-2F8B-11F1-69EB-7B750750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D41-A8E6-CFBC-8615-42521337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8627-4A15-8EE9-6CA0-EA72CF3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7AB2-802F-1F79-751D-BFE15BCA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53F-E869-55EF-B62E-9B477557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FE58-08A4-19F0-36D2-82D4BE37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A6D7-8101-FDAE-F5B6-ED0641E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F325-8520-36B0-B99B-1BD91411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3664-579A-169B-375B-E702326F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E752-F439-41BB-EC8F-C797075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AD62-864D-F642-264D-DA980982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009D-C490-97F7-50E8-325DC165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CF3-B3E4-6234-B099-78FC83DF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5B76-A00D-F2D6-219E-253405F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4887-13BA-7D9B-F393-07901822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F171-A354-3FA3-29D8-0A4442F6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E832-5BCF-ED46-DE67-63EE80DA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AB845-737F-8106-450C-3FC77C9FB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415AF-78C9-16AA-117F-7108B884A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8B3FA-2BA0-260E-5A25-86D9A38D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E8847-5267-F888-DDBD-94214FF8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808F0-3815-EA45-167B-BD539F40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AA20-4EA9-0C67-3A45-43CC2EDE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8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B6F-42F1-7180-FCBF-88355D02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30412-3DED-CF4D-F02F-EC543DB5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A0AE-7BF9-7178-5BC3-D32B6C9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346F5-7649-C552-C5D8-A46633DD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0FC81-5F62-F175-D17F-66521F2D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150EC-379E-D981-A05A-DA430377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71528-BF54-E823-BCF4-2636F65A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3D25-B00F-2BCB-3ADD-F62F2DDA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8A90-7A2F-4A1B-BCB1-EF6431C2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8CF6C-2757-0ADF-E3A0-65BC5CDE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DD19-ED13-BABE-B7BF-5E175407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4E6E-8261-79B7-10E4-EB9C824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A7F5-D172-37A2-59CC-129748A1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37D7-0436-1D5F-C5FD-659C5C9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DB2AA-6F8F-11E2-969E-C0679359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1C0A-8596-D5E0-F06D-D6211A580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A46C9-2579-DDDD-9D21-1F466D1A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3957-0F92-B356-1892-40EA43A4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F9D1-1FEB-A309-BE1E-D9D07E6F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9D82-8F32-7E9B-FCBE-8F96A04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3E040-5C76-5ECA-B251-BD7976B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9BEA-1BFA-3161-8AC3-17CAFAC08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EB6-7796-4C59-BA3D-35E9F2E915F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846E-F5CD-6FB5-54ED-4736140E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5360-D2A4-20D2-75EC-982AA231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C2EC-1ADA-4D4D-9696-13CCA7EB6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1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D9E9-EE1B-1F9C-A476-EE1864190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ADBMS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2EE4-C137-1567-88A1-FFB28910F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(Unit 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2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1EDE-2905-24FD-3894-087244A1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Homogeneous vs. </a:t>
            </a:r>
            <a:r>
              <a:rPr lang="en-US" altLang="en-US" sz="4400" dirty="0">
                <a:latin typeface="+mn-lt"/>
              </a:rPr>
              <a:t>Heterogeneous DDBMS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3451B3-EA47-DD86-F93A-523014D48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15065"/>
              </p:ext>
            </p:extLst>
          </p:nvPr>
        </p:nvGraphicFramePr>
        <p:xfrm>
          <a:off x="464128" y="1814946"/>
          <a:ext cx="11263743" cy="319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08">
                  <a:extLst>
                    <a:ext uri="{9D8B030D-6E8A-4147-A177-3AD203B41FA5}">
                      <a16:colId xmlns:a16="http://schemas.microsoft.com/office/drawing/2014/main" val="166143209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0749119"/>
                    </a:ext>
                  </a:extLst>
                </a:gridCol>
                <a:gridCol w="4606635">
                  <a:extLst>
                    <a:ext uri="{9D8B030D-6E8A-4147-A177-3AD203B41FA5}">
                      <a16:colId xmlns:a16="http://schemas.microsoft.com/office/drawing/2014/main" val="150306312"/>
                    </a:ext>
                  </a:extLst>
                </a:gridCol>
              </a:tblGrid>
              <a:tr h="4207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800" dirty="0">
                          <a:latin typeface="+mn-lt"/>
                        </a:rPr>
                        <a:t>Homogeneous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+mn-lt"/>
                        </a:rPr>
                        <a:t>Heterogeneous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429736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and software configuration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in all nodes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be different in all nodes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60393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r>
                        <a:rPr lang="en-US" b="1" dirty="0"/>
                        <a:t>Database schema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in all nodes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may have different database schemas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47498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and scalability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Flexible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Flexible*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00685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and maintenance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manage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Tougher to manage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34755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consistency and transparency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**Easier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Tougher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730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5731A9-976E-3E1F-F19F-0A92B94284A7}"/>
              </a:ext>
            </a:extLst>
          </p:cNvPr>
          <p:cNvSpPr txBox="1"/>
          <p:nvPr/>
        </p:nvSpPr>
        <p:spPr>
          <a:xfrm>
            <a:off x="595745" y="5458691"/>
            <a:ext cx="1075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*nodes can be optimized for different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**users are accessing same data and using same query language across all nodes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20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049D-C732-F927-084E-55F0A718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85EA-48C2-CCE8-AD18-64308A49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type of DBMS that stores data in the form of objects, rather than using tables and rows like in traditional relational databases.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an OODBMS, data is stored as objects that have attributes (data fields) and methods (operations that can be performed on the object).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Objects can be organized into classes, which define the attributes and methods that are common to all objects of that class.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bjects can be related to each other through inheritance and association.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99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EA20-5E5B-B195-A7FD-DD31E8EF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Advantages of OODBMS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14A9-226F-6E0C-842A-CF946D7D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Better support for complex data structures: OODBMS can better handle complex data structures, such as graphs and hierarchies, which can be difficult to represent in a traditional relational database.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performance: OODBMS can provide improved performance since it can retrieve related data in a single query, reducing the need for joins and increasing query efficiency.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Easier programming: OODBMS can simplify programming since it allows developers to work with objects and methods, rather than with tables and rows.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Increased flexibility: OODBMS can offer increased flexibility since it can support different types of data and can be easily modified to meet changing business requirements.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2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2B1D-6632-652B-41BA-D20A6EB6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OODBMS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0EDF-AC58-608B-60E1-2CB48647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Difficult data migration</a:t>
            </a:r>
            <a:r>
              <a:rPr lang="en-US" dirty="0"/>
              <a:t> as it </a:t>
            </a:r>
            <a:r>
              <a:rPr lang="en-US" b="1" dirty="0"/>
              <a:t>lacks standardization.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Limited adoption </a:t>
            </a:r>
            <a:r>
              <a:rPr lang="en-US" dirty="0"/>
              <a:t>as</a:t>
            </a:r>
            <a:r>
              <a:rPr lang="en-US" b="1" dirty="0"/>
              <a:t> it is not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widely used as traditional relational databases.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Increased complexity as it is complex to design and manage than traditional relational databases, requiring specialized knowledge and skills.</a:t>
            </a:r>
          </a:p>
          <a:p>
            <a:r>
              <a:rPr lang="en-US" b="1" dirty="0">
                <a:solidFill>
                  <a:srgbClr val="374151"/>
                </a:solidFill>
                <a:latin typeface="Söhne"/>
              </a:rPr>
              <a:t>Example of OODBMS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ObjectStore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Versant etc.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467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D3E4-63E7-1960-5647-9AECC6D4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Deadlock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1C72-B0B1-CD60-484F-98527EDB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E0A-B058-9BF9-D962-C381F850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Database- Revisited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9B06-0133-16E1-77EF-AC067FEC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database is an organized collection of data, typically stored and accessed electronically from a computer system.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designed to efficiently manage and store large amounts of information, such as customer records, inventory data, financial transactions, and more.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# of users can be 1 or more.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FF0000"/>
                </a:solidFill>
                <a:latin typeface="Söhne"/>
              </a:rPr>
              <a:t>Database architecture when #of users are more than one?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0EA3-76D8-F7FE-F323-D4D46C7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0"/>
            <a:ext cx="10515600" cy="1325563"/>
          </a:xfrm>
        </p:spPr>
        <p:txBody>
          <a:bodyPr/>
          <a:lstStyle/>
          <a:p>
            <a:r>
              <a:rPr lang="en-US" b="1" dirty="0"/>
              <a:t>Centralized</a:t>
            </a:r>
            <a:r>
              <a:rPr lang="en-US" dirty="0"/>
              <a:t> </a:t>
            </a:r>
            <a:r>
              <a:rPr lang="en-US" b="1" dirty="0"/>
              <a:t>database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50AD-AA00-D783-34E1-E4CFDE27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80" y="1391226"/>
            <a:ext cx="7779333" cy="519863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5"/>
                </a:solidFill>
                <a:effectLst/>
                <a:latin typeface="Söhne"/>
              </a:rPr>
              <a:t>is a type of database architecture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where all data is stored in </a:t>
            </a:r>
            <a:r>
              <a:rPr lang="en-US" b="0" i="0" dirty="0">
                <a:solidFill>
                  <a:schemeClr val="accent5"/>
                </a:solidFill>
                <a:effectLst/>
                <a:latin typeface="Söhne"/>
              </a:rPr>
              <a:t>a single location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usually on a central server or mainframe computer.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Advantages:</a:t>
            </a:r>
          </a:p>
          <a:p>
            <a:pPr lvl="1"/>
            <a:r>
              <a:rPr lang="en-US" b="1" dirty="0">
                <a:solidFill>
                  <a:srgbClr val="374151"/>
                </a:solidFill>
                <a:latin typeface="Söhne"/>
              </a:rPr>
              <a:t>Easier to ensure data consistency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as updates are made at a single location.</a:t>
            </a:r>
          </a:p>
          <a:p>
            <a:pPr lvl="1"/>
            <a:r>
              <a:rPr lang="en-US" b="1" dirty="0">
                <a:solidFill>
                  <a:srgbClr val="374151"/>
                </a:solidFill>
                <a:latin typeface="Söhne"/>
              </a:rPr>
              <a:t>Easier data management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as it is easy to schedule database backup, database updates, and performance monitoring at a single location.</a:t>
            </a:r>
          </a:p>
          <a:p>
            <a:pPr lvl="1"/>
            <a:r>
              <a:rPr lang="en-US" b="1" dirty="0">
                <a:solidFill>
                  <a:srgbClr val="374151"/>
                </a:solidFill>
                <a:latin typeface="Söhne"/>
              </a:rPr>
              <a:t>Scalability: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It is easier to add more resources at a single location.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Disadvantages:</a:t>
            </a:r>
          </a:p>
          <a:p>
            <a:pPr lvl="1"/>
            <a:r>
              <a:rPr lang="en-US" b="1" dirty="0">
                <a:solidFill>
                  <a:srgbClr val="374151"/>
                </a:solidFill>
                <a:latin typeface="Söhne"/>
              </a:rPr>
              <a:t>Slower performance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lack of availability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Söhne"/>
              </a:rPr>
              <a:t>Less secure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 as single point of failure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D5F7450-85DD-5F8A-747B-9FA3DBFC1C59}"/>
              </a:ext>
            </a:extLst>
          </p:cNvPr>
          <p:cNvSpPr/>
          <p:nvPr/>
        </p:nvSpPr>
        <p:spPr>
          <a:xfrm>
            <a:off x="9864441" y="3255818"/>
            <a:ext cx="1330037" cy="10668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09BF3-D796-CDF0-C971-C6D92FAE00F3}"/>
              </a:ext>
            </a:extLst>
          </p:cNvPr>
          <p:cNvSpPr/>
          <p:nvPr/>
        </p:nvSpPr>
        <p:spPr>
          <a:xfrm>
            <a:off x="8825351" y="1593699"/>
            <a:ext cx="616524" cy="63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96063-F3D7-9177-C0F6-DE081166D86D}"/>
              </a:ext>
            </a:extLst>
          </p:cNvPr>
          <p:cNvSpPr/>
          <p:nvPr/>
        </p:nvSpPr>
        <p:spPr>
          <a:xfrm>
            <a:off x="9615063" y="1593699"/>
            <a:ext cx="616524" cy="63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4C2A0-1979-6DB5-A900-783315E9E03D}"/>
              </a:ext>
            </a:extLst>
          </p:cNvPr>
          <p:cNvSpPr/>
          <p:nvPr/>
        </p:nvSpPr>
        <p:spPr>
          <a:xfrm>
            <a:off x="11308780" y="1593699"/>
            <a:ext cx="616524" cy="63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BC602-B633-EBCD-533E-CE325EE01245}"/>
              </a:ext>
            </a:extLst>
          </p:cNvPr>
          <p:cNvSpPr/>
          <p:nvPr/>
        </p:nvSpPr>
        <p:spPr>
          <a:xfrm>
            <a:off x="10460191" y="1580271"/>
            <a:ext cx="616524" cy="63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96ACE7-C2E5-980A-9444-15720ED0BC1B}"/>
              </a:ext>
            </a:extLst>
          </p:cNvPr>
          <p:cNvCxnSpPr>
            <a:stCxn id="5" idx="2"/>
          </p:cNvCxnSpPr>
          <p:nvPr/>
        </p:nvCxnSpPr>
        <p:spPr>
          <a:xfrm>
            <a:off x="9133613" y="2230578"/>
            <a:ext cx="938644" cy="102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3BB3C2-1417-4577-966B-DE0551A6EFE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923325" y="2230578"/>
            <a:ext cx="271898" cy="1038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BBBC8-23D5-7631-38B4-C8DD7D6878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861969" y="2230578"/>
            <a:ext cx="755073" cy="1038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8DD90-925B-15B6-5897-CA64590205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10529460" y="2203295"/>
            <a:ext cx="238993" cy="10525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03E6-D125-0587-3631-C9F16005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database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AC9E-97DB-0F1E-9F78-FEE73359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1909" cy="466725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type of database architecture where data is distributed across multiple nodes or computers in a peer-to-peer network.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node has a copy of the data and is responsible for processing and storing its own data.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Advantages: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ore resilient to failures. If one node fails, the data can still be accessed from other nodes.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scalability as the processing and storage load can be distributed across multiple nodes. It improve performance and reduce the risk of bottlenecks.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Disadvantages: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ore complex to manage than centralized databases as data is distributed across multiple nodes.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be slower than centralized databases where data needs to be accessed from multiple nodes.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64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D34-0D58-F2EE-58C5-BF8B3752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4950-DD6D-859D-4F99-AA0450FF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type of database architecture where data is spread across multiple nodes or computers in a network, with each node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having a portion of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database.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divides data into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fragments or partitions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each fragment is stored on multiple nodes to ensure redundancy and availability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The distribution of data across nodes can be based on a variety of factors, such as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geographic location, function, or type of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0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F9D5-7C3B-0501-4AA9-E08C4345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FB7D81-435F-9297-E42B-8639F0C0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21" y="1479766"/>
            <a:ext cx="8647834" cy="429757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0D0E-4E38-1739-510D-1170144A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https://www.researchgate.net/figure/Going-from-centralized-to-a-decentralized-distributed-database-using-blockchain-3_fig1_348277260</a:t>
            </a:r>
          </a:p>
        </p:txBody>
      </p:sp>
    </p:spTree>
    <p:extLst>
      <p:ext uri="{BB962C8B-B14F-4D97-AF65-F5344CB8AC3E}">
        <p14:creationId xmlns:p14="http://schemas.microsoft.com/office/powerpoint/2010/main" val="171276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8CB1-7006-55E3-696B-0FC2225B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4"/>
            <a:ext cx="10515600" cy="1325563"/>
          </a:xfrm>
        </p:spPr>
        <p:txBody>
          <a:bodyPr/>
          <a:lstStyle/>
          <a:p>
            <a:r>
              <a:rPr lang="en-US" dirty="0"/>
              <a:t>Advantages of Distributed Database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8753A0-63F6-F956-1367-6328B7E06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273" y="1025377"/>
            <a:ext cx="10945091" cy="564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Improved data availability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data is replicated across multiple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altLang="en-US" sz="2400" dirty="0">
                <a:solidFill>
                  <a:srgbClr val="000000"/>
                </a:solidFill>
                <a:latin typeface="Söhne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 one node fails, the data can still be accessed from other nodes.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Increased 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as it can be scaled horizontally by adding more nodes to the network. This allows for better performance as the workload is distributed among multiple nodes, instead of being handled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 single central 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Improved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as it offers improved availability due to data being located closer to the user. </a:t>
            </a:r>
            <a:r>
              <a:rPr lang="en-US" altLang="en-US" sz="2400" dirty="0">
                <a:solidFill>
                  <a:srgbClr val="000000"/>
                </a:solidFill>
                <a:latin typeface="Söhne"/>
              </a:rPr>
              <a:t> It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reduces network latency and improve query response times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Enhanced data security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as it replicates data across multiple nodes, making it more difficult for unauthorized access or data loss.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227C-BA79-7CD6-4A23-3AB5CA7C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DDBMS- Homogeneous DDBMS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EA62-05E3-F17A-A051-91C51167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type of distributed database system where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all nodes have the same hardware and software configuration, and the same database 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 other words, all nodes are identical and have the same functionality.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simplifies database administration as all nodes are the same that eases management &amp; maintenance of the database.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 higher degree of transparency to users since they can access the same data and use the same query language across all nodes.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A81D-9992-49B9-6F8D-6D67706C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latin typeface="+mn-lt"/>
              </a:rPr>
              <a:t>Heterogeneous DDBMS</a:t>
            </a:r>
            <a:br>
              <a:rPr lang="en-US" altLang="en-US" sz="4400" dirty="0">
                <a:latin typeface="+mn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071F-5A21-DCF1-D2A6-A0D27B4D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type of DDBMS where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each node may have different hardware and software configurations, as well as different database schemas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 other words,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nodes are not identical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may have different functionalities.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Advantages: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for more flexibility and scalability than a homogeneous DDBMS as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ifferent nodes can be optimized for different workloads, and specialized hardware or software can be utilized to improve performance.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handle a wider range of workloads than a homogeneous DDBMS.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1028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ADBMS</vt:lpstr>
      <vt:lpstr>Database- Revisited </vt:lpstr>
      <vt:lpstr>Centralized database</vt:lpstr>
      <vt:lpstr>Decentralized database </vt:lpstr>
      <vt:lpstr>Distributed Database </vt:lpstr>
      <vt:lpstr>Comparison</vt:lpstr>
      <vt:lpstr>Advantages of Distributed Database</vt:lpstr>
      <vt:lpstr>Types of DDBMS- Homogeneous DDBMS</vt:lpstr>
      <vt:lpstr>Heterogeneous DDBMS </vt:lpstr>
      <vt:lpstr>Homogeneous vs. Heterogeneous DDBMS</vt:lpstr>
      <vt:lpstr>Object-Oriented DBMS</vt:lpstr>
      <vt:lpstr>Advantages of OODBMS </vt:lpstr>
      <vt:lpstr>Disadvantages of OODBMS</vt:lpstr>
      <vt:lpstr>Distributed Deadlock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ADBMS</dc:title>
  <dc:creator>Amit Kumar Dwivedi</dc:creator>
  <cp:lastModifiedBy>Amit Kumar Dwivedi</cp:lastModifiedBy>
  <cp:revision>3</cp:revision>
  <dcterms:created xsi:type="dcterms:W3CDTF">2023-04-16T13:30:45Z</dcterms:created>
  <dcterms:modified xsi:type="dcterms:W3CDTF">2023-04-19T07:32:09Z</dcterms:modified>
</cp:coreProperties>
</file>