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2"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8" r:id="rId13"/>
    <p:sldId id="269" r:id="rId14"/>
    <p:sldId id="270" r:id="rId15"/>
  </p:sldIdLst>
  <p:sldSz cx="9144000" cy="5143500" type="screen16x9"/>
  <p:notesSz cx="6858000" cy="9144000"/>
  <p:embeddedFontLst>
    <p:embeddedFont>
      <p:font typeface="Alegreya" panose="020B060402020202020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
      <p:font typeface="Inter Black" panose="020B0604020202020204" charset="0"/>
      <p:bold r:id="rId29"/>
    </p:embeddedFont>
    <p:embeddedFont>
      <p:font typeface="Inter ExtraBold" panose="020B0604020202020204" charset="0"/>
      <p:bold r:id="rId30"/>
    </p:embeddedFont>
    <p:embeddedFont>
      <p:font typeface="Inter SemiBold"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PEqwHfMJyCHkeG0QR1SxKHk/P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2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ableStyles" Target="tableStyles.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customschemas.google.com/relationships/presentationmetadata" Target="meta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583" y="4400004"/>
            <a:ext cx="5486833" cy="3601637"/>
          </a:xfrm>
          <a:prstGeom prst="rect">
            <a:avLst/>
          </a:prstGeom>
          <a:noFill/>
          <a:ln>
            <a:noFill/>
          </a:ln>
        </p:spPr>
        <p:txBody>
          <a:bodyPr spcFirstLastPara="1" wrap="square" lIns="45425" tIns="22700" rIns="45425" bIns="22700" anchor="t" anchorCtr="0">
            <a:noAutofit/>
          </a:bodyPr>
          <a:lstStyle/>
          <a:p>
            <a:pPr marL="0" lvl="0" indent="0" algn="l" rtl="0">
              <a:lnSpc>
                <a:spcPct val="100000"/>
              </a:lnSpc>
              <a:spcBef>
                <a:spcPts val="0"/>
              </a:spcBef>
              <a:spcAft>
                <a:spcPts val="0"/>
              </a:spcAft>
              <a:buSzPts val="700"/>
              <a:buNone/>
            </a:pPr>
            <a:endParaRPr sz="700"/>
          </a:p>
        </p:txBody>
      </p:sp>
      <p:sp>
        <p:nvSpPr>
          <p:cNvPr id="76" name="Google Shape;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583" y="4400004"/>
            <a:ext cx="5486833" cy="3601637"/>
          </a:xfrm>
          <a:prstGeom prst="rect">
            <a:avLst/>
          </a:prstGeom>
          <a:noFill/>
          <a:ln>
            <a:noFill/>
          </a:ln>
        </p:spPr>
        <p:txBody>
          <a:bodyPr spcFirstLastPara="1" wrap="square" lIns="45425" tIns="22700" rIns="45425" bIns="22700" anchor="t" anchorCtr="0">
            <a:noAutofit/>
          </a:bodyPr>
          <a:lstStyle/>
          <a:p>
            <a:pPr marL="0" lvl="0" indent="0" algn="l" rtl="0">
              <a:lnSpc>
                <a:spcPct val="100000"/>
              </a:lnSpc>
              <a:spcBef>
                <a:spcPts val="0"/>
              </a:spcBef>
              <a:spcAft>
                <a:spcPts val="0"/>
              </a:spcAft>
              <a:buSzPts val="700"/>
              <a:buNone/>
            </a:pPr>
            <a:endParaRPr sz="700"/>
          </a:p>
        </p:txBody>
      </p:sp>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583" y="4400004"/>
            <a:ext cx="5486833" cy="3601637"/>
          </a:xfrm>
          <a:prstGeom prst="rect">
            <a:avLst/>
          </a:prstGeom>
          <a:noFill/>
          <a:ln>
            <a:noFill/>
          </a:ln>
        </p:spPr>
        <p:txBody>
          <a:bodyPr spcFirstLastPara="1" wrap="square" lIns="45425" tIns="22700" rIns="45425" bIns="22700" anchor="t" anchorCtr="0">
            <a:noAutofit/>
          </a:bodyPr>
          <a:lstStyle/>
          <a:p>
            <a:pPr marL="0" lvl="0" indent="0" algn="l" rtl="0">
              <a:lnSpc>
                <a:spcPct val="100000"/>
              </a:lnSpc>
              <a:spcBef>
                <a:spcPts val="0"/>
              </a:spcBef>
              <a:spcAft>
                <a:spcPts val="0"/>
              </a:spcAft>
              <a:buSzPts val="700"/>
              <a:buNone/>
            </a:pPr>
            <a:endParaRPr sz="700"/>
          </a:p>
        </p:txBody>
      </p:sp>
      <p:sp>
        <p:nvSpPr>
          <p:cNvPr id="178" name="Google Shape;17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txBox="1">
            <a:spLocks noGrp="1"/>
          </p:cNvSpPr>
          <p:nvPr>
            <p:ph type="body" idx="1"/>
          </p:nvPr>
        </p:nvSpPr>
        <p:spPr>
          <a:xfrm>
            <a:off x="685583" y="4400004"/>
            <a:ext cx="5486833" cy="3601637"/>
          </a:xfrm>
          <a:prstGeom prst="rect">
            <a:avLst/>
          </a:prstGeom>
          <a:noFill/>
          <a:ln>
            <a:noFill/>
          </a:ln>
        </p:spPr>
        <p:txBody>
          <a:bodyPr spcFirstLastPara="1" wrap="square" lIns="45425" tIns="22700" rIns="45425" bIns="22700" anchor="t" anchorCtr="0">
            <a:noAutofit/>
          </a:bodyPr>
          <a:lstStyle/>
          <a:p>
            <a:pPr marL="0" lvl="0" indent="0" algn="l" rtl="0">
              <a:lnSpc>
                <a:spcPct val="100000"/>
              </a:lnSpc>
              <a:spcBef>
                <a:spcPts val="0"/>
              </a:spcBef>
              <a:spcAft>
                <a:spcPts val="0"/>
              </a:spcAft>
              <a:buSzPts val="700"/>
              <a:buNone/>
            </a:pPr>
            <a:endParaRPr sz="700"/>
          </a:p>
        </p:txBody>
      </p:sp>
      <p:sp>
        <p:nvSpPr>
          <p:cNvPr id="189" name="Google Shape;18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5:notes"/>
          <p:cNvSpPr txBox="1">
            <a:spLocks noGrp="1"/>
          </p:cNvSpPr>
          <p:nvPr>
            <p:ph type="body" idx="1"/>
          </p:nvPr>
        </p:nvSpPr>
        <p:spPr>
          <a:xfrm>
            <a:off x="685583" y="4400004"/>
            <a:ext cx="5486833" cy="3601637"/>
          </a:xfrm>
          <a:prstGeom prst="rect">
            <a:avLst/>
          </a:prstGeom>
          <a:noFill/>
          <a:ln>
            <a:noFill/>
          </a:ln>
        </p:spPr>
        <p:txBody>
          <a:bodyPr spcFirstLastPara="1" wrap="square" lIns="45425" tIns="22700" rIns="45425" bIns="22700" anchor="t" anchorCtr="0">
            <a:noAutofit/>
          </a:bodyPr>
          <a:lstStyle/>
          <a:p>
            <a:pPr marL="0" lvl="0" indent="0" algn="l" rtl="0">
              <a:lnSpc>
                <a:spcPct val="100000"/>
              </a:lnSpc>
              <a:spcBef>
                <a:spcPts val="0"/>
              </a:spcBef>
              <a:spcAft>
                <a:spcPts val="0"/>
              </a:spcAft>
              <a:buSzPts val="700"/>
              <a:buNone/>
            </a:pPr>
            <a:endParaRPr sz="700"/>
          </a:p>
        </p:txBody>
      </p:sp>
      <p:sp>
        <p:nvSpPr>
          <p:cNvPr id="197" name="Google Shape;19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583" y="4400004"/>
            <a:ext cx="5486833" cy="3601637"/>
          </a:xfrm>
          <a:prstGeom prst="rect">
            <a:avLst/>
          </a:prstGeom>
          <a:noFill/>
          <a:ln>
            <a:noFill/>
          </a:ln>
        </p:spPr>
        <p:txBody>
          <a:bodyPr spcFirstLastPara="1" wrap="square" lIns="45425" tIns="22700" rIns="45425" bIns="22700" anchor="t" anchorCtr="0">
            <a:noAutofit/>
          </a:bodyPr>
          <a:lstStyle/>
          <a:p>
            <a:pPr marL="0" lvl="0" indent="0" algn="l" rtl="0">
              <a:lnSpc>
                <a:spcPct val="100000"/>
              </a:lnSpc>
              <a:spcBef>
                <a:spcPts val="0"/>
              </a:spcBef>
              <a:spcAft>
                <a:spcPts val="0"/>
              </a:spcAft>
              <a:buSzPts val="700"/>
              <a:buNone/>
            </a:pPr>
            <a:endParaRPr sz="700"/>
          </a:p>
        </p:txBody>
      </p:sp>
      <p:sp>
        <p:nvSpPr>
          <p:cNvPr id="86" name="Google Shape;8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583" y="4400004"/>
            <a:ext cx="5486833" cy="3601637"/>
          </a:xfrm>
          <a:prstGeom prst="rect">
            <a:avLst/>
          </a:prstGeom>
          <a:noFill/>
          <a:ln>
            <a:noFill/>
          </a:ln>
        </p:spPr>
        <p:txBody>
          <a:bodyPr spcFirstLastPara="1" wrap="square" lIns="45425" tIns="22700" rIns="45425" bIns="22700" anchor="t" anchorCtr="0">
            <a:noAutofit/>
          </a:bodyPr>
          <a:lstStyle/>
          <a:p>
            <a:pPr marL="0" lvl="0" indent="0" algn="l" rtl="0">
              <a:lnSpc>
                <a:spcPct val="100000"/>
              </a:lnSpc>
              <a:spcBef>
                <a:spcPts val="0"/>
              </a:spcBef>
              <a:spcAft>
                <a:spcPts val="0"/>
              </a:spcAft>
              <a:buSzPts val="700"/>
              <a:buNone/>
            </a:pPr>
            <a:endParaRPr sz="700"/>
          </a:p>
        </p:txBody>
      </p:sp>
      <p:sp>
        <p:nvSpPr>
          <p:cNvPr id="94" name="Google Shape;9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583" y="4400004"/>
            <a:ext cx="5486833" cy="3601637"/>
          </a:xfrm>
          <a:prstGeom prst="rect">
            <a:avLst/>
          </a:prstGeom>
          <a:noFill/>
          <a:ln>
            <a:noFill/>
          </a:ln>
        </p:spPr>
        <p:txBody>
          <a:bodyPr spcFirstLastPara="1" wrap="square" lIns="45425" tIns="22700" rIns="45425" bIns="22700" anchor="t" anchorCtr="0">
            <a:noAutofit/>
          </a:bodyPr>
          <a:lstStyle/>
          <a:p>
            <a:pPr marL="0" lvl="0" indent="0" algn="l" rtl="0">
              <a:lnSpc>
                <a:spcPct val="100000"/>
              </a:lnSpc>
              <a:spcBef>
                <a:spcPts val="0"/>
              </a:spcBef>
              <a:spcAft>
                <a:spcPts val="0"/>
              </a:spcAft>
              <a:buSzPts val="700"/>
              <a:buNone/>
            </a:pPr>
            <a:endParaRPr sz="700"/>
          </a:p>
        </p:txBody>
      </p:sp>
      <p:sp>
        <p:nvSpPr>
          <p:cNvPr id="102" name="Google Shape;1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583" y="4400004"/>
            <a:ext cx="5486833" cy="3601637"/>
          </a:xfrm>
          <a:prstGeom prst="rect">
            <a:avLst/>
          </a:prstGeom>
          <a:noFill/>
          <a:ln>
            <a:noFill/>
          </a:ln>
        </p:spPr>
        <p:txBody>
          <a:bodyPr spcFirstLastPara="1" wrap="square" lIns="45425" tIns="22700" rIns="45425" bIns="22700" anchor="t" anchorCtr="0">
            <a:noAutofit/>
          </a:bodyPr>
          <a:lstStyle/>
          <a:p>
            <a:pPr marL="0" lvl="0" indent="0" algn="l" rtl="0">
              <a:lnSpc>
                <a:spcPct val="100000"/>
              </a:lnSpc>
              <a:spcBef>
                <a:spcPts val="0"/>
              </a:spcBef>
              <a:spcAft>
                <a:spcPts val="0"/>
              </a:spcAft>
              <a:buSzPts val="700"/>
              <a:buNone/>
            </a:pPr>
            <a:endParaRPr sz="700"/>
          </a:p>
        </p:txBody>
      </p:sp>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583" y="4400004"/>
            <a:ext cx="5486833" cy="3601637"/>
          </a:xfrm>
          <a:prstGeom prst="rect">
            <a:avLst/>
          </a:prstGeom>
          <a:noFill/>
          <a:ln>
            <a:noFill/>
          </a:ln>
        </p:spPr>
        <p:txBody>
          <a:bodyPr spcFirstLastPara="1" wrap="square" lIns="45425" tIns="22700" rIns="45425" bIns="22700" anchor="t" anchorCtr="0">
            <a:noAutofit/>
          </a:bodyPr>
          <a:lstStyle/>
          <a:p>
            <a:pPr marL="0" lvl="0" indent="0" algn="l" rtl="0">
              <a:lnSpc>
                <a:spcPct val="100000"/>
              </a:lnSpc>
              <a:spcBef>
                <a:spcPts val="0"/>
              </a:spcBef>
              <a:spcAft>
                <a:spcPts val="0"/>
              </a:spcAft>
              <a:buSzPts val="700"/>
              <a:buNone/>
            </a:pPr>
            <a:endParaRPr sz="700"/>
          </a:p>
        </p:txBody>
      </p:sp>
      <p:sp>
        <p:nvSpPr>
          <p:cNvPr id="121" name="Google Shape;12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583" y="4400004"/>
            <a:ext cx="5486833" cy="3601637"/>
          </a:xfrm>
          <a:prstGeom prst="rect">
            <a:avLst/>
          </a:prstGeom>
          <a:noFill/>
          <a:ln>
            <a:noFill/>
          </a:ln>
        </p:spPr>
        <p:txBody>
          <a:bodyPr spcFirstLastPara="1" wrap="square" lIns="45425" tIns="22700" rIns="45425" bIns="22700" anchor="t" anchorCtr="0">
            <a:noAutofit/>
          </a:bodyPr>
          <a:lstStyle/>
          <a:p>
            <a:pPr marL="0" lvl="0" indent="0" algn="l" rtl="0">
              <a:lnSpc>
                <a:spcPct val="100000"/>
              </a:lnSpc>
              <a:spcBef>
                <a:spcPts val="0"/>
              </a:spcBef>
              <a:spcAft>
                <a:spcPts val="0"/>
              </a:spcAft>
              <a:buSzPts val="700"/>
              <a:buNone/>
            </a:pPr>
            <a:endParaRPr sz="700"/>
          </a:p>
        </p:txBody>
      </p:sp>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583" y="4400004"/>
            <a:ext cx="5486816" cy="3601536"/>
          </a:xfrm>
          <a:prstGeom prst="rect">
            <a:avLst/>
          </a:prstGeom>
          <a:noFill/>
          <a:ln>
            <a:noFill/>
          </a:ln>
        </p:spPr>
        <p:txBody>
          <a:bodyPr spcFirstLastPara="1" wrap="square" lIns="45425" tIns="22700" rIns="45425" bIns="22700" anchor="t" anchorCtr="0">
            <a:noAutofit/>
          </a:bodyPr>
          <a:lstStyle/>
          <a:p>
            <a:pPr marL="0" lvl="0" indent="0" algn="l" rtl="0">
              <a:lnSpc>
                <a:spcPct val="100000"/>
              </a:lnSpc>
              <a:spcBef>
                <a:spcPts val="0"/>
              </a:spcBef>
              <a:spcAft>
                <a:spcPts val="0"/>
              </a:spcAft>
              <a:buSzPts val="700"/>
              <a:buNone/>
            </a:pPr>
            <a:endParaRPr sz="700"/>
          </a:p>
        </p:txBody>
      </p:sp>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583" y="4400004"/>
            <a:ext cx="5486833" cy="3601637"/>
          </a:xfrm>
          <a:prstGeom prst="rect">
            <a:avLst/>
          </a:prstGeom>
          <a:noFill/>
          <a:ln>
            <a:noFill/>
          </a:ln>
        </p:spPr>
        <p:txBody>
          <a:bodyPr spcFirstLastPara="1" wrap="square" lIns="45425" tIns="22700" rIns="45425" bIns="22700" anchor="t" anchorCtr="0">
            <a:noAutofit/>
          </a:bodyPr>
          <a:lstStyle/>
          <a:p>
            <a:pPr marL="0" lvl="0" indent="0" algn="l" rtl="0">
              <a:lnSpc>
                <a:spcPct val="100000"/>
              </a:lnSpc>
              <a:spcBef>
                <a:spcPts val="0"/>
              </a:spcBef>
              <a:spcAft>
                <a:spcPts val="0"/>
              </a:spcAft>
              <a:buSzPts val="700"/>
              <a:buNone/>
            </a:pPr>
            <a:endParaRPr sz="700"/>
          </a:p>
        </p:txBody>
      </p:sp>
      <p:sp>
        <p:nvSpPr>
          <p:cNvPr id="146" name="Google Shape;1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3"/>
        <p:cNvGrpSpPr/>
        <p:nvPr/>
      </p:nvGrpSpPr>
      <p:grpSpPr>
        <a:xfrm>
          <a:off x="0" y="0"/>
          <a:ext cx="0" cy="0"/>
          <a:chOff x="0" y="0"/>
          <a:chExt cx="0" cy="0"/>
        </a:xfrm>
      </p:grpSpPr>
      <p:sp>
        <p:nvSpPr>
          <p:cNvPr id="14" name="Google Shape;14;p17"/>
          <p:cNvSpPr txBox="1">
            <a:spLocks noGrp="1"/>
          </p:cNvSpPr>
          <p:nvPr>
            <p:ph type="title"/>
          </p:nvPr>
        </p:nvSpPr>
        <p:spPr>
          <a:xfrm>
            <a:off x="718123" y="469250"/>
            <a:ext cx="2334810" cy="4230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sz="2700" b="1" i="0">
                <a:solidFill>
                  <a:srgbClr val="241F21"/>
                </a:solidFill>
                <a:latin typeface="Inter Black"/>
                <a:ea typeface="Inter Black"/>
                <a:cs typeface="Inter Black"/>
                <a:sym typeface="Inter Black"/>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15" name="Google Shape;15;p17"/>
          <p:cNvSpPr txBox="1">
            <a:spLocks noGrp="1"/>
          </p:cNvSpPr>
          <p:nvPr>
            <p:ph type="body" idx="1"/>
          </p:nvPr>
        </p:nvSpPr>
        <p:spPr>
          <a:xfrm>
            <a:off x="732411" y="1003803"/>
            <a:ext cx="3769662" cy="139922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600"/>
              <a:buNone/>
              <a:defRPr sz="1200" b="1" i="0">
                <a:solidFill>
                  <a:srgbClr val="565656"/>
                </a:solidFill>
                <a:latin typeface="Inter SemiBold"/>
                <a:ea typeface="Inter SemiBold"/>
                <a:cs typeface="Inter SemiBold"/>
                <a:sym typeface="Inter SemiBold"/>
              </a:defRPr>
            </a:lvl1pPr>
            <a:lvl2pPr marL="914400" lvl="1" indent="-228600" algn="l">
              <a:lnSpc>
                <a:spcPct val="100000"/>
              </a:lnSpc>
              <a:spcBef>
                <a:spcPts val="0"/>
              </a:spcBef>
              <a:spcAft>
                <a:spcPts val="0"/>
              </a:spcAft>
              <a:buSzPts val="600"/>
              <a:buNone/>
              <a:defRPr/>
            </a:lvl2pPr>
            <a:lvl3pPr marL="1371600" lvl="2" indent="-228600" algn="l">
              <a:lnSpc>
                <a:spcPct val="100000"/>
              </a:lnSpc>
              <a:spcBef>
                <a:spcPts val="0"/>
              </a:spcBef>
              <a:spcAft>
                <a:spcPts val="0"/>
              </a:spcAft>
              <a:buSzPts val="600"/>
              <a:buNone/>
              <a:defRPr/>
            </a:lvl3pPr>
            <a:lvl4pPr marL="1828800" lvl="3" indent="-228600" algn="l">
              <a:lnSpc>
                <a:spcPct val="100000"/>
              </a:lnSpc>
              <a:spcBef>
                <a:spcPts val="0"/>
              </a:spcBef>
              <a:spcAft>
                <a:spcPts val="0"/>
              </a:spcAft>
              <a:buSzPts val="600"/>
              <a:buNone/>
              <a:defRPr/>
            </a:lvl4pPr>
            <a:lvl5pPr marL="2286000" lvl="4" indent="-228600" algn="l">
              <a:lnSpc>
                <a:spcPct val="100000"/>
              </a:lnSpc>
              <a:spcBef>
                <a:spcPts val="0"/>
              </a:spcBef>
              <a:spcAft>
                <a:spcPts val="0"/>
              </a:spcAft>
              <a:buSzPts val="600"/>
              <a:buNone/>
              <a:defRPr/>
            </a:lvl5pPr>
            <a:lvl6pPr marL="2743200" lvl="5" indent="-228600" algn="l">
              <a:lnSpc>
                <a:spcPct val="100000"/>
              </a:lnSpc>
              <a:spcBef>
                <a:spcPts val="0"/>
              </a:spcBef>
              <a:spcAft>
                <a:spcPts val="0"/>
              </a:spcAft>
              <a:buSzPts val="600"/>
              <a:buNone/>
              <a:defRPr/>
            </a:lvl6pPr>
            <a:lvl7pPr marL="3200400" lvl="6" indent="-228600" algn="l">
              <a:lnSpc>
                <a:spcPct val="100000"/>
              </a:lnSpc>
              <a:spcBef>
                <a:spcPts val="0"/>
              </a:spcBef>
              <a:spcAft>
                <a:spcPts val="0"/>
              </a:spcAft>
              <a:buSzPts val="600"/>
              <a:buNone/>
              <a:defRPr/>
            </a:lvl7pPr>
            <a:lvl8pPr marL="3657600" lvl="7" indent="-228600" algn="l">
              <a:lnSpc>
                <a:spcPct val="100000"/>
              </a:lnSpc>
              <a:spcBef>
                <a:spcPts val="0"/>
              </a:spcBef>
              <a:spcAft>
                <a:spcPts val="0"/>
              </a:spcAft>
              <a:buSzPts val="600"/>
              <a:buNone/>
              <a:defRPr/>
            </a:lvl8pPr>
            <a:lvl9pPr marL="4114800" lvl="8" indent="-228600" algn="l">
              <a:lnSpc>
                <a:spcPct val="100000"/>
              </a:lnSpc>
              <a:spcBef>
                <a:spcPts val="0"/>
              </a:spcBef>
              <a:spcAft>
                <a:spcPts val="0"/>
              </a:spcAft>
              <a:buSzPts val="600"/>
              <a:buNone/>
              <a:defRPr/>
            </a:lvl9pPr>
          </a:lstStyle>
          <a:p>
            <a:endParaRPr/>
          </a:p>
        </p:txBody>
      </p:sp>
      <p:sp>
        <p:nvSpPr>
          <p:cNvPr id="16" name="Google Shape;16;p1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600"/>
              <a:buNone/>
              <a:defRPr>
                <a:solidFill>
                  <a:srgbClr val="888888"/>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17" name="Google Shape;17;p1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solidFill>
                  <a:srgbClr val="888888"/>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18" name="Google Shape;18;p17"/>
          <p:cNvSpPr txBox="1">
            <a:spLocks noGrp="1"/>
          </p:cNvSpPr>
          <p:nvPr>
            <p:ph type="sldNum" idx="12"/>
          </p:nvPr>
        </p:nvSpPr>
        <p:spPr>
          <a:xfrm>
            <a:off x="8869496" y="4835403"/>
            <a:ext cx="118704" cy="112053"/>
          </a:xfrm>
          <a:prstGeom prst="rect">
            <a:avLst/>
          </a:prstGeom>
          <a:noFill/>
          <a:ln>
            <a:noFill/>
          </a:ln>
        </p:spPr>
        <p:txBody>
          <a:bodyPr spcFirstLastPara="1" wrap="square" lIns="0" tIns="0" rIns="0" bIns="0" anchor="t" anchorCtr="0">
            <a:spAutoFit/>
          </a:bodyPr>
          <a:lstStyle>
            <a:lvl1pPr marL="12700" marR="0" lvl="0"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1pPr>
            <a:lvl2pPr marL="12700" marR="0" lvl="1"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2pPr>
            <a:lvl3pPr marL="12700" marR="0" lvl="2"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3pPr>
            <a:lvl4pPr marL="12700" marR="0" lvl="3"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4pPr>
            <a:lvl5pPr marL="12700" marR="0" lvl="4"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5pPr>
            <a:lvl6pPr marL="12700" marR="0" lvl="5"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6pPr>
            <a:lvl7pPr marL="12700" marR="0" lvl="6"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7pPr>
            <a:lvl8pPr marL="12700" marR="0" lvl="7"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8pPr>
            <a:lvl9pPr marL="12700" marR="0" lvl="8"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9pPr>
          </a:lstStyle>
          <a:p>
            <a:pPr marL="127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8" name="Google Shape;58;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2" name="Google Shape;62;p2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3" name="Google Shape;63;p2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4" name="Google Shape;6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2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67" name="Google Shape;6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8"/>
        <p:cNvGrpSpPr/>
        <p:nvPr/>
      </p:nvGrpSpPr>
      <p:grpSpPr>
        <a:xfrm>
          <a:off x="0" y="0"/>
          <a:ext cx="0" cy="0"/>
          <a:chOff x="0" y="0"/>
          <a:chExt cx="0" cy="0"/>
        </a:xfrm>
      </p:grpSpPr>
      <p:sp>
        <p:nvSpPr>
          <p:cNvPr id="69" name="Google Shape;69;p3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0" name="Google Shape;70;p3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71" name="Google Shape;7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19"/>
        <p:cNvGrpSpPr/>
        <p:nvPr/>
      </p:nvGrpSpPr>
      <p:grpSpPr>
        <a:xfrm>
          <a:off x="0" y="0"/>
          <a:ext cx="0" cy="0"/>
          <a:chOff x="0" y="0"/>
          <a:chExt cx="0" cy="0"/>
        </a:xfrm>
      </p:grpSpPr>
      <p:sp>
        <p:nvSpPr>
          <p:cNvPr id="20" name="Google Shape;20;p1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600"/>
              <a:buNone/>
              <a:defRPr>
                <a:solidFill>
                  <a:srgbClr val="888888"/>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21" name="Google Shape;21;p1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solidFill>
                  <a:srgbClr val="888888"/>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22" name="Google Shape;22;p18"/>
          <p:cNvSpPr txBox="1">
            <a:spLocks noGrp="1"/>
          </p:cNvSpPr>
          <p:nvPr>
            <p:ph type="sldNum" idx="12"/>
          </p:nvPr>
        </p:nvSpPr>
        <p:spPr>
          <a:xfrm>
            <a:off x="8869496" y="4835403"/>
            <a:ext cx="118704" cy="112053"/>
          </a:xfrm>
          <a:prstGeom prst="rect">
            <a:avLst/>
          </a:prstGeom>
          <a:noFill/>
          <a:ln>
            <a:noFill/>
          </a:ln>
        </p:spPr>
        <p:txBody>
          <a:bodyPr spcFirstLastPara="1" wrap="square" lIns="0" tIns="0" rIns="0" bIns="0" anchor="t" anchorCtr="0">
            <a:spAutoFit/>
          </a:bodyPr>
          <a:lstStyle>
            <a:lvl1pPr marL="12700" marR="0" lvl="0"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1pPr>
            <a:lvl2pPr marL="12700" marR="0" lvl="1"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2pPr>
            <a:lvl3pPr marL="12700" marR="0" lvl="2"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3pPr>
            <a:lvl4pPr marL="12700" marR="0" lvl="3"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4pPr>
            <a:lvl5pPr marL="12700" marR="0" lvl="4"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5pPr>
            <a:lvl6pPr marL="12700" marR="0" lvl="5"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6pPr>
            <a:lvl7pPr marL="12700" marR="0" lvl="6"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7pPr>
            <a:lvl8pPr marL="12700" marR="0" lvl="7"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8pPr>
            <a:lvl9pPr marL="12700" marR="0" lvl="8"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9pPr>
          </a:lstStyle>
          <a:p>
            <a:pPr marL="127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3"/>
        <p:cNvGrpSpPr/>
        <p:nvPr/>
      </p:nvGrpSpPr>
      <p:grpSpPr>
        <a:xfrm>
          <a:off x="0" y="0"/>
          <a:ext cx="0" cy="0"/>
          <a:chOff x="0" y="0"/>
          <a:chExt cx="0" cy="0"/>
        </a:xfrm>
      </p:grpSpPr>
      <p:sp>
        <p:nvSpPr>
          <p:cNvPr id="24" name="Google Shape;24;p19"/>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sz="2700" b="1" i="0">
                <a:solidFill>
                  <a:srgbClr val="241F21"/>
                </a:solidFill>
                <a:latin typeface="Inter Black"/>
                <a:ea typeface="Inter Black"/>
                <a:cs typeface="Inter Black"/>
                <a:sym typeface="Inter Black"/>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25" name="Google Shape;25;p19"/>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sz="1200" b="1" i="0">
                <a:solidFill>
                  <a:srgbClr val="565656"/>
                </a:solidFill>
                <a:latin typeface="Inter SemiBold"/>
                <a:ea typeface="Inter SemiBold"/>
                <a:cs typeface="Inter SemiBold"/>
                <a:sym typeface="Inter SemiBold"/>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26" name="Google Shape;26;p1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600"/>
              <a:buNone/>
              <a:defRPr>
                <a:solidFill>
                  <a:srgbClr val="888888"/>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27" name="Google Shape;27;p1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solidFill>
                  <a:srgbClr val="888888"/>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28" name="Google Shape;28;p19"/>
          <p:cNvSpPr txBox="1">
            <a:spLocks noGrp="1"/>
          </p:cNvSpPr>
          <p:nvPr>
            <p:ph type="sldNum" idx="12"/>
          </p:nvPr>
        </p:nvSpPr>
        <p:spPr>
          <a:xfrm>
            <a:off x="8869496" y="4835403"/>
            <a:ext cx="118704" cy="112053"/>
          </a:xfrm>
          <a:prstGeom prst="rect">
            <a:avLst/>
          </a:prstGeom>
          <a:noFill/>
          <a:ln>
            <a:noFill/>
          </a:ln>
        </p:spPr>
        <p:txBody>
          <a:bodyPr spcFirstLastPara="1" wrap="square" lIns="0" tIns="0" rIns="0" bIns="0" anchor="t" anchorCtr="0">
            <a:spAutoFit/>
          </a:bodyPr>
          <a:lstStyle>
            <a:lvl1pPr marL="12700" marR="0" lvl="0"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1pPr>
            <a:lvl2pPr marL="12700" marR="0" lvl="1"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2pPr>
            <a:lvl3pPr marL="12700" marR="0" lvl="2"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3pPr>
            <a:lvl4pPr marL="12700" marR="0" lvl="3"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4pPr>
            <a:lvl5pPr marL="12700" marR="0" lvl="4"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5pPr>
            <a:lvl6pPr marL="12700" marR="0" lvl="5"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6pPr>
            <a:lvl7pPr marL="12700" marR="0" lvl="6"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7pPr>
            <a:lvl8pPr marL="12700" marR="0" lvl="7"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8pPr>
            <a:lvl9pPr marL="12700" marR="0" lvl="8" indent="0" algn="l">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9pPr>
          </a:lstStyle>
          <a:p>
            <a:pPr marL="127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2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5" name="Google Shape;35;p2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6" name="Google Shape;36;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2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9" name="Google Shape;3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 name="Google Shape;42;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3" name="Google Shape;4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 name="Google Shape;46;p2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7" name="Google Shape;47;p2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8" name="Google Shape;4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1" name="Google Shape;51;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
        <p:cNvGrpSpPr/>
        <p:nvPr/>
      </p:nvGrpSpPr>
      <p:grpSpPr>
        <a:xfrm>
          <a:off x="0" y="0"/>
          <a:ext cx="0" cy="0"/>
          <a:chOff x="0" y="0"/>
          <a:chExt cx="0" cy="0"/>
        </a:xfrm>
      </p:grpSpPr>
      <p:sp>
        <p:nvSpPr>
          <p:cNvPr id="53" name="Google Shape;53;p2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4" name="Google Shape;54;p2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55" name="Google Shape;55;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p:nvPr/>
        </p:nvSpPr>
        <p:spPr>
          <a:xfrm>
            <a:off x="330994" y="0"/>
            <a:ext cx="0" cy="5143211"/>
          </a:xfrm>
          <a:custGeom>
            <a:avLst/>
            <a:gdLst/>
            <a:ahLst/>
            <a:cxnLst/>
            <a:rect l="l" t="t" r="r" b="b"/>
            <a:pathLst>
              <a:path w="120000" h="11308715" extrusionOk="0">
                <a:moveTo>
                  <a:pt x="0" y="0"/>
                </a:moveTo>
                <a:lnTo>
                  <a:pt x="0" y="11308556"/>
                </a:lnTo>
              </a:path>
            </a:pathLst>
          </a:custGeom>
          <a:noFill/>
          <a:ln w="10450" cap="flat" cmpd="sng">
            <a:solidFill>
              <a:srgbClr val="E1E6E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 name="Google Shape;7;p16"/>
          <p:cNvSpPr/>
          <p:nvPr/>
        </p:nvSpPr>
        <p:spPr>
          <a:xfrm>
            <a:off x="142875" y="2428704"/>
            <a:ext cx="43034" cy="285910"/>
          </a:xfrm>
          <a:custGeom>
            <a:avLst/>
            <a:gdLst/>
            <a:ahLst/>
            <a:cxnLst/>
            <a:rect l="l" t="t" r="r" b="b"/>
            <a:pathLst>
              <a:path w="94615" h="628650" extrusionOk="0">
                <a:moveTo>
                  <a:pt x="94237" y="0"/>
                </a:moveTo>
                <a:lnTo>
                  <a:pt x="0" y="0"/>
                </a:lnTo>
                <a:lnTo>
                  <a:pt x="0" y="628253"/>
                </a:lnTo>
                <a:lnTo>
                  <a:pt x="94237" y="628253"/>
                </a:lnTo>
                <a:lnTo>
                  <a:pt x="94237" y="0"/>
                </a:lnTo>
                <a:close/>
              </a:path>
            </a:pathLst>
          </a:custGeom>
          <a:solidFill>
            <a:srgbClr val="ED1C2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8" name="Google Shape;8;p16"/>
          <p:cNvSpPr txBox="1">
            <a:spLocks noGrp="1"/>
          </p:cNvSpPr>
          <p:nvPr>
            <p:ph type="title"/>
          </p:nvPr>
        </p:nvSpPr>
        <p:spPr>
          <a:xfrm>
            <a:off x="718123" y="469250"/>
            <a:ext cx="2334810" cy="42309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600"/>
              <a:buFont typeface="Arial"/>
              <a:buNone/>
              <a:defRPr sz="2700" b="1" i="0" u="none" strike="noStrike" cap="none">
                <a:solidFill>
                  <a:srgbClr val="241F21"/>
                </a:solidFill>
                <a:latin typeface="Inter Black"/>
                <a:ea typeface="Inter Black"/>
                <a:cs typeface="Inter Black"/>
                <a:sym typeface="Inter Black"/>
              </a:defRPr>
            </a:lvl1pPr>
            <a:lvl2pPr marR="0" lvl="1"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9pPr>
          </a:lstStyle>
          <a:p>
            <a:endParaRPr/>
          </a:p>
        </p:txBody>
      </p:sp>
      <p:sp>
        <p:nvSpPr>
          <p:cNvPr id="9" name="Google Shape;9;p16"/>
          <p:cNvSpPr txBox="1">
            <a:spLocks noGrp="1"/>
          </p:cNvSpPr>
          <p:nvPr>
            <p:ph type="body" idx="1"/>
          </p:nvPr>
        </p:nvSpPr>
        <p:spPr>
          <a:xfrm>
            <a:off x="732411" y="1003803"/>
            <a:ext cx="3769662" cy="1399228"/>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600"/>
              <a:buFont typeface="Arial"/>
              <a:buNone/>
              <a:defRPr sz="1200" b="1" i="0" u="none" strike="noStrike" cap="none">
                <a:solidFill>
                  <a:srgbClr val="565656"/>
                </a:solidFill>
                <a:latin typeface="Inter SemiBold"/>
                <a:ea typeface="Inter SemiBold"/>
                <a:cs typeface="Inter SemiBold"/>
                <a:sym typeface="Inter SemiBold"/>
              </a:defRPr>
            </a:lvl1pPr>
            <a:lvl2pPr marL="914400" marR="0" lvl="1"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9pPr>
          </a:lstStyle>
          <a:p>
            <a:endParaRPr/>
          </a:p>
        </p:txBody>
      </p:sp>
      <p:sp>
        <p:nvSpPr>
          <p:cNvPr id="10" name="Google Shape;10;p1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600"/>
              <a:buFont typeface="Arial"/>
              <a:buNone/>
              <a:defRPr sz="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9pPr>
          </a:lstStyle>
          <a:p>
            <a:endParaRPr/>
          </a:p>
        </p:txBody>
      </p:sp>
      <p:sp>
        <p:nvSpPr>
          <p:cNvPr id="11" name="Google Shape;11;p1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600"/>
              <a:buFont typeface="Arial"/>
              <a:buNone/>
              <a:defRPr sz="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9pPr>
          </a:lstStyle>
          <a:p>
            <a:endParaRPr/>
          </a:p>
        </p:txBody>
      </p:sp>
      <p:sp>
        <p:nvSpPr>
          <p:cNvPr id="12" name="Google Shape;12;p16"/>
          <p:cNvSpPr txBox="1">
            <a:spLocks noGrp="1"/>
          </p:cNvSpPr>
          <p:nvPr>
            <p:ph type="sldNum" idx="12"/>
          </p:nvPr>
        </p:nvSpPr>
        <p:spPr>
          <a:xfrm>
            <a:off x="8869496" y="4835403"/>
            <a:ext cx="118704" cy="112053"/>
          </a:xfrm>
          <a:prstGeom prst="rect">
            <a:avLst/>
          </a:prstGeom>
          <a:noFill/>
          <a:ln>
            <a:noFill/>
          </a:ln>
        </p:spPr>
        <p:txBody>
          <a:bodyPr spcFirstLastPara="1" wrap="square" lIns="0" tIns="0" rIns="0" bIns="0" anchor="t" anchorCtr="0">
            <a:spAutoFit/>
          </a:bodyPr>
          <a:lstStyle>
            <a:lvl1pPr marL="12700" marR="0" lvl="0" indent="0" algn="l" rtl="0">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1pPr>
            <a:lvl2pPr marL="12700" marR="0" lvl="1" indent="0" algn="l" rtl="0">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2pPr>
            <a:lvl3pPr marL="12700" marR="0" lvl="2" indent="0" algn="l" rtl="0">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3pPr>
            <a:lvl4pPr marL="12700" marR="0" lvl="3" indent="0" algn="l" rtl="0">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4pPr>
            <a:lvl5pPr marL="12700" marR="0" lvl="4" indent="0" algn="l" rtl="0">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5pPr>
            <a:lvl6pPr marL="12700" marR="0" lvl="5" indent="0" algn="l" rtl="0">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6pPr>
            <a:lvl7pPr marL="12700" marR="0" lvl="6" indent="0" algn="l" rtl="0">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7pPr>
            <a:lvl8pPr marL="12700" marR="0" lvl="7" indent="0" algn="l" rtl="0">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8pPr>
            <a:lvl9pPr marL="12700" marR="0" lvl="8" indent="0" algn="l" rtl="0">
              <a:lnSpc>
                <a:spcPct val="100000"/>
              </a:lnSpc>
              <a:spcBef>
                <a:spcPts val="0"/>
              </a:spcBef>
              <a:spcAft>
                <a:spcPts val="0"/>
              </a:spcAft>
              <a:buClr>
                <a:srgbClr val="000000"/>
              </a:buClr>
              <a:buSzPts val="600"/>
              <a:buFont typeface="Arial"/>
              <a:buNone/>
              <a:defRPr sz="600" b="1" i="0" u="none" strike="noStrike" cap="none">
                <a:solidFill>
                  <a:schemeClr val="lt1"/>
                </a:solidFill>
                <a:latin typeface="Arial"/>
                <a:ea typeface="Arial"/>
                <a:cs typeface="Arial"/>
                <a:sym typeface="Arial"/>
              </a:defRPr>
            </a:lvl9pPr>
          </a:lstStyle>
          <a:p>
            <a:pPr marL="12700" lvl="0" indent="0" algn="l"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31" name="Google Shape;31;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32" name="Google Shape;3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77"/>
        <p:cNvGrpSpPr/>
        <p:nvPr/>
      </p:nvGrpSpPr>
      <p:grpSpPr>
        <a:xfrm>
          <a:off x="0" y="0"/>
          <a:ext cx="0" cy="0"/>
          <a:chOff x="0" y="0"/>
          <a:chExt cx="0" cy="0"/>
        </a:xfrm>
      </p:grpSpPr>
      <p:sp>
        <p:nvSpPr>
          <p:cNvPr id="78" name="Google Shape;78;p1"/>
          <p:cNvSpPr txBox="1">
            <a:spLocks noGrp="1"/>
          </p:cNvSpPr>
          <p:nvPr>
            <p:ph type="title"/>
          </p:nvPr>
        </p:nvSpPr>
        <p:spPr>
          <a:xfrm>
            <a:off x="1846436" y="1205705"/>
            <a:ext cx="5391675" cy="1882965"/>
          </a:xfrm>
          <a:prstGeom prst="rect">
            <a:avLst/>
          </a:prstGeom>
          <a:noFill/>
          <a:ln>
            <a:noFill/>
          </a:ln>
        </p:spPr>
        <p:txBody>
          <a:bodyPr spcFirstLastPara="1" wrap="square" lIns="0" tIns="5475" rIns="0" bIns="0" anchor="t" anchorCtr="0">
            <a:spAutoFit/>
          </a:bodyPr>
          <a:lstStyle/>
          <a:p>
            <a:pPr marL="0" lvl="0" indent="0" algn="ctr" rtl="0">
              <a:lnSpc>
                <a:spcPct val="100000"/>
              </a:lnSpc>
              <a:spcBef>
                <a:spcPts val="0"/>
              </a:spcBef>
              <a:spcAft>
                <a:spcPts val="0"/>
              </a:spcAft>
              <a:buSzPts val="600"/>
              <a:buNone/>
            </a:pPr>
            <a:r>
              <a:rPr lang="en-GB" sz="2500" dirty="0">
                <a:latin typeface="Century Gothic"/>
                <a:ea typeface="Century Gothic"/>
                <a:cs typeface="Century Gothic"/>
                <a:sym typeface="Century Gothic"/>
              </a:rPr>
              <a:t>Minor Project</a:t>
            </a:r>
            <a:br>
              <a:rPr lang="en-GB" sz="2500" b="0" dirty="0">
                <a:latin typeface="Century Gothic"/>
                <a:ea typeface="Century Gothic"/>
                <a:cs typeface="Century Gothic"/>
                <a:sym typeface="Century Gothic"/>
              </a:rPr>
            </a:br>
            <a:br>
              <a:rPr lang="en-GB" sz="2500" b="0" dirty="0">
                <a:latin typeface="Century Gothic"/>
                <a:ea typeface="Century Gothic"/>
                <a:cs typeface="Century Gothic"/>
                <a:sym typeface="Century Gothic"/>
              </a:rPr>
            </a:br>
            <a:r>
              <a:rPr lang="en-GB" sz="2200" b="0" dirty="0">
                <a:latin typeface="Century Gothic"/>
                <a:ea typeface="Century Gothic"/>
                <a:cs typeface="Century Gothic"/>
                <a:sym typeface="Century Gothic"/>
              </a:rPr>
              <a:t>Title:</a:t>
            </a:r>
            <a:br>
              <a:rPr lang="en-GB" sz="2200" b="0" dirty="0">
                <a:latin typeface="Century Gothic"/>
                <a:ea typeface="Century Gothic"/>
                <a:cs typeface="Century Gothic"/>
                <a:sym typeface="Century Gothic"/>
              </a:rPr>
            </a:br>
            <a:r>
              <a:rPr lang="en-GB" sz="2500" b="0" dirty="0">
                <a:solidFill>
                  <a:srgbClr val="221F20"/>
                </a:solidFill>
                <a:latin typeface="Century Gothic"/>
                <a:ea typeface="Century Gothic"/>
                <a:cs typeface="Century Gothic"/>
                <a:sym typeface="Century Gothic"/>
              </a:rPr>
              <a:t>Rail Metro App Using Dijkstra’s And ACO Algorithm   </a:t>
            </a:r>
            <a:endParaRPr sz="2500" dirty="0">
              <a:latin typeface="Century Gothic"/>
              <a:ea typeface="Century Gothic"/>
              <a:cs typeface="Century Gothic"/>
              <a:sym typeface="Century Gothic"/>
            </a:endParaRPr>
          </a:p>
        </p:txBody>
      </p:sp>
      <p:pic>
        <p:nvPicPr>
          <p:cNvPr id="79" name="Google Shape;79;p1"/>
          <p:cNvPicPr preferRelativeResize="0"/>
          <p:nvPr/>
        </p:nvPicPr>
        <p:blipFill rotWithShape="1">
          <a:blip r:embed="rId3">
            <a:alphaModFix/>
          </a:blip>
          <a:srcRect/>
          <a:stretch/>
        </p:blipFill>
        <p:spPr>
          <a:xfrm>
            <a:off x="7442083" y="273422"/>
            <a:ext cx="1435811" cy="559926"/>
          </a:xfrm>
          <a:prstGeom prst="rect">
            <a:avLst/>
          </a:prstGeom>
          <a:noFill/>
          <a:ln>
            <a:noFill/>
          </a:ln>
        </p:spPr>
      </p:pic>
      <p:sp>
        <p:nvSpPr>
          <p:cNvPr id="80" name="Google Shape;80;p1"/>
          <p:cNvSpPr/>
          <p:nvPr/>
        </p:nvSpPr>
        <p:spPr>
          <a:xfrm>
            <a:off x="89704" y="107367"/>
            <a:ext cx="8937749" cy="4928766"/>
          </a:xfrm>
          <a:prstGeom prst="rect">
            <a:avLst/>
          </a:prstGeom>
          <a:noFill/>
          <a:ln w="57150" cap="flat" cmpd="sng">
            <a:solidFill>
              <a:srgbClr val="46B0F9"/>
            </a:solidFill>
            <a:prstDash val="solid"/>
            <a:miter lim="400000"/>
            <a:headEnd type="none" w="sm" len="sm"/>
            <a:tailEnd type="none" w="sm" len="sm"/>
          </a:ln>
          <a:effectLst>
            <a:outerShdw blurRad="254000" rotWithShape="0">
              <a:srgbClr val="000000">
                <a:alpha val="7058"/>
              </a:srgbClr>
            </a:outerShdw>
          </a:effectLst>
        </p:spPr>
        <p:txBody>
          <a:bodyPr spcFirstLastPara="1" wrap="square" lIns="15600" tIns="20775" rIns="15600" bIns="2077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81" name="Google Shape;81;p1"/>
          <p:cNvSpPr txBox="1"/>
          <p:nvPr/>
        </p:nvSpPr>
        <p:spPr>
          <a:xfrm>
            <a:off x="6104583" y="3956712"/>
            <a:ext cx="2773500" cy="1057800"/>
          </a:xfrm>
          <a:prstGeom prst="rect">
            <a:avLst/>
          </a:prstGeom>
          <a:noFill/>
          <a:ln>
            <a:noFill/>
          </a:ln>
        </p:spPr>
        <p:txBody>
          <a:bodyPr spcFirstLastPara="1" wrap="square" lIns="41575" tIns="20775" rIns="41575" bIns="2077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en-GB" sz="1100" b="1" i="0" u="none" strike="noStrike" cap="none">
                <a:solidFill>
                  <a:srgbClr val="000000"/>
                </a:solidFill>
                <a:latin typeface="Calibri"/>
                <a:ea typeface="Calibri"/>
                <a:cs typeface="Calibri"/>
                <a:sym typeface="Calibri"/>
              </a:rPr>
              <a:t>Guided by:</a:t>
            </a:r>
            <a:endParaRPr sz="8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alibri"/>
                <a:ea typeface="Calibri"/>
                <a:cs typeface="Calibri"/>
                <a:sym typeface="Calibri"/>
              </a:rPr>
              <a:t>Dr Keshav Sinna</a:t>
            </a:r>
            <a:endParaRPr sz="1100" b="0" i="0" u="none" strike="noStrike" cap="none">
              <a:solidFill>
                <a:srgbClr val="000000"/>
              </a:solidFill>
              <a:latin typeface="Calibri"/>
              <a:ea typeface="Calibri"/>
              <a:cs typeface="Calibri"/>
              <a:sym typeface="Calibri"/>
            </a:endParaRPr>
          </a:p>
          <a:p>
            <a:pPr marL="0" marR="0" lvl="0" indent="0" algn="r" rtl="0">
              <a:lnSpc>
                <a:spcPct val="100000"/>
              </a:lnSpc>
              <a:spcBef>
                <a:spcPts val="0"/>
              </a:spcBef>
              <a:spcAft>
                <a:spcPts val="0"/>
              </a:spcAft>
              <a:buClr>
                <a:schemeClr val="dk1"/>
              </a:buClr>
              <a:buSzPts val="1100"/>
              <a:buFont typeface="Arial"/>
              <a:buNone/>
            </a:pPr>
            <a:r>
              <a:rPr lang="en-GB" sz="1100" b="0" i="0" u="none" strike="noStrike" cap="none">
                <a:solidFill>
                  <a:schemeClr val="dk1"/>
                </a:solidFill>
                <a:latin typeface="Calibri"/>
                <a:ea typeface="Calibri"/>
                <a:cs typeface="Calibri"/>
                <a:sym typeface="Calibri"/>
              </a:rPr>
              <a:t>Assistant Professor</a:t>
            </a:r>
            <a:r>
              <a:rPr lang="en-GB" sz="1100" b="0" i="0" u="none" strike="noStrike" cap="none">
                <a:solidFill>
                  <a:srgbClr val="000000"/>
                </a:solidFill>
                <a:latin typeface="Calibri"/>
                <a:ea typeface="Calibri"/>
                <a:cs typeface="Calibri"/>
                <a:sym typeface="Calibri"/>
              </a:rPr>
              <a:t> </a:t>
            </a:r>
            <a:endParaRPr sz="8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alibri"/>
                <a:ea typeface="Calibri"/>
                <a:cs typeface="Calibri"/>
                <a:sym typeface="Calibri"/>
              </a:rPr>
              <a:t>School of Computer Science</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br>
              <a:rPr lang="en-GB" sz="1100" b="0" i="0" u="none" strike="noStrike" cap="none">
                <a:solidFill>
                  <a:srgbClr val="000000"/>
                </a:solidFill>
                <a:latin typeface="Arial"/>
                <a:ea typeface="Arial"/>
                <a:cs typeface="Arial"/>
                <a:sym typeface="Arial"/>
              </a:rPr>
            </a:br>
            <a:endParaRPr sz="1100" b="0" i="0" u="none" strike="noStrike" cap="none">
              <a:solidFill>
                <a:srgbClr val="000000"/>
              </a:solidFill>
              <a:latin typeface="Arial"/>
              <a:ea typeface="Arial"/>
              <a:cs typeface="Arial"/>
              <a:sym typeface="Arial"/>
            </a:endParaRPr>
          </a:p>
        </p:txBody>
      </p:sp>
      <p:sp>
        <p:nvSpPr>
          <p:cNvPr id="82" name="Google Shape;82;p1"/>
          <p:cNvSpPr txBox="1"/>
          <p:nvPr/>
        </p:nvSpPr>
        <p:spPr>
          <a:xfrm>
            <a:off x="258388" y="3857183"/>
            <a:ext cx="4727700" cy="888341"/>
          </a:xfrm>
          <a:prstGeom prst="rect">
            <a:avLst/>
          </a:prstGeom>
          <a:noFill/>
          <a:ln>
            <a:noFill/>
          </a:ln>
        </p:spPr>
        <p:txBody>
          <a:bodyPr spcFirstLastPara="1" wrap="square" lIns="41575" tIns="20775" rIns="41575" bIns="207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1" i="0" u="none" strike="noStrike" cap="none" dirty="0">
                <a:solidFill>
                  <a:srgbClr val="000000"/>
                </a:solidFill>
                <a:latin typeface="Calibri"/>
                <a:ea typeface="Calibri"/>
                <a:cs typeface="Calibri"/>
                <a:sym typeface="Calibri"/>
              </a:rPr>
              <a:t>Presented by:</a:t>
            </a:r>
            <a:endParaRPr sz="11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GB" sz="1100" dirty="0"/>
              <a:t>Hitendra Sisodia</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GB" sz="1100" dirty="0"/>
              <a:t>Ujesh Sisodia</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GB" sz="1100" dirty="0"/>
              <a:t>Arnav Sharma</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GB" sz="1100" dirty="0"/>
              <a:t>Kartikay Kanojia</a:t>
            </a:r>
            <a:endParaRPr sz="1100" b="0" i="0" u="none" strike="noStrike" cap="none" dirty="0">
              <a:solidFill>
                <a:srgbClr val="000000"/>
              </a:solidFill>
              <a:latin typeface="Arial"/>
              <a:ea typeface="Arial"/>
              <a:cs typeface="Arial"/>
              <a:sym typeface="Arial"/>
            </a:endParaRPr>
          </a:p>
        </p:txBody>
      </p:sp>
      <p:pic>
        <p:nvPicPr>
          <p:cNvPr id="83" name="Google Shape;83;p1" descr="A picture containing text, sign, outdoor&#10;&#10;Description automatically generated"/>
          <p:cNvPicPr preferRelativeResize="0"/>
          <p:nvPr/>
        </p:nvPicPr>
        <p:blipFill rotWithShape="1">
          <a:blip r:embed="rId4">
            <a:alphaModFix/>
          </a:blip>
          <a:srcRect/>
          <a:stretch/>
        </p:blipFill>
        <p:spPr>
          <a:xfrm>
            <a:off x="540826" y="122709"/>
            <a:ext cx="398483" cy="67841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5"/>
        <p:cNvGrpSpPr/>
        <p:nvPr/>
      </p:nvGrpSpPr>
      <p:grpSpPr>
        <a:xfrm>
          <a:off x="0" y="0"/>
          <a:ext cx="0" cy="0"/>
          <a:chOff x="0" y="0"/>
          <a:chExt cx="0" cy="0"/>
        </a:xfrm>
      </p:grpSpPr>
      <p:sp>
        <p:nvSpPr>
          <p:cNvPr id="156" name="Google Shape;156;p10"/>
          <p:cNvSpPr/>
          <p:nvPr/>
        </p:nvSpPr>
        <p:spPr>
          <a:xfrm>
            <a:off x="154942" y="154932"/>
            <a:ext cx="8831737" cy="4843659"/>
          </a:xfrm>
          <a:prstGeom prst="rect">
            <a:avLst/>
          </a:prstGeom>
          <a:noFill/>
          <a:ln w="57150" cap="flat" cmpd="sng">
            <a:solidFill>
              <a:srgbClr val="46B0F9"/>
            </a:solidFill>
            <a:prstDash val="solid"/>
            <a:miter lim="400000"/>
            <a:headEnd type="none" w="sm" len="sm"/>
            <a:tailEnd type="none" w="sm" len="sm"/>
          </a:ln>
          <a:effectLst>
            <a:outerShdw blurRad="254000" rotWithShape="0">
              <a:srgbClr val="000000">
                <a:alpha val="7058"/>
              </a:srgbClr>
            </a:outerShdw>
          </a:effectLst>
        </p:spPr>
        <p:txBody>
          <a:bodyPr spcFirstLastPara="1" wrap="square" lIns="15600" tIns="20775" rIns="15600" bIns="2077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pic>
        <p:nvPicPr>
          <p:cNvPr id="157" name="Google Shape;157;p10"/>
          <p:cNvPicPr preferRelativeResize="0"/>
          <p:nvPr/>
        </p:nvPicPr>
        <p:blipFill rotWithShape="1">
          <a:blip r:embed="rId3">
            <a:alphaModFix/>
          </a:blip>
          <a:srcRect/>
          <a:stretch/>
        </p:blipFill>
        <p:spPr>
          <a:xfrm>
            <a:off x="7509609" y="208885"/>
            <a:ext cx="1435811" cy="559926"/>
          </a:xfrm>
          <a:prstGeom prst="rect">
            <a:avLst/>
          </a:prstGeom>
          <a:noFill/>
          <a:ln>
            <a:noFill/>
          </a:ln>
        </p:spPr>
      </p:pic>
      <p:sp>
        <p:nvSpPr>
          <p:cNvPr id="158" name="Google Shape;158;p10"/>
          <p:cNvSpPr txBox="1"/>
          <p:nvPr/>
        </p:nvSpPr>
        <p:spPr>
          <a:xfrm>
            <a:off x="522273" y="509593"/>
            <a:ext cx="5233122" cy="1176115"/>
          </a:xfrm>
          <a:prstGeom prst="rect">
            <a:avLst/>
          </a:prstGeom>
          <a:noFill/>
          <a:ln>
            <a:noFill/>
          </a:ln>
        </p:spPr>
        <p:txBody>
          <a:bodyPr spcFirstLastPara="1" wrap="square" lIns="41575" tIns="20775" rIns="41575" bIns="2077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GB" sz="3000" b="1" i="0" u="none" strike="noStrike" cap="none">
                <a:solidFill>
                  <a:srgbClr val="211E1F"/>
                </a:solidFill>
                <a:latin typeface="Inter ExtraBold"/>
                <a:ea typeface="Inter ExtraBold"/>
                <a:cs typeface="Inter ExtraBold"/>
                <a:sym typeface="Inter ExtraBold"/>
              </a:rPr>
              <a:t>Application of the Project</a:t>
            </a:r>
            <a:r>
              <a:rPr lang="en-GB" sz="3000" b="1" i="0" u="none" strike="noStrike" cap="none">
                <a:solidFill>
                  <a:srgbClr val="ED2127"/>
                </a:solidFill>
                <a:latin typeface="Inter ExtraBold"/>
                <a:ea typeface="Inter ExtraBold"/>
                <a:cs typeface="Inter ExtraBold"/>
                <a:sym typeface="Inter ExtraBold"/>
              </a:rPr>
              <a:t>.</a:t>
            </a:r>
            <a:endParaRPr sz="3000" b="1" i="0" u="none" strike="noStrike" cap="none">
              <a:solidFill>
                <a:srgbClr val="324659"/>
              </a:solidFill>
              <a:latin typeface="Inter ExtraBold"/>
              <a:ea typeface="Inter ExtraBold"/>
              <a:cs typeface="Inter ExtraBold"/>
              <a:sym typeface="Inter ExtraBold"/>
            </a:endParaRPr>
          </a:p>
          <a:p>
            <a:pPr marL="0" marR="0" lvl="0" indent="0" algn="l" rtl="0">
              <a:lnSpc>
                <a:spcPct val="100000"/>
              </a:lnSpc>
              <a:spcBef>
                <a:spcPts val="0"/>
              </a:spcBef>
              <a:spcAft>
                <a:spcPts val="0"/>
              </a:spcAft>
              <a:buClr>
                <a:srgbClr val="000000"/>
              </a:buClr>
              <a:buSzPts val="4400"/>
              <a:buFont typeface="Arial"/>
              <a:buNone/>
            </a:pPr>
            <a:endParaRPr sz="4400" b="0" i="0" u="none" strike="noStrike" cap="none">
              <a:solidFill>
                <a:srgbClr val="000000"/>
              </a:solidFill>
              <a:latin typeface="Arial"/>
              <a:ea typeface="Arial"/>
              <a:cs typeface="Arial"/>
              <a:sym typeface="Arial"/>
            </a:endParaRPr>
          </a:p>
        </p:txBody>
      </p:sp>
      <p:sp>
        <p:nvSpPr>
          <p:cNvPr id="159" name="Google Shape;159;p10"/>
          <p:cNvSpPr txBox="1"/>
          <p:nvPr/>
        </p:nvSpPr>
        <p:spPr>
          <a:xfrm>
            <a:off x="522273" y="1142109"/>
            <a:ext cx="8034572" cy="3489053"/>
          </a:xfrm>
          <a:prstGeom prst="rect">
            <a:avLst/>
          </a:prstGeom>
          <a:noFill/>
          <a:ln>
            <a:noFill/>
          </a:ln>
        </p:spPr>
        <p:txBody>
          <a:bodyPr spcFirstLastPara="1" wrap="square" lIns="41575" tIns="20775" rIns="41575" bIns="20775" anchor="t" anchorCtr="0">
            <a:spAutoFit/>
          </a:bodyPr>
          <a:lstStyle/>
          <a:p>
            <a:pPr marL="203200" marR="0" lvl="0" indent="-203200" algn="l" rtl="0">
              <a:lnSpc>
                <a:spcPct val="100000"/>
              </a:lnSpc>
              <a:spcBef>
                <a:spcPts val="0"/>
              </a:spcBef>
              <a:spcAft>
                <a:spcPts val="0"/>
              </a:spcAft>
              <a:buClr>
                <a:srgbClr val="FF3F3F"/>
              </a:buClr>
              <a:buSzPts val="1400"/>
              <a:buFont typeface="Arial"/>
              <a:buChar char="•"/>
            </a:pPr>
            <a:r>
              <a:rPr lang="en-GB" sz="1400" b="1" i="0" u="none" strike="noStrike" cap="none" dirty="0">
                <a:solidFill>
                  <a:schemeClr val="dk1"/>
                </a:solidFill>
                <a:latin typeface="Arial"/>
                <a:ea typeface="Arial"/>
                <a:cs typeface="Arial"/>
                <a:sym typeface="Arial"/>
              </a:rPr>
              <a:t>Emergency Services: </a:t>
            </a:r>
            <a:r>
              <a:rPr lang="en-GB" sz="1400" b="0" i="0" u="none" strike="noStrike" cap="none" dirty="0">
                <a:solidFill>
                  <a:schemeClr val="dk1"/>
                </a:solidFill>
                <a:latin typeface="Arial"/>
                <a:ea typeface="Arial"/>
                <a:cs typeface="Arial"/>
                <a:sym typeface="Arial"/>
              </a:rPr>
              <a:t>Improved routing efficiency can be crucial for emergency response teams, allowing them to arrive at accident or catastrophe sites sooner and more effectively, potentially saving lives.</a:t>
            </a:r>
            <a:endParaRPr sz="1400" b="0" i="0" u="none" strike="noStrike" cap="none" dirty="0">
              <a:solidFill>
                <a:schemeClr val="dk1"/>
              </a:solidFill>
              <a:latin typeface="Arial"/>
              <a:ea typeface="Arial"/>
              <a:cs typeface="Arial"/>
              <a:sym typeface="Arial"/>
            </a:endParaRPr>
          </a:p>
          <a:p>
            <a:pPr marL="203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203200" marR="0" lvl="0" indent="-203200" algn="l" rtl="0">
              <a:lnSpc>
                <a:spcPct val="100000"/>
              </a:lnSpc>
              <a:spcBef>
                <a:spcPts val="0"/>
              </a:spcBef>
              <a:spcAft>
                <a:spcPts val="0"/>
              </a:spcAft>
              <a:buClr>
                <a:srgbClr val="FF3F3F"/>
              </a:buClr>
              <a:buSzPts val="1400"/>
              <a:buFont typeface="Arial"/>
              <a:buChar char="•"/>
            </a:pPr>
            <a:r>
              <a:rPr lang="en-GB" sz="1400" b="1" i="0" u="none" strike="noStrike" cap="none" dirty="0">
                <a:solidFill>
                  <a:schemeClr val="dk1"/>
                </a:solidFill>
                <a:latin typeface="Arial"/>
                <a:ea typeface="Arial"/>
                <a:cs typeface="Arial"/>
                <a:sym typeface="Arial"/>
              </a:rPr>
              <a:t>Tourism and Navigation: </a:t>
            </a:r>
            <a:r>
              <a:rPr lang="en-GB" sz="1400" b="0" i="0" u="none" strike="noStrike" cap="none" dirty="0">
                <a:solidFill>
                  <a:schemeClr val="dk1"/>
                </a:solidFill>
                <a:latin typeface="Arial"/>
                <a:ea typeface="Arial"/>
                <a:cs typeface="Arial"/>
                <a:sym typeface="Arial"/>
              </a:rPr>
              <a:t>Tourism and navigation apps can use efficient routing algorithms to give tourists and travellers with the best routes to their destinations, thereby encouraging tourism and improving user experience.</a:t>
            </a:r>
            <a:endParaRPr sz="1400" b="0" i="0" u="none" strike="noStrike" cap="none" dirty="0">
              <a:solidFill>
                <a:schemeClr val="dk1"/>
              </a:solidFill>
              <a:latin typeface="Arial"/>
              <a:ea typeface="Arial"/>
              <a:cs typeface="Arial"/>
              <a:sym typeface="Arial"/>
            </a:endParaRPr>
          </a:p>
          <a:p>
            <a:pPr marL="203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203200" marR="0" lvl="0" indent="-203200" algn="l" rtl="0">
              <a:lnSpc>
                <a:spcPct val="100000"/>
              </a:lnSpc>
              <a:spcBef>
                <a:spcPts val="0"/>
              </a:spcBef>
              <a:spcAft>
                <a:spcPts val="0"/>
              </a:spcAft>
              <a:buClr>
                <a:srgbClr val="FF3F3F"/>
              </a:buClr>
              <a:buSzPts val="1400"/>
              <a:buFont typeface="Arial"/>
              <a:buChar char="•"/>
            </a:pPr>
            <a:r>
              <a:rPr lang="en-GB" sz="1400" b="1" i="0" u="none" strike="noStrike" cap="none" dirty="0">
                <a:solidFill>
                  <a:schemeClr val="dk1"/>
                </a:solidFill>
                <a:latin typeface="Arial"/>
                <a:ea typeface="Arial"/>
                <a:cs typeface="Arial"/>
                <a:sym typeface="Arial"/>
              </a:rPr>
              <a:t>Trip Planner: </a:t>
            </a:r>
            <a:r>
              <a:rPr lang="en-GB" sz="1400" b="0" i="0" u="none" strike="noStrike" cap="none" dirty="0">
                <a:solidFill>
                  <a:schemeClr val="dk1"/>
                </a:solidFill>
                <a:latin typeface="Arial"/>
                <a:ea typeface="Arial"/>
                <a:cs typeface="Arial"/>
                <a:sym typeface="Arial"/>
              </a:rPr>
              <a:t>A trip planner can be used to optimize public transportation routes in urban areas. By providing efficient routes and schedules for buses, trams, and trains, it can encourage more people to use public transport, reduce traffic congestion, and minimize the environmental impact of commuting.</a:t>
            </a:r>
            <a:endParaRPr dirty="0"/>
          </a:p>
          <a:p>
            <a:pPr marL="203200" marR="0" lvl="0" indent="-114300" algn="l" rtl="0">
              <a:lnSpc>
                <a:spcPct val="100000"/>
              </a:lnSpc>
              <a:spcBef>
                <a:spcPts val="0"/>
              </a:spcBef>
              <a:spcAft>
                <a:spcPts val="0"/>
              </a:spcAft>
              <a:buClr>
                <a:srgbClr val="FF3F3F"/>
              </a:buClr>
              <a:buSzPts val="1400"/>
              <a:buFont typeface="Arial"/>
              <a:buNone/>
            </a:pPr>
            <a:endParaRPr sz="1400" b="0" i="0" u="none" strike="noStrike" cap="none" dirty="0">
              <a:solidFill>
                <a:schemeClr val="dk1"/>
              </a:solidFill>
              <a:latin typeface="Arial"/>
              <a:ea typeface="Arial"/>
              <a:cs typeface="Arial"/>
              <a:sym typeface="Arial"/>
            </a:endParaRPr>
          </a:p>
          <a:p>
            <a:pPr marL="203200" marR="0" lvl="0" indent="-203200" algn="l" rtl="0">
              <a:lnSpc>
                <a:spcPct val="100000"/>
              </a:lnSpc>
              <a:spcBef>
                <a:spcPts val="0"/>
              </a:spcBef>
              <a:spcAft>
                <a:spcPts val="0"/>
              </a:spcAft>
              <a:buClr>
                <a:srgbClr val="FF3F3F"/>
              </a:buClr>
              <a:buSzPts val="1400"/>
              <a:buFont typeface="Arial"/>
              <a:buChar char="•"/>
            </a:pPr>
            <a:r>
              <a:rPr lang="en-GB" sz="1400" b="1" i="0" u="none" strike="noStrike" cap="none" dirty="0">
                <a:solidFill>
                  <a:schemeClr val="dk1"/>
                </a:solidFill>
                <a:latin typeface="Arial"/>
                <a:ea typeface="Arial"/>
                <a:cs typeface="Arial"/>
                <a:sym typeface="Arial"/>
              </a:rPr>
              <a:t>Rural and Remote Areas: </a:t>
            </a:r>
            <a:r>
              <a:rPr lang="en-GB" sz="1400" b="0" i="0" u="none" strike="noStrike" cap="none" dirty="0">
                <a:solidFill>
                  <a:schemeClr val="dk1"/>
                </a:solidFill>
                <a:latin typeface="Arial"/>
                <a:ea typeface="Arial"/>
                <a:cs typeface="Arial"/>
                <a:sym typeface="Arial"/>
              </a:rPr>
              <a:t>Rural and isolated locations deal with particular transportation issues; this project can improve accessibility and connectivity for these places, potentially increasing their economic development and quality of life.</a:t>
            </a:r>
            <a:endParaRPr sz="1400" b="0" i="0" u="none" strike="noStrike" cap="none" dirty="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sp>
        <p:nvSpPr>
          <p:cNvPr id="180" name="Google Shape;180;p13"/>
          <p:cNvSpPr/>
          <p:nvPr/>
        </p:nvSpPr>
        <p:spPr>
          <a:xfrm>
            <a:off x="154948" y="149941"/>
            <a:ext cx="8831712" cy="4843627"/>
          </a:xfrm>
          <a:prstGeom prst="rect">
            <a:avLst/>
          </a:prstGeom>
          <a:noFill/>
          <a:ln w="57150" cap="flat" cmpd="sng">
            <a:solidFill>
              <a:srgbClr val="46B0F9"/>
            </a:solidFill>
            <a:prstDash val="solid"/>
            <a:miter lim="400000"/>
            <a:headEnd type="none" w="sm" len="sm"/>
            <a:tailEnd type="none" w="sm" len="sm"/>
          </a:ln>
          <a:effectLst>
            <a:outerShdw blurRad="254000" rotWithShape="0">
              <a:srgbClr val="000000">
                <a:alpha val="7058"/>
              </a:srgbClr>
            </a:outerShdw>
          </a:effectLst>
        </p:spPr>
        <p:txBody>
          <a:bodyPr spcFirstLastPara="1" wrap="square" lIns="15600" tIns="20775" rIns="15600" bIns="2077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pic>
        <p:nvPicPr>
          <p:cNvPr id="181" name="Google Shape;181;p13"/>
          <p:cNvPicPr preferRelativeResize="0"/>
          <p:nvPr/>
        </p:nvPicPr>
        <p:blipFill rotWithShape="1">
          <a:blip r:embed="rId3">
            <a:alphaModFix/>
          </a:blip>
          <a:srcRect/>
          <a:stretch/>
        </p:blipFill>
        <p:spPr>
          <a:xfrm>
            <a:off x="7509609" y="208885"/>
            <a:ext cx="1435811" cy="559926"/>
          </a:xfrm>
          <a:prstGeom prst="rect">
            <a:avLst/>
          </a:prstGeom>
          <a:noFill/>
          <a:ln>
            <a:noFill/>
          </a:ln>
        </p:spPr>
      </p:pic>
      <p:sp>
        <p:nvSpPr>
          <p:cNvPr id="182" name="Google Shape;182;p13"/>
          <p:cNvSpPr txBox="1"/>
          <p:nvPr/>
        </p:nvSpPr>
        <p:spPr>
          <a:xfrm>
            <a:off x="479362" y="465335"/>
            <a:ext cx="5233122" cy="504010"/>
          </a:xfrm>
          <a:prstGeom prst="rect">
            <a:avLst/>
          </a:prstGeom>
          <a:noFill/>
          <a:ln>
            <a:noFill/>
          </a:ln>
        </p:spPr>
        <p:txBody>
          <a:bodyPr spcFirstLastPara="1" wrap="square" lIns="41575" tIns="20775" rIns="41575" bIns="2077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GB" sz="3000" b="1" i="0" u="none" strike="noStrike" cap="none">
                <a:solidFill>
                  <a:srgbClr val="211E1F"/>
                </a:solidFill>
                <a:latin typeface="Inter ExtraBold"/>
                <a:ea typeface="Inter ExtraBold"/>
                <a:cs typeface="Inter ExtraBold"/>
                <a:sym typeface="Inter ExtraBold"/>
              </a:rPr>
              <a:t>PERT Chart</a:t>
            </a:r>
            <a:r>
              <a:rPr lang="en-GB" sz="3000" b="1" i="0" u="none" strike="noStrike" cap="none">
                <a:solidFill>
                  <a:srgbClr val="ED2127"/>
                </a:solidFill>
                <a:latin typeface="Inter ExtraBold"/>
                <a:ea typeface="Inter ExtraBold"/>
                <a:cs typeface="Inter ExtraBold"/>
                <a:sym typeface="Inter ExtraBold"/>
              </a:rPr>
              <a:t>.</a:t>
            </a:r>
            <a:endParaRPr sz="4400" b="0" i="0" u="none" strike="noStrike" cap="none">
              <a:solidFill>
                <a:srgbClr val="000000"/>
              </a:solidFill>
              <a:latin typeface="Arial"/>
              <a:ea typeface="Arial"/>
              <a:cs typeface="Arial"/>
              <a:sym typeface="Arial"/>
            </a:endParaRPr>
          </a:p>
        </p:txBody>
      </p:sp>
      <p:sp>
        <p:nvSpPr>
          <p:cNvPr id="183" name="Google Shape;183;p13"/>
          <p:cNvSpPr/>
          <p:nvPr/>
        </p:nvSpPr>
        <p:spPr>
          <a:xfrm>
            <a:off x="7410475" y="2373675"/>
            <a:ext cx="75300" cy="106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nter SemiBold"/>
              <a:ea typeface="Inter SemiBold"/>
              <a:cs typeface="Inter SemiBold"/>
              <a:sym typeface="Inter SemiBold"/>
            </a:endParaRPr>
          </a:p>
        </p:txBody>
      </p:sp>
      <p:pic>
        <p:nvPicPr>
          <p:cNvPr id="184" name="Google Shape;184;p13"/>
          <p:cNvPicPr preferRelativeResize="0"/>
          <p:nvPr/>
        </p:nvPicPr>
        <p:blipFill rotWithShape="1">
          <a:blip r:embed="rId4">
            <a:alphaModFix/>
          </a:blip>
          <a:srcRect/>
          <a:stretch/>
        </p:blipFill>
        <p:spPr>
          <a:xfrm>
            <a:off x="-198580" y="781299"/>
            <a:ext cx="9144000" cy="4149587"/>
          </a:xfrm>
          <a:prstGeom prst="rect">
            <a:avLst/>
          </a:prstGeom>
          <a:noFill/>
          <a:ln>
            <a:noFill/>
          </a:ln>
        </p:spPr>
      </p:pic>
      <p:sp>
        <p:nvSpPr>
          <p:cNvPr id="185" name="Google Shape;185;p13"/>
          <p:cNvSpPr/>
          <p:nvPr/>
        </p:nvSpPr>
        <p:spPr>
          <a:xfrm>
            <a:off x="6400800" y="3069772"/>
            <a:ext cx="391886" cy="277586"/>
          </a:xfrm>
          <a:prstGeom prst="rect">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rgbClr val="92D050"/>
              </a:solidFill>
              <a:latin typeface="Arial"/>
              <a:ea typeface="Arial"/>
              <a:cs typeface="Arial"/>
              <a:sym typeface="Arial"/>
            </a:endParaRPr>
          </a:p>
        </p:txBody>
      </p:sp>
      <p:sp>
        <p:nvSpPr>
          <p:cNvPr id="186" name="Google Shape;186;p13"/>
          <p:cNvSpPr/>
          <p:nvPr/>
        </p:nvSpPr>
        <p:spPr>
          <a:xfrm>
            <a:off x="6560003" y="3159579"/>
            <a:ext cx="73479" cy="81643"/>
          </a:xfrm>
          <a:prstGeom prst="flowChartConnector">
            <a:avLst/>
          </a:prstGeom>
          <a:solidFill>
            <a:srgbClr val="92D050"/>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 name="Rectangle 1">
            <a:extLst>
              <a:ext uri="{FF2B5EF4-FFF2-40B4-BE49-F238E27FC236}">
                <a16:creationId xmlns:a16="http://schemas.microsoft.com/office/drawing/2014/main" id="{B51A424E-80AC-1F16-EC5C-A3D4B7EFBB0C}"/>
              </a:ext>
            </a:extLst>
          </p:cNvPr>
          <p:cNvSpPr/>
          <p:nvPr/>
        </p:nvSpPr>
        <p:spPr>
          <a:xfrm>
            <a:off x="479362" y="2077571"/>
            <a:ext cx="919132" cy="24204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800" dirty="0"/>
              <a:t>Ujesh and Hitendra</a:t>
            </a:r>
          </a:p>
        </p:txBody>
      </p:sp>
      <p:sp>
        <p:nvSpPr>
          <p:cNvPr id="4" name="Rectangle 3">
            <a:extLst>
              <a:ext uri="{FF2B5EF4-FFF2-40B4-BE49-F238E27FC236}">
                <a16:creationId xmlns:a16="http://schemas.microsoft.com/office/drawing/2014/main" id="{67B2ACA6-0755-04C6-CDA8-EC487B5F5441}"/>
              </a:ext>
            </a:extLst>
          </p:cNvPr>
          <p:cNvSpPr/>
          <p:nvPr/>
        </p:nvSpPr>
        <p:spPr>
          <a:xfrm>
            <a:off x="2742950" y="2158253"/>
            <a:ext cx="919132" cy="16136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900" dirty="0"/>
              <a:t>Arnav</a:t>
            </a:r>
          </a:p>
        </p:txBody>
      </p:sp>
      <p:sp>
        <p:nvSpPr>
          <p:cNvPr id="5" name="Rectangle 4">
            <a:extLst>
              <a:ext uri="{FF2B5EF4-FFF2-40B4-BE49-F238E27FC236}">
                <a16:creationId xmlns:a16="http://schemas.microsoft.com/office/drawing/2014/main" id="{472340FB-2521-EF9A-4D53-C4DD63815237}"/>
              </a:ext>
            </a:extLst>
          </p:cNvPr>
          <p:cNvSpPr/>
          <p:nvPr/>
        </p:nvSpPr>
        <p:spPr>
          <a:xfrm>
            <a:off x="5116356" y="2158253"/>
            <a:ext cx="919132" cy="16136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900" dirty="0"/>
              <a:t>Kartikay</a:t>
            </a:r>
          </a:p>
        </p:txBody>
      </p:sp>
      <p:sp>
        <p:nvSpPr>
          <p:cNvPr id="6" name="Rectangle 5">
            <a:extLst>
              <a:ext uri="{FF2B5EF4-FFF2-40B4-BE49-F238E27FC236}">
                <a16:creationId xmlns:a16="http://schemas.microsoft.com/office/drawing/2014/main" id="{C1A8BB27-B096-AE54-9A67-C76F4A9D6DC8}"/>
              </a:ext>
            </a:extLst>
          </p:cNvPr>
          <p:cNvSpPr/>
          <p:nvPr/>
        </p:nvSpPr>
        <p:spPr>
          <a:xfrm>
            <a:off x="7113244" y="3354081"/>
            <a:ext cx="919132" cy="16136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err="1"/>
              <a:t>Hitender</a:t>
            </a:r>
            <a:endParaRPr lang="en-IN" dirty="0"/>
          </a:p>
        </p:txBody>
      </p:sp>
      <p:sp>
        <p:nvSpPr>
          <p:cNvPr id="7" name="Rectangle 6">
            <a:extLst>
              <a:ext uri="{FF2B5EF4-FFF2-40B4-BE49-F238E27FC236}">
                <a16:creationId xmlns:a16="http://schemas.microsoft.com/office/drawing/2014/main" id="{B7428A05-34AB-EACA-9317-34DD6F6002BC}"/>
              </a:ext>
            </a:extLst>
          </p:cNvPr>
          <p:cNvSpPr/>
          <p:nvPr/>
        </p:nvSpPr>
        <p:spPr>
          <a:xfrm>
            <a:off x="382991" y="4439771"/>
            <a:ext cx="919132" cy="16136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900" dirty="0"/>
              <a:t>Arnav</a:t>
            </a:r>
          </a:p>
        </p:txBody>
      </p:sp>
      <p:sp>
        <p:nvSpPr>
          <p:cNvPr id="8" name="Rectangle 7">
            <a:extLst>
              <a:ext uri="{FF2B5EF4-FFF2-40B4-BE49-F238E27FC236}">
                <a16:creationId xmlns:a16="http://schemas.microsoft.com/office/drawing/2014/main" id="{C9181453-D8CF-C87D-CE49-E2006F0C4520}"/>
              </a:ext>
            </a:extLst>
          </p:cNvPr>
          <p:cNvSpPr/>
          <p:nvPr/>
        </p:nvSpPr>
        <p:spPr>
          <a:xfrm>
            <a:off x="2683422" y="4439771"/>
            <a:ext cx="919132" cy="16136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err="1"/>
              <a:t>Hitender</a:t>
            </a:r>
            <a:endParaRPr lang="en-IN" dirty="0"/>
          </a:p>
        </p:txBody>
      </p:sp>
      <p:sp>
        <p:nvSpPr>
          <p:cNvPr id="9" name="Rectangle 8">
            <a:extLst>
              <a:ext uri="{FF2B5EF4-FFF2-40B4-BE49-F238E27FC236}">
                <a16:creationId xmlns:a16="http://schemas.microsoft.com/office/drawing/2014/main" id="{FD7553CC-511F-B520-FCDA-330227B50AAF}"/>
              </a:ext>
            </a:extLst>
          </p:cNvPr>
          <p:cNvSpPr/>
          <p:nvPr/>
        </p:nvSpPr>
        <p:spPr>
          <a:xfrm>
            <a:off x="5252918" y="4359089"/>
            <a:ext cx="919132" cy="16136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Ujesh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14"/>
          <p:cNvSpPr txBox="1"/>
          <p:nvPr/>
        </p:nvSpPr>
        <p:spPr>
          <a:xfrm>
            <a:off x="568566" y="614956"/>
            <a:ext cx="2334246" cy="469789"/>
          </a:xfrm>
          <a:prstGeom prst="rect">
            <a:avLst/>
          </a:prstGeom>
          <a:noFill/>
          <a:ln>
            <a:noFill/>
          </a:ln>
        </p:spPr>
        <p:txBody>
          <a:bodyPr spcFirstLastPara="1" wrap="square" lIns="0" tIns="7800" rIns="0" bIns="0"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GB" sz="3000" b="1" i="0" u="none" strike="noStrike" cap="none">
                <a:solidFill>
                  <a:schemeClr val="dk1"/>
                </a:solidFill>
                <a:latin typeface="Inter ExtraBold"/>
                <a:ea typeface="Inter ExtraBold"/>
                <a:cs typeface="Inter ExtraBold"/>
                <a:sym typeface="Inter ExtraBold"/>
              </a:rPr>
              <a:t>References</a:t>
            </a:r>
            <a:r>
              <a:rPr lang="en-GB" sz="2900" b="1" i="0" u="none" strike="noStrike" cap="none">
                <a:solidFill>
                  <a:srgbClr val="FF0000"/>
                </a:solidFill>
                <a:latin typeface="Inter ExtraBold"/>
                <a:ea typeface="Inter ExtraBold"/>
                <a:cs typeface="Inter ExtraBold"/>
                <a:sym typeface="Inter ExtraBold"/>
              </a:rPr>
              <a:t>.</a:t>
            </a:r>
            <a:endParaRPr sz="2900" b="1" i="0" u="none" strike="noStrike" cap="none">
              <a:solidFill>
                <a:srgbClr val="FF0000"/>
              </a:solidFill>
              <a:latin typeface="Inter ExtraBold"/>
              <a:ea typeface="Inter ExtraBold"/>
              <a:cs typeface="Inter ExtraBold"/>
              <a:sym typeface="Inter ExtraBold"/>
            </a:endParaRPr>
          </a:p>
        </p:txBody>
      </p:sp>
      <p:sp>
        <p:nvSpPr>
          <p:cNvPr id="192" name="Google Shape;192;p14"/>
          <p:cNvSpPr/>
          <p:nvPr/>
        </p:nvSpPr>
        <p:spPr>
          <a:xfrm>
            <a:off x="97859" y="89697"/>
            <a:ext cx="8913285" cy="4917048"/>
          </a:xfrm>
          <a:prstGeom prst="rect">
            <a:avLst/>
          </a:prstGeom>
          <a:noFill/>
          <a:ln w="57150" cap="flat" cmpd="sng">
            <a:solidFill>
              <a:srgbClr val="46B0F9"/>
            </a:solidFill>
            <a:prstDash val="solid"/>
            <a:miter lim="400000"/>
            <a:headEnd type="none" w="sm" len="sm"/>
            <a:tailEnd type="none" w="sm" len="sm"/>
          </a:ln>
          <a:effectLst>
            <a:outerShdw blurRad="254000" rotWithShape="0">
              <a:srgbClr val="000000">
                <a:alpha val="7058"/>
              </a:srgbClr>
            </a:outerShdw>
          </a:effectLst>
        </p:spPr>
        <p:txBody>
          <a:bodyPr spcFirstLastPara="1" wrap="square" lIns="15600" tIns="20775" rIns="15600" bIns="2077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pic>
        <p:nvPicPr>
          <p:cNvPr id="193" name="Google Shape;193;p14"/>
          <p:cNvPicPr preferRelativeResize="0"/>
          <p:nvPr/>
        </p:nvPicPr>
        <p:blipFill rotWithShape="1">
          <a:blip r:embed="rId3">
            <a:alphaModFix/>
          </a:blip>
          <a:srcRect/>
          <a:stretch/>
        </p:blipFill>
        <p:spPr>
          <a:xfrm>
            <a:off x="7425673" y="211279"/>
            <a:ext cx="1435811" cy="559926"/>
          </a:xfrm>
          <a:prstGeom prst="rect">
            <a:avLst/>
          </a:prstGeom>
          <a:noFill/>
          <a:ln>
            <a:noFill/>
          </a:ln>
        </p:spPr>
      </p:pic>
      <p:sp>
        <p:nvSpPr>
          <p:cNvPr id="3" name="Rectangle 2">
            <a:extLst>
              <a:ext uri="{FF2B5EF4-FFF2-40B4-BE49-F238E27FC236}">
                <a16:creationId xmlns:a16="http://schemas.microsoft.com/office/drawing/2014/main" id="{2B210A1F-696F-21BB-577D-E5A04514DD6A}"/>
              </a:ext>
            </a:extLst>
          </p:cNvPr>
          <p:cNvSpPr>
            <a:spLocks noChangeArrowheads="1"/>
          </p:cNvSpPr>
          <p:nvPr/>
        </p:nvSpPr>
        <p:spPr bwMode="auto">
          <a:xfrm>
            <a:off x="568567" y="1955166"/>
            <a:ext cx="647162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mj-lt"/>
                <a:ea typeface="Times New Roman" panose="02020603050405020304" pitchFamily="18" charset="0"/>
                <a:cs typeface="Mangal" panose="02040503050203030202" pitchFamily="18" charset="0"/>
              </a:rPr>
              <a:t>Smith, J. (Year). "User Behavior Analysis for Public Transportation Mobile Apps." Journal of Transportation Technology, 20(3), 345-360.</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6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mj-lt"/>
                <a:ea typeface="Times New Roman" panose="02020603050405020304" pitchFamily="18" charset="0"/>
                <a:cs typeface="Mangal" panose="02040503050203030202" pitchFamily="18" charset="0"/>
              </a:rPr>
              <a:t>Brown, A., &amp; Lee, C. (Year). "Impact of Mobile Ticketing on Metro Rail Commuter Satisfaction." Transportation Research Part A: Policy and Practice, 45(8), 678-692.</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6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mj-lt"/>
                <a:ea typeface="Times New Roman" panose="02020603050405020304" pitchFamily="18" charset="0"/>
                <a:cs typeface="Mangal" panose="02040503050203030202" pitchFamily="18" charset="0"/>
              </a:rPr>
              <a:t>Johnson, R. (Year). "Mobile App Development for Urban Transportation." Publisher.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6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mj-lt"/>
                <a:ea typeface="Times New Roman" panose="02020603050405020304" pitchFamily="18" charset="0"/>
                <a:cs typeface="Mangal" panose="02040503050203030202" pitchFamily="18" charset="0"/>
              </a:rPr>
              <a:t>Williams, S., &amp; Davis, M. (Year). "User-Centered Design for Mobile Applications." Publisher.</a:t>
            </a:r>
            <a:endParaRPr kumimoji="0" lang="en-US" altLang="en-US" sz="1800" b="0" i="0" u="none" strike="noStrike" cap="none" normalizeH="0" baseline="0" dirty="0">
              <a:ln>
                <a:noFill/>
              </a:ln>
              <a:solidFill>
                <a:schemeClr val="tx1"/>
              </a:solidFill>
              <a:effectLst/>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15"/>
          <p:cNvSpPr/>
          <p:nvPr/>
        </p:nvSpPr>
        <p:spPr>
          <a:xfrm>
            <a:off x="146788" y="130469"/>
            <a:ext cx="8888820" cy="4868122"/>
          </a:xfrm>
          <a:prstGeom prst="rect">
            <a:avLst/>
          </a:prstGeom>
          <a:noFill/>
          <a:ln w="57150" cap="flat" cmpd="sng">
            <a:solidFill>
              <a:srgbClr val="46B0F9"/>
            </a:solidFill>
            <a:prstDash val="solid"/>
            <a:miter lim="400000"/>
            <a:headEnd type="none" w="sm" len="sm"/>
            <a:tailEnd type="none" w="sm" len="sm"/>
          </a:ln>
          <a:effectLst>
            <a:outerShdw blurRad="254000" rotWithShape="0">
              <a:srgbClr val="000000">
                <a:alpha val="7058"/>
              </a:srgbClr>
            </a:outerShdw>
          </a:effectLst>
        </p:spPr>
        <p:txBody>
          <a:bodyPr spcFirstLastPara="1" wrap="square" lIns="15600" tIns="20775" rIns="15600" bIns="2077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200" name="Google Shape;200;p15"/>
          <p:cNvSpPr txBox="1"/>
          <p:nvPr/>
        </p:nvSpPr>
        <p:spPr>
          <a:xfrm>
            <a:off x="700351" y="661125"/>
            <a:ext cx="5154900" cy="1236900"/>
          </a:xfrm>
          <a:prstGeom prst="rect">
            <a:avLst/>
          </a:prstGeom>
          <a:noFill/>
          <a:ln>
            <a:noFill/>
          </a:ln>
        </p:spPr>
        <p:txBody>
          <a:bodyPr spcFirstLastPara="1" wrap="square" lIns="0" tIns="5475" rIns="0" bIns="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en-GB" sz="4000" b="1" i="0" u="none" strike="noStrike" cap="none">
                <a:solidFill>
                  <a:schemeClr val="dk1"/>
                </a:solidFill>
                <a:latin typeface="Inter ExtraBold"/>
                <a:ea typeface="Inter ExtraBold"/>
                <a:cs typeface="Inter ExtraBold"/>
                <a:sym typeface="Inter ExtraBold"/>
              </a:rPr>
              <a:t>Thank</a:t>
            </a:r>
            <a:endParaRPr sz="4000" b="1">
              <a:solidFill>
                <a:schemeClr val="dk1"/>
              </a:solidFill>
              <a:latin typeface="Inter ExtraBold"/>
              <a:ea typeface="Inter ExtraBold"/>
              <a:cs typeface="Inter ExtraBold"/>
              <a:sym typeface="Inter ExtraBold"/>
            </a:endParaRPr>
          </a:p>
          <a:p>
            <a:pPr marL="0" marR="0" lvl="0" indent="0" algn="l" rtl="0">
              <a:lnSpc>
                <a:spcPct val="100000"/>
              </a:lnSpc>
              <a:spcBef>
                <a:spcPts val="0"/>
              </a:spcBef>
              <a:spcAft>
                <a:spcPts val="0"/>
              </a:spcAft>
              <a:buClr>
                <a:srgbClr val="000000"/>
              </a:buClr>
              <a:buSzPts val="3800"/>
              <a:buFont typeface="Arial"/>
              <a:buNone/>
            </a:pPr>
            <a:r>
              <a:rPr lang="en-GB" sz="4000" b="1" i="0" u="none" strike="noStrike" cap="none">
                <a:solidFill>
                  <a:schemeClr val="dk1"/>
                </a:solidFill>
                <a:latin typeface="Inter ExtraBold"/>
                <a:ea typeface="Inter ExtraBold"/>
                <a:cs typeface="Inter ExtraBold"/>
                <a:sym typeface="Inter ExtraBold"/>
              </a:rPr>
              <a:t> you</a:t>
            </a:r>
            <a:r>
              <a:rPr lang="en-GB" sz="4000" b="1" i="0" u="none" strike="noStrike" cap="none">
                <a:solidFill>
                  <a:srgbClr val="FF0000"/>
                </a:solidFill>
                <a:latin typeface="Inter ExtraBold"/>
                <a:ea typeface="Inter ExtraBold"/>
                <a:cs typeface="Inter ExtraBold"/>
                <a:sym typeface="Inter ExtraBold"/>
              </a:rPr>
              <a:t>.</a:t>
            </a:r>
            <a:endParaRPr sz="700" b="1" i="0" u="none" strike="noStrike" cap="none">
              <a:solidFill>
                <a:srgbClr val="000000"/>
              </a:solidFill>
              <a:latin typeface="Arial"/>
              <a:ea typeface="Arial"/>
              <a:cs typeface="Arial"/>
              <a:sym typeface="Arial"/>
            </a:endParaRPr>
          </a:p>
        </p:txBody>
      </p:sp>
      <p:pic>
        <p:nvPicPr>
          <p:cNvPr id="201" name="Google Shape;201;p15"/>
          <p:cNvPicPr preferRelativeResize="0"/>
          <p:nvPr/>
        </p:nvPicPr>
        <p:blipFill rotWithShape="1">
          <a:blip r:embed="rId3">
            <a:alphaModFix/>
          </a:blip>
          <a:srcRect/>
          <a:stretch/>
        </p:blipFill>
        <p:spPr>
          <a:xfrm>
            <a:off x="7450138" y="209444"/>
            <a:ext cx="1435811" cy="5599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87"/>
        <p:cNvGrpSpPr/>
        <p:nvPr/>
      </p:nvGrpSpPr>
      <p:grpSpPr>
        <a:xfrm>
          <a:off x="0" y="0"/>
          <a:ext cx="0" cy="0"/>
          <a:chOff x="0" y="0"/>
          <a:chExt cx="0" cy="0"/>
        </a:xfrm>
      </p:grpSpPr>
      <p:sp>
        <p:nvSpPr>
          <p:cNvPr id="88" name="Google Shape;88;p2"/>
          <p:cNvSpPr/>
          <p:nvPr/>
        </p:nvSpPr>
        <p:spPr>
          <a:xfrm>
            <a:off x="138633" y="98191"/>
            <a:ext cx="8870132" cy="4924863"/>
          </a:xfrm>
          <a:prstGeom prst="rect">
            <a:avLst/>
          </a:prstGeom>
          <a:noFill/>
          <a:ln w="57150" cap="flat" cmpd="sng">
            <a:solidFill>
              <a:srgbClr val="46B0F9"/>
            </a:solidFill>
            <a:prstDash val="solid"/>
            <a:miter lim="400000"/>
            <a:headEnd type="none" w="sm" len="sm"/>
            <a:tailEnd type="none" w="sm" len="sm"/>
          </a:ln>
          <a:effectLst>
            <a:outerShdw blurRad="254000" rotWithShape="0">
              <a:srgbClr val="000000">
                <a:alpha val="7058"/>
              </a:srgbClr>
            </a:outerShdw>
          </a:effectLst>
        </p:spPr>
        <p:txBody>
          <a:bodyPr spcFirstLastPara="1" wrap="square" lIns="15600" tIns="20775" rIns="15600" bIns="2077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89" name="Google Shape;89;p2"/>
          <p:cNvSpPr txBox="1">
            <a:spLocks noGrp="1"/>
          </p:cNvSpPr>
          <p:nvPr>
            <p:ph type="title"/>
          </p:nvPr>
        </p:nvSpPr>
        <p:spPr>
          <a:xfrm>
            <a:off x="627717" y="515825"/>
            <a:ext cx="5817127" cy="467581"/>
          </a:xfrm>
          <a:prstGeom prst="rect">
            <a:avLst/>
          </a:prstGeom>
          <a:noFill/>
          <a:ln>
            <a:noFill/>
          </a:ln>
        </p:spPr>
        <p:txBody>
          <a:bodyPr spcFirstLastPara="1" wrap="square" lIns="0" tIns="5475" rIns="0" bIns="0" anchor="t" anchorCtr="0">
            <a:spAutoFit/>
          </a:bodyPr>
          <a:lstStyle/>
          <a:p>
            <a:pPr marL="0" lvl="0" indent="0" algn="l" rtl="0">
              <a:lnSpc>
                <a:spcPct val="100000"/>
              </a:lnSpc>
              <a:spcBef>
                <a:spcPts val="0"/>
              </a:spcBef>
              <a:spcAft>
                <a:spcPts val="0"/>
              </a:spcAft>
              <a:buSzPts val="600"/>
              <a:buNone/>
            </a:pPr>
            <a:r>
              <a:rPr lang="en-GB" sz="3000">
                <a:latin typeface="Inter ExtraBold"/>
                <a:ea typeface="Inter ExtraBold"/>
                <a:cs typeface="Inter ExtraBold"/>
                <a:sym typeface="Inter ExtraBold"/>
              </a:rPr>
              <a:t>Introduction</a:t>
            </a:r>
            <a:r>
              <a:rPr lang="en-GB" sz="2300">
                <a:solidFill>
                  <a:srgbClr val="FF0000"/>
                </a:solidFill>
                <a:latin typeface="Inter ExtraBold"/>
                <a:ea typeface="Inter ExtraBold"/>
                <a:cs typeface="Inter ExtraBold"/>
                <a:sym typeface="Inter ExtraBold"/>
              </a:rPr>
              <a:t>.</a:t>
            </a:r>
            <a:endParaRPr sz="2300">
              <a:solidFill>
                <a:srgbClr val="FF0000"/>
              </a:solidFill>
              <a:latin typeface="Inter ExtraBold"/>
              <a:ea typeface="Inter ExtraBold"/>
              <a:cs typeface="Inter ExtraBold"/>
              <a:sym typeface="Inter ExtraBold"/>
            </a:endParaRPr>
          </a:p>
        </p:txBody>
      </p:sp>
      <p:sp>
        <p:nvSpPr>
          <p:cNvPr id="90" name="Google Shape;90;p2"/>
          <p:cNvSpPr txBox="1"/>
          <p:nvPr/>
        </p:nvSpPr>
        <p:spPr>
          <a:xfrm>
            <a:off x="627717" y="1166540"/>
            <a:ext cx="7645500" cy="4175548"/>
          </a:xfrm>
          <a:prstGeom prst="rect">
            <a:avLst/>
          </a:prstGeom>
          <a:noFill/>
          <a:ln>
            <a:noFill/>
          </a:ln>
        </p:spPr>
        <p:txBody>
          <a:bodyPr spcFirstLastPara="1" wrap="square" lIns="0" tIns="6650" rIns="0" bIns="0"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rgbClr val="202124"/>
              </a:buClr>
              <a:buSzPts val="1400"/>
              <a:buFont typeface="Arial"/>
              <a:buChar char="●"/>
            </a:pPr>
            <a:r>
              <a:rPr lang="en-GB" sz="1400" b="0" i="0" u="none" strike="noStrike" cap="none" dirty="0">
                <a:solidFill>
                  <a:srgbClr val="202124"/>
                </a:solidFill>
                <a:highlight>
                  <a:srgbClr val="FFFFFF"/>
                </a:highlight>
                <a:latin typeface="Arial"/>
                <a:ea typeface="Arial"/>
                <a:cs typeface="Arial"/>
                <a:sym typeface="Arial"/>
              </a:rPr>
              <a:t>Welcome to the </a:t>
            </a:r>
            <a:r>
              <a:rPr lang="en-GB" dirty="0">
                <a:solidFill>
                  <a:srgbClr val="202124"/>
                </a:solidFill>
                <a:highlight>
                  <a:srgbClr val="FFFFFF"/>
                </a:highlight>
              </a:rPr>
              <a:t>Rail Metro</a:t>
            </a:r>
            <a:r>
              <a:rPr lang="en-GB" sz="1400" b="0" i="0" u="none" strike="noStrike" cap="none" dirty="0">
                <a:solidFill>
                  <a:srgbClr val="202124"/>
                </a:solidFill>
                <a:highlight>
                  <a:srgbClr val="FFFFFF"/>
                </a:highlight>
                <a:latin typeface="Arial"/>
                <a:ea typeface="Arial"/>
                <a:cs typeface="Arial"/>
                <a:sym typeface="Arial"/>
              </a:rPr>
              <a:t> System</a:t>
            </a:r>
            <a:r>
              <a:rPr lang="en-GB" dirty="0">
                <a:solidFill>
                  <a:srgbClr val="202124"/>
                </a:solidFill>
                <a:highlight>
                  <a:srgbClr val="FFFFFF"/>
                </a:highlight>
              </a:rPr>
              <a:t> </a:t>
            </a:r>
            <a:r>
              <a:rPr lang="en-GB" sz="1400" b="0" i="0" u="none" strike="noStrike" cap="none" dirty="0">
                <a:solidFill>
                  <a:srgbClr val="202124"/>
                </a:solidFill>
                <a:highlight>
                  <a:srgbClr val="FFFFFF"/>
                </a:highlight>
                <a:latin typeface="Arial"/>
                <a:ea typeface="Arial"/>
                <a:cs typeface="Arial"/>
                <a:sym typeface="Arial"/>
              </a:rPr>
              <a:t>for optimizing public transportation routes. Our web application is designed to assist you in planning your journeys with ease. Whether you need to visit multiple destinations, find the quickest routes, or minimize your travel time, we've got you covered.</a:t>
            </a:r>
            <a:endParaRPr dirty="0"/>
          </a:p>
          <a:p>
            <a:pPr marL="457200" marR="0" lvl="0" indent="-228600" algn="l" rtl="0">
              <a:lnSpc>
                <a:spcPct val="100000"/>
              </a:lnSpc>
              <a:spcBef>
                <a:spcPts val="0"/>
              </a:spcBef>
              <a:spcAft>
                <a:spcPts val="0"/>
              </a:spcAft>
              <a:buClr>
                <a:srgbClr val="202124"/>
              </a:buClr>
              <a:buSzPts val="1400"/>
              <a:buFont typeface="Arial"/>
              <a:buNone/>
            </a:pPr>
            <a:endParaRPr sz="1400" b="0" i="0" u="none" strike="noStrike" cap="none" dirty="0">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GB" sz="1400" b="0" i="0" u="none" strike="noStrike" cap="none" dirty="0">
                <a:solidFill>
                  <a:schemeClr val="dk1"/>
                </a:solidFill>
                <a:latin typeface="Arial"/>
                <a:ea typeface="Arial"/>
                <a:cs typeface="Arial"/>
                <a:sym typeface="Arial"/>
              </a:rPr>
              <a:t>Challenges: We identify transportation obstacles in unexplored territory, including environmental, engineering, and congestion issues.</a:t>
            </a:r>
            <a:endParaRPr sz="1400" b="0" i="0" u="none" strike="noStrike" cap="none" dirty="0">
              <a:solidFill>
                <a:schemeClr val="dk1"/>
              </a:solidFill>
              <a:latin typeface="Arial"/>
              <a:ea typeface="Arial"/>
              <a:cs typeface="Arial"/>
              <a:sym typeface="Arial"/>
            </a:endParaRPr>
          </a:p>
          <a:p>
            <a:pPr marL="457200" marR="0" lvl="0" indent="-228600" algn="l" rtl="0">
              <a:lnSpc>
                <a:spcPct val="100000"/>
              </a:lnSpc>
              <a:spcBef>
                <a:spcPts val="0"/>
              </a:spcBef>
              <a:spcAft>
                <a:spcPts val="0"/>
              </a:spcAft>
              <a:buClr>
                <a:schemeClr val="dk1"/>
              </a:buClr>
              <a:buSzPts val="1400"/>
              <a:buFont typeface="Arial"/>
              <a:buNone/>
            </a:pPr>
            <a:endParaRPr sz="1400" b="0" i="0" u="none" strike="noStrike" cap="none" dirty="0">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GB" sz="1400" b="0" i="0" u="none" strike="noStrike" cap="none" dirty="0">
                <a:solidFill>
                  <a:schemeClr val="dk1"/>
                </a:solidFill>
                <a:latin typeface="Arial"/>
                <a:ea typeface="Arial"/>
                <a:cs typeface="Arial"/>
                <a:sym typeface="Arial"/>
              </a:rPr>
              <a:t>Algorithmic Solutions: We use powerful algorithm like Dijkstra’s Algorithm and  Ant Colony Optimization Algorithm to efficiently optimize road routing in these areas.</a:t>
            </a:r>
            <a:endParaRPr sz="1400" b="0" i="0" u="none" strike="noStrike" cap="none" dirty="0">
              <a:solidFill>
                <a:schemeClr val="dk1"/>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GB" sz="1400" b="0" i="0" u="none" strike="noStrike" cap="none" dirty="0">
                <a:solidFill>
                  <a:schemeClr val="dk1"/>
                </a:solidFill>
                <a:latin typeface="Arial"/>
                <a:ea typeface="Arial"/>
                <a:cs typeface="Arial"/>
                <a:sym typeface="Arial"/>
              </a:rPr>
              <a:t>Transportation Improvement: Through algorithmic solutions, we hope to create a more sustainable, efficient, and accessible transportation system that benefits communities and the environment in unexplored areas.</a:t>
            </a:r>
            <a:endParaRPr sz="1400" b="0" i="0" u="none" strike="noStrike" cap="none" dirty="0">
              <a:solidFill>
                <a:schemeClr val="dk1"/>
              </a:solidFill>
              <a:latin typeface="Arial"/>
              <a:ea typeface="Arial"/>
              <a:cs typeface="Arial"/>
              <a:sym typeface="Arial"/>
            </a:endParaRPr>
          </a:p>
          <a:p>
            <a:pPr marL="457200" marR="0" lvl="0" indent="0" algn="l" rtl="0">
              <a:lnSpc>
                <a:spcPct val="203062"/>
              </a:lnSpc>
              <a:spcBef>
                <a:spcPts val="0"/>
              </a:spcBef>
              <a:spcAft>
                <a:spcPts val="0"/>
              </a:spcAft>
              <a:buClr>
                <a:srgbClr val="000000"/>
              </a:buClr>
              <a:buSzPts val="1500"/>
              <a:buFont typeface="Arial"/>
              <a:buNone/>
            </a:pPr>
            <a:endParaRPr sz="1500" b="1" i="0" u="none" strike="noStrike" cap="none" dirty="0">
              <a:solidFill>
                <a:srgbClr val="522D1C"/>
              </a:solidFill>
              <a:latin typeface="Alegreya"/>
              <a:ea typeface="Alegreya"/>
              <a:cs typeface="Alegreya"/>
              <a:sym typeface="Alegreya"/>
            </a:endParaRPr>
          </a:p>
          <a:p>
            <a:pPr marL="0" marR="0" lvl="0" indent="0" algn="l" rtl="0">
              <a:lnSpc>
                <a:spcPct val="203062"/>
              </a:lnSpc>
              <a:spcBef>
                <a:spcPts val="0"/>
              </a:spcBef>
              <a:spcAft>
                <a:spcPts val="0"/>
              </a:spcAft>
              <a:buClr>
                <a:srgbClr val="000000"/>
              </a:buClr>
              <a:buSzPts val="1500"/>
              <a:buFont typeface="Arial"/>
              <a:buNone/>
            </a:pPr>
            <a:endParaRPr sz="1500" b="1" i="0" u="none" strike="noStrike" cap="none" dirty="0">
              <a:solidFill>
                <a:srgbClr val="522D1C"/>
              </a:solidFill>
              <a:latin typeface="Alegreya"/>
              <a:ea typeface="Alegreya"/>
              <a:cs typeface="Alegreya"/>
              <a:sym typeface="Alegreya"/>
            </a:endParaRPr>
          </a:p>
        </p:txBody>
      </p:sp>
      <p:pic>
        <p:nvPicPr>
          <p:cNvPr id="91" name="Google Shape;91;p2"/>
          <p:cNvPicPr preferRelativeResize="0"/>
          <p:nvPr/>
        </p:nvPicPr>
        <p:blipFill rotWithShape="1">
          <a:blip r:embed="rId3">
            <a:alphaModFix/>
          </a:blip>
          <a:srcRect/>
          <a:stretch/>
        </p:blipFill>
        <p:spPr>
          <a:xfrm>
            <a:off x="7459737" y="189689"/>
            <a:ext cx="1435811" cy="5599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3"/>
          <p:cNvSpPr/>
          <p:nvPr/>
        </p:nvSpPr>
        <p:spPr>
          <a:xfrm>
            <a:off x="89704" y="97972"/>
            <a:ext cx="8954100" cy="4972050"/>
          </a:xfrm>
          <a:prstGeom prst="rect">
            <a:avLst/>
          </a:prstGeom>
          <a:noFill/>
          <a:ln w="57150" cap="flat" cmpd="sng">
            <a:solidFill>
              <a:srgbClr val="46B0F9"/>
            </a:solidFill>
            <a:prstDash val="solid"/>
            <a:miter lim="400000"/>
            <a:headEnd type="none" w="sm" len="sm"/>
            <a:tailEnd type="none" w="sm" len="sm"/>
          </a:ln>
          <a:effectLst>
            <a:outerShdw blurRad="254000" rotWithShape="0">
              <a:srgbClr val="000000">
                <a:alpha val="7058"/>
              </a:srgbClr>
            </a:outerShdw>
          </a:effectLst>
        </p:spPr>
        <p:txBody>
          <a:bodyPr spcFirstLastPara="1" wrap="square" lIns="15600" tIns="20775" rIns="15600" bIns="2077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97" name="Google Shape;97;p3"/>
          <p:cNvSpPr txBox="1">
            <a:spLocks noGrp="1"/>
          </p:cNvSpPr>
          <p:nvPr>
            <p:ph type="title"/>
          </p:nvPr>
        </p:nvSpPr>
        <p:spPr>
          <a:xfrm>
            <a:off x="560985" y="591945"/>
            <a:ext cx="4274016" cy="467581"/>
          </a:xfrm>
          <a:prstGeom prst="rect">
            <a:avLst/>
          </a:prstGeom>
          <a:noFill/>
          <a:ln>
            <a:noFill/>
          </a:ln>
        </p:spPr>
        <p:txBody>
          <a:bodyPr spcFirstLastPara="1" wrap="square" lIns="0" tIns="5475" rIns="0" bIns="0" anchor="t" anchorCtr="0">
            <a:spAutoFit/>
          </a:bodyPr>
          <a:lstStyle/>
          <a:p>
            <a:pPr marL="0" lvl="0" indent="0" algn="l" rtl="0">
              <a:lnSpc>
                <a:spcPct val="100000"/>
              </a:lnSpc>
              <a:spcBef>
                <a:spcPts val="0"/>
              </a:spcBef>
              <a:spcAft>
                <a:spcPts val="0"/>
              </a:spcAft>
              <a:buSzPts val="600"/>
              <a:buNone/>
            </a:pPr>
            <a:r>
              <a:rPr lang="en-GB" sz="3000">
                <a:solidFill>
                  <a:schemeClr val="dk1"/>
                </a:solidFill>
                <a:latin typeface="Inter ExtraBold"/>
                <a:ea typeface="Inter ExtraBold"/>
                <a:cs typeface="Inter ExtraBold"/>
                <a:sym typeface="Inter ExtraBold"/>
              </a:rPr>
              <a:t>Problem Statement</a:t>
            </a:r>
            <a:r>
              <a:rPr lang="en-GB" sz="3000">
                <a:solidFill>
                  <a:srgbClr val="FF0000"/>
                </a:solidFill>
                <a:latin typeface="Inter ExtraBold"/>
                <a:ea typeface="Inter ExtraBold"/>
                <a:cs typeface="Inter ExtraBold"/>
                <a:sym typeface="Inter ExtraBold"/>
              </a:rPr>
              <a:t>.</a:t>
            </a:r>
            <a:endParaRPr/>
          </a:p>
        </p:txBody>
      </p:sp>
      <p:sp>
        <p:nvSpPr>
          <p:cNvPr id="98" name="Google Shape;98;p3"/>
          <p:cNvSpPr txBox="1"/>
          <p:nvPr/>
        </p:nvSpPr>
        <p:spPr>
          <a:xfrm>
            <a:off x="560985" y="1359887"/>
            <a:ext cx="7588800" cy="2840055"/>
          </a:xfrm>
          <a:prstGeom prst="rect">
            <a:avLst/>
          </a:prstGeom>
          <a:noFill/>
          <a:ln>
            <a:noFill/>
          </a:ln>
        </p:spPr>
        <p:txBody>
          <a:bodyPr spcFirstLastPara="1" wrap="square" lIns="0" tIns="6650" rIns="0" bIns="0" anchor="t" anchorCtr="0">
            <a:spAutoFit/>
          </a:bodyPr>
          <a:lstStyle/>
          <a:p>
            <a:pPr marL="457200" marR="0" lvl="0" indent="-3175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Arial"/>
                <a:ea typeface="Arial"/>
                <a:cs typeface="Arial"/>
                <a:sym typeface="Arial"/>
              </a:rPr>
              <a:t>Dissatisfaction with inadequate public transportation in less developed regions and congested travel plans can be addressed, aligning with the smart city objective of enhancing living standards and promoting economic growth.</a:t>
            </a:r>
            <a:endParaRPr/>
          </a:p>
          <a:p>
            <a:pPr marL="457200" marR="0" lvl="0" indent="-22860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Arial"/>
                <a:ea typeface="Arial"/>
                <a:cs typeface="Arial"/>
                <a:sym typeface="Arial"/>
              </a:rPr>
              <a:t>Create an innovative and effective solution to address inefficiencies in public transportation systems, with a focus on improving route planning to increase overall system efficiency, decrease travel times, and improve the customer experience.</a:t>
            </a:r>
            <a:endParaRPr/>
          </a:p>
          <a:p>
            <a:pPr marL="457200" marR="0" lvl="0" indent="-22860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349250" marR="0" lvl="0" indent="-247650" algn="l" rtl="0">
              <a:lnSpc>
                <a:spcPct val="100000"/>
              </a:lnSpc>
              <a:spcBef>
                <a:spcPts val="0"/>
              </a:spcBef>
              <a:spcAft>
                <a:spcPts val="0"/>
              </a:spcAft>
              <a:buClr>
                <a:schemeClr val="dk1"/>
              </a:buClr>
              <a:buSzPts val="600"/>
              <a:buFont typeface="Arial"/>
              <a:buNone/>
            </a:pPr>
            <a:endParaRPr sz="1400" b="0" i="0" u="none" strike="noStrike" cap="none">
              <a:solidFill>
                <a:schemeClr val="dk1"/>
              </a:solidFill>
              <a:latin typeface="Arial"/>
              <a:ea typeface="Arial"/>
              <a:cs typeface="Arial"/>
              <a:sym typeface="Arial"/>
            </a:endParaRPr>
          </a:p>
          <a:p>
            <a:pPr marL="203200" marR="0" lvl="0" indent="0" algn="l" rtl="0">
              <a:lnSpc>
                <a:spcPct val="1805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6245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9" name="Google Shape;99;p3"/>
          <p:cNvPicPr preferRelativeResize="0"/>
          <p:nvPr/>
        </p:nvPicPr>
        <p:blipFill rotWithShape="1">
          <a:blip r:embed="rId3">
            <a:alphaModFix/>
          </a:blip>
          <a:srcRect/>
          <a:stretch/>
        </p:blipFill>
        <p:spPr>
          <a:xfrm>
            <a:off x="7431956" y="265809"/>
            <a:ext cx="1435811" cy="5599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3"/>
        <p:cNvGrpSpPr/>
        <p:nvPr/>
      </p:nvGrpSpPr>
      <p:grpSpPr>
        <a:xfrm>
          <a:off x="0" y="0"/>
          <a:ext cx="0" cy="0"/>
          <a:chOff x="0" y="0"/>
          <a:chExt cx="0" cy="0"/>
        </a:xfrm>
      </p:grpSpPr>
      <p:sp>
        <p:nvSpPr>
          <p:cNvPr id="104" name="Google Shape;104;p4"/>
          <p:cNvSpPr/>
          <p:nvPr/>
        </p:nvSpPr>
        <p:spPr>
          <a:xfrm>
            <a:off x="154939" y="154928"/>
            <a:ext cx="8883972" cy="4843627"/>
          </a:xfrm>
          <a:prstGeom prst="rect">
            <a:avLst/>
          </a:prstGeom>
          <a:noFill/>
          <a:ln w="57150" cap="flat" cmpd="sng">
            <a:solidFill>
              <a:srgbClr val="46B0F9"/>
            </a:solidFill>
            <a:prstDash val="solid"/>
            <a:miter lim="400000"/>
            <a:headEnd type="none" w="sm" len="sm"/>
            <a:tailEnd type="none" w="sm" len="sm"/>
          </a:ln>
          <a:effectLst>
            <a:outerShdw blurRad="254000" rotWithShape="0">
              <a:srgbClr val="000000">
                <a:alpha val="7058"/>
              </a:srgbClr>
            </a:outerShdw>
          </a:effectLst>
        </p:spPr>
        <p:txBody>
          <a:bodyPr spcFirstLastPara="1" wrap="square" lIns="15600" tIns="20775" rIns="15600" bIns="2077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pic>
        <p:nvPicPr>
          <p:cNvPr id="105" name="Google Shape;105;p4"/>
          <p:cNvPicPr preferRelativeResize="0"/>
          <p:nvPr/>
        </p:nvPicPr>
        <p:blipFill rotWithShape="1">
          <a:blip r:embed="rId3">
            <a:alphaModFix/>
          </a:blip>
          <a:srcRect/>
          <a:stretch/>
        </p:blipFill>
        <p:spPr>
          <a:xfrm>
            <a:off x="7425060" y="235141"/>
            <a:ext cx="1435811" cy="559926"/>
          </a:xfrm>
          <a:prstGeom prst="rect">
            <a:avLst/>
          </a:prstGeom>
          <a:noFill/>
          <a:ln>
            <a:noFill/>
          </a:ln>
        </p:spPr>
      </p:pic>
      <p:sp>
        <p:nvSpPr>
          <p:cNvPr id="106" name="Google Shape;106;p4"/>
          <p:cNvSpPr txBox="1"/>
          <p:nvPr/>
        </p:nvSpPr>
        <p:spPr>
          <a:xfrm>
            <a:off x="423101" y="880722"/>
            <a:ext cx="7955100" cy="4273883"/>
          </a:xfrm>
          <a:prstGeom prst="rect">
            <a:avLst/>
          </a:prstGeom>
          <a:noFill/>
          <a:ln>
            <a:noFill/>
          </a:ln>
        </p:spPr>
        <p:txBody>
          <a:bodyPr spcFirstLastPara="1" wrap="square" lIns="41575" tIns="20775" rIns="41575" bIns="20775" anchor="t" anchorCtr="0">
            <a:spAutoFit/>
          </a:bodyPr>
          <a:lstStyle/>
          <a:p>
            <a:pPr marL="114300" marR="0" lvl="0" indent="-19050" algn="l" rtl="0">
              <a:lnSpc>
                <a:spcPct val="100000"/>
              </a:lnSpc>
              <a:spcBef>
                <a:spcPts val="0"/>
              </a:spcBef>
              <a:spcAft>
                <a:spcPts val="0"/>
              </a:spcAft>
              <a:buClr>
                <a:srgbClr val="FF3F3F"/>
              </a:buClr>
              <a:buSzPts val="1500"/>
              <a:buFont typeface="Arial"/>
              <a:buNone/>
            </a:pPr>
            <a:endParaRPr sz="1400" b="0" i="0" u="none" strike="noStrike" cap="none">
              <a:solidFill>
                <a:schemeClr val="dk1"/>
              </a:solidFill>
              <a:latin typeface="Arial"/>
              <a:ea typeface="Arial"/>
              <a:cs typeface="Arial"/>
              <a:sym typeface="Arial"/>
            </a:endParaRPr>
          </a:p>
          <a:p>
            <a:pPr marL="13970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Arial"/>
                <a:ea typeface="Arial"/>
                <a:cs typeface="Arial"/>
                <a:sym typeface="Arial"/>
              </a:rPr>
              <a:t>Congestion in Cities: Many cities throughout the world are grappling with transportation challenges, including longer travel times and a lower quality of life due to limited and inefficient public transportation options. A well-optimized static route system can significantly enhance urban mobility and improve the overall commuting experience.</a:t>
            </a:r>
            <a:r>
              <a:rPr lang="en-GB" sz="600" b="0" i="0" u="none" strike="noStrike" cap="none">
                <a:solidFill>
                  <a:srgbClr val="000000"/>
                </a:solidFill>
                <a:latin typeface="Arial"/>
                <a:ea typeface="Arial"/>
                <a:cs typeface="Arial"/>
                <a:sym typeface="Arial"/>
              </a:rPr>
              <a:t> </a:t>
            </a:r>
            <a:endParaRPr sz="600" b="0" i="0" u="none" strike="noStrike" cap="none">
              <a:solidFill>
                <a:srgbClr val="000000"/>
              </a:solidFill>
              <a:latin typeface="Arial"/>
              <a:ea typeface="Arial"/>
              <a:cs typeface="Arial"/>
              <a:sym typeface="Arial"/>
            </a:endParaRPr>
          </a:p>
          <a:p>
            <a:pPr marL="457200" marR="0" lvl="0" indent="-228600" algn="l" rtl="0">
              <a:lnSpc>
                <a:spcPct val="100000"/>
              </a:lnSpc>
              <a:spcBef>
                <a:spcPts val="0"/>
              </a:spcBef>
              <a:spcAft>
                <a:spcPts val="0"/>
              </a:spcAft>
              <a:buClr>
                <a:schemeClr val="dk1"/>
              </a:buClr>
              <a:buSzPts val="1400"/>
              <a:buFont typeface="Arial"/>
              <a:buNone/>
            </a:pPr>
            <a:endParaRPr sz="6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Arial"/>
                <a:ea typeface="Arial"/>
                <a:cs typeface="Arial"/>
                <a:sym typeface="Arial"/>
              </a:rPr>
              <a:t>Environmental Sustainability: Reducing the number of private vehicles on the road through improved public transportation efficiency is an important step toward reducing carbon emissions.</a:t>
            </a:r>
            <a:endParaRPr/>
          </a:p>
          <a:p>
            <a:pPr marL="457200" marR="0" lvl="0" indent="-22860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Arial"/>
                <a:ea typeface="Arial"/>
                <a:cs typeface="Arial"/>
                <a:sym typeface="Arial"/>
              </a:rPr>
              <a:t>Economic Advantages: Efficient public transportation networks can attract businesses, visitors, and residents, boosting local economies and expanding job opportunities.</a:t>
            </a:r>
            <a:endParaRPr sz="1400" b="0" i="0" u="none" strike="noStrike" cap="none">
              <a:solidFill>
                <a:schemeClr val="dk1"/>
              </a:solidFill>
              <a:latin typeface="Arial"/>
              <a:ea typeface="Arial"/>
              <a:cs typeface="Arial"/>
              <a:sym typeface="Arial"/>
            </a:endParaRPr>
          </a:p>
          <a:p>
            <a:pPr marL="457200" marR="0" lvl="0" indent="-22860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Arial"/>
                <a:ea typeface="Arial"/>
                <a:cs typeface="Arial"/>
                <a:sym typeface="Arial"/>
              </a:rPr>
              <a:t>Passenger Satisfaction: Improving the passenger experience by shortening wait times, offering dependable services, and streamlining routes might attract more people to use public transit, resulting in a more sustainable method of transportation</a:t>
            </a:r>
            <a:endParaRPr sz="1400" b="0" i="0" u="none" strike="noStrike" cap="none">
              <a:solidFill>
                <a:schemeClr val="dk1"/>
              </a:solidFill>
              <a:latin typeface="Arial"/>
              <a:ea typeface="Arial"/>
              <a:cs typeface="Arial"/>
              <a:sym typeface="Arial"/>
            </a:endParaRPr>
          </a:p>
          <a:p>
            <a:pPr marL="114300" marR="0" lvl="0" indent="-19050" algn="l" rtl="0">
              <a:lnSpc>
                <a:spcPct val="100000"/>
              </a:lnSpc>
              <a:spcBef>
                <a:spcPts val="0"/>
              </a:spcBef>
              <a:spcAft>
                <a:spcPts val="0"/>
              </a:spcAft>
              <a:buClr>
                <a:srgbClr val="FF3F3F"/>
              </a:buClr>
              <a:buSzPts val="1500"/>
              <a:buFont typeface="Arial"/>
              <a:buNone/>
            </a:pPr>
            <a:endParaRPr sz="1500" b="0" i="0" u="none" strike="noStrike" cap="none">
              <a:solidFill>
                <a:schemeClr val="dk1"/>
              </a:solidFill>
              <a:latin typeface="Arial"/>
              <a:ea typeface="Arial"/>
              <a:cs typeface="Arial"/>
              <a:sym typeface="Arial"/>
            </a:endParaRPr>
          </a:p>
          <a:p>
            <a:pPr marL="114300" marR="0" lvl="0" indent="-19050" algn="l" rtl="0">
              <a:lnSpc>
                <a:spcPct val="100000"/>
              </a:lnSpc>
              <a:spcBef>
                <a:spcPts val="0"/>
              </a:spcBef>
              <a:spcAft>
                <a:spcPts val="0"/>
              </a:spcAft>
              <a:buClr>
                <a:srgbClr val="FF3F3F"/>
              </a:buClr>
              <a:buSzPts val="1500"/>
              <a:buFont typeface="Arial"/>
              <a:buNone/>
            </a:pPr>
            <a:endParaRPr sz="1500" b="0" i="0" u="none" strike="noStrike" cap="none">
              <a:solidFill>
                <a:schemeClr val="dk1"/>
              </a:solidFill>
              <a:latin typeface="Arial"/>
              <a:ea typeface="Arial"/>
              <a:cs typeface="Arial"/>
              <a:sym typeface="Arial"/>
            </a:endParaRPr>
          </a:p>
          <a:p>
            <a:pPr marL="20320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107" name="Google Shape;107;p4"/>
          <p:cNvSpPr txBox="1"/>
          <p:nvPr/>
        </p:nvSpPr>
        <p:spPr>
          <a:xfrm>
            <a:off x="512908" y="619909"/>
            <a:ext cx="4570795" cy="504010"/>
          </a:xfrm>
          <a:prstGeom prst="rect">
            <a:avLst/>
          </a:prstGeom>
          <a:noFill/>
          <a:ln>
            <a:noFill/>
          </a:ln>
        </p:spPr>
        <p:txBody>
          <a:bodyPr spcFirstLastPara="1" wrap="square" lIns="41575" tIns="20775" rIns="41575" bIns="20775" anchor="t" anchorCtr="0">
            <a:spAutoFit/>
          </a:bodyPr>
          <a:lstStyle/>
          <a:p>
            <a:pPr marL="0" marR="0" lvl="0" indent="0" algn="l" rtl="0">
              <a:lnSpc>
                <a:spcPct val="100600"/>
              </a:lnSpc>
              <a:spcBef>
                <a:spcPts val="0"/>
              </a:spcBef>
              <a:spcAft>
                <a:spcPts val="0"/>
              </a:spcAft>
              <a:buClr>
                <a:srgbClr val="000000"/>
              </a:buClr>
              <a:buSzPts val="3000"/>
              <a:buFont typeface="Arial"/>
              <a:buNone/>
            </a:pPr>
            <a:r>
              <a:rPr lang="en-GB" sz="3000" b="1" i="0" u="none" strike="noStrike" cap="none">
                <a:solidFill>
                  <a:srgbClr val="241F21"/>
                </a:solidFill>
                <a:latin typeface="Inter ExtraBold"/>
                <a:ea typeface="Inter ExtraBold"/>
                <a:cs typeface="Inter ExtraBold"/>
                <a:sym typeface="Inter ExtraBold"/>
              </a:rPr>
              <a:t>Motivation</a:t>
            </a:r>
            <a:r>
              <a:rPr lang="en-GB" sz="3000" b="1" i="0" u="none" strike="noStrike" cap="none">
                <a:solidFill>
                  <a:srgbClr val="ED2127"/>
                </a:solidFill>
                <a:latin typeface="Inter ExtraBold"/>
                <a:ea typeface="Inter ExtraBold"/>
                <a:cs typeface="Inter ExtraBold"/>
                <a:sym typeface="Inter ExtraBold"/>
              </a:rPr>
              <a:t>.</a:t>
            </a:r>
            <a:endParaRPr sz="3000" b="1" i="0" u="none" strike="noStrike" cap="none">
              <a:solidFill>
                <a:srgbClr val="324659"/>
              </a:solidFill>
              <a:latin typeface="Inter ExtraBold"/>
              <a:ea typeface="Inter ExtraBold"/>
              <a:cs typeface="Inter ExtraBold"/>
              <a:sym typeface="Inter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11"/>
        <p:cNvGrpSpPr/>
        <p:nvPr/>
      </p:nvGrpSpPr>
      <p:grpSpPr>
        <a:xfrm>
          <a:off x="0" y="0"/>
          <a:ext cx="0" cy="0"/>
          <a:chOff x="0" y="0"/>
          <a:chExt cx="0" cy="0"/>
        </a:xfrm>
      </p:grpSpPr>
      <p:sp>
        <p:nvSpPr>
          <p:cNvPr id="112" name="Google Shape;112;p5"/>
          <p:cNvSpPr/>
          <p:nvPr/>
        </p:nvSpPr>
        <p:spPr>
          <a:xfrm>
            <a:off x="154942" y="154932"/>
            <a:ext cx="8831737" cy="4843659"/>
          </a:xfrm>
          <a:prstGeom prst="rect">
            <a:avLst/>
          </a:prstGeom>
          <a:noFill/>
          <a:ln w="57150" cap="flat" cmpd="sng">
            <a:solidFill>
              <a:srgbClr val="46B0F9"/>
            </a:solidFill>
            <a:prstDash val="solid"/>
            <a:miter lim="400000"/>
            <a:headEnd type="none" w="sm" len="sm"/>
            <a:tailEnd type="none" w="sm" len="sm"/>
          </a:ln>
          <a:effectLst>
            <a:outerShdw blurRad="254000" rotWithShape="0">
              <a:srgbClr val="000000">
                <a:alpha val="7058"/>
              </a:srgbClr>
            </a:outerShdw>
          </a:effectLst>
        </p:spPr>
        <p:txBody>
          <a:bodyPr spcFirstLastPara="1" wrap="square" lIns="15600" tIns="20775" rIns="15600" bIns="2077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14" name="Google Shape;114;p5"/>
          <p:cNvSpPr txBox="1">
            <a:spLocks noGrp="1"/>
          </p:cNvSpPr>
          <p:nvPr>
            <p:ph type="sldNum" idx="12"/>
          </p:nvPr>
        </p:nvSpPr>
        <p:spPr>
          <a:xfrm>
            <a:off x="8869496" y="4835403"/>
            <a:ext cx="118704" cy="112053"/>
          </a:xfrm>
          <a:prstGeom prst="rect">
            <a:avLst/>
          </a:prstGeom>
          <a:noFill/>
          <a:ln>
            <a:noFill/>
          </a:ln>
        </p:spPr>
        <p:txBody>
          <a:bodyPr spcFirstLastPara="1" wrap="square" lIns="0" tIns="4025" rIns="0" bIns="0" anchor="t" anchorCtr="0">
            <a:spAutoFit/>
          </a:bodyPr>
          <a:lstStyle/>
          <a:p>
            <a:pPr marL="12700" lvl="0" indent="0" algn="l" rtl="0">
              <a:lnSpc>
                <a:spcPct val="100000"/>
              </a:lnSpc>
              <a:spcBef>
                <a:spcPts val="0"/>
              </a:spcBef>
              <a:spcAft>
                <a:spcPts val="0"/>
              </a:spcAft>
              <a:buSzPts val="600"/>
              <a:buNone/>
            </a:pPr>
            <a:fld id="{00000000-1234-1234-1234-123412341234}" type="slidenum">
              <a:rPr lang="en-GB"/>
              <a:t>5</a:t>
            </a:fld>
            <a:endParaRPr/>
          </a:p>
        </p:txBody>
      </p:sp>
      <p:sp>
        <p:nvSpPr>
          <p:cNvPr id="115" name="Google Shape;115;p5"/>
          <p:cNvSpPr txBox="1"/>
          <p:nvPr/>
        </p:nvSpPr>
        <p:spPr>
          <a:xfrm>
            <a:off x="481258" y="488785"/>
            <a:ext cx="2188500" cy="467100"/>
          </a:xfrm>
          <a:prstGeom prst="rect">
            <a:avLst/>
          </a:prstGeom>
          <a:noFill/>
          <a:ln>
            <a:noFill/>
          </a:ln>
        </p:spPr>
        <p:txBody>
          <a:bodyPr spcFirstLastPara="1" wrap="square" lIns="0" tIns="5200" rIns="0" bIns="0" anchor="t" anchorCtr="0">
            <a:spAutoFit/>
          </a:bodyPr>
          <a:lstStyle/>
          <a:p>
            <a:pPr marL="0" marR="0" lvl="0" indent="0" algn="l" rtl="0">
              <a:lnSpc>
                <a:spcPct val="100600"/>
              </a:lnSpc>
              <a:spcBef>
                <a:spcPts val="0"/>
              </a:spcBef>
              <a:spcAft>
                <a:spcPts val="0"/>
              </a:spcAft>
              <a:buClr>
                <a:srgbClr val="000000"/>
              </a:buClr>
              <a:buSzPts val="3000"/>
              <a:buFont typeface="Arial"/>
              <a:buNone/>
            </a:pPr>
            <a:r>
              <a:rPr lang="en-GB" sz="3000" b="1" i="0" u="none" strike="noStrike" cap="none">
                <a:solidFill>
                  <a:srgbClr val="241F21"/>
                </a:solidFill>
                <a:latin typeface="Inter ExtraBold"/>
                <a:ea typeface="Inter ExtraBold"/>
                <a:cs typeface="Inter ExtraBold"/>
                <a:sym typeface="Inter ExtraBold"/>
              </a:rPr>
              <a:t>Objectives</a:t>
            </a:r>
            <a:r>
              <a:rPr lang="en-GB" sz="3000" b="1" i="0" u="none" strike="noStrike" cap="none">
                <a:solidFill>
                  <a:srgbClr val="ED2127"/>
                </a:solidFill>
                <a:latin typeface="Inter ExtraBold"/>
                <a:ea typeface="Inter ExtraBold"/>
                <a:cs typeface="Inter ExtraBold"/>
                <a:sym typeface="Inter ExtraBold"/>
              </a:rPr>
              <a:t>.</a:t>
            </a:r>
            <a:endParaRPr sz="3000" b="1" i="0" u="none" strike="noStrike" cap="none">
              <a:solidFill>
                <a:srgbClr val="324659"/>
              </a:solidFill>
              <a:latin typeface="Inter ExtraBold"/>
              <a:ea typeface="Inter ExtraBold"/>
              <a:cs typeface="Inter ExtraBold"/>
              <a:sym typeface="Inter ExtraBold"/>
            </a:endParaRPr>
          </a:p>
        </p:txBody>
      </p:sp>
      <p:sp>
        <p:nvSpPr>
          <p:cNvPr id="116" name="Google Shape;116;p5"/>
          <p:cNvSpPr txBox="1"/>
          <p:nvPr/>
        </p:nvSpPr>
        <p:spPr>
          <a:xfrm>
            <a:off x="588007" y="1061459"/>
            <a:ext cx="4637136" cy="2436686"/>
          </a:xfrm>
          <a:prstGeom prst="rect">
            <a:avLst/>
          </a:prstGeom>
          <a:noFill/>
          <a:ln>
            <a:noFill/>
          </a:ln>
        </p:spPr>
        <p:txBody>
          <a:bodyPr spcFirstLastPara="1" wrap="square" lIns="0" tIns="5200" rIns="0" bIns="0" anchor="t" anchorCtr="0">
            <a:spAutoFit/>
          </a:bodyPr>
          <a:lstStyle/>
          <a:p>
            <a:pPr marL="0" marR="0" lvl="0" indent="-82550" algn="l" rtl="0">
              <a:lnSpc>
                <a:spcPct val="100000"/>
              </a:lnSpc>
              <a:spcBef>
                <a:spcPts val="0"/>
              </a:spcBef>
              <a:spcAft>
                <a:spcPts val="0"/>
              </a:spcAft>
              <a:buClr>
                <a:srgbClr val="000000"/>
              </a:buClr>
              <a:buSzPts val="1300"/>
              <a:buFont typeface="Arial"/>
              <a:buAutoNum type="arabicPeriod"/>
            </a:pPr>
            <a:r>
              <a:rPr lang="en-GB" sz="1300" b="1" i="0" u="none" strike="noStrike" cap="none">
                <a:solidFill>
                  <a:schemeClr val="dk1"/>
                </a:solidFill>
                <a:latin typeface="Arial"/>
                <a:ea typeface="Arial"/>
                <a:cs typeface="Arial"/>
                <a:sym typeface="Arial"/>
              </a:rPr>
              <a:t> Brute Force Algorithm</a:t>
            </a:r>
            <a:r>
              <a:rPr lang="en-GB" sz="1300" b="0" i="0" u="none" strike="noStrike" cap="none">
                <a:solidFill>
                  <a:schemeClr val="dk1"/>
                </a:solidFill>
                <a:latin typeface="Arial"/>
                <a:ea typeface="Arial"/>
                <a:cs typeface="Arial"/>
                <a:sym typeface="Arial"/>
              </a:rPr>
              <a:t>:</a:t>
            </a:r>
            <a:endParaRPr sz="600" b="0" i="0" u="none" strike="noStrike" cap="none">
              <a:solidFill>
                <a:srgbClr val="000000"/>
              </a:solidFill>
              <a:latin typeface="Arial"/>
              <a:ea typeface="Arial"/>
              <a:cs typeface="Arial"/>
              <a:sym typeface="Arial"/>
            </a:endParaRPr>
          </a:p>
          <a:p>
            <a:pPr marL="203200" marR="0" lvl="1" indent="0" algn="l" rtl="0">
              <a:lnSpc>
                <a:spcPct val="100000"/>
              </a:lnSpc>
              <a:spcBef>
                <a:spcPts val="0"/>
              </a:spcBef>
              <a:spcAft>
                <a:spcPts val="0"/>
              </a:spcAft>
              <a:buClr>
                <a:srgbClr val="000000"/>
              </a:buClr>
              <a:buSzPts val="1300"/>
              <a:buFont typeface="Arial"/>
              <a:buNone/>
            </a:pPr>
            <a:r>
              <a:rPr lang="en-GB" sz="1300" b="0" i="0" u="none" strike="noStrike" cap="none">
                <a:solidFill>
                  <a:schemeClr val="dk1"/>
                </a:solidFill>
                <a:latin typeface="Arial"/>
                <a:ea typeface="Arial"/>
                <a:cs typeface="Arial"/>
                <a:sym typeface="Arial"/>
              </a:rPr>
              <a:t>Develop and implement a static route calculation algorithm suitable for public transportation networks, ensuring efficient route planning without considering real-time traffic data.</a:t>
            </a:r>
            <a:endParaRPr/>
          </a:p>
          <a:p>
            <a:pPr marL="203200" marR="0" lvl="1"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a:p>
            <a:pPr marL="0" marR="0" lvl="0" indent="-82550" algn="l" rtl="0">
              <a:lnSpc>
                <a:spcPct val="100000"/>
              </a:lnSpc>
              <a:spcBef>
                <a:spcPts val="0"/>
              </a:spcBef>
              <a:spcAft>
                <a:spcPts val="0"/>
              </a:spcAft>
              <a:buClr>
                <a:srgbClr val="000000"/>
              </a:buClr>
              <a:buSzPts val="1300"/>
              <a:buFont typeface="Arial"/>
              <a:buAutoNum type="arabicPeriod"/>
            </a:pPr>
            <a:r>
              <a:rPr lang="en-GB" sz="1300" b="1" i="0" u="none" strike="noStrike" cap="none">
                <a:solidFill>
                  <a:schemeClr val="dk1"/>
                </a:solidFill>
                <a:latin typeface="Arial"/>
                <a:ea typeface="Arial"/>
                <a:cs typeface="Arial"/>
                <a:sym typeface="Arial"/>
              </a:rPr>
              <a:t> Network Representation</a:t>
            </a:r>
            <a:r>
              <a:rPr lang="en-GB" sz="1300" b="0" i="0" u="none" strike="noStrike" cap="none">
                <a:solidFill>
                  <a:schemeClr val="dk1"/>
                </a:solidFill>
                <a:latin typeface="Arial"/>
                <a:ea typeface="Arial"/>
                <a:cs typeface="Arial"/>
                <a:sym typeface="Arial"/>
              </a:rPr>
              <a:t>:</a:t>
            </a:r>
            <a:endParaRPr sz="600" b="0" i="0" u="none" strike="noStrike" cap="none">
              <a:solidFill>
                <a:srgbClr val="000000"/>
              </a:solidFill>
              <a:latin typeface="Arial"/>
              <a:ea typeface="Arial"/>
              <a:cs typeface="Arial"/>
              <a:sym typeface="Arial"/>
            </a:endParaRPr>
          </a:p>
          <a:p>
            <a:pPr marL="203200" marR="0" lvl="1" indent="0" algn="l" rtl="0">
              <a:lnSpc>
                <a:spcPct val="100000"/>
              </a:lnSpc>
              <a:spcBef>
                <a:spcPts val="0"/>
              </a:spcBef>
              <a:spcAft>
                <a:spcPts val="0"/>
              </a:spcAft>
              <a:buClr>
                <a:srgbClr val="000000"/>
              </a:buClr>
              <a:buSzPts val="1300"/>
              <a:buFont typeface="Arial"/>
              <a:buNone/>
            </a:pPr>
            <a:r>
              <a:rPr lang="en-GB" sz="1300" b="0" i="0" u="none" strike="noStrike" cap="none">
                <a:solidFill>
                  <a:schemeClr val="dk1"/>
                </a:solidFill>
                <a:latin typeface="Arial"/>
                <a:ea typeface="Arial"/>
                <a:cs typeface="Arial"/>
                <a:sym typeface="Arial"/>
              </a:rPr>
              <a:t>Create a comprehensive representation of the static public transportation network as a graph, with nodes representing stops or stations and edges representing routes between them.</a:t>
            </a:r>
            <a:endParaRPr sz="600" b="0" i="0" u="none" strike="noStrike" cap="none">
              <a:solidFill>
                <a:srgbClr val="000000"/>
              </a:solidFill>
              <a:latin typeface="Arial"/>
              <a:ea typeface="Arial"/>
              <a:cs typeface="Arial"/>
              <a:sym typeface="Arial"/>
            </a:endParaRPr>
          </a:p>
          <a:p>
            <a:pPr marL="20320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p:txBody>
      </p:sp>
      <p:pic>
        <p:nvPicPr>
          <p:cNvPr id="117" name="Google Shape;117;p5"/>
          <p:cNvPicPr preferRelativeResize="0"/>
          <p:nvPr/>
        </p:nvPicPr>
        <p:blipFill rotWithShape="1">
          <a:blip r:embed="rId3">
            <a:alphaModFix/>
          </a:blip>
          <a:srcRect/>
          <a:stretch/>
        </p:blipFill>
        <p:spPr>
          <a:xfrm>
            <a:off x="7434345" y="232127"/>
            <a:ext cx="1435811" cy="559926"/>
          </a:xfrm>
          <a:prstGeom prst="rect">
            <a:avLst/>
          </a:prstGeom>
          <a:noFill/>
          <a:ln>
            <a:noFill/>
          </a:ln>
        </p:spPr>
      </p:pic>
      <p:sp>
        <p:nvSpPr>
          <p:cNvPr id="118" name="Google Shape;118;p5"/>
          <p:cNvSpPr txBox="1"/>
          <p:nvPr/>
        </p:nvSpPr>
        <p:spPr>
          <a:xfrm>
            <a:off x="588007" y="3212376"/>
            <a:ext cx="8248657" cy="1442339"/>
          </a:xfrm>
          <a:prstGeom prst="rect">
            <a:avLst/>
          </a:prstGeom>
          <a:noFill/>
          <a:ln>
            <a:noFill/>
          </a:ln>
        </p:spPr>
        <p:txBody>
          <a:bodyPr spcFirstLastPara="1" wrap="square" lIns="41575" tIns="20775" rIns="41575" bIns="2077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GB" sz="1300" b="1" i="0" u="none" strike="noStrike" cap="none">
                <a:solidFill>
                  <a:schemeClr val="dk1"/>
                </a:solidFill>
                <a:latin typeface="Arial"/>
                <a:ea typeface="Arial"/>
                <a:cs typeface="Arial"/>
                <a:sym typeface="Arial"/>
              </a:rPr>
              <a:t>3. User-Friendly Interface</a:t>
            </a:r>
            <a:r>
              <a:rPr lang="en-GB" sz="1300" b="0" i="0" u="none" strike="noStrike" cap="none">
                <a:solidFill>
                  <a:schemeClr val="dk1"/>
                </a:solidFill>
                <a:latin typeface="Arial"/>
                <a:ea typeface="Arial"/>
                <a:cs typeface="Arial"/>
                <a:sym typeface="Arial"/>
              </a:rPr>
              <a:t>:</a:t>
            </a:r>
            <a:endParaRPr sz="600" b="0" i="0" u="none" strike="noStrike" cap="none">
              <a:solidFill>
                <a:srgbClr val="000000"/>
              </a:solidFill>
              <a:latin typeface="Arial"/>
              <a:ea typeface="Arial"/>
              <a:cs typeface="Arial"/>
              <a:sym typeface="Arial"/>
            </a:endParaRPr>
          </a:p>
          <a:p>
            <a:pPr marL="203200" marR="0" lvl="1" indent="0" algn="l" rtl="0">
              <a:lnSpc>
                <a:spcPct val="100000"/>
              </a:lnSpc>
              <a:spcBef>
                <a:spcPts val="0"/>
              </a:spcBef>
              <a:spcAft>
                <a:spcPts val="0"/>
              </a:spcAft>
              <a:buClr>
                <a:srgbClr val="000000"/>
              </a:buClr>
              <a:buSzPts val="1300"/>
              <a:buFont typeface="Arial"/>
              <a:buNone/>
            </a:pPr>
            <a:r>
              <a:rPr lang="en-GB" sz="1300" b="0" i="0" u="none" strike="noStrike" cap="none">
                <a:solidFill>
                  <a:schemeClr val="dk1"/>
                </a:solidFill>
                <a:latin typeface="Arial"/>
                <a:ea typeface="Arial"/>
                <a:cs typeface="Arial"/>
                <a:sym typeface="Arial"/>
              </a:rPr>
              <a:t>Design an intuitive user interface that enables users to input their origin and  multiple destinations, selecting from static routes, and receive optimized route suggestions within the public transportation network.</a:t>
            </a:r>
            <a:endParaRPr sz="600" b="0" i="0" u="none" strike="noStrike" cap="none">
              <a:solidFill>
                <a:srgbClr val="000000"/>
              </a:solidFill>
              <a:latin typeface="Arial"/>
              <a:ea typeface="Arial"/>
              <a:cs typeface="Arial"/>
              <a:sym typeface="Arial"/>
            </a:endParaRPr>
          </a:p>
          <a:p>
            <a:pPr marL="203200" marR="0" lvl="1"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GB" sz="1300" b="1" i="0" u="none" strike="noStrike" cap="none">
                <a:solidFill>
                  <a:schemeClr val="dk1"/>
                </a:solidFill>
                <a:latin typeface="Arial"/>
                <a:ea typeface="Arial"/>
                <a:cs typeface="Arial"/>
                <a:sym typeface="Arial"/>
              </a:rPr>
              <a:t>4.  Efficiency Enhancement</a:t>
            </a:r>
            <a:r>
              <a:rPr lang="en-GB" sz="1300" b="0" i="0" u="none" strike="noStrike" cap="none">
                <a:solidFill>
                  <a:schemeClr val="dk1"/>
                </a:solidFill>
                <a:latin typeface="Arial"/>
                <a:ea typeface="Arial"/>
                <a:cs typeface="Arial"/>
                <a:sym typeface="Arial"/>
              </a:rPr>
              <a:t>:</a:t>
            </a:r>
            <a:endParaRPr sz="600" b="0" i="0" u="none" strike="noStrike" cap="none">
              <a:solidFill>
                <a:srgbClr val="000000"/>
              </a:solidFill>
              <a:latin typeface="Arial"/>
              <a:ea typeface="Arial"/>
              <a:cs typeface="Arial"/>
              <a:sym typeface="Arial"/>
            </a:endParaRPr>
          </a:p>
          <a:p>
            <a:pPr marL="203200" marR="0" lvl="1" indent="0" algn="l" rtl="0">
              <a:lnSpc>
                <a:spcPct val="100000"/>
              </a:lnSpc>
              <a:spcBef>
                <a:spcPts val="0"/>
              </a:spcBef>
              <a:spcAft>
                <a:spcPts val="0"/>
              </a:spcAft>
              <a:buClr>
                <a:srgbClr val="000000"/>
              </a:buClr>
              <a:buSzPts val="1300"/>
              <a:buFont typeface="Arial"/>
              <a:buNone/>
            </a:pPr>
            <a:r>
              <a:rPr lang="en-GB" sz="1300" b="0" i="0" u="none" strike="noStrike" cap="none">
                <a:solidFill>
                  <a:schemeClr val="dk1"/>
                </a:solidFill>
                <a:latin typeface="Arial"/>
                <a:ea typeface="Arial"/>
                <a:cs typeface="Arial"/>
                <a:sym typeface="Arial"/>
              </a:rPr>
              <a:t>Enhance public transportation efficiency by providing commuters with accurate, static route recommendations, reducing travel time, and improving the overall reliability of the transportation system.</a:t>
            </a:r>
            <a:endParaRPr sz="6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B137953F-FA9C-5C22-3744-7C3B1D1D3046}"/>
              </a:ext>
            </a:extLst>
          </p:cNvPr>
          <p:cNvPicPr>
            <a:picLocks noChangeAspect="1"/>
          </p:cNvPicPr>
          <p:nvPr/>
        </p:nvPicPr>
        <p:blipFill>
          <a:blip r:embed="rId4"/>
          <a:stretch>
            <a:fillRect/>
          </a:stretch>
        </p:blipFill>
        <p:spPr>
          <a:xfrm>
            <a:off x="5225143" y="1088353"/>
            <a:ext cx="3609519" cy="19349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22"/>
        <p:cNvGrpSpPr/>
        <p:nvPr/>
      </p:nvGrpSpPr>
      <p:grpSpPr>
        <a:xfrm>
          <a:off x="0" y="0"/>
          <a:ext cx="0" cy="0"/>
          <a:chOff x="0" y="0"/>
          <a:chExt cx="0" cy="0"/>
        </a:xfrm>
      </p:grpSpPr>
      <p:sp>
        <p:nvSpPr>
          <p:cNvPr id="123" name="Google Shape;123;p6"/>
          <p:cNvSpPr txBox="1"/>
          <p:nvPr/>
        </p:nvSpPr>
        <p:spPr>
          <a:xfrm>
            <a:off x="472107" y="671791"/>
            <a:ext cx="2373947" cy="471778"/>
          </a:xfrm>
          <a:prstGeom prst="rect">
            <a:avLst/>
          </a:prstGeom>
          <a:noFill/>
          <a:ln>
            <a:noFill/>
          </a:ln>
        </p:spPr>
        <p:txBody>
          <a:bodyPr spcFirstLastPara="1" wrap="square" lIns="0" tIns="5200" rIns="0" bIns="0" anchor="t" anchorCtr="0">
            <a:spAutoFit/>
          </a:bodyPr>
          <a:lstStyle/>
          <a:p>
            <a:pPr marL="0" marR="0" lvl="0" indent="0" algn="l" rtl="0">
              <a:lnSpc>
                <a:spcPct val="100600"/>
              </a:lnSpc>
              <a:spcBef>
                <a:spcPts val="0"/>
              </a:spcBef>
              <a:spcAft>
                <a:spcPts val="0"/>
              </a:spcAft>
              <a:buClr>
                <a:srgbClr val="000000"/>
              </a:buClr>
              <a:buSzPts val="3000"/>
              <a:buFont typeface="Arial"/>
              <a:buNone/>
            </a:pPr>
            <a:r>
              <a:rPr lang="en-GB" sz="3000" b="1" i="0" u="none" strike="noStrike" cap="none">
                <a:solidFill>
                  <a:srgbClr val="211E1F"/>
                </a:solidFill>
                <a:latin typeface="Inter ExtraBold"/>
                <a:ea typeface="Inter ExtraBold"/>
                <a:cs typeface="Inter ExtraBold"/>
                <a:sym typeface="Inter ExtraBold"/>
              </a:rPr>
              <a:t>Tech Stack</a:t>
            </a:r>
            <a:r>
              <a:rPr lang="en-GB" sz="3000" b="1" i="0" u="none" strike="noStrike" cap="none">
                <a:solidFill>
                  <a:srgbClr val="ED2127"/>
                </a:solidFill>
                <a:latin typeface="Inter ExtraBold"/>
                <a:ea typeface="Inter ExtraBold"/>
                <a:cs typeface="Inter ExtraBold"/>
                <a:sym typeface="Inter ExtraBold"/>
              </a:rPr>
              <a:t>.</a:t>
            </a:r>
            <a:endParaRPr sz="3000" b="1" i="0" u="none" strike="noStrike" cap="none">
              <a:solidFill>
                <a:srgbClr val="324659"/>
              </a:solidFill>
              <a:latin typeface="Inter ExtraBold"/>
              <a:ea typeface="Inter ExtraBold"/>
              <a:cs typeface="Inter ExtraBold"/>
              <a:sym typeface="Inter ExtraBold"/>
            </a:endParaRPr>
          </a:p>
        </p:txBody>
      </p:sp>
      <p:sp>
        <p:nvSpPr>
          <p:cNvPr id="124" name="Google Shape;124;p6"/>
          <p:cNvSpPr/>
          <p:nvPr/>
        </p:nvSpPr>
        <p:spPr>
          <a:xfrm>
            <a:off x="156148" y="149935"/>
            <a:ext cx="8831712" cy="4843627"/>
          </a:xfrm>
          <a:prstGeom prst="rect">
            <a:avLst/>
          </a:prstGeom>
          <a:noFill/>
          <a:ln w="57150" cap="flat" cmpd="sng">
            <a:solidFill>
              <a:srgbClr val="46B0F9"/>
            </a:solidFill>
            <a:prstDash val="solid"/>
            <a:miter lim="400000"/>
            <a:headEnd type="none" w="sm" len="sm"/>
            <a:tailEnd type="none" w="sm" len="sm"/>
          </a:ln>
          <a:effectLst>
            <a:outerShdw blurRad="254000" rotWithShape="0">
              <a:srgbClr val="000000">
                <a:alpha val="7058"/>
              </a:srgbClr>
            </a:outerShdw>
          </a:effectLst>
        </p:spPr>
        <p:txBody>
          <a:bodyPr spcFirstLastPara="1" wrap="square" lIns="15600" tIns="20775" rIns="15600" bIns="2077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pic>
        <p:nvPicPr>
          <p:cNvPr id="125" name="Google Shape;125;p6"/>
          <p:cNvPicPr preferRelativeResize="0"/>
          <p:nvPr/>
        </p:nvPicPr>
        <p:blipFill rotWithShape="1">
          <a:blip r:embed="rId3">
            <a:alphaModFix/>
          </a:blip>
          <a:srcRect/>
          <a:stretch/>
        </p:blipFill>
        <p:spPr>
          <a:xfrm>
            <a:off x="7413441" y="245050"/>
            <a:ext cx="1435811" cy="559926"/>
          </a:xfrm>
          <a:prstGeom prst="rect">
            <a:avLst/>
          </a:prstGeom>
          <a:noFill/>
          <a:ln>
            <a:noFill/>
          </a:ln>
        </p:spPr>
      </p:pic>
      <p:sp>
        <p:nvSpPr>
          <p:cNvPr id="126" name="Google Shape;126;p6"/>
          <p:cNvSpPr txBox="1"/>
          <p:nvPr/>
        </p:nvSpPr>
        <p:spPr>
          <a:xfrm>
            <a:off x="618930" y="1396567"/>
            <a:ext cx="3490289" cy="2688834"/>
          </a:xfrm>
          <a:prstGeom prst="rect">
            <a:avLst/>
          </a:prstGeom>
          <a:noFill/>
          <a:ln>
            <a:noFill/>
          </a:ln>
        </p:spPr>
        <p:txBody>
          <a:bodyPr spcFirstLastPara="1" wrap="square" lIns="41575" tIns="20775" rIns="41575" bIns="2077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GB" sz="1600" b="1" i="0" u="none" strike="noStrike" cap="none">
                <a:solidFill>
                  <a:srgbClr val="000000"/>
                </a:solidFill>
                <a:latin typeface="Arial"/>
                <a:ea typeface="Arial"/>
                <a:cs typeface="Arial"/>
                <a:sym typeface="Arial"/>
              </a:rPr>
              <a:t>Version Control: </a:t>
            </a:r>
            <a:endParaRPr sz="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Arial"/>
                <a:ea typeface="Arial"/>
                <a:cs typeface="Arial"/>
                <a:sym typeface="Arial"/>
              </a:rPr>
              <a:t>Git, GitHub/GitLab</a:t>
            </a:r>
            <a:endParaRPr sz="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GB" sz="1600" b="1" i="0" u="none" strike="noStrike" cap="none">
                <a:solidFill>
                  <a:srgbClr val="000000"/>
                </a:solidFill>
                <a:latin typeface="Arial"/>
                <a:ea typeface="Arial"/>
                <a:cs typeface="Arial"/>
                <a:sym typeface="Arial"/>
              </a:rPr>
              <a:t>Programming Language: </a:t>
            </a:r>
            <a:endParaRPr sz="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600" b="0" i="0" u="none" strike="noStrike" cap="none">
                <a:solidFill>
                  <a:srgbClr val="000000"/>
                </a:solidFill>
                <a:latin typeface="Arial"/>
                <a:ea typeface="Arial"/>
                <a:cs typeface="Arial"/>
                <a:sym typeface="Arial"/>
              </a:rPr>
              <a:t>Java</a:t>
            </a:r>
            <a:endParaRPr sz="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GB" sz="1600" b="1" i="0" u="none" strike="noStrike" cap="none">
                <a:solidFill>
                  <a:srgbClr val="000000"/>
                </a:solidFill>
                <a:latin typeface="Arial"/>
                <a:ea typeface="Arial"/>
                <a:cs typeface="Arial"/>
                <a:sym typeface="Arial"/>
              </a:rPr>
              <a:t>Integrated Development Environment (IDE): </a:t>
            </a:r>
            <a:endParaRPr sz="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Arial"/>
                <a:ea typeface="Arial"/>
                <a:cs typeface="Arial"/>
                <a:sym typeface="Arial"/>
              </a:rPr>
              <a:t>VS-code</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6"/>
          <p:cNvSpPr txBox="1"/>
          <p:nvPr/>
        </p:nvSpPr>
        <p:spPr>
          <a:xfrm>
            <a:off x="4335235" y="1396567"/>
            <a:ext cx="3306536" cy="263144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GB" sz="1600" b="1" i="0" u="none" strike="noStrike" cap="none" dirty="0">
                <a:solidFill>
                  <a:srgbClr val="000000"/>
                </a:solidFill>
                <a:latin typeface="Arial"/>
                <a:ea typeface="Arial"/>
                <a:cs typeface="Arial"/>
                <a:sym typeface="Arial"/>
              </a:rPr>
              <a:t>Frontend: </a:t>
            </a:r>
            <a:endParaRPr sz="7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IN" sz="1600" b="0" i="0" u="none" strike="noStrike" cap="none" dirty="0">
                <a:solidFill>
                  <a:srgbClr val="000000"/>
                </a:solidFill>
                <a:latin typeface="Arial"/>
                <a:ea typeface="Arial"/>
                <a:cs typeface="Arial"/>
                <a:sym typeface="Arial"/>
              </a:rPr>
              <a:t>JavaFX GUI</a:t>
            </a: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GB" sz="1600" b="1" i="0" u="none" strike="noStrike" cap="none" dirty="0">
                <a:solidFill>
                  <a:srgbClr val="000000"/>
                </a:solidFill>
                <a:latin typeface="Arial"/>
                <a:ea typeface="Arial"/>
                <a:cs typeface="Arial"/>
                <a:sym typeface="Arial"/>
              </a:rPr>
              <a:t>Deployment:</a:t>
            </a:r>
            <a:endParaRPr dirty="0"/>
          </a:p>
          <a:p>
            <a:pPr marL="0" marR="0" lvl="0" indent="0" algn="l" rtl="0">
              <a:lnSpc>
                <a:spcPct val="100000"/>
              </a:lnSpc>
              <a:spcBef>
                <a:spcPts val="0"/>
              </a:spcBef>
              <a:spcAft>
                <a:spcPts val="0"/>
              </a:spcAft>
              <a:buNone/>
            </a:pPr>
            <a:r>
              <a:rPr lang="en-GB" sz="1600" b="0" i="0" u="none" strike="noStrike" cap="none" dirty="0">
                <a:solidFill>
                  <a:srgbClr val="000000"/>
                </a:solidFill>
                <a:latin typeface="Arial"/>
                <a:ea typeface="Arial"/>
                <a:cs typeface="Arial"/>
                <a:sym typeface="Arial"/>
              </a:rPr>
              <a:t>AWS(Amazon Web Service)</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7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31"/>
        <p:cNvGrpSpPr/>
        <p:nvPr/>
      </p:nvGrpSpPr>
      <p:grpSpPr>
        <a:xfrm>
          <a:off x="0" y="0"/>
          <a:ext cx="0" cy="0"/>
          <a:chOff x="0" y="0"/>
          <a:chExt cx="0" cy="0"/>
        </a:xfrm>
      </p:grpSpPr>
      <p:sp>
        <p:nvSpPr>
          <p:cNvPr id="132" name="Google Shape;132;p7"/>
          <p:cNvSpPr/>
          <p:nvPr/>
        </p:nvSpPr>
        <p:spPr>
          <a:xfrm>
            <a:off x="97859" y="71665"/>
            <a:ext cx="8936390" cy="5000170"/>
          </a:xfrm>
          <a:prstGeom prst="rect">
            <a:avLst/>
          </a:prstGeom>
          <a:noFill/>
          <a:ln w="57150" cap="flat" cmpd="sng">
            <a:solidFill>
              <a:srgbClr val="46B0F9"/>
            </a:solidFill>
            <a:prstDash val="solid"/>
            <a:miter lim="400000"/>
            <a:headEnd type="none" w="sm" len="sm"/>
            <a:tailEnd type="none" w="sm" len="sm"/>
          </a:ln>
          <a:effectLst>
            <a:outerShdw blurRad="254000" rotWithShape="0">
              <a:srgbClr val="000000">
                <a:alpha val="7058"/>
              </a:srgbClr>
            </a:outerShdw>
          </a:effectLst>
        </p:spPr>
        <p:txBody>
          <a:bodyPr spcFirstLastPara="1" wrap="square" lIns="15600" tIns="20775" rIns="15600" bIns="2077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pic>
        <p:nvPicPr>
          <p:cNvPr id="133" name="Google Shape;133;p7"/>
          <p:cNvPicPr preferRelativeResize="0"/>
          <p:nvPr/>
        </p:nvPicPr>
        <p:blipFill rotWithShape="1">
          <a:blip r:embed="rId3">
            <a:alphaModFix/>
          </a:blip>
          <a:srcRect/>
          <a:stretch/>
        </p:blipFill>
        <p:spPr>
          <a:xfrm>
            <a:off x="7509609" y="208885"/>
            <a:ext cx="1435811" cy="559926"/>
          </a:xfrm>
          <a:prstGeom prst="rect">
            <a:avLst/>
          </a:prstGeom>
          <a:noFill/>
          <a:ln>
            <a:noFill/>
          </a:ln>
        </p:spPr>
      </p:pic>
      <p:sp>
        <p:nvSpPr>
          <p:cNvPr id="134" name="Google Shape;134;p7"/>
          <p:cNvSpPr txBox="1"/>
          <p:nvPr/>
        </p:nvSpPr>
        <p:spPr>
          <a:xfrm>
            <a:off x="587151" y="488848"/>
            <a:ext cx="3632999" cy="1217800"/>
          </a:xfrm>
          <a:prstGeom prst="rect">
            <a:avLst/>
          </a:prstGeom>
          <a:noFill/>
          <a:ln>
            <a:noFill/>
          </a:ln>
        </p:spPr>
        <p:txBody>
          <a:bodyPr spcFirstLastPara="1" wrap="square" lIns="41575" tIns="20775" rIns="41575" bIns="2077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GB" sz="3000" b="1" i="0" u="none" strike="noStrike" cap="none">
                <a:solidFill>
                  <a:srgbClr val="211E1F"/>
                </a:solidFill>
                <a:latin typeface="Inter ExtraBold"/>
                <a:ea typeface="Inter ExtraBold"/>
                <a:cs typeface="Inter ExtraBold"/>
                <a:sym typeface="Inter ExtraBold"/>
              </a:rPr>
              <a:t>Methodology</a:t>
            </a:r>
            <a:r>
              <a:rPr lang="en-GB" sz="3300" b="1" i="0" u="none" strike="noStrike" cap="none">
                <a:solidFill>
                  <a:srgbClr val="ED2127"/>
                </a:solidFill>
                <a:latin typeface="Inter ExtraBold"/>
                <a:ea typeface="Inter ExtraBold"/>
                <a:cs typeface="Inter ExtraBold"/>
                <a:sym typeface="Inter ExtraBold"/>
              </a:rPr>
              <a:t>.</a:t>
            </a:r>
            <a:endParaRPr sz="3300" b="1" i="0" u="none" strike="noStrike" cap="none">
              <a:solidFill>
                <a:srgbClr val="324659"/>
              </a:solidFill>
              <a:latin typeface="Inter ExtraBold"/>
              <a:ea typeface="Inter ExtraBold"/>
              <a:cs typeface="Inter ExtraBold"/>
              <a:sym typeface="Inter ExtraBold"/>
            </a:endParaRPr>
          </a:p>
          <a:p>
            <a:pPr marL="0" marR="0" lvl="0" indent="0" algn="l" rtl="0">
              <a:lnSpc>
                <a:spcPct val="100000"/>
              </a:lnSpc>
              <a:spcBef>
                <a:spcPts val="0"/>
              </a:spcBef>
              <a:spcAft>
                <a:spcPts val="0"/>
              </a:spcAft>
              <a:buClr>
                <a:srgbClr val="000000"/>
              </a:buClr>
              <a:buSzPts val="4400"/>
              <a:buFont typeface="Arial"/>
              <a:buNone/>
            </a:pPr>
            <a:endParaRPr sz="4400" b="0" i="0" u="none" strike="noStrike" cap="none">
              <a:solidFill>
                <a:srgbClr val="000000"/>
              </a:solidFill>
              <a:latin typeface="Arial"/>
              <a:ea typeface="Arial"/>
              <a:cs typeface="Arial"/>
              <a:sym typeface="Arial"/>
            </a:endParaRPr>
          </a:p>
        </p:txBody>
      </p:sp>
      <p:sp>
        <p:nvSpPr>
          <p:cNvPr id="135" name="Google Shape;135;p7"/>
          <p:cNvSpPr txBox="1"/>
          <p:nvPr/>
        </p:nvSpPr>
        <p:spPr>
          <a:xfrm>
            <a:off x="587151" y="1131851"/>
            <a:ext cx="8181802" cy="3939984"/>
          </a:xfrm>
          <a:prstGeom prst="rect">
            <a:avLst/>
          </a:prstGeom>
          <a:noFill/>
          <a:ln>
            <a:noFill/>
          </a:ln>
        </p:spPr>
        <p:txBody>
          <a:bodyPr spcFirstLastPara="1" wrap="square" lIns="41575" tIns="41575" rIns="41575" bIns="41575" anchor="t" anchorCtr="0">
            <a:noAutofit/>
          </a:bodyPr>
          <a:lstStyle/>
          <a:p>
            <a:pPr marL="228600" marR="0" lvl="0" indent="-139700" algn="l" rtl="0">
              <a:lnSpc>
                <a:spcPct val="100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R="0" lvl="0" algn="l" rtl="0">
              <a:lnSpc>
                <a:spcPct val="100000"/>
              </a:lnSpc>
              <a:spcBef>
                <a:spcPts val="0"/>
              </a:spcBef>
              <a:spcAft>
                <a:spcPts val="0"/>
              </a:spcAft>
              <a:buClr>
                <a:schemeClr val="dk1"/>
              </a:buClr>
              <a:buSzPts val="1400"/>
            </a:pPr>
            <a:r>
              <a:rPr lang="en-GB" sz="1400" b="1" i="0" u="none" strike="noStrike" cap="none" dirty="0">
                <a:solidFill>
                  <a:srgbClr val="000000"/>
                </a:solidFill>
                <a:latin typeface="Arial"/>
                <a:ea typeface="Arial"/>
                <a:cs typeface="Arial"/>
                <a:sym typeface="Arial"/>
              </a:rPr>
              <a:t>1. Graph Representation: </a:t>
            </a:r>
            <a:r>
              <a:rPr lang="en-GB" sz="1400" b="0" i="0" u="none" strike="noStrike" cap="none" dirty="0">
                <a:solidFill>
                  <a:srgbClr val="000000"/>
                </a:solidFill>
                <a:latin typeface="Arial"/>
                <a:ea typeface="Arial"/>
                <a:cs typeface="Arial"/>
                <a:sym typeface="Arial"/>
              </a:rPr>
              <a:t>Create a graph data structure to represent the highway network based on the static dataset. Vertices represent cities or intersections, and edges represent roads connecting them.</a:t>
            </a:r>
            <a:endParaRPr sz="1400" b="0" i="0" u="none" strike="noStrike" cap="none" dirty="0">
              <a:solidFill>
                <a:srgbClr val="000000"/>
              </a:solidFill>
              <a:latin typeface="Arial"/>
              <a:ea typeface="Arial"/>
              <a:cs typeface="Arial"/>
              <a:sym typeface="Arial"/>
            </a:endParaRPr>
          </a:p>
          <a:p>
            <a:pPr marR="0" lvl="0" algn="l" rtl="0">
              <a:lnSpc>
                <a:spcPct val="100000"/>
              </a:lnSpc>
              <a:spcBef>
                <a:spcPts val="0"/>
              </a:spcBef>
              <a:spcAft>
                <a:spcPts val="0"/>
              </a:spcAft>
              <a:buClr>
                <a:schemeClr val="dk1"/>
              </a:buClr>
              <a:buSzPts val="1400"/>
            </a:pPr>
            <a:endParaRPr lang="en-GB" dirty="0"/>
          </a:p>
          <a:p>
            <a:pPr marR="0" lvl="0" algn="l" rtl="0">
              <a:lnSpc>
                <a:spcPct val="100000"/>
              </a:lnSpc>
              <a:spcBef>
                <a:spcPts val="0"/>
              </a:spcBef>
              <a:spcAft>
                <a:spcPts val="0"/>
              </a:spcAft>
              <a:buClr>
                <a:schemeClr val="dk1"/>
              </a:buClr>
              <a:buSzPts val="1400"/>
            </a:pPr>
            <a:r>
              <a:rPr lang="en-GB" sz="1400" b="1" i="0" u="none" strike="noStrike" cap="none" dirty="0">
                <a:solidFill>
                  <a:srgbClr val="000000"/>
                </a:solidFill>
                <a:latin typeface="Arial"/>
                <a:ea typeface="Arial"/>
                <a:cs typeface="Arial"/>
                <a:sym typeface="Arial"/>
              </a:rPr>
              <a:t>2. Route Calculation Algorithm: </a:t>
            </a:r>
            <a:r>
              <a:rPr lang="en-GB" sz="1400" b="0" i="0" u="none" strike="noStrike" cap="none" dirty="0">
                <a:solidFill>
                  <a:srgbClr val="000000"/>
                </a:solidFill>
                <a:latin typeface="Arial"/>
                <a:ea typeface="Arial"/>
                <a:cs typeface="Arial"/>
                <a:sym typeface="Arial"/>
              </a:rPr>
              <a:t>Implement a routing algorithm (Brute Force Approach) to calculate the shortest route between two cities based on the graph representation.</a:t>
            </a:r>
            <a:endParaRPr sz="1400" b="0" i="0" u="none" strike="noStrike" cap="none" dirty="0">
              <a:solidFill>
                <a:srgbClr val="000000"/>
              </a:solidFill>
              <a:latin typeface="Arial"/>
              <a:ea typeface="Arial"/>
              <a:cs typeface="Arial"/>
              <a:sym typeface="Arial"/>
            </a:endParaRPr>
          </a:p>
          <a:p>
            <a:pPr marR="0" lvl="0" algn="l" rtl="0">
              <a:lnSpc>
                <a:spcPct val="100000"/>
              </a:lnSpc>
              <a:spcBef>
                <a:spcPts val="0"/>
              </a:spcBef>
              <a:spcAft>
                <a:spcPts val="0"/>
              </a:spcAft>
              <a:buClr>
                <a:schemeClr val="dk1"/>
              </a:buClr>
              <a:buSzPts val="1400"/>
            </a:pPr>
            <a:endParaRPr lang="en-GB" dirty="0"/>
          </a:p>
          <a:p>
            <a:pPr marR="0" lvl="0" algn="l" rtl="0">
              <a:lnSpc>
                <a:spcPct val="100000"/>
              </a:lnSpc>
              <a:spcBef>
                <a:spcPts val="0"/>
              </a:spcBef>
              <a:spcAft>
                <a:spcPts val="0"/>
              </a:spcAft>
              <a:buClr>
                <a:schemeClr val="dk1"/>
              </a:buClr>
              <a:buSzPts val="1400"/>
            </a:pPr>
            <a:r>
              <a:rPr lang="en-GB" sz="1400" b="1" i="0" u="none" strike="noStrike" cap="none" dirty="0">
                <a:solidFill>
                  <a:srgbClr val="000000"/>
                </a:solidFill>
                <a:latin typeface="Arial"/>
                <a:ea typeface="Arial"/>
                <a:cs typeface="Arial"/>
                <a:sym typeface="Arial"/>
              </a:rPr>
              <a:t>3. User Interface Development: </a:t>
            </a:r>
            <a:r>
              <a:rPr lang="en-GB" sz="1400" b="0" i="0" u="none" strike="noStrike" cap="none" dirty="0">
                <a:solidFill>
                  <a:srgbClr val="000000"/>
                </a:solidFill>
                <a:latin typeface="Arial"/>
                <a:ea typeface="Arial"/>
                <a:cs typeface="Arial"/>
                <a:sym typeface="Arial"/>
              </a:rPr>
              <a:t>Choose a user interface development framework.</a:t>
            </a:r>
            <a:endParaRPr sz="1400" b="0" i="0" u="none" strike="noStrike" cap="none" dirty="0">
              <a:solidFill>
                <a:srgbClr val="000000"/>
              </a:solidFill>
              <a:latin typeface="Arial"/>
              <a:ea typeface="Arial"/>
              <a:cs typeface="Arial"/>
              <a:sym typeface="Arial"/>
            </a:endParaRPr>
          </a:p>
          <a:p>
            <a:pPr marR="0" lvl="0" algn="l" rtl="0">
              <a:lnSpc>
                <a:spcPct val="100000"/>
              </a:lnSpc>
              <a:spcBef>
                <a:spcPts val="0"/>
              </a:spcBef>
              <a:spcAft>
                <a:spcPts val="0"/>
              </a:spcAft>
              <a:buClr>
                <a:schemeClr val="dk1"/>
              </a:buClr>
              <a:buSzPts val="1400"/>
            </a:pPr>
            <a:endParaRPr lang="en-GB" dirty="0"/>
          </a:p>
          <a:p>
            <a:pPr marR="0" lvl="0" algn="l" rtl="0">
              <a:lnSpc>
                <a:spcPct val="100000"/>
              </a:lnSpc>
              <a:spcBef>
                <a:spcPts val="0"/>
              </a:spcBef>
              <a:spcAft>
                <a:spcPts val="0"/>
              </a:spcAft>
              <a:buClr>
                <a:schemeClr val="dk1"/>
              </a:buClr>
              <a:buSzPts val="1400"/>
            </a:pPr>
            <a:r>
              <a:rPr lang="en-GB" sz="1400" b="1" i="0" u="none" strike="noStrike" cap="none" dirty="0">
                <a:solidFill>
                  <a:srgbClr val="000000"/>
                </a:solidFill>
                <a:latin typeface="Arial"/>
                <a:ea typeface="Arial"/>
                <a:cs typeface="Arial"/>
                <a:sym typeface="Arial"/>
              </a:rPr>
              <a:t>4. Design and create a user interface that includes:</a:t>
            </a:r>
            <a:r>
              <a:rPr lang="en-GB" sz="1400" b="0" i="0" u="none" strike="noStrike" cap="none" dirty="0">
                <a:solidFill>
                  <a:srgbClr val="000000"/>
                </a:solidFill>
                <a:latin typeface="Arial"/>
                <a:ea typeface="Arial"/>
                <a:cs typeface="Arial"/>
                <a:sym typeface="Arial"/>
              </a:rPr>
              <a:t>  Input fields for specifying the start and multiple end cities, routes and the total distance and total duration.</a:t>
            </a:r>
            <a:endParaRPr sz="1500" b="0" i="0" u="none" strike="noStrike" cap="none"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0" name="Google Shape;140;p8"/>
          <p:cNvSpPr/>
          <p:nvPr/>
        </p:nvSpPr>
        <p:spPr>
          <a:xfrm>
            <a:off x="86985" y="72521"/>
            <a:ext cx="8970029" cy="4998457"/>
          </a:xfrm>
          <a:prstGeom prst="rect">
            <a:avLst/>
          </a:prstGeom>
          <a:noFill/>
          <a:ln w="57150" cap="flat" cmpd="sng">
            <a:solidFill>
              <a:srgbClr val="46B0F9"/>
            </a:solidFill>
            <a:prstDash val="solid"/>
            <a:miter lim="400000"/>
            <a:headEnd type="none" w="sm" len="sm"/>
            <a:tailEnd type="none" w="sm" len="sm"/>
          </a:ln>
          <a:effectLst>
            <a:outerShdw blurRad="254000" rotWithShape="0">
              <a:srgbClr val="000000">
                <a:alpha val="7058"/>
              </a:srgbClr>
            </a:outerShdw>
          </a:effectLst>
        </p:spPr>
        <p:txBody>
          <a:bodyPr spcFirstLastPara="1" wrap="square" lIns="15600" tIns="20775" rIns="15600" bIns="2077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pic>
        <p:nvPicPr>
          <p:cNvPr id="141" name="Google Shape;141;p8"/>
          <p:cNvPicPr preferRelativeResize="0"/>
          <p:nvPr/>
        </p:nvPicPr>
        <p:blipFill rotWithShape="1">
          <a:blip r:embed="rId3">
            <a:alphaModFix/>
          </a:blip>
          <a:srcRect/>
          <a:stretch/>
        </p:blipFill>
        <p:spPr>
          <a:xfrm>
            <a:off x="7509609" y="208885"/>
            <a:ext cx="1435811" cy="559926"/>
          </a:xfrm>
          <a:prstGeom prst="rect">
            <a:avLst/>
          </a:prstGeom>
          <a:noFill/>
          <a:ln>
            <a:noFill/>
          </a:ln>
        </p:spPr>
      </p:pic>
      <p:sp>
        <p:nvSpPr>
          <p:cNvPr id="142" name="Google Shape;142;p8"/>
          <p:cNvSpPr txBox="1"/>
          <p:nvPr/>
        </p:nvSpPr>
        <p:spPr>
          <a:xfrm>
            <a:off x="587159" y="488843"/>
            <a:ext cx="8190262" cy="1218002"/>
          </a:xfrm>
          <a:prstGeom prst="rect">
            <a:avLst/>
          </a:prstGeom>
          <a:noFill/>
          <a:ln>
            <a:noFill/>
          </a:ln>
        </p:spPr>
        <p:txBody>
          <a:bodyPr spcFirstLastPara="1" wrap="square" lIns="41575" tIns="20775" rIns="41575" bIns="2077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GB" sz="3000" b="1" i="0" u="none" strike="noStrike" cap="none">
                <a:solidFill>
                  <a:srgbClr val="211E1F"/>
                </a:solidFill>
                <a:latin typeface="Inter ExtraBold"/>
                <a:ea typeface="Inter ExtraBold"/>
                <a:cs typeface="Inter ExtraBold"/>
                <a:sym typeface="Inter ExtraBold"/>
              </a:rPr>
              <a:t>Methodology (contd)</a:t>
            </a:r>
            <a:r>
              <a:rPr lang="en-GB" sz="3300" b="1" i="0" u="none" strike="noStrike" cap="none">
                <a:solidFill>
                  <a:srgbClr val="ED2127"/>
                </a:solidFill>
                <a:latin typeface="Inter ExtraBold"/>
                <a:ea typeface="Inter ExtraBold"/>
                <a:cs typeface="Inter ExtraBold"/>
                <a:sym typeface="Inter ExtraBold"/>
              </a:rPr>
              <a:t>.</a:t>
            </a:r>
            <a:endParaRPr sz="3300" b="1" i="0" u="none" strike="noStrike" cap="none">
              <a:solidFill>
                <a:srgbClr val="324659"/>
              </a:solidFill>
              <a:latin typeface="Inter ExtraBold"/>
              <a:ea typeface="Inter ExtraBold"/>
              <a:cs typeface="Inter ExtraBold"/>
              <a:sym typeface="Inter ExtraBold"/>
            </a:endParaRPr>
          </a:p>
          <a:p>
            <a:pPr marL="0" marR="0" lvl="0" indent="0" algn="l" rtl="0">
              <a:lnSpc>
                <a:spcPct val="100000"/>
              </a:lnSpc>
              <a:spcBef>
                <a:spcPts val="0"/>
              </a:spcBef>
              <a:spcAft>
                <a:spcPts val="0"/>
              </a:spcAft>
              <a:buClr>
                <a:srgbClr val="000000"/>
              </a:buClr>
              <a:buSzPts val="4400"/>
              <a:buFont typeface="Arial"/>
              <a:buNone/>
            </a:pPr>
            <a:endParaRPr sz="4400" b="0" i="0" u="none" strike="noStrike" cap="none">
              <a:solidFill>
                <a:srgbClr val="000000"/>
              </a:solidFill>
              <a:latin typeface="Arial"/>
              <a:ea typeface="Arial"/>
              <a:cs typeface="Arial"/>
              <a:sym typeface="Arial"/>
            </a:endParaRPr>
          </a:p>
        </p:txBody>
      </p:sp>
      <p:sp>
        <p:nvSpPr>
          <p:cNvPr id="143" name="Google Shape;143;p8"/>
          <p:cNvSpPr txBox="1"/>
          <p:nvPr/>
        </p:nvSpPr>
        <p:spPr>
          <a:xfrm>
            <a:off x="587159" y="1263918"/>
            <a:ext cx="7324007" cy="2963268"/>
          </a:xfrm>
          <a:prstGeom prst="rect">
            <a:avLst/>
          </a:prstGeom>
          <a:noFill/>
          <a:ln>
            <a:noFill/>
          </a:ln>
        </p:spPr>
        <p:txBody>
          <a:bodyPr spcFirstLastPara="1" wrap="square" lIns="41575" tIns="20775" rIns="41575" bIns="20775" anchor="t" anchorCtr="0">
            <a:spAutoFit/>
          </a:bodyPr>
          <a:lstStyle/>
          <a:p>
            <a:pPr marL="0" marR="0" lvl="0" indent="0" algn="l" rtl="0">
              <a:lnSpc>
                <a:spcPct val="100000"/>
              </a:lnSpc>
              <a:spcBef>
                <a:spcPts val="700"/>
              </a:spcBef>
              <a:spcAft>
                <a:spcPts val="0"/>
              </a:spcAft>
              <a:buClr>
                <a:srgbClr val="000000"/>
              </a:buClr>
              <a:buSzPts val="1300"/>
              <a:buFont typeface="Arial"/>
              <a:buNone/>
            </a:pPr>
            <a:r>
              <a:rPr lang="en-GB" sz="1300" b="1" dirty="0"/>
              <a:t>5</a:t>
            </a:r>
            <a:r>
              <a:rPr lang="en-GB" sz="1300" b="1" i="0" u="none" strike="noStrike" cap="none" dirty="0">
                <a:solidFill>
                  <a:srgbClr val="000000"/>
                </a:solidFill>
                <a:latin typeface="Arial"/>
                <a:ea typeface="Arial"/>
                <a:cs typeface="Arial"/>
                <a:sym typeface="Arial"/>
              </a:rPr>
              <a:t>. User Interaction</a:t>
            </a:r>
            <a:r>
              <a:rPr lang="en-GB" sz="1300" b="0" i="0" u="none" strike="noStrike" cap="none" dirty="0">
                <a:solidFill>
                  <a:srgbClr val="000000"/>
                </a:solidFill>
                <a:latin typeface="Arial"/>
                <a:ea typeface="Arial"/>
                <a:cs typeface="Arial"/>
                <a:sym typeface="Arial"/>
              </a:rPr>
              <a:t>: Allow users to input start and multiple end cities through the user interface. Trigger the routing algorithm to calculate the shortest route when the user requests it.</a:t>
            </a:r>
            <a:endParaRPr sz="600" b="0" i="0" u="none" strike="noStrike" cap="none" dirty="0">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300"/>
              <a:buFont typeface="Arial"/>
              <a:buNone/>
            </a:pPr>
            <a:endParaRPr sz="1300" b="0" i="0" u="none" strike="noStrike" cap="none" dirty="0">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300"/>
              <a:buFont typeface="Arial"/>
              <a:buNone/>
            </a:pPr>
            <a:r>
              <a:rPr lang="en-GB" sz="1300" b="1" dirty="0"/>
              <a:t>6</a:t>
            </a:r>
            <a:r>
              <a:rPr lang="en-GB" sz="1300" b="1" i="0" u="none" strike="noStrike" cap="none" dirty="0">
                <a:solidFill>
                  <a:srgbClr val="000000"/>
                </a:solidFill>
                <a:latin typeface="Arial"/>
                <a:ea typeface="Arial"/>
                <a:cs typeface="Arial"/>
                <a:sym typeface="Arial"/>
              </a:rPr>
              <a:t>. Route Display:</a:t>
            </a:r>
            <a:r>
              <a:rPr lang="en-GB" sz="1300" b="0" i="0" u="none" strike="noStrike" cap="none" dirty="0">
                <a:solidFill>
                  <a:srgbClr val="000000"/>
                </a:solidFill>
                <a:latin typeface="Arial"/>
                <a:ea typeface="Arial"/>
                <a:cs typeface="Arial"/>
                <a:sym typeface="Arial"/>
              </a:rPr>
              <a:t> Display the calculated route on the map in the user interface. Show route information, including the list of cities on the route and the total distance and total duration.</a:t>
            </a:r>
            <a:endParaRPr sz="600" b="0" i="0" u="none" strike="noStrike" cap="none" dirty="0">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300"/>
              <a:buFont typeface="Arial"/>
              <a:buNone/>
            </a:pPr>
            <a:endParaRPr sz="1300" b="0" i="0" u="none" strike="noStrike" cap="none" dirty="0">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300"/>
              <a:buFont typeface="Arial"/>
              <a:buNone/>
            </a:pPr>
            <a:r>
              <a:rPr lang="en-GB" sz="1300" b="1" dirty="0"/>
              <a:t>7</a:t>
            </a:r>
            <a:r>
              <a:rPr lang="en-GB" sz="1300" b="1" i="0" u="none" strike="noStrike" cap="none" dirty="0">
                <a:solidFill>
                  <a:srgbClr val="000000"/>
                </a:solidFill>
                <a:latin typeface="Arial"/>
                <a:ea typeface="Arial"/>
                <a:cs typeface="Arial"/>
                <a:sym typeface="Arial"/>
              </a:rPr>
              <a:t>. Testing: </a:t>
            </a:r>
            <a:r>
              <a:rPr lang="en-GB" sz="1300" b="0" i="0" u="none" strike="noStrike" cap="none" dirty="0">
                <a:solidFill>
                  <a:srgbClr val="000000"/>
                </a:solidFill>
                <a:latin typeface="Arial"/>
                <a:ea typeface="Arial"/>
                <a:cs typeface="Arial"/>
                <a:sym typeface="Arial"/>
              </a:rPr>
              <a:t>Test the routing algorithm for accuracy by comparing results with a known static dataset. Conduct user testing to ensure the interface is intuitive and functional.</a:t>
            </a:r>
            <a:endParaRPr sz="600" b="0" i="0" u="none" strike="noStrike" cap="none" dirty="0">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300"/>
              <a:buFont typeface="Arial"/>
              <a:buNone/>
            </a:pPr>
            <a:endParaRPr sz="1300" b="0" i="0" u="none" strike="noStrike" cap="none" dirty="0">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300"/>
              <a:buFont typeface="Arial"/>
              <a:buNone/>
            </a:pPr>
            <a:r>
              <a:rPr lang="en-GB" sz="1300" b="1" dirty="0"/>
              <a:t>8</a:t>
            </a:r>
            <a:r>
              <a:rPr lang="en-GB" sz="1300" b="1" i="0" u="none" strike="noStrike" cap="none" dirty="0">
                <a:solidFill>
                  <a:srgbClr val="000000"/>
                </a:solidFill>
                <a:latin typeface="Arial"/>
                <a:ea typeface="Arial"/>
                <a:cs typeface="Arial"/>
                <a:sym typeface="Arial"/>
              </a:rPr>
              <a:t>. Documentation: </a:t>
            </a:r>
            <a:r>
              <a:rPr lang="en-GB" sz="1300" b="0" i="0" u="none" strike="noStrike" cap="none" dirty="0">
                <a:solidFill>
                  <a:srgbClr val="000000"/>
                </a:solidFill>
                <a:latin typeface="Arial"/>
                <a:ea typeface="Arial"/>
                <a:cs typeface="Arial"/>
                <a:sym typeface="Arial"/>
              </a:rPr>
              <a:t>Create user documentation explaining how to use the application. Document the code and algorithms for future reference.</a:t>
            </a:r>
            <a:endParaRPr sz="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47"/>
        <p:cNvGrpSpPr/>
        <p:nvPr/>
      </p:nvGrpSpPr>
      <p:grpSpPr>
        <a:xfrm>
          <a:off x="0" y="0"/>
          <a:ext cx="0" cy="0"/>
          <a:chOff x="0" y="0"/>
          <a:chExt cx="0" cy="0"/>
        </a:xfrm>
      </p:grpSpPr>
      <p:sp>
        <p:nvSpPr>
          <p:cNvPr id="148" name="Google Shape;148;p9"/>
          <p:cNvSpPr/>
          <p:nvPr/>
        </p:nvSpPr>
        <p:spPr>
          <a:xfrm>
            <a:off x="99206" y="122315"/>
            <a:ext cx="8944556" cy="4930198"/>
          </a:xfrm>
          <a:prstGeom prst="rect">
            <a:avLst/>
          </a:prstGeom>
          <a:noFill/>
          <a:ln w="57150" cap="flat" cmpd="sng">
            <a:solidFill>
              <a:srgbClr val="46B0F9"/>
            </a:solidFill>
            <a:prstDash val="solid"/>
            <a:miter lim="400000"/>
            <a:headEnd type="none" w="sm" len="sm"/>
            <a:tailEnd type="none" w="sm" len="sm"/>
          </a:ln>
          <a:effectLst>
            <a:outerShdw blurRad="254000" rotWithShape="0">
              <a:srgbClr val="000000">
                <a:alpha val="7058"/>
              </a:srgbClr>
            </a:outerShdw>
          </a:effectLst>
        </p:spPr>
        <p:txBody>
          <a:bodyPr spcFirstLastPara="1" wrap="square" lIns="15600" tIns="20775" rIns="15600" bIns="20775" anchor="ctr" anchorCtr="0">
            <a:noAutofit/>
          </a:bodyPr>
          <a:lstStyle/>
          <a:p>
            <a:pPr marL="0" marR="0" lvl="0" indent="0" algn="l" rtl="0">
              <a:lnSpc>
                <a:spcPct val="100000"/>
              </a:lnSpc>
              <a:spcBef>
                <a:spcPts val="0"/>
              </a:spcBef>
              <a:spcAft>
                <a:spcPts val="0"/>
              </a:spcAft>
              <a:buClr>
                <a:srgbClr val="000000"/>
              </a:buClr>
              <a:buSzPts val="500"/>
              <a:buFont typeface="Arial"/>
              <a:buNone/>
            </a:pPr>
            <a:r>
              <a:rPr lang="en-GB" sz="500" b="0" i="0" u="none" strike="noStrike" cap="none">
                <a:solidFill>
                  <a:srgbClr val="000000"/>
                </a:solidFill>
                <a:latin typeface="Arial"/>
                <a:ea typeface="Arial"/>
                <a:cs typeface="Arial"/>
                <a:sym typeface="Arial"/>
              </a:rPr>
              <a:t>c</a:t>
            </a:r>
            <a:endParaRPr sz="500" b="0" i="0" u="none" strike="noStrike" cap="none">
              <a:solidFill>
                <a:srgbClr val="000000"/>
              </a:solidFill>
              <a:latin typeface="Arial"/>
              <a:ea typeface="Arial"/>
              <a:cs typeface="Arial"/>
              <a:sym typeface="Arial"/>
            </a:endParaRPr>
          </a:p>
        </p:txBody>
      </p:sp>
      <p:pic>
        <p:nvPicPr>
          <p:cNvPr id="149" name="Google Shape;149;p9"/>
          <p:cNvPicPr preferRelativeResize="0"/>
          <p:nvPr/>
        </p:nvPicPr>
        <p:blipFill rotWithShape="1">
          <a:blip r:embed="rId3">
            <a:alphaModFix/>
          </a:blip>
          <a:srcRect/>
          <a:stretch/>
        </p:blipFill>
        <p:spPr>
          <a:xfrm>
            <a:off x="7509609" y="208885"/>
            <a:ext cx="1435811" cy="559926"/>
          </a:xfrm>
          <a:prstGeom prst="rect">
            <a:avLst/>
          </a:prstGeom>
          <a:noFill/>
          <a:ln>
            <a:noFill/>
          </a:ln>
        </p:spPr>
      </p:pic>
      <p:sp>
        <p:nvSpPr>
          <p:cNvPr id="150" name="Google Shape;150;p9"/>
          <p:cNvSpPr txBox="1"/>
          <p:nvPr/>
        </p:nvSpPr>
        <p:spPr>
          <a:xfrm>
            <a:off x="587151" y="488848"/>
            <a:ext cx="3632975" cy="1176115"/>
          </a:xfrm>
          <a:prstGeom prst="rect">
            <a:avLst/>
          </a:prstGeom>
          <a:noFill/>
          <a:ln>
            <a:noFill/>
          </a:ln>
        </p:spPr>
        <p:txBody>
          <a:bodyPr spcFirstLastPara="1" wrap="square" lIns="41575" tIns="20775" rIns="41575" bIns="2077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GB" sz="3000" b="1" i="0" u="none" strike="noStrike" cap="none">
                <a:solidFill>
                  <a:srgbClr val="211E1F"/>
                </a:solidFill>
                <a:latin typeface="Inter ExtraBold"/>
                <a:ea typeface="Inter ExtraBold"/>
                <a:cs typeface="Inter ExtraBold"/>
                <a:sym typeface="Inter ExtraBold"/>
              </a:rPr>
              <a:t>Implementation</a:t>
            </a:r>
            <a:r>
              <a:rPr lang="en-GB" sz="3000" b="1" i="0" u="none" strike="noStrike" cap="none">
                <a:solidFill>
                  <a:srgbClr val="ED2127"/>
                </a:solidFill>
                <a:latin typeface="Inter ExtraBold"/>
                <a:ea typeface="Inter ExtraBold"/>
                <a:cs typeface="Inter ExtraBold"/>
                <a:sym typeface="Inter ExtraBold"/>
              </a:rPr>
              <a:t>.</a:t>
            </a:r>
            <a:endParaRPr sz="3000" b="1" i="0" u="none" strike="noStrike" cap="none">
              <a:solidFill>
                <a:srgbClr val="324659"/>
              </a:solidFill>
              <a:latin typeface="Inter ExtraBold"/>
              <a:ea typeface="Inter ExtraBold"/>
              <a:cs typeface="Inter ExtraBold"/>
              <a:sym typeface="Inter ExtraBold"/>
            </a:endParaRPr>
          </a:p>
          <a:p>
            <a:pPr marL="0" marR="0" lvl="0" indent="0" algn="l" rtl="0">
              <a:lnSpc>
                <a:spcPct val="100000"/>
              </a:lnSpc>
              <a:spcBef>
                <a:spcPts val="0"/>
              </a:spcBef>
              <a:spcAft>
                <a:spcPts val="0"/>
              </a:spcAft>
              <a:buClr>
                <a:srgbClr val="000000"/>
              </a:buClr>
              <a:buSzPts val="4400"/>
              <a:buFont typeface="Arial"/>
              <a:buNone/>
            </a:pPr>
            <a:endParaRPr sz="4400" b="0" i="0" u="none" strike="noStrike" cap="none">
              <a:solidFill>
                <a:srgbClr val="000000"/>
              </a:solidFill>
              <a:latin typeface="Arial"/>
              <a:ea typeface="Arial"/>
              <a:cs typeface="Arial"/>
              <a:sym typeface="Arial"/>
            </a:endParaRPr>
          </a:p>
        </p:txBody>
      </p:sp>
      <p:sp>
        <p:nvSpPr>
          <p:cNvPr id="151" name="Google Shape;151;p9"/>
          <p:cNvSpPr txBox="1"/>
          <p:nvPr/>
        </p:nvSpPr>
        <p:spPr>
          <a:xfrm>
            <a:off x="213081" y="1250847"/>
            <a:ext cx="8343768" cy="3581828"/>
          </a:xfrm>
          <a:prstGeom prst="rect">
            <a:avLst/>
          </a:prstGeom>
          <a:noFill/>
          <a:ln>
            <a:noFill/>
          </a:ln>
        </p:spPr>
        <p:txBody>
          <a:bodyPr spcFirstLastPara="1" wrap="square" lIns="41575" tIns="41575" rIns="41575" bIns="41575" anchor="t" anchorCtr="0">
            <a:noAutofit/>
          </a:bodyPr>
          <a:lstStyle/>
          <a:p>
            <a:pPr marL="546100" marR="0" lvl="1" indent="-254000" algn="l"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Arial"/>
              <a:ea typeface="Arial"/>
              <a:cs typeface="Arial"/>
              <a:sym typeface="Arial"/>
            </a:endParaRPr>
          </a:p>
          <a:p>
            <a:pPr marL="546100" marR="0" lvl="1" indent="-342900" algn="l" rtl="0">
              <a:lnSpc>
                <a:spcPct val="100000"/>
              </a:lnSpc>
              <a:spcBef>
                <a:spcPts val="0"/>
              </a:spcBef>
              <a:spcAft>
                <a:spcPts val="0"/>
              </a:spcAft>
              <a:buClr>
                <a:srgbClr val="000000"/>
              </a:buClr>
              <a:buSzPts val="1400"/>
              <a:buFont typeface="Arial"/>
              <a:buAutoNum type="arabicPeriod"/>
            </a:pPr>
            <a:r>
              <a:rPr lang="en-GB" sz="1400" b="1" i="0" u="none" strike="noStrike" cap="none" dirty="0">
                <a:solidFill>
                  <a:schemeClr val="dk1"/>
                </a:solidFill>
                <a:latin typeface="Arial"/>
                <a:ea typeface="Arial"/>
                <a:cs typeface="Arial"/>
                <a:sym typeface="Arial"/>
              </a:rPr>
              <a:t>Interface Design </a:t>
            </a:r>
            <a:r>
              <a:rPr lang="en-GB" sz="1400" b="0" i="0" u="none" strike="noStrike" cap="none" dirty="0">
                <a:solidFill>
                  <a:schemeClr val="dk1"/>
                </a:solidFill>
                <a:latin typeface="Arial"/>
                <a:ea typeface="Arial"/>
                <a:cs typeface="Arial"/>
                <a:sym typeface="Arial"/>
              </a:rPr>
              <a:t>Develop a user-friendly CLI/GUI for interacting with the routing service.</a:t>
            </a:r>
            <a:endParaRPr sz="1400" b="0" i="0" u="none" strike="noStrike" cap="none" dirty="0">
              <a:solidFill>
                <a:srgbClr val="000000"/>
              </a:solidFill>
              <a:latin typeface="Arial"/>
              <a:ea typeface="Arial"/>
              <a:cs typeface="Arial"/>
              <a:sym typeface="Arial"/>
            </a:endParaRPr>
          </a:p>
          <a:p>
            <a:pPr marL="546100" marR="0" lvl="1" indent="-254000" algn="l"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Arial"/>
              <a:ea typeface="Arial"/>
              <a:cs typeface="Arial"/>
              <a:sym typeface="Arial"/>
            </a:endParaRPr>
          </a:p>
          <a:p>
            <a:pPr marL="203200" marR="0" lvl="1" algn="l" rtl="0">
              <a:lnSpc>
                <a:spcPct val="100000"/>
              </a:lnSpc>
              <a:spcBef>
                <a:spcPts val="0"/>
              </a:spcBef>
              <a:spcAft>
                <a:spcPts val="0"/>
              </a:spcAft>
              <a:buClr>
                <a:srgbClr val="000000"/>
              </a:buClr>
              <a:buSzPts val="1400"/>
            </a:pPr>
            <a:r>
              <a:rPr lang="en-GB" sz="1400" b="1" i="0" u="none" strike="noStrike" cap="none" dirty="0">
                <a:solidFill>
                  <a:schemeClr val="dk1"/>
                </a:solidFill>
                <a:latin typeface="Arial"/>
                <a:ea typeface="Arial"/>
                <a:cs typeface="Arial"/>
                <a:sym typeface="Arial"/>
              </a:rPr>
              <a:t>2.    Route Calculation Logic</a:t>
            </a:r>
            <a:r>
              <a:rPr lang="en-GB" sz="1400" b="0" i="0" u="none" strike="noStrike" cap="none" dirty="0">
                <a:solidFill>
                  <a:schemeClr val="dk1"/>
                </a:solidFill>
                <a:latin typeface="Arial"/>
                <a:ea typeface="Arial"/>
                <a:cs typeface="Arial"/>
                <a:sym typeface="Arial"/>
              </a:rPr>
              <a:t>: Implement Brute Force algorithm considering API data.</a:t>
            </a:r>
            <a:endParaRPr sz="1400" b="0" i="0" u="none" strike="noStrike" cap="none" dirty="0">
              <a:solidFill>
                <a:srgbClr val="000000"/>
              </a:solidFill>
              <a:latin typeface="Arial"/>
              <a:ea typeface="Arial"/>
              <a:cs typeface="Arial"/>
              <a:sym typeface="Arial"/>
            </a:endParaRPr>
          </a:p>
          <a:p>
            <a:pPr marL="546100" marR="0" lvl="1" indent="-254000" algn="l"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Arial"/>
              <a:ea typeface="Arial"/>
              <a:cs typeface="Arial"/>
              <a:sym typeface="Arial"/>
            </a:endParaRPr>
          </a:p>
          <a:p>
            <a:pPr marL="203200" marR="0" lvl="1" algn="l" rtl="0">
              <a:lnSpc>
                <a:spcPct val="100000"/>
              </a:lnSpc>
              <a:spcBef>
                <a:spcPts val="0"/>
              </a:spcBef>
              <a:spcAft>
                <a:spcPts val="0"/>
              </a:spcAft>
              <a:buClr>
                <a:srgbClr val="000000"/>
              </a:buClr>
              <a:buSzPts val="1400"/>
            </a:pPr>
            <a:r>
              <a:rPr lang="en-GB" sz="1400" b="1" i="0" u="none" strike="noStrike" cap="none" dirty="0">
                <a:solidFill>
                  <a:schemeClr val="dk1"/>
                </a:solidFill>
                <a:latin typeface="Arial"/>
                <a:ea typeface="Arial"/>
                <a:cs typeface="Arial"/>
                <a:sym typeface="Arial"/>
              </a:rPr>
              <a:t>3.    Implement the Interface: </a:t>
            </a:r>
            <a:r>
              <a:rPr lang="en-GB" sz="1400" b="0" i="0" u="none" strike="noStrike" cap="none" dirty="0">
                <a:solidFill>
                  <a:schemeClr val="dk1"/>
                </a:solidFill>
                <a:latin typeface="Arial"/>
                <a:ea typeface="Arial"/>
                <a:cs typeface="Arial"/>
                <a:sym typeface="Arial"/>
              </a:rPr>
              <a:t>Define flexible interface methods for route calculation.</a:t>
            </a:r>
            <a:endParaRPr sz="1400" b="0" i="0" u="none" strike="noStrike" cap="none" dirty="0">
              <a:solidFill>
                <a:srgbClr val="000000"/>
              </a:solidFill>
              <a:latin typeface="Arial"/>
              <a:ea typeface="Arial"/>
              <a:cs typeface="Arial"/>
              <a:sym typeface="Arial"/>
            </a:endParaRPr>
          </a:p>
          <a:p>
            <a:pPr marL="546100" marR="0" lvl="1" indent="-254000" algn="l"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Arial"/>
              <a:ea typeface="Arial"/>
              <a:cs typeface="Arial"/>
              <a:sym typeface="Arial"/>
            </a:endParaRPr>
          </a:p>
          <a:p>
            <a:pPr marL="203200" marR="0" lvl="1" algn="l" rtl="0">
              <a:lnSpc>
                <a:spcPct val="100000"/>
              </a:lnSpc>
              <a:spcBef>
                <a:spcPts val="0"/>
              </a:spcBef>
              <a:spcAft>
                <a:spcPts val="0"/>
              </a:spcAft>
              <a:buClr>
                <a:srgbClr val="000000"/>
              </a:buClr>
              <a:buSzPts val="1400"/>
            </a:pPr>
            <a:r>
              <a:rPr lang="en-GB" b="1" dirty="0">
                <a:solidFill>
                  <a:schemeClr val="dk1"/>
                </a:solidFill>
              </a:rPr>
              <a:t>4</a:t>
            </a:r>
            <a:r>
              <a:rPr lang="en-GB" sz="1400" b="1" i="0" u="none" strike="noStrike" cap="none" dirty="0">
                <a:solidFill>
                  <a:schemeClr val="dk1"/>
                </a:solidFill>
                <a:latin typeface="Arial"/>
                <a:ea typeface="Arial"/>
                <a:cs typeface="Arial"/>
                <a:sym typeface="Arial"/>
              </a:rPr>
              <a:t>.    Demonstration</a:t>
            </a:r>
            <a:r>
              <a:rPr lang="en-GB" sz="1400" b="0" i="0" u="none" strike="noStrike" cap="none" dirty="0">
                <a:solidFill>
                  <a:schemeClr val="dk1"/>
                </a:solidFill>
                <a:latin typeface="Arial"/>
                <a:ea typeface="Arial"/>
                <a:cs typeface="Arial"/>
                <a:sym typeface="Arial"/>
              </a:rPr>
              <a:t>: Showcase the routing service with the chosen interface.</a:t>
            </a:r>
            <a:endParaRPr sz="1400" b="0" i="0" u="none" strike="noStrike" cap="none" dirty="0">
              <a:solidFill>
                <a:srgbClr val="000000"/>
              </a:solidFill>
              <a:latin typeface="Arial"/>
              <a:ea typeface="Arial"/>
              <a:cs typeface="Arial"/>
              <a:sym typeface="Arial"/>
            </a:endParaRPr>
          </a:p>
          <a:p>
            <a:pPr marL="342900" marR="0" lvl="0" indent="-24765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1120</Words>
  <Application>Microsoft Office PowerPoint</Application>
  <PresentationFormat>On-screen Show (16:9)</PresentationFormat>
  <Paragraphs>120</Paragraphs>
  <Slides>13</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Alegreya</vt:lpstr>
      <vt:lpstr>Calibri</vt:lpstr>
      <vt:lpstr>Inter SemiBold</vt:lpstr>
      <vt:lpstr>Century Gothic</vt:lpstr>
      <vt:lpstr>Inter Black</vt:lpstr>
      <vt:lpstr>Inter ExtraBold</vt:lpstr>
      <vt:lpstr>Office Theme</vt:lpstr>
      <vt:lpstr>Simple Light</vt:lpstr>
      <vt:lpstr>Minor Project  Title: Rail Metro App Using Dijkstra’s And ACO Algorithm   </vt:lpstr>
      <vt:lpstr>Introduction.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Title: Public Transportation Efficiency Enhancement System</dc:title>
  <cp:lastModifiedBy>UJESH SISODIA</cp:lastModifiedBy>
  <cp:revision>4</cp:revision>
  <dcterms:modified xsi:type="dcterms:W3CDTF">2023-10-30T07:57:01Z</dcterms:modified>
</cp:coreProperties>
</file>