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omic Sans" charset="1" panose="03000702030302020204"/>
      <p:regular r:id="rId14"/>
    </p:embeddedFont>
    <p:embeddedFont>
      <p:font typeface="Comic Sans Bold" charset="1" panose="03000902030302020204"/>
      <p:regular r:id="rId15"/>
    </p:embeddedFont>
    <p:embeddedFont>
      <p:font typeface="Comic Sans Italics" charset="1" panose="03000702030302060204"/>
      <p:regular r:id="rId16"/>
    </p:embeddedFont>
    <p:embeddedFont>
      <p:font typeface="Comic Sans Bold Italics" charset="1" panose="03000902030302060204"/>
      <p:regular r:id="rId17"/>
    </p:embeddedFont>
    <p:embeddedFont>
      <p:font typeface="Public Sans" charset="1" panose="00000000000000000000"/>
      <p:regular r:id="rId18"/>
    </p:embeddedFont>
    <p:embeddedFont>
      <p:font typeface="Public Sans Bold" charset="1" panose="00000000000000000000"/>
      <p:regular r:id="rId19"/>
    </p:embeddedFont>
    <p:embeddedFont>
      <p:font typeface="Public Sans Italics" charset="1" panose="00000000000000000000"/>
      <p:regular r:id="rId20"/>
    </p:embeddedFont>
    <p:embeddedFont>
      <p:font typeface="Public Sans Bold Italics" charset="1" panose="00000000000000000000"/>
      <p:regular r:id="rId21"/>
    </p:embeddedFont>
    <p:embeddedFont>
      <p:font typeface="Public Sans Thin" charset="1" panose="00000000000000000000"/>
      <p:regular r:id="rId22"/>
    </p:embeddedFont>
    <p:embeddedFont>
      <p:font typeface="Public Sans Thin Italics" charset="1" panose="00000000000000000000"/>
      <p:regular r:id="rId23"/>
    </p:embeddedFont>
    <p:embeddedFont>
      <p:font typeface="Public Sans Medium" charset="1" panose="00000000000000000000"/>
      <p:regular r:id="rId24"/>
    </p:embeddedFont>
    <p:embeddedFont>
      <p:font typeface="Public Sans Medium Italics" charset="1" panose="00000000000000000000"/>
      <p:regular r:id="rId25"/>
    </p:embeddedFont>
    <p:embeddedFont>
      <p:font typeface="Public Sans Heavy" charset="1" panose="00000000000000000000"/>
      <p:regular r:id="rId26"/>
    </p:embeddedFont>
    <p:embeddedFont>
      <p:font typeface="Public Sans Heavy Italics" charset="1" panose="00000000000000000000"/>
      <p:regular r:id="rId27"/>
    </p:embeddedFont>
    <p:embeddedFont>
      <p:font typeface="Canva Sans" charset="1" panose="020B0503030501040103"/>
      <p:regular r:id="rId28"/>
    </p:embeddedFont>
    <p:embeddedFont>
      <p:font typeface="Canva Sans Bold" charset="1" panose="020B0803030501040103"/>
      <p:regular r:id="rId29"/>
    </p:embeddedFont>
    <p:embeddedFont>
      <p:font typeface="Canva Sans Italics" charset="1" panose="020B0503030501040103"/>
      <p:regular r:id="rId30"/>
    </p:embeddedFont>
    <p:embeddedFont>
      <p:font typeface="Canva Sans Bold Italics" charset="1" panose="020B0803030501040103"/>
      <p:regular r:id="rId31"/>
    </p:embeddedFont>
    <p:embeddedFont>
      <p:font typeface="Canva Sans Medium" charset="1" panose="020B0603030501040103"/>
      <p:regular r:id="rId32"/>
    </p:embeddedFont>
    <p:embeddedFont>
      <p:font typeface="Canva Sans Medium Italics" charset="1" panose="020B06030305010401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970611" y="3384790"/>
            <a:ext cx="14239855" cy="2453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6"/>
              </a:lnSpc>
            </a:pPr>
            <a:r>
              <a:rPr lang="en-US" sz="9964">
                <a:solidFill>
                  <a:srgbClr val="000000"/>
                </a:solidFill>
                <a:latin typeface="DM Sans Bold"/>
              </a:rPr>
              <a:t>Principles of Computer System - 2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89189" y="6273778"/>
            <a:ext cx="9509623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PROJECT - File Distribution System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844731" y="7490942"/>
            <a:ext cx="6332339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omic Sans"/>
              </a:rPr>
              <a:t>By - Arnava Srivastava (B22AI009)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omic Sans"/>
              </a:rPr>
              <a:t>and Samay Mehar (B22AI048)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48523" y="2435227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09"/>
                </a:lnTo>
                <a:lnTo>
                  <a:pt x="0" y="610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488242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Overview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3799723"/>
            <a:ext cx="9338071" cy="511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</a:pPr>
            <a:r>
              <a:rPr lang="en-US" sz="2723" spc="163">
                <a:solidFill>
                  <a:srgbClr val="000000"/>
                </a:solidFill>
                <a:latin typeface="DM Sans"/>
              </a:rPr>
              <a:t>The File Sharing System is a distributed application that enables clients to interact with a central server to perform file-related operations such as uploading, downloading, and listing files in a directory. </a:t>
            </a:r>
          </a:p>
          <a:p>
            <a:pPr algn="l">
              <a:lnSpc>
                <a:spcPts val="3676"/>
              </a:lnSpc>
            </a:pPr>
          </a:p>
          <a:p>
            <a:pPr algn="l" marL="0" indent="0" lvl="0">
              <a:lnSpc>
                <a:spcPts val="3676"/>
              </a:lnSpc>
              <a:spcBef>
                <a:spcPct val="0"/>
              </a:spcBef>
            </a:pPr>
            <a:r>
              <a:rPr lang="en-US" sz="2723" spc="163">
                <a:solidFill>
                  <a:srgbClr val="000000"/>
                </a:solidFill>
                <a:latin typeface="DM Sans"/>
              </a:rPr>
              <a:t>The system incorporates concepts from Operating Systems (OS) and Computer Networks, including process synchronization and resource allocation, to ensure secure and efficient file sharing among multiple clients.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7940" y="3544721"/>
            <a:ext cx="7025086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Concepts used in the project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155358" y="1170261"/>
            <a:ext cx="8818192" cy="8224470"/>
            <a:chOff x="0" y="0"/>
            <a:chExt cx="2951962" cy="27532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51962" cy="2753209"/>
            </a:xfrm>
            <a:custGeom>
              <a:avLst/>
              <a:gdLst/>
              <a:ahLst/>
              <a:cxnLst/>
              <a:rect r="r" b="b" t="t" l="l"/>
              <a:pathLst>
                <a:path h="2753209" w="2951962">
                  <a:moveTo>
                    <a:pt x="13169" y="0"/>
                  </a:moveTo>
                  <a:lnTo>
                    <a:pt x="2938793" y="0"/>
                  </a:lnTo>
                  <a:cubicBezTo>
                    <a:pt x="2946066" y="0"/>
                    <a:pt x="2951962" y="5896"/>
                    <a:pt x="2951962" y="13169"/>
                  </a:cubicBezTo>
                  <a:lnTo>
                    <a:pt x="2951962" y="2740040"/>
                  </a:lnTo>
                  <a:cubicBezTo>
                    <a:pt x="2951962" y="2747313"/>
                    <a:pt x="2946066" y="2753209"/>
                    <a:pt x="2938793" y="2753209"/>
                  </a:cubicBezTo>
                  <a:lnTo>
                    <a:pt x="13169" y="2753209"/>
                  </a:lnTo>
                  <a:cubicBezTo>
                    <a:pt x="5896" y="2753209"/>
                    <a:pt x="0" y="2747313"/>
                    <a:pt x="0" y="2740040"/>
                  </a:cubicBezTo>
                  <a:lnTo>
                    <a:pt x="0" y="13169"/>
                  </a:lnTo>
                  <a:cubicBezTo>
                    <a:pt x="0" y="5896"/>
                    <a:pt x="5896" y="0"/>
                    <a:pt x="1316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951962" cy="2667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8155358" y="1328271"/>
            <a:ext cx="8762261" cy="7811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8587" indent="-234293" lvl="1">
              <a:lnSpc>
                <a:spcPts val="2930"/>
              </a:lnSpc>
              <a:buFont typeface="Arial"/>
              <a:buChar char="•"/>
            </a:pPr>
            <a:r>
              <a:rPr lang="en-US" sz="2170" spc="34" u="sng">
                <a:solidFill>
                  <a:srgbClr val="000000"/>
                </a:solidFill>
                <a:latin typeface="DM Sans Bold"/>
              </a:rPr>
              <a:t>Client-Server Architecture</a:t>
            </a:r>
            <a:r>
              <a:rPr lang="en-US" sz="2170" spc="34">
                <a:solidFill>
                  <a:srgbClr val="000000"/>
                </a:solidFill>
                <a:latin typeface="DM Sans Medium"/>
              </a:rPr>
              <a:t>: </a:t>
            </a:r>
            <a:r>
              <a:rPr lang="en-US" sz="2170" spc="34">
                <a:solidFill>
                  <a:srgbClr val="000000"/>
                </a:solidFill>
                <a:latin typeface="DM Sans"/>
              </a:rPr>
              <a:t>Implemented a client-server model where the server manages file storage and resource allocation, while clients interact with the server to perform file operations.</a:t>
            </a:r>
          </a:p>
          <a:p>
            <a:pPr algn="l">
              <a:lnSpc>
                <a:spcPts val="2930"/>
              </a:lnSpc>
            </a:pPr>
          </a:p>
          <a:p>
            <a:pPr algn="l" marL="468587" indent="-234293" lvl="1">
              <a:lnSpc>
                <a:spcPts val="2930"/>
              </a:lnSpc>
              <a:buFont typeface="Arial"/>
              <a:buChar char="•"/>
            </a:pPr>
            <a:r>
              <a:rPr lang="en-US" sz="2170" spc="34" u="sng">
                <a:solidFill>
                  <a:srgbClr val="000000"/>
                </a:solidFill>
                <a:latin typeface="DM Sans Bold"/>
              </a:rPr>
              <a:t>Socket Programming</a:t>
            </a:r>
            <a:r>
              <a:rPr lang="en-US" sz="2170" spc="34">
                <a:solidFill>
                  <a:srgbClr val="000000"/>
                </a:solidFill>
                <a:latin typeface="DM Sans"/>
              </a:rPr>
              <a:t>: Utilized TCP/IP sockets for communication between clients and the server over the network.</a:t>
            </a:r>
          </a:p>
          <a:p>
            <a:pPr algn="l">
              <a:lnSpc>
                <a:spcPts val="2930"/>
              </a:lnSpc>
            </a:pPr>
          </a:p>
          <a:p>
            <a:pPr algn="l" marL="468587" indent="-234293" lvl="1">
              <a:lnSpc>
                <a:spcPts val="2930"/>
              </a:lnSpc>
              <a:buFont typeface="Arial"/>
              <a:buChar char="•"/>
            </a:pPr>
            <a:r>
              <a:rPr lang="en-US" sz="2170" spc="34" u="sng">
                <a:solidFill>
                  <a:srgbClr val="000000"/>
                </a:solidFill>
                <a:latin typeface="DM Sans Semi-Bold"/>
              </a:rPr>
              <a:t>File Management</a:t>
            </a:r>
            <a:r>
              <a:rPr lang="en-US" sz="2170" spc="34">
                <a:solidFill>
                  <a:srgbClr val="000000"/>
                </a:solidFill>
                <a:latin typeface="DM Sans Semi-Bold"/>
              </a:rPr>
              <a:t>:</a:t>
            </a:r>
            <a:r>
              <a:rPr lang="en-US" sz="2170" spc="34">
                <a:solidFill>
                  <a:srgbClr val="000000"/>
                </a:solidFill>
                <a:latin typeface="DM Sans"/>
              </a:rPr>
              <a:t> Supported file operations such as uploading and downloading, simulating file system functionalities.</a:t>
            </a:r>
          </a:p>
          <a:p>
            <a:pPr algn="l">
              <a:lnSpc>
                <a:spcPts val="2930"/>
              </a:lnSpc>
            </a:pPr>
          </a:p>
          <a:p>
            <a:pPr algn="l" marL="468587" indent="-234293" lvl="1">
              <a:lnSpc>
                <a:spcPts val="2930"/>
              </a:lnSpc>
              <a:buFont typeface="Arial"/>
              <a:buChar char="•"/>
            </a:pPr>
            <a:r>
              <a:rPr lang="en-US" sz="2170" spc="34" u="sng">
                <a:solidFill>
                  <a:srgbClr val="000000"/>
                </a:solidFill>
                <a:latin typeface="DM Sans Semi-Bold"/>
              </a:rPr>
              <a:t>Resource Allocation</a:t>
            </a:r>
            <a:r>
              <a:rPr lang="en-US" sz="2170" spc="34">
                <a:solidFill>
                  <a:srgbClr val="000000"/>
                </a:solidFill>
                <a:latin typeface="DM Sans Semi-Bold"/>
              </a:rPr>
              <a:t>:</a:t>
            </a:r>
            <a:r>
              <a:rPr lang="en-US" sz="2170" spc="34">
                <a:solidFill>
                  <a:srgbClr val="000000"/>
                </a:solidFill>
                <a:latin typeface="DM Sans"/>
              </a:rPr>
              <a:t> Employed the Banker's algorithm to allocate and manage resources dynamically, preventing deadlock and ensuring safety.</a:t>
            </a:r>
          </a:p>
          <a:p>
            <a:pPr algn="l">
              <a:lnSpc>
                <a:spcPts val="2930"/>
              </a:lnSpc>
            </a:pPr>
          </a:p>
          <a:p>
            <a:pPr algn="l" marL="468587" indent="-234293" lvl="1">
              <a:lnSpc>
                <a:spcPts val="2930"/>
              </a:lnSpc>
              <a:buFont typeface="Arial"/>
              <a:buChar char="•"/>
            </a:pPr>
            <a:r>
              <a:rPr lang="en-US" sz="2170" spc="34" u="sng">
                <a:solidFill>
                  <a:srgbClr val="000000"/>
                </a:solidFill>
                <a:latin typeface="DM Sans Semi-Bold"/>
              </a:rPr>
              <a:t>Process Synchronization</a:t>
            </a:r>
            <a:r>
              <a:rPr lang="en-US" sz="2170" spc="34">
                <a:solidFill>
                  <a:srgbClr val="000000"/>
                </a:solidFill>
                <a:latin typeface="DM Sans Semi-Bold"/>
              </a:rPr>
              <a:t>:</a:t>
            </a:r>
            <a:r>
              <a:rPr lang="en-US" sz="2170" spc="34">
                <a:solidFill>
                  <a:srgbClr val="000000"/>
                </a:solidFill>
                <a:latin typeface="DM Sans"/>
              </a:rPr>
              <a:t> Implemented Peterson's algorithm to handle critical sections for concurrent access to shared resources, ensuring mutual exclusion.</a:t>
            </a:r>
          </a:p>
          <a:p>
            <a:pPr algn="l">
              <a:lnSpc>
                <a:spcPts val="293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905" y="2906316"/>
            <a:ext cx="10554449" cy="1201511"/>
          </a:xfrm>
          <a:custGeom>
            <a:avLst/>
            <a:gdLst/>
            <a:ahLst/>
            <a:cxnLst/>
            <a:rect r="r" b="b" t="t" l="l"/>
            <a:pathLst>
              <a:path h="1201511" w="10554449">
                <a:moveTo>
                  <a:pt x="0" y="0"/>
                </a:moveTo>
                <a:lnTo>
                  <a:pt x="10554449" y="0"/>
                </a:lnTo>
                <a:lnTo>
                  <a:pt x="10554449" y="1201511"/>
                </a:lnTo>
                <a:lnTo>
                  <a:pt x="0" y="1201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FF3131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77905" y="5900980"/>
            <a:ext cx="9966833" cy="4177443"/>
          </a:xfrm>
          <a:custGeom>
            <a:avLst/>
            <a:gdLst/>
            <a:ahLst/>
            <a:cxnLst/>
            <a:rect r="r" b="b" t="t" l="l"/>
            <a:pathLst>
              <a:path h="4177443" w="9966833">
                <a:moveTo>
                  <a:pt x="0" y="0"/>
                </a:moveTo>
                <a:lnTo>
                  <a:pt x="9966833" y="0"/>
                </a:lnTo>
                <a:lnTo>
                  <a:pt x="9966833" y="4177442"/>
                </a:lnTo>
                <a:lnTo>
                  <a:pt x="0" y="4177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FF3131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441960" y="575860"/>
            <a:ext cx="7499528" cy="108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90"/>
              </a:lnSpc>
            </a:pPr>
            <a:r>
              <a:rPr lang="en-US" sz="8340">
                <a:solidFill>
                  <a:srgbClr val="000000"/>
                </a:solidFill>
                <a:latin typeface="DM Sans Bold"/>
              </a:rPr>
              <a:t>How to use ?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605365"/>
            <a:ext cx="16611829" cy="1184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6993" indent="-378496" lvl="1">
              <a:lnSpc>
                <a:spcPts val="4733"/>
              </a:lnSpc>
              <a:buFont typeface="Arial"/>
              <a:buChar char="•"/>
            </a:pPr>
            <a:r>
              <a:rPr lang="en-US" sz="3506" spc="210">
                <a:solidFill>
                  <a:srgbClr val="000000"/>
                </a:solidFill>
                <a:latin typeface="DM Sans"/>
              </a:rPr>
              <a:t>Run the “server_new.py” file to initiate the server and start listening for requests on the IP : 172.31.4.87 and port number : 9999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51580"/>
            <a:ext cx="16650382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Next run the “client.py” code file (in separate terminal or computer) to connect to the server and use the implemented functionalities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302367"/>
            <a:ext cx="9835226" cy="6366187"/>
          </a:xfrm>
          <a:custGeom>
            <a:avLst/>
            <a:gdLst/>
            <a:ahLst/>
            <a:cxnLst/>
            <a:rect r="r" b="b" t="t" l="l"/>
            <a:pathLst>
              <a:path h="6366187" w="9835226">
                <a:moveTo>
                  <a:pt x="0" y="0"/>
                </a:moveTo>
                <a:lnTo>
                  <a:pt x="9835226" y="0"/>
                </a:lnTo>
                <a:lnTo>
                  <a:pt x="9835226" y="6366187"/>
                </a:lnTo>
                <a:lnTo>
                  <a:pt x="0" y="6366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93" r="-18256" b="0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723289" y="916806"/>
            <a:ext cx="1505003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Demonstration and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46471"/>
            <a:ext cx="16439217" cy="91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4"/>
              </a:lnSpc>
              <a:spcBef>
                <a:spcPct val="0"/>
              </a:spcBef>
            </a:pPr>
            <a:r>
              <a:rPr lang="en-US" sz="2699" spc="161">
                <a:solidFill>
                  <a:srgbClr val="000000"/>
                </a:solidFill>
                <a:latin typeface="Comic Sans"/>
              </a:rPr>
              <a:t>Demo video clearly shows working of the client-server architecture. Below are some snippets of the results.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08562" y="3235692"/>
            <a:ext cx="6055330" cy="6292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</a:pPr>
            <a:r>
              <a:rPr lang="en-US" sz="3249">
                <a:solidFill>
                  <a:srgbClr val="000000"/>
                </a:solidFill>
                <a:latin typeface="Canva Sans"/>
              </a:rPr>
              <a:t>Here we see Client-2 operating with the network.</a:t>
            </a:r>
          </a:p>
          <a:p>
            <a:pPr algn="l">
              <a:lnSpc>
                <a:spcPts val="4548"/>
              </a:lnSpc>
            </a:pPr>
            <a:r>
              <a:rPr lang="en-US" sz="3249">
                <a:solidFill>
                  <a:srgbClr val="000000"/>
                </a:solidFill>
                <a:latin typeface="Canva Sans"/>
              </a:rPr>
              <a:t>It successfully downloads and lists files from the server.</a:t>
            </a:r>
          </a:p>
          <a:p>
            <a:pPr algn="l">
              <a:lnSpc>
                <a:spcPts val="4548"/>
              </a:lnSpc>
            </a:pPr>
          </a:p>
          <a:p>
            <a:pPr algn="l">
              <a:lnSpc>
                <a:spcPts val="4548"/>
              </a:lnSpc>
            </a:pPr>
            <a:r>
              <a:rPr lang="en-US" sz="3249">
                <a:solidFill>
                  <a:srgbClr val="000000"/>
                </a:solidFill>
                <a:latin typeface="Canva Sans"/>
              </a:rPr>
              <a:t>Also we see Banker’s Algorithm in action, wherein resources are safely allocated and it prompts whenever unsafe resources are allocated.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94392" y="3890887"/>
            <a:ext cx="12099217" cy="3269880"/>
          </a:xfrm>
          <a:custGeom>
            <a:avLst/>
            <a:gdLst/>
            <a:ahLst/>
            <a:cxnLst/>
            <a:rect r="r" b="b" t="t" l="l"/>
            <a:pathLst>
              <a:path h="3269880" w="12099217">
                <a:moveTo>
                  <a:pt x="0" y="0"/>
                </a:moveTo>
                <a:lnTo>
                  <a:pt x="12099216" y="0"/>
                </a:lnTo>
                <a:lnTo>
                  <a:pt x="12099216" y="3269880"/>
                </a:lnTo>
                <a:lnTo>
                  <a:pt x="0" y="3269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74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03968" y="1219200"/>
            <a:ext cx="1505003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Demonstration and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1392" y="2532715"/>
            <a:ext cx="16439217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Comic Sans"/>
              </a:rPr>
              <a:t>Demo video clearly shows working of the client-server architecture. Below are some snippets of the results.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1392" y="7341742"/>
            <a:ext cx="16635192" cy="1131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</a:pPr>
            <a:r>
              <a:rPr lang="en-US" sz="3249">
                <a:solidFill>
                  <a:srgbClr val="000000"/>
                </a:solidFill>
                <a:latin typeface="Canva Sans"/>
              </a:rPr>
              <a:t>Above picture illustrates that the server handles multiple client requests from different IP’s. Thus, network connection is correctly implemented.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09719" y="2639048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623474" y="2957426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40753"/>
            <a:ext cx="8604221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Applications in real - world scenarios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99268"/>
            <a:ext cx="9022032" cy="5630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8316" indent="-279158" lvl="1">
              <a:lnSpc>
                <a:spcPts val="3491"/>
              </a:lnSpc>
              <a:buFont typeface="Arial"/>
              <a:buChar char="•"/>
            </a:pPr>
            <a:r>
              <a:rPr lang="en-US" sz="2585" spc="155" u="sng">
                <a:solidFill>
                  <a:srgbClr val="000000"/>
                </a:solidFill>
                <a:latin typeface="DM Sans Bold"/>
              </a:rPr>
              <a:t>Cl</a:t>
            </a:r>
            <a:r>
              <a:rPr lang="en-US" sz="2585" spc="155" u="sng">
                <a:solidFill>
                  <a:srgbClr val="000000"/>
                </a:solidFill>
                <a:latin typeface="DM Sans Bold"/>
              </a:rPr>
              <a:t>oud Storage Services: </a:t>
            </a:r>
          </a:p>
          <a:p>
            <a:pPr algn="l" marL="1116632" indent="-372211" lvl="2">
              <a:lnSpc>
                <a:spcPts val="3491"/>
              </a:lnSpc>
              <a:buFont typeface="Arial"/>
              <a:buChar char="⚬"/>
            </a:pPr>
            <a:r>
              <a:rPr lang="en-US" sz="2585" spc="155" u="none">
                <a:solidFill>
                  <a:srgbClr val="000000"/>
                </a:solidFill>
                <a:latin typeface="DM Sans"/>
              </a:rPr>
              <a:t>Platforms like Dropbox, Google Drive, and OneDrive employ distributed systems to store and manage user files across multiple servers.</a:t>
            </a:r>
          </a:p>
          <a:p>
            <a:pPr algn="l" marL="558316" indent="-279158" lvl="1">
              <a:lnSpc>
                <a:spcPts val="3491"/>
              </a:lnSpc>
              <a:buFont typeface="Arial"/>
              <a:buChar char="•"/>
            </a:pPr>
            <a:r>
              <a:rPr lang="en-US" sz="2585" spc="155" u="sng">
                <a:solidFill>
                  <a:srgbClr val="000000"/>
                </a:solidFill>
                <a:latin typeface="DM Sans Bold"/>
              </a:rPr>
              <a:t>Collaborative Document Editing:</a:t>
            </a:r>
          </a:p>
          <a:p>
            <a:pPr algn="l" marL="1116632" indent="-372211" lvl="2">
              <a:lnSpc>
                <a:spcPts val="3491"/>
              </a:lnSpc>
              <a:buFont typeface="Arial"/>
              <a:buChar char="⚬"/>
            </a:pPr>
            <a:r>
              <a:rPr lang="en-US" sz="2585" spc="155" u="none">
                <a:solidFill>
                  <a:srgbClr val="000000"/>
                </a:solidFill>
                <a:latin typeface="DM Sans"/>
              </a:rPr>
              <a:t>Applications such as Google Docs and Microsoft Office Online</a:t>
            </a:r>
          </a:p>
          <a:p>
            <a:pPr algn="l" marL="558316" indent="-279158" lvl="1">
              <a:lnSpc>
                <a:spcPts val="3491"/>
              </a:lnSpc>
              <a:buFont typeface="Arial"/>
              <a:buChar char="•"/>
            </a:pPr>
            <a:r>
              <a:rPr lang="en-US" sz="2585" spc="155" u="sng">
                <a:solidFill>
                  <a:srgbClr val="000000"/>
                </a:solidFill>
                <a:latin typeface="DM Sans Semi-Bold"/>
              </a:rPr>
              <a:t>Version Control Systems:</a:t>
            </a:r>
          </a:p>
          <a:p>
            <a:pPr algn="l" marL="1116632" indent="-372211" lvl="2">
              <a:lnSpc>
                <a:spcPts val="3491"/>
              </a:lnSpc>
              <a:buFont typeface="Arial"/>
              <a:buChar char="⚬"/>
            </a:pPr>
            <a:r>
              <a:rPr lang="en-US" sz="2585" spc="155" u="none">
                <a:solidFill>
                  <a:srgbClr val="000000"/>
                </a:solidFill>
                <a:latin typeface="DM Sans"/>
              </a:rPr>
              <a:t>Version control systems like Git and Subversion allow developers to collaborate on software projects.</a:t>
            </a:r>
          </a:p>
          <a:p>
            <a:pPr algn="l" marL="0" indent="0" lvl="0">
              <a:lnSpc>
                <a:spcPts val="30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DAGELYs36RA</dc:identifier>
  <dcterms:modified xsi:type="dcterms:W3CDTF">2011-08-01T06:04:30Z</dcterms:modified>
  <cp:revision>1</cp:revision>
  <dc:title>Blue Doodle Project Presentation</dc:title>
</cp:coreProperties>
</file>