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2df4e429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2df4e42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2df4e429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2df4e42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d2df4e429_0_2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d2df4e42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2df4e429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2df4e42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d2df4e429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d2df4e42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d2df4e429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d2df4e42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d2df4e429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2df4e42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d2df4e429_0_3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d2df4e42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d2df4e429_0_3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d2df4e42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d2df4e429_0_3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d2df4e42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d2df4e429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2df4e42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d2df4e429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d2df4e42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2df4e42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2df4e4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2df4e429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2df4e42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d2df4e42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d2df4e4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d2df4e429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2df4e42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d2df4e429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d2df4e42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d2df4e429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d2df4e4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d2df4e429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2df4e4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d2df4e429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d2df4e4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d2df4e429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d2df4e4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d2df4e429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d2df4e4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2df4e429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2df4e4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2df4e429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2df4e4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2df4e42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2df4e4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2df4e429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2df4e4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2df4e429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2df4e4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2df4e429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2df4e4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2df4e429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2df4e42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gif"/><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gif"/><Relationship Id="rId4" Type="http://schemas.openxmlformats.org/officeDocument/2006/relationships/image" Target="../media/image8.png"/><Relationship Id="rId5"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18.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1" Type="http://schemas.openxmlformats.org/officeDocument/2006/relationships/hyperlink" Target="https://aws.amazon.com/braket/" TargetMode="External"/><Relationship Id="rId10" Type="http://schemas.openxmlformats.org/officeDocument/2006/relationships/hyperlink" Target="https://books.google.co.in/books/about/Quantum_Computing_for_Computer_Scientist.html?id=U1chAwAAQBAJ&amp;printsec=frontcover&amp;source=kp_read_button&amp;redir_esc=y#v=onepage&amp;q&amp;f=false" TargetMode="External"/><Relationship Id="rId13" Type="http://schemas.openxmlformats.org/officeDocument/2006/relationships/hyperlink" Target="https://www.nature.com/articles/s41586-019-1666-5" TargetMode="External"/><Relationship Id="rId12" Type="http://schemas.openxmlformats.org/officeDocument/2006/relationships/hyperlink" Target="https://github.com/quantumlib/Cirq" TargetMode="External"/><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https://github.com/Qiskit/qiskit-iqx-tutorials" TargetMode="External"/><Relationship Id="rId4" Type="http://schemas.openxmlformats.org/officeDocument/2006/relationships/hyperlink" Target="https://qiskit.org/textbook/preface.html" TargetMode="External"/><Relationship Id="rId9" Type="http://schemas.openxmlformats.org/officeDocument/2006/relationships/hyperlink" Target="https://www.dwavesys.com/quantum-computing" TargetMode="External"/><Relationship Id="rId15" Type="http://schemas.openxmlformats.org/officeDocument/2006/relationships/hyperlink" Target="https://quantumcomputingreport.com/" TargetMode="External"/><Relationship Id="rId14" Type="http://schemas.openxmlformats.org/officeDocument/2006/relationships/hyperlink" Target="https://quantumchallenge19.com/" TargetMode="External"/><Relationship Id="rId5" Type="http://schemas.openxmlformats.org/officeDocument/2006/relationships/hyperlink" Target="https://medium.com/qiskit/recap-2019-qiskit-camp-asia-26e02dfbd51e" TargetMode="External"/><Relationship Id="rId6" Type="http://schemas.openxmlformats.org/officeDocument/2006/relationships/hyperlink" Target="https://quantumzeitgeist.com/interactive-map-of-quantum-computing-companies-from-around-the-globe/" TargetMode="External"/><Relationship Id="rId7" Type="http://schemas.openxmlformats.org/officeDocument/2006/relationships/hyperlink" Target="https://www.youtube.com/playlist?list=PLh7C25oO7PW3yQe1pe5K8v22nfhFlGg5w" TargetMode="External"/><Relationship Id="rId8" Type="http://schemas.openxmlformats.org/officeDocument/2006/relationships/hyperlink" Target="https://www.rigetti.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quantum-computing.ibm.com/" TargetMode="External"/><Relationship Id="rId4" Type="http://schemas.openxmlformats.org/officeDocument/2006/relationships/hyperlink" Target="https://community.qiskit.org/textbook/" TargetMode="External"/><Relationship Id="rId5" Type="http://schemas.openxmlformats.org/officeDocument/2006/relationships/hyperlink" Target="https://github.com/Yoghurtyam/IndiQ" TargetMode="External"/><Relationship Id="rId6" Type="http://schemas.openxmlformats.org/officeDocument/2006/relationships/hyperlink" Target="http://qiskit.slac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Brief Introduction to Quantum Computing and Qiskit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Samanvay Sharma</a:t>
            </a:r>
            <a:endParaRPr sz="2400"/>
          </a:p>
          <a:p>
            <a:pPr indent="0" lvl="0" marL="0" rtl="0" algn="l">
              <a:spcBef>
                <a:spcPts val="0"/>
              </a:spcBef>
              <a:spcAft>
                <a:spcPts val="0"/>
              </a:spcAft>
              <a:buNone/>
            </a:pPr>
            <a:r>
              <a:rPr lang="en" sz="2400"/>
              <a:t>Qiskit Advocate, </a:t>
            </a:r>
            <a:r>
              <a:rPr lang="en" sz="2400"/>
              <a:t>IndiQ Meetups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60950" y="304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2"/>
          <p:cNvPicPr preferRelativeResize="0"/>
          <p:nvPr/>
        </p:nvPicPr>
        <p:blipFill>
          <a:blip r:embed="rId3">
            <a:alphaModFix/>
          </a:blip>
          <a:stretch>
            <a:fillRect/>
          </a:stretch>
        </p:blipFill>
        <p:spPr>
          <a:xfrm>
            <a:off x="0" y="4012"/>
            <a:ext cx="9144000" cy="5139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60950" y="304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3"/>
          <p:cNvPicPr preferRelativeResize="0"/>
          <p:nvPr/>
        </p:nvPicPr>
        <p:blipFill>
          <a:blip r:embed="rId3">
            <a:alphaModFix/>
          </a:blip>
          <a:stretch>
            <a:fillRect/>
          </a:stretch>
        </p:blipFill>
        <p:spPr>
          <a:xfrm>
            <a:off x="0" y="-50293"/>
            <a:ext cx="9144000" cy="5148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 that make QC Different</a:t>
            </a:r>
            <a:endParaRPr/>
          </a:p>
        </p:txBody>
      </p:sp>
      <p:sp>
        <p:nvSpPr>
          <p:cNvPr id="172" name="Google Shape;172;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Superposition</a:t>
            </a:r>
            <a:endParaRPr b="1"/>
          </a:p>
          <a:p>
            <a:pPr indent="457200" lvl="0" marL="0" rtl="0" algn="l">
              <a:spcBef>
                <a:spcPts val="1600"/>
              </a:spcBef>
              <a:spcAft>
                <a:spcPts val="0"/>
              </a:spcAft>
              <a:buNone/>
            </a:pPr>
            <a:r>
              <a:rPr lang="en"/>
              <a:t>Exponential speedups as number of qubits grow </a:t>
            </a:r>
            <a:endParaRPr/>
          </a:p>
          <a:p>
            <a:pPr indent="-317500" lvl="0" marL="457200" rtl="0" algn="l">
              <a:spcBef>
                <a:spcPts val="1600"/>
              </a:spcBef>
              <a:spcAft>
                <a:spcPts val="0"/>
              </a:spcAft>
              <a:buSzPts val="1400"/>
              <a:buChar char="●"/>
            </a:pPr>
            <a:r>
              <a:rPr b="1" lang="en"/>
              <a:t>Entanglement </a:t>
            </a:r>
            <a:endParaRPr b="1"/>
          </a:p>
          <a:p>
            <a:pPr indent="457200" lvl="0" marL="0" rtl="0" algn="l">
              <a:spcBef>
                <a:spcPts val="1600"/>
              </a:spcBef>
              <a:spcAft>
                <a:spcPts val="0"/>
              </a:spcAft>
              <a:buNone/>
            </a:pPr>
            <a:r>
              <a:rPr lang="en"/>
              <a:t>Spooky action at a distance. </a:t>
            </a:r>
            <a:endParaRPr/>
          </a:p>
          <a:p>
            <a:pPr indent="-317500" lvl="0" marL="457200" rtl="0" algn="l">
              <a:spcBef>
                <a:spcPts val="1600"/>
              </a:spcBef>
              <a:spcAft>
                <a:spcPts val="0"/>
              </a:spcAft>
              <a:buSzPts val="1400"/>
              <a:buChar char="●"/>
            </a:pPr>
            <a:r>
              <a:rPr b="1" lang="en"/>
              <a:t>Reversible computing </a:t>
            </a:r>
            <a:endParaRPr b="1"/>
          </a:p>
          <a:p>
            <a:pPr indent="0" lvl="0" marL="0" rtl="0" algn="l">
              <a:spcBef>
                <a:spcPts val="1600"/>
              </a:spcBef>
              <a:spcAft>
                <a:spcPts val="0"/>
              </a:spcAft>
              <a:buNone/>
            </a:pPr>
            <a:r>
              <a:rPr lang="en"/>
              <a:t>	10</a:t>
            </a:r>
            <a:r>
              <a:rPr baseline="30000" lang="en"/>
              <a:t>-15</a:t>
            </a:r>
            <a:r>
              <a:rPr lang="en"/>
              <a:t>W vs 20kW</a:t>
            </a:r>
            <a:endParaRPr/>
          </a:p>
          <a:p>
            <a:pPr indent="-317500" lvl="0" marL="457200" rtl="0" algn="l">
              <a:spcBef>
                <a:spcPts val="1600"/>
              </a:spcBef>
              <a:spcAft>
                <a:spcPts val="0"/>
              </a:spcAft>
              <a:buSzPts val="1400"/>
              <a:buChar char="●"/>
            </a:pPr>
            <a:r>
              <a:rPr b="1" lang="en"/>
              <a:t>Privacy </a:t>
            </a:r>
            <a:r>
              <a:rPr lang="en"/>
              <a:t>(No-cloning theorem)</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Quantum Algorithms</a:t>
            </a:r>
            <a:endParaRPr/>
          </a:p>
        </p:txBody>
      </p:sp>
      <p:sp>
        <p:nvSpPr>
          <p:cNvPr id="178" name="Google Shape;178;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Shor’s factorization algorithm</a:t>
            </a:r>
            <a:endParaRPr/>
          </a:p>
          <a:p>
            <a:pPr indent="-317500" lvl="0" marL="457200" rtl="0" algn="l">
              <a:spcBef>
                <a:spcPts val="1600"/>
              </a:spcBef>
              <a:spcAft>
                <a:spcPts val="0"/>
              </a:spcAft>
              <a:buSzPts val="1400"/>
              <a:buChar char="●"/>
            </a:pPr>
            <a:r>
              <a:rPr lang="en"/>
              <a:t>Grover’s search algorithm</a:t>
            </a:r>
            <a:endParaRPr/>
          </a:p>
          <a:p>
            <a:pPr indent="-317500" lvl="0" marL="457200" rtl="0" algn="l">
              <a:spcBef>
                <a:spcPts val="1600"/>
              </a:spcBef>
              <a:spcAft>
                <a:spcPts val="0"/>
              </a:spcAft>
              <a:buSzPts val="1400"/>
              <a:buChar char="●"/>
            </a:pPr>
            <a:r>
              <a:rPr lang="en"/>
              <a:t>Deutsch-Jozsa algorithm</a:t>
            </a:r>
            <a:endParaRPr/>
          </a:p>
          <a:p>
            <a:pPr indent="-317500" lvl="0" marL="457200" rtl="0" algn="l">
              <a:spcBef>
                <a:spcPts val="1600"/>
              </a:spcBef>
              <a:spcAft>
                <a:spcPts val="0"/>
              </a:spcAft>
              <a:buSzPts val="1400"/>
              <a:buChar char="●"/>
            </a:pPr>
            <a:r>
              <a:rPr lang="en"/>
              <a:t>HHL algorithm</a:t>
            </a:r>
            <a:endParaRPr/>
          </a:p>
          <a:p>
            <a:pPr indent="0" lvl="0" marL="0" rtl="0" algn="l">
              <a:spcBef>
                <a:spcPts val="1600"/>
              </a:spcBef>
              <a:spcAft>
                <a:spcPts val="0"/>
              </a:spcAft>
              <a:buNone/>
            </a:pPr>
            <a:r>
              <a:rPr lang="en"/>
              <a:t>Useful in the NISQ era - (these are mostly hybrid algorithms)</a:t>
            </a:r>
            <a:endParaRPr/>
          </a:p>
          <a:p>
            <a:pPr indent="-317500" lvl="0" marL="457200" rtl="0" algn="l">
              <a:spcBef>
                <a:spcPts val="1600"/>
              </a:spcBef>
              <a:spcAft>
                <a:spcPts val="0"/>
              </a:spcAft>
              <a:buSzPts val="1400"/>
              <a:buChar char="●"/>
            </a:pPr>
            <a:r>
              <a:rPr lang="en"/>
              <a:t>QAOA - Quantum Approximate Optimization Algorithm</a:t>
            </a:r>
            <a:endParaRPr/>
          </a:p>
          <a:p>
            <a:pPr indent="-317500" lvl="0" marL="457200" rtl="0" algn="l">
              <a:spcBef>
                <a:spcPts val="1600"/>
              </a:spcBef>
              <a:spcAft>
                <a:spcPts val="0"/>
              </a:spcAft>
              <a:buSzPts val="1400"/>
              <a:buChar char="●"/>
            </a:pPr>
            <a:r>
              <a:rPr lang="en"/>
              <a:t>VQE - Variational Quantum Eigensolver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84" name="Google Shape;184;p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Hard to build and retain qubits due to decoherence</a:t>
            </a:r>
            <a:endParaRPr/>
          </a:p>
          <a:p>
            <a:pPr indent="-317500" lvl="0" marL="457200" rtl="0" algn="l">
              <a:spcBef>
                <a:spcPts val="1600"/>
              </a:spcBef>
              <a:spcAft>
                <a:spcPts val="0"/>
              </a:spcAft>
              <a:buSzPts val="1400"/>
              <a:buChar char="●"/>
            </a:pPr>
            <a:r>
              <a:rPr lang="en"/>
              <a:t>High amount of noise </a:t>
            </a:r>
            <a:endParaRPr/>
          </a:p>
          <a:p>
            <a:pPr indent="-317500" lvl="0" marL="457200" rtl="0" algn="l">
              <a:spcBef>
                <a:spcPts val="1600"/>
              </a:spcBef>
              <a:spcAft>
                <a:spcPts val="0"/>
              </a:spcAft>
              <a:buSzPts val="1400"/>
              <a:buChar char="●"/>
            </a:pPr>
            <a:r>
              <a:rPr lang="en"/>
              <a:t>Need for better quantum algorithms (Optimization)</a:t>
            </a:r>
            <a:endParaRPr/>
          </a:p>
          <a:p>
            <a:pPr indent="-317500" lvl="0" marL="457200" rtl="0" algn="l">
              <a:spcBef>
                <a:spcPts val="1600"/>
              </a:spcBef>
              <a:spcAft>
                <a:spcPts val="0"/>
              </a:spcAft>
              <a:buSzPts val="1400"/>
              <a:buChar char="●"/>
            </a:pPr>
            <a:r>
              <a:rPr lang="en"/>
              <a:t>Algorithms like Shor’s can’t be implemented today</a:t>
            </a:r>
            <a:endParaRPr/>
          </a:p>
          <a:p>
            <a:pPr indent="0" lvl="0" marL="0" rtl="0" algn="l">
              <a:spcBef>
                <a:spcPts val="1600"/>
              </a:spcBef>
              <a:spcAft>
                <a:spcPts val="1600"/>
              </a:spcAft>
              <a:buNone/>
            </a:pPr>
            <a:r>
              <a:t/>
            </a:r>
            <a:endParaRPr/>
          </a:p>
        </p:txBody>
      </p:sp>
      <p:sp>
        <p:nvSpPr>
          <p:cNvPr id="185" name="Google Shape;185;p2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 hardwares have their own pros and cons</a:t>
            </a:r>
            <a:endParaRPr/>
          </a:p>
          <a:p>
            <a:pPr indent="-317500" lvl="0" marL="457200" rtl="0" algn="l">
              <a:spcBef>
                <a:spcPts val="1600"/>
              </a:spcBef>
              <a:spcAft>
                <a:spcPts val="0"/>
              </a:spcAft>
              <a:buSzPts val="1400"/>
              <a:buChar char="●"/>
            </a:pPr>
            <a:r>
              <a:rPr lang="en"/>
              <a:t>Data storage?</a:t>
            </a:r>
            <a:endParaRPr/>
          </a:p>
          <a:p>
            <a:pPr indent="-317500" lvl="0" marL="457200" rtl="0" algn="l">
              <a:spcBef>
                <a:spcPts val="1600"/>
              </a:spcBef>
              <a:spcAft>
                <a:spcPts val="1600"/>
              </a:spcAft>
              <a:buSzPts val="1400"/>
              <a:buChar char="●"/>
            </a:pPr>
            <a:r>
              <a:rPr lang="en"/>
              <a:t>Debugging?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49950" y="6271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Categories</a:t>
            </a:r>
            <a:endParaRPr/>
          </a:p>
        </p:txBody>
      </p:sp>
      <p:sp>
        <p:nvSpPr>
          <p:cNvPr id="191" name="Google Shape;191;p27"/>
          <p:cNvSpPr/>
          <p:nvPr/>
        </p:nvSpPr>
        <p:spPr>
          <a:xfrm>
            <a:off x="3791943" y="1762525"/>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Mechanics</a:t>
            </a:r>
            <a:endParaRPr>
              <a:solidFill>
                <a:srgbClr val="FFFFFF"/>
              </a:solidFill>
            </a:endParaRPr>
          </a:p>
        </p:txBody>
      </p:sp>
      <p:sp>
        <p:nvSpPr>
          <p:cNvPr id="192" name="Google Shape;192;p27"/>
          <p:cNvSpPr/>
          <p:nvPr/>
        </p:nvSpPr>
        <p:spPr>
          <a:xfrm>
            <a:off x="5562240" y="2662226"/>
            <a:ext cx="1538100" cy="442500"/>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Information</a:t>
            </a:r>
            <a:endParaRPr>
              <a:solidFill>
                <a:srgbClr val="FFFFFF"/>
              </a:solidFill>
            </a:endParaRPr>
          </a:p>
        </p:txBody>
      </p:sp>
      <p:sp>
        <p:nvSpPr>
          <p:cNvPr id="193" name="Google Shape;193;p27"/>
          <p:cNvSpPr/>
          <p:nvPr/>
        </p:nvSpPr>
        <p:spPr>
          <a:xfrm>
            <a:off x="2021647" y="2662226"/>
            <a:ext cx="1538100" cy="442500"/>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Computation</a:t>
            </a:r>
            <a:endParaRPr>
              <a:solidFill>
                <a:srgbClr val="FFFFFF"/>
              </a:solidFill>
            </a:endParaRPr>
          </a:p>
        </p:txBody>
      </p:sp>
      <p:sp>
        <p:nvSpPr>
          <p:cNvPr id="194" name="Google Shape;194;p27"/>
          <p:cNvSpPr/>
          <p:nvPr/>
        </p:nvSpPr>
        <p:spPr>
          <a:xfrm>
            <a:off x="1176400" y="3561928"/>
            <a:ext cx="1538100" cy="442500"/>
          </a:xfrm>
          <a:prstGeom prst="roundRect">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Gate based</a:t>
            </a:r>
            <a:endParaRPr>
              <a:solidFill>
                <a:srgbClr val="FFFFFF"/>
              </a:solidFill>
            </a:endParaRPr>
          </a:p>
        </p:txBody>
      </p:sp>
      <p:sp>
        <p:nvSpPr>
          <p:cNvPr id="195" name="Google Shape;195;p27"/>
          <p:cNvSpPr/>
          <p:nvPr/>
        </p:nvSpPr>
        <p:spPr>
          <a:xfrm>
            <a:off x="2866893" y="3561928"/>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Annealing , ...</a:t>
            </a:r>
            <a:endParaRPr>
              <a:solidFill>
                <a:srgbClr val="FFFFFF"/>
              </a:solidFill>
            </a:endParaRPr>
          </a:p>
        </p:txBody>
      </p:sp>
      <p:sp>
        <p:nvSpPr>
          <p:cNvPr id="196" name="Google Shape;196;p27"/>
          <p:cNvSpPr/>
          <p:nvPr/>
        </p:nvSpPr>
        <p:spPr>
          <a:xfrm>
            <a:off x="4717000" y="3561928"/>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Cryptography</a:t>
            </a:r>
            <a:endParaRPr>
              <a:solidFill>
                <a:srgbClr val="FFFFFF"/>
              </a:solidFill>
            </a:endParaRPr>
          </a:p>
        </p:txBody>
      </p:sp>
      <p:sp>
        <p:nvSpPr>
          <p:cNvPr id="197" name="Google Shape;197;p27"/>
          <p:cNvSpPr/>
          <p:nvPr/>
        </p:nvSpPr>
        <p:spPr>
          <a:xfrm>
            <a:off x="6407493" y="3561928"/>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Information Theory</a:t>
            </a:r>
            <a:endParaRPr>
              <a:solidFill>
                <a:srgbClr val="FFFFFF"/>
              </a:solidFill>
            </a:endParaRPr>
          </a:p>
        </p:txBody>
      </p:sp>
      <p:cxnSp>
        <p:nvCxnSpPr>
          <p:cNvPr id="198" name="Google Shape;198;p27"/>
          <p:cNvCxnSpPr>
            <a:stCxn id="191" idx="2"/>
            <a:endCxn id="192" idx="0"/>
          </p:cNvCxnSpPr>
          <p:nvPr/>
        </p:nvCxnSpPr>
        <p:spPr>
          <a:xfrm flipH="1" rot="-5400000">
            <a:off x="5217543" y="1548475"/>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9" name="Google Shape;199;p27"/>
          <p:cNvCxnSpPr>
            <a:stCxn id="193" idx="0"/>
            <a:endCxn id="191" idx="2"/>
          </p:cNvCxnSpPr>
          <p:nvPr/>
        </p:nvCxnSpPr>
        <p:spPr>
          <a:xfrm rot="-5400000">
            <a:off x="3447247" y="1548476"/>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0" name="Google Shape;200;p27"/>
          <p:cNvCxnSpPr>
            <a:stCxn id="193" idx="2"/>
            <a:endCxn id="195" idx="0"/>
          </p:cNvCxnSpPr>
          <p:nvPr/>
        </p:nvCxnSpPr>
        <p:spPr>
          <a:xfrm flipH="1" rot="-5400000">
            <a:off x="2984647" y="2910776"/>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1" name="Google Shape;201;p27"/>
          <p:cNvCxnSpPr>
            <a:stCxn id="194" idx="0"/>
            <a:endCxn id="193" idx="2"/>
          </p:cNvCxnSpPr>
          <p:nvPr/>
        </p:nvCxnSpPr>
        <p:spPr>
          <a:xfrm rot="-5400000">
            <a:off x="2139400" y="2910778"/>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2" name="Google Shape;202;p27"/>
          <p:cNvCxnSpPr>
            <a:stCxn id="192" idx="2"/>
            <a:endCxn id="197" idx="0"/>
          </p:cNvCxnSpPr>
          <p:nvPr/>
        </p:nvCxnSpPr>
        <p:spPr>
          <a:xfrm flipH="1" rot="-5400000">
            <a:off x="6525390" y="2910626"/>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3" name="Google Shape;203;p27"/>
          <p:cNvCxnSpPr>
            <a:stCxn id="196" idx="0"/>
            <a:endCxn id="192" idx="2"/>
          </p:cNvCxnSpPr>
          <p:nvPr/>
        </p:nvCxnSpPr>
        <p:spPr>
          <a:xfrm rot="-5400000">
            <a:off x="5680000" y="2910778"/>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4" name="Google Shape;204;p27"/>
          <p:cNvSpPr/>
          <p:nvPr/>
        </p:nvSpPr>
        <p:spPr>
          <a:xfrm>
            <a:off x="3791988" y="4461628"/>
            <a:ext cx="1538100" cy="442500"/>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Key Distribution</a:t>
            </a:r>
            <a:endParaRPr>
              <a:solidFill>
                <a:srgbClr val="FFFFFF"/>
              </a:solidFill>
            </a:endParaRPr>
          </a:p>
        </p:txBody>
      </p:sp>
      <p:sp>
        <p:nvSpPr>
          <p:cNvPr id="205" name="Google Shape;205;p27"/>
          <p:cNvSpPr/>
          <p:nvPr/>
        </p:nvSpPr>
        <p:spPr>
          <a:xfrm>
            <a:off x="5482481" y="4461628"/>
            <a:ext cx="1538100" cy="442500"/>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Quantum Error Correction</a:t>
            </a:r>
            <a:endParaRPr>
              <a:solidFill>
                <a:srgbClr val="FFFFFF"/>
              </a:solidFill>
            </a:endParaRPr>
          </a:p>
        </p:txBody>
      </p:sp>
      <p:cxnSp>
        <p:nvCxnSpPr>
          <p:cNvPr id="206" name="Google Shape;206;p27"/>
          <p:cNvCxnSpPr>
            <a:stCxn id="204" idx="0"/>
            <a:endCxn id="196" idx="2"/>
          </p:cNvCxnSpPr>
          <p:nvPr/>
        </p:nvCxnSpPr>
        <p:spPr>
          <a:xfrm rot="-5400000">
            <a:off x="4794888" y="3770578"/>
            <a:ext cx="457200" cy="924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7" name="Google Shape;207;p27"/>
          <p:cNvCxnSpPr>
            <a:stCxn id="205" idx="0"/>
            <a:endCxn id="196" idx="2"/>
          </p:cNvCxnSpPr>
          <p:nvPr/>
        </p:nvCxnSpPr>
        <p:spPr>
          <a:xfrm flipH="1" rot="5400000">
            <a:off x="5640131" y="3850228"/>
            <a:ext cx="457200" cy="7656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Qubit</a:t>
            </a:r>
            <a:endParaRPr/>
          </a:p>
        </p:txBody>
      </p:sp>
      <p:sp>
        <p:nvSpPr>
          <p:cNvPr id="213" name="Google Shape;213;p2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bloch sphere provides a representation of qubit state.</a:t>
            </a:r>
            <a:endParaRPr sz="1600"/>
          </a:p>
          <a:p>
            <a:pPr indent="-330200" lvl="0" marL="457200" rtl="0" algn="l">
              <a:spcBef>
                <a:spcPts val="0"/>
              </a:spcBef>
              <a:spcAft>
                <a:spcPts val="0"/>
              </a:spcAft>
              <a:buSzPts val="1600"/>
              <a:buChar char="●"/>
            </a:pPr>
            <a:r>
              <a:rPr lang="en" sz="1600"/>
              <a:t>State can be at any point on the surface of sphere.</a:t>
            </a:r>
            <a:endParaRPr sz="1600"/>
          </a:p>
          <a:p>
            <a:pPr indent="-330200" lvl="0" marL="457200" rtl="0" algn="l">
              <a:spcBef>
                <a:spcPts val="0"/>
              </a:spcBef>
              <a:spcAft>
                <a:spcPts val="0"/>
              </a:spcAft>
              <a:buSzPts val="1600"/>
              <a:buChar char="●"/>
            </a:pPr>
            <a:r>
              <a:rPr lang="en" sz="1600"/>
              <a:t>Measuring the qubit occurs along the Z-axis.</a:t>
            </a:r>
            <a:endParaRPr sz="1600"/>
          </a:p>
        </p:txBody>
      </p:sp>
      <p:pic>
        <p:nvPicPr>
          <p:cNvPr id="214" name="Google Shape;214;p28"/>
          <p:cNvPicPr preferRelativeResize="0"/>
          <p:nvPr/>
        </p:nvPicPr>
        <p:blipFill>
          <a:blip r:embed="rId3">
            <a:alphaModFix/>
          </a:blip>
          <a:stretch>
            <a:fillRect/>
          </a:stretch>
        </p:blipFill>
        <p:spPr>
          <a:xfrm>
            <a:off x="3915100" y="1496850"/>
            <a:ext cx="1509022" cy="269825"/>
          </a:xfrm>
          <a:prstGeom prst="rect">
            <a:avLst/>
          </a:prstGeom>
          <a:noFill/>
          <a:ln>
            <a:noFill/>
          </a:ln>
        </p:spPr>
      </p:pic>
      <p:pic>
        <p:nvPicPr>
          <p:cNvPr id="215" name="Google Shape;215;p28"/>
          <p:cNvPicPr preferRelativeResize="0"/>
          <p:nvPr/>
        </p:nvPicPr>
        <p:blipFill>
          <a:blip r:embed="rId4">
            <a:alphaModFix/>
          </a:blip>
          <a:stretch>
            <a:fillRect/>
          </a:stretch>
        </p:blipFill>
        <p:spPr>
          <a:xfrm>
            <a:off x="6964966" y="1465800"/>
            <a:ext cx="1627509" cy="331925"/>
          </a:xfrm>
          <a:prstGeom prst="rect">
            <a:avLst/>
          </a:prstGeom>
          <a:noFill/>
          <a:ln>
            <a:noFill/>
          </a:ln>
        </p:spPr>
      </p:pic>
      <p:pic>
        <p:nvPicPr>
          <p:cNvPr id="216" name="Google Shape;216;p28"/>
          <p:cNvPicPr preferRelativeResize="0"/>
          <p:nvPr/>
        </p:nvPicPr>
        <p:blipFill>
          <a:blip r:embed="rId5">
            <a:alphaModFix/>
          </a:blip>
          <a:stretch>
            <a:fillRect/>
          </a:stretch>
        </p:blipFill>
        <p:spPr>
          <a:xfrm>
            <a:off x="3731225" y="2635225"/>
            <a:ext cx="1876775" cy="1994075"/>
          </a:xfrm>
          <a:prstGeom prst="rect">
            <a:avLst/>
          </a:prstGeom>
          <a:noFill/>
          <a:ln>
            <a:noFill/>
          </a:ln>
        </p:spPr>
      </p:pic>
      <p:pic>
        <p:nvPicPr>
          <p:cNvPr id="217" name="Google Shape;217;p28"/>
          <p:cNvPicPr preferRelativeResize="0"/>
          <p:nvPr/>
        </p:nvPicPr>
        <p:blipFill>
          <a:blip r:embed="rId6">
            <a:alphaModFix/>
          </a:blip>
          <a:stretch>
            <a:fillRect/>
          </a:stretch>
        </p:blipFill>
        <p:spPr>
          <a:xfrm>
            <a:off x="5946445" y="3466300"/>
            <a:ext cx="3197558" cy="33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Pauli - X gate </a:t>
            </a:r>
            <a:endParaRPr/>
          </a:p>
        </p:txBody>
      </p:sp>
      <p:sp>
        <p:nvSpPr>
          <p:cNvPr id="223" name="Google Shape;223;p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Similar to classical NOT</a:t>
            </a:r>
            <a:endParaRPr sz="1600"/>
          </a:p>
          <a:p>
            <a:pPr indent="-330200" lvl="0" marL="457200" rtl="0" algn="l">
              <a:spcBef>
                <a:spcPts val="0"/>
              </a:spcBef>
              <a:spcAft>
                <a:spcPts val="0"/>
              </a:spcAft>
              <a:buSzPts val="1600"/>
              <a:buChar char="●"/>
            </a:pPr>
            <a:r>
              <a:rPr lang="en" sz="1600"/>
              <a:t>Flips |0&gt; to |1&gt; and vice versa</a:t>
            </a:r>
            <a:endParaRPr sz="1600"/>
          </a:p>
        </p:txBody>
      </p:sp>
      <p:pic>
        <p:nvPicPr>
          <p:cNvPr id="224" name="Google Shape;224;p29"/>
          <p:cNvPicPr preferRelativeResize="0"/>
          <p:nvPr/>
        </p:nvPicPr>
        <p:blipFill>
          <a:blip r:embed="rId3">
            <a:alphaModFix/>
          </a:blip>
          <a:stretch>
            <a:fillRect/>
          </a:stretch>
        </p:blipFill>
        <p:spPr>
          <a:xfrm>
            <a:off x="3349750" y="3604900"/>
            <a:ext cx="2343150" cy="1314450"/>
          </a:xfrm>
          <a:prstGeom prst="rect">
            <a:avLst/>
          </a:prstGeom>
          <a:noFill/>
          <a:ln>
            <a:noFill/>
          </a:ln>
        </p:spPr>
      </p:pic>
      <p:pic>
        <p:nvPicPr>
          <p:cNvPr id="225" name="Google Shape;225;p29"/>
          <p:cNvPicPr preferRelativeResize="0"/>
          <p:nvPr/>
        </p:nvPicPr>
        <p:blipFill>
          <a:blip r:embed="rId4">
            <a:alphaModFix/>
          </a:blip>
          <a:stretch>
            <a:fillRect/>
          </a:stretch>
        </p:blipFill>
        <p:spPr>
          <a:xfrm>
            <a:off x="4572000" y="0"/>
            <a:ext cx="3677200" cy="3677200"/>
          </a:xfrm>
          <a:prstGeom prst="rect">
            <a:avLst/>
          </a:prstGeom>
          <a:noFill/>
          <a:ln>
            <a:noFill/>
          </a:ln>
        </p:spPr>
      </p:pic>
      <p:pic>
        <p:nvPicPr>
          <p:cNvPr id="226" name="Google Shape;226;p29"/>
          <p:cNvPicPr preferRelativeResize="0"/>
          <p:nvPr/>
        </p:nvPicPr>
        <p:blipFill>
          <a:blip r:embed="rId5">
            <a:alphaModFix/>
          </a:blip>
          <a:stretch>
            <a:fillRect/>
          </a:stretch>
        </p:blipFill>
        <p:spPr>
          <a:xfrm>
            <a:off x="6125934" y="3834125"/>
            <a:ext cx="2814228" cy="8559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Hadamard (H) Gate</a:t>
            </a:r>
            <a:endParaRPr/>
          </a:p>
        </p:txBody>
      </p:sp>
      <p:sp>
        <p:nvSpPr>
          <p:cNvPr id="232" name="Google Shape;232;p3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Char char="●"/>
            </a:pPr>
            <a:r>
              <a:rPr lang="en" sz="1600"/>
              <a:t>Puts any state in an equal superposition of basis states (phase will vary)</a:t>
            </a:r>
            <a:endParaRPr sz="1600"/>
          </a:p>
        </p:txBody>
      </p:sp>
      <p:pic>
        <p:nvPicPr>
          <p:cNvPr id="233" name="Google Shape;233;p30"/>
          <p:cNvPicPr preferRelativeResize="0"/>
          <p:nvPr/>
        </p:nvPicPr>
        <p:blipFill>
          <a:blip r:embed="rId3">
            <a:alphaModFix/>
          </a:blip>
          <a:stretch>
            <a:fillRect/>
          </a:stretch>
        </p:blipFill>
        <p:spPr>
          <a:xfrm>
            <a:off x="4572000" y="58413"/>
            <a:ext cx="3672875" cy="3672875"/>
          </a:xfrm>
          <a:prstGeom prst="rect">
            <a:avLst/>
          </a:prstGeom>
          <a:noFill/>
          <a:ln>
            <a:noFill/>
          </a:ln>
        </p:spPr>
      </p:pic>
      <p:pic>
        <p:nvPicPr>
          <p:cNvPr id="234" name="Google Shape;234;p30"/>
          <p:cNvPicPr preferRelativeResize="0"/>
          <p:nvPr/>
        </p:nvPicPr>
        <p:blipFill>
          <a:blip r:embed="rId4">
            <a:alphaModFix/>
          </a:blip>
          <a:stretch>
            <a:fillRect/>
          </a:stretch>
        </p:blipFill>
        <p:spPr>
          <a:xfrm>
            <a:off x="3330775" y="3604900"/>
            <a:ext cx="2876550" cy="1314450"/>
          </a:xfrm>
          <a:prstGeom prst="rect">
            <a:avLst/>
          </a:prstGeom>
          <a:noFill/>
          <a:ln>
            <a:noFill/>
          </a:ln>
        </p:spPr>
      </p:pic>
      <p:pic>
        <p:nvPicPr>
          <p:cNvPr id="235" name="Google Shape;235;p30"/>
          <p:cNvPicPr preferRelativeResize="0"/>
          <p:nvPr/>
        </p:nvPicPr>
        <p:blipFill>
          <a:blip r:embed="rId5">
            <a:alphaModFix/>
          </a:blip>
          <a:stretch>
            <a:fillRect/>
          </a:stretch>
        </p:blipFill>
        <p:spPr>
          <a:xfrm>
            <a:off x="6701947" y="3819663"/>
            <a:ext cx="2092428" cy="884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CX/CNOT </a:t>
            </a:r>
            <a:endParaRPr/>
          </a:p>
          <a:p>
            <a:pPr indent="0" lvl="0" marL="0" rtl="0" algn="l">
              <a:spcBef>
                <a:spcPts val="0"/>
              </a:spcBef>
              <a:spcAft>
                <a:spcPts val="0"/>
              </a:spcAft>
              <a:buNone/>
            </a:pPr>
            <a:r>
              <a:t/>
            </a:r>
            <a:endParaRPr/>
          </a:p>
        </p:txBody>
      </p:sp>
      <p:sp>
        <p:nvSpPr>
          <p:cNvPr id="241" name="Google Shape;241;p3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(If…then)  -- XOR?</a:t>
            </a:r>
            <a:endParaRPr/>
          </a:p>
          <a:p>
            <a:pPr indent="-304800" lvl="0" marL="457200" rtl="0" algn="l">
              <a:spcBef>
                <a:spcPts val="1600"/>
              </a:spcBef>
              <a:spcAft>
                <a:spcPts val="0"/>
              </a:spcAft>
              <a:buSzPts val="1200"/>
              <a:buChar char="●"/>
            </a:pPr>
            <a:r>
              <a:rPr lang="en"/>
              <a:t>If (control = 1)</a:t>
            </a:r>
            <a:endParaRPr/>
          </a:p>
          <a:p>
            <a:pPr indent="0" lvl="0" marL="457200" rtl="0" algn="l">
              <a:spcBef>
                <a:spcPts val="1600"/>
              </a:spcBef>
              <a:spcAft>
                <a:spcPts val="0"/>
              </a:spcAft>
              <a:buNone/>
            </a:pPr>
            <a:r>
              <a:rPr lang="en"/>
              <a:t>{</a:t>
            </a:r>
            <a:endParaRPr/>
          </a:p>
          <a:p>
            <a:pPr indent="457200" lvl="0" marL="0" rtl="0" algn="l">
              <a:spcBef>
                <a:spcPts val="1600"/>
              </a:spcBef>
              <a:spcAft>
                <a:spcPts val="0"/>
              </a:spcAft>
              <a:buNone/>
            </a:pPr>
            <a:r>
              <a:rPr lang="en"/>
              <a:t>Then flip target qubit</a:t>
            </a:r>
            <a:endParaRPr/>
          </a:p>
          <a:p>
            <a:pPr indent="457200" lvl="0" marL="0" rtl="0" algn="l">
              <a:spcBef>
                <a:spcPts val="1600"/>
              </a:spcBef>
              <a:spcAft>
                <a:spcPts val="0"/>
              </a:spcAft>
              <a:buNone/>
            </a:pPr>
            <a:r>
              <a:rPr lang="en"/>
              <a:t>}</a:t>
            </a:r>
            <a:endParaRPr/>
          </a:p>
          <a:p>
            <a:pPr indent="0" lvl="0" marL="457200" rtl="0" algn="l">
              <a:spcBef>
                <a:spcPts val="1600"/>
              </a:spcBef>
              <a:spcAft>
                <a:spcPts val="1600"/>
              </a:spcAft>
              <a:buNone/>
            </a:pPr>
            <a:r>
              <a:t/>
            </a:r>
            <a:endParaRPr/>
          </a:p>
        </p:txBody>
      </p:sp>
      <p:pic>
        <p:nvPicPr>
          <p:cNvPr id="242" name="Google Shape;242;p31"/>
          <p:cNvPicPr preferRelativeResize="0"/>
          <p:nvPr/>
        </p:nvPicPr>
        <p:blipFill>
          <a:blip r:embed="rId3">
            <a:alphaModFix/>
          </a:blip>
          <a:stretch>
            <a:fillRect/>
          </a:stretch>
        </p:blipFill>
        <p:spPr>
          <a:xfrm>
            <a:off x="6849363" y="3731300"/>
            <a:ext cx="2224749" cy="1345274"/>
          </a:xfrm>
          <a:prstGeom prst="rect">
            <a:avLst/>
          </a:prstGeom>
          <a:noFill/>
          <a:ln>
            <a:noFill/>
          </a:ln>
        </p:spPr>
      </p:pic>
      <p:pic>
        <p:nvPicPr>
          <p:cNvPr id="243" name="Google Shape;243;p31"/>
          <p:cNvPicPr preferRelativeResize="0"/>
          <p:nvPr/>
        </p:nvPicPr>
        <p:blipFill>
          <a:blip r:embed="rId4">
            <a:alphaModFix/>
          </a:blip>
          <a:stretch>
            <a:fillRect/>
          </a:stretch>
        </p:blipFill>
        <p:spPr>
          <a:xfrm>
            <a:off x="3226650" y="3643613"/>
            <a:ext cx="3622725" cy="1520650"/>
          </a:xfrm>
          <a:prstGeom prst="rect">
            <a:avLst/>
          </a:prstGeom>
          <a:noFill/>
          <a:ln>
            <a:noFill/>
          </a:ln>
        </p:spPr>
      </p:pic>
      <p:pic>
        <p:nvPicPr>
          <p:cNvPr id="244" name="Google Shape;244;p31"/>
          <p:cNvPicPr preferRelativeResize="0"/>
          <p:nvPr/>
        </p:nvPicPr>
        <p:blipFill>
          <a:blip r:embed="rId5">
            <a:alphaModFix/>
          </a:blip>
          <a:stretch>
            <a:fillRect/>
          </a:stretch>
        </p:blipFill>
        <p:spPr>
          <a:xfrm>
            <a:off x="4237375" y="278475"/>
            <a:ext cx="4176774" cy="305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Recent QC Development in India: 2020 Budget speech by FM Nirmala Sitharaman</a:t>
            </a:r>
            <a:endParaRPr sz="2800"/>
          </a:p>
          <a:p>
            <a:pPr indent="0" lvl="0" marL="0" rtl="0" algn="l">
              <a:spcBef>
                <a:spcPts val="0"/>
              </a:spcBef>
              <a:spcAft>
                <a:spcPts val="0"/>
              </a:spcAft>
              <a:buNone/>
            </a:pPr>
            <a:r>
              <a:t/>
            </a:r>
            <a:endParaRPr sz="2800"/>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0" y="1919073"/>
            <a:ext cx="9144002" cy="23466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Qiskit?</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sz="2000"/>
              <a:t>SDK for working with Noisy Intermediate-Scale Quantum (NISQ) Computers</a:t>
            </a:r>
            <a:endParaRPr sz="2000"/>
          </a:p>
          <a:p>
            <a:pPr indent="-355600" lvl="0" marL="457200" rtl="0" algn="l">
              <a:spcBef>
                <a:spcPts val="0"/>
              </a:spcBef>
              <a:spcAft>
                <a:spcPts val="0"/>
              </a:spcAft>
              <a:buSzPts val="2000"/>
              <a:buChar char="●"/>
            </a:pPr>
            <a:r>
              <a:rPr lang="en" sz="2000"/>
              <a:t>Apache 2.o License</a:t>
            </a:r>
            <a:endParaRPr sz="2000"/>
          </a:p>
          <a:p>
            <a:pPr indent="-355600" lvl="0" marL="457200" rtl="0" algn="l">
              <a:spcBef>
                <a:spcPts val="0"/>
              </a:spcBef>
              <a:spcAft>
                <a:spcPts val="0"/>
              </a:spcAft>
              <a:buSzPts val="2000"/>
              <a:buChar char="●"/>
            </a:pPr>
            <a:r>
              <a:rPr lang="en" sz="2000"/>
              <a:t>Designed to be backend agnostic</a:t>
            </a:r>
            <a:endParaRPr sz="2000"/>
          </a:p>
          <a:p>
            <a:pPr indent="-355600" lvl="0" marL="457200" rtl="0" algn="l">
              <a:spcBef>
                <a:spcPts val="0"/>
              </a:spcBef>
              <a:spcAft>
                <a:spcPts val="0"/>
              </a:spcAft>
              <a:buSzPts val="2000"/>
              <a:buChar char="●"/>
            </a:pPr>
            <a:r>
              <a:rPr lang="en" sz="2000"/>
              <a:t>Includes out-of-the-box local simulators and support for running on IBMQ</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33"/>
          <p:cNvPicPr preferRelativeResize="0"/>
          <p:nvPr/>
        </p:nvPicPr>
        <p:blipFill>
          <a:blip r:embed="rId3">
            <a:alphaModFix/>
          </a:blip>
          <a:stretch>
            <a:fillRect/>
          </a:stretch>
        </p:blipFill>
        <p:spPr>
          <a:xfrm>
            <a:off x="0" y="-5"/>
            <a:ext cx="9144000" cy="51435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Qiskit Terra</a:t>
            </a:r>
            <a:endParaRPr/>
          </a:p>
          <a:p>
            <a:pPr indent="0" lvl="0" marL="0" rtl="0" algn="l">
              <a:spcBef>
                <a:spcPts val="0"/>
              </a:spcBef>
              <a:spcAft>
                <a:spcPts val="0"/>
              </a:spcAft>
              <a:buNone/>
            </a:pPr>
            <a:r>
              <a:rPr lang="en" sz="2000"/>
              <a:t>A solid foundation for quantum computing</a:t>
            </a:r>
            <a:endParaRPr sz="2000"/>
          </a:p>
        </p:txBody>
      </p:sp>
      <p:pic>
        <p:nvPicPr>
          <p:cNvPr id="260" name="Google Shape;260;p34"/>
          <p:cNvPicPr preferRelativeResize="0"/>
          <p:nvPr/>
        </p:nvPicPr>
        <p:blipFill>
          <a:blip r:embed="rId3">
            <a:alphaModFix/>
          </a:blip>
          <a:stretch>
            <a:fillRect/>
          </a:stretch>
        </p:blipFill>
        <p:spPr>
          <a:xfrm>
            <a:off x="7328525" y="273675"/>
            <a:ext cx="1428750" cy="142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Terra</a:t>
            </a:r>
            <a:endParaRPr/>
          </a:p>
        </p:txBody>
      </p:sp>
      <p:sp>
        <p:nvSpPr>
          <p:cNvPr id="266" name="Google Shape;266;p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Qiskit Terra provides the foundational roots for our software stack. Within Terra is a set of tools for composing quantum programs at the level of circuits and pulses, optimizing them for the constraints of a particular physical quantum processor, and managing the batched execution of experiments on remote-access backends. Terra is modularly constructed, simplifying the addition of extensions for circuit optimizations and backends.</a:t>
            </a:r>
            <a:endParaRPr/>
          </a:p>
        </p:txBody>
      </p:sp>
      <p:pic>
        <p:nvPicPr>
          <p:cNvPr id="267" name="Google Shape;267;p35"/>
          <p:cNvPicPr preferRelativeResize="0"/>
          <p:nvPr/>
        </p:nvPicPr>
        <p:blipFill>
          <a:blip r:embed="rId3">
            <a:alphaModFix/>
          </a:blip>
          <a:stretch>
            <a:fillRect/>
          </a:stretch>
        </p:blipFill>
        <p:spPr>
          <a:xfrm>
            <a:off x="3832950" y="966788"/>
            <a:ext cx="4876800" cy="320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Qiskit Aer</a:t>
            </a:r>
            <a:endParaRPr/>
          </a:p>
          <a:p>
            <a:pPr indent="0" lvl="0" marL="0" rtl="0" algn="l">
              <a:spcBef>
                <a:spcPts val="0"/>
              </a:spcBef>
              <a:spcAft>
                <a:spcPts val="0"/>
              </a:spcAft>
              <a:buNone/>
            </a:pPr>
            <a:r>
              <a:rPr lang="en" sz="2000"/>
              <a:t>A high performance simulator framework for quantum circuits</a:t>
            </a:r>
            <a:endParaRPr sz="2000"/>
          </a:p>
        </p:txBody>
      </p:sp>
      <p:pic>
        <p:nvPicPr>
          <p:cNvPr id="273" name="Google Shape;273;p36"/>
          <p:cNvPicPr preferRelativeResize="0"/>
          <p:nvPr/>
        </p:nvPicPr>
        <p:blipFill>
          <a:blip r:embed="rId3">
            <a:alphaModFix/>
          </a:blip>
          <a:stretch>
            <a:fillRect/>
          </a:stretch>
        </p:blipFill>
        <p:spPr>
          <a:xfrm>
            <a:off x="7338175" y="256000"/>
            <a:ext cx="1419225" cy="142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Aer</a:t>
            </a:r>
            <a:endParaRPr/>
          </a:p>
        </p:txBody>
      </p:sp>
      <p:sp>
        <p:nvSpPr>
          <p:cNvPr id="279" name="Google Shape;279;p3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Qiskit Aer provides a high performance simulator framework for the Qiskit software stack. It contains optimized C++ simulator backends for executing circuits compiled in Qiskit Terra, and tools for constructing highly configurable noise models for performing realistic noisy simulations of the errors that occur during execution on real devices.</a:t>
            </a:r>
            <a:endParaRPr/>
          </a:p>
        </p:txBody>
      </p:sp>
      <p:pic>
        <p:nvPicPr>
          <p:cNvPr id="280" name="Google Shape;280;p37"/>
          <p:cNvPicPr preferRelativeResize="0"/>
          <p:nvPr/>
        </p:nvPicPr>
        <p:blipFill>
          <a:blip r:embed="rId3">
            <a:alphaModFix/>
          </a:blip>
          <a:stretch>
            <a:fillRect/>
          </a:stretch>
        </p:blipFill>
        <p:spPr>
          <a:xfrm>
            <a:off x="4223600" y="914400"/>
            <a:ext cx="4343400" cy="3314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38"/>
          <p:cNvPicPr preferRelativeResize="0"/>
          <p:nvPr/>
        </p:nvPicPr>
        <p:blipFill>
          <a:blip r:embed="rId3">
            <a:alphaModFix/>
          </a:blip>
          <a:stretch>
            <a:fillRect/>
          </a:stretch>
        </p:blipFill>
        <p:spPr>
          <a:xfrm>
            <a:off x="7338175" y="260763"/>
            <a:ext cx="1419225" cy="1419225"/>
          </a:xfrm>
          <a:prstGeom prst="rect">
            <a:avLst/>
          </a:prstGeom>
          <a:noFill/>
          <a:ln>
            <a:noFill/>
          </a:ln>
        </p:spPr>
      </p:pic>
      <p:sp>
        <p:nvSpPr>
          <p:cNvPr id="286" name="Google Shape;286;p3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Qiskit Aqua</a:t>
            </a:r>
            <a:endParaRPr/>
          </a:p>
          <a:p>
            <a:pPr indent="0" lvl="0" marL="0" rtl="0" algn="l">
              <a:spcBef>
                <a:spcPts val="0"/>
              </a:spcBef>
              <a:spcAft>
                <a:spcPts val="0"/>
              </a:spcAft>
              <a:buNone/>
            </a:pPr>
            <a:r>
              <a:rPr lang="en" sz="2000"/>
              <a:t>Algorithms for quantum computing applications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Aqua</a:t>
            </a:r>
            <a:endParaRPr/>
          </a:p>
        </p:txBody>
      </p:sp>
      <p:sp>
        <p:nvSpPr>
          <p:cNvPr id="292" name="Google Shape;292;p3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Qiskit Aqua contains a library of cross-domain quantum algorithms upon which applications for near-term quantum computing can be built. Aqua is designed to be extensible, and employs a pluggable framework where quantum algorithms can easily be added. It currently allows the user to experiment on chemistry, AI, optimization and finance applications for near-term quantum computers.</a:t>
            </a:r>
            <a:endParaRPr/>
          </a:p>
        </p:txBody>
      </p:sp>
      <p:pic>
        <p:nvPicPr>
          <p:cNvPr id="293" name="Google Shape;293;p39"/>
          <p:cNvPicPr preferRelativeResize="0"/>
          <p:nvPr/>
        </p:nvPicPr>
        <p:blipFill>
          <a:blip r:embed="rId3">
            <a:alphaModFix/>
          </a:blip>
          <a:stretch>
            <a:fillRect/>
          </a:stretch>
        </p:blipFill>
        <p:spPr>
          <a:xfrm>
            <a:off x="4455913" y="1023938"/>
            <a:ext cx="3705225"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40"/>
          <p:cNvPicPr preferRelativeResize="0"/>
          <p:nvPr/>
        </p:nvPicPr>
        <p:blipFill>
          <a:blip r:embed="rId3">
            <a:alphaModFix/>
          </a:blip>
          <a:stretch>
            <a:fillRect/>
          </a:stretch>
        </p:blipFill>
        <p:spPr>
          <a:xfrm>
            <a:off x="7333413" y="256013"/>
            <a:ext cx="1428750" cy="1428750"/>
          </a:xfrm>
          <a:prstGeom prst="rect">
            <a:avLst/>
          </a:prstGeom>
          <a:noFill/>
          <a:ln>
            <a:noFill/>
          </a:ln>
        </p:spPr>
      </p:pic>
      <p:sp>
        <p:nvSpPr>
          <p:cNvPr id="299" name="Google Shape;299;p4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Qiskit Ignis</a:t>
            </a:r>
            <a:endParaRPr/>
          </a:p>
          <a:p>
            <a:pPr indent="0" lvl="0" marL="0" rtl="0" algn="l">
              <a:spcBef>
                <a:spcPts val="0"/>
              </a:spcBef>
              <a:spcAft>
                <a:spcPts val="0"/>
              </a:spcAft>
              <a:buNone/>
            </a:pPr>
            <a:r>
              <a:rPr lang="en" sz="2000"/>
              <a:t>Understanding and mitigating noise in quantum systems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Ignis</a:t>
            </a:r>
            <a:endParaRPr/>
          </a:p>
        </p:txBody>
      </p:sp>
      <p:sp>
        <p:nvSpPr>
          <p:cNvPr id="305" name="Google Shape;305;p4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Qiskit Ignis is a framework for understanding and mitigating noise in quantum circuits and systems. The experiments provided in Ignis are grouped into the topics of characterization, verification and mitigation. Characterization experiments are designed to measure noise parameters in the system. Verification experiments are designed to verify gate and small circuit performance. Mitigation experiments run calibration circuits that are analysed to generate mitigation routines that can be applied to arbitrary sets of results run on the same backend.</a:t>
            </a:r>
            <a:endParaRPr/>
          </a:p>
        </p:txBody>
      </p:sp>
      <p:pic>
        <p:nvPicPr>
          <p:cNvPr id="306" name="Google Shape;306;p41"/>
          <p:cNvPicPr preferRelativeResize="0"/>
          <p:nvPr/>
        </p:nvPicPr>
        <p:blipFill>
          <a:blip r:embed="rId3">
            <a:alphaModFix/>
          </a:blip>
          <a:stretch>
            <a:fillRect/>
          </a:stretch>
        </p:blipFill>
        <p:spPr>
          <a:xfrm>
            <a:off x="4091253" y="957263"/>
            <a:ext cx="4257675" cy="322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Quantum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Three quantum mechanical properties — superposition, entanglement, and interference — are used in quantum computing to manipulate the state of a qubit</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“This is a super-important quote”</a:t>
            </a:r>
            <a:endParaRPr>
              <a:solidFill>
                <a:schemeClr val="lt2"/>
              </a:solidFill>
            </a:endParaRPr>
          </a:p>
        </p:txBody>
      </p:sp>
      <p:cxnSp>
        <p:nvCxnSpPr>
          <p:cNvPr id="312" name="Google Shape;312;p4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313" name="Google Shape;313;p42"/>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 From an expert</a:t>
            </a:r>
            <a:endParaRPr/>
          </a:p>
        </p:txBody>
      </p:sp>
      <p:pic>
        <p:nvPicPr>
          <p:cNvPr id="314" name="Google Shape;314;p42"/>
          <p:cNvPicPr preferRelativeResize="0"/>
          <p:nvPr/>
        </p:nvPicPr>
        <p:blipFill>
          <a:blip r:embed="rId3">
            <a:alphaModFix/>
          </a:blip>
          <a:stretch>
            <a:fillRect/>
          </a:stretch>
        </p:blipFill>
        <p:spPr>
          <a:xfrm>
            <a:off x="993401" y="866536"/>
            <a:ext cx="7157200" cy="34104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General</a:t>
            </a:r>
            <a:endParaRPr sz="4800"/>
          </a:p>
          <a:p>
            <a:pPr indent="0" lvl="0" marL="0" rtl="0" algn="l">
              <a:spcBef>
                <a:spcPts val="0"/>
              </a:spcBef>
              <a:spcAft>
                <a:spcPts val="0"/>
              </a:spcAft>
              <a:buNone/>
            </a:pPr>
            <a:r>
              <a:rPr lang="en" sz="4800"/>
              <a:t>Resources:</a:t>
            </a:r>
            <a:endParaRPr sz="4800"/>
          </a:p>
        </p:txBody>
      </p:sp>
      <p:sp>
        <p:nvSpPr>
          <p:cNvPr id="320" name="Google Shape;320;p43"/>
          <p:cNvSpPr txBox="1"/>
          <p:nvPr/>
        </p:nvSpPr>
        <p:spPr>
          <a:xfrm>
            <a:off x="4237350" y="488250"/>
            <a:ext cx="4475700" cy="414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u="sng">
                <a:solidFill>
                  <a:srgbClr val="FFFFFF"/>
                </a:solidFill>
                <a:hlinkClick r:id="rId3"/>
              </a:rPr>
              <a:t>Qiskit tutorials</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4"/>
              </a:rPr>
              <a:t>Qiskit textbook</a:t>
            </a:r>
            <a:r>
              <a:rPr lang="en">
                <a:solidFill>
                  <a:srgbClr val="FFFFFF"/>
                </a:solidFill>
              </a:rPr>
              <a:t>  </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5"/>
              </a:rPr>
              <a:t>Qiskit Camp projects</a:t>
            </a:r>
            <a:r>
              <a:rPr lang="en">
                <a:solidFill>
                  <a:srgbClr val="FFFFFF"/>
                </a:solidFill>
              </a:rPr>
              <a:t> - some project ideas </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6"/>
              </a:rPr>
              <a:t>Interactive map of various QC companies</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7"/>
              </a:rPr>
              <a:t>Q2B conference videos</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8"/>
              </a:rPr>
              <a:t>Rigetti Computing</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9"/>
              </a:rPr>
              <a:t>D Wave</a:t>
            </a:r>
            <a:r>
              <a:rPr lang="en">
                <a:solidFill>
                  <a:srgbClr val="FFFFFF"/>
                </a:solidFill>
              </a:rPr>
              <a:t> - quantum annealing </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0"/>
              </a:rPr>
              <a:t>Quantum computing for computer scientists</a:t>
            </a:r>
            <a:r>
              <a:rPr lang="en">
                <a:solidFill>
                  <a:srgbClr val="FFFFFF"/>
                </a:solidFill>
              </a:rPr>
              <a:t> - book</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1"/>
              </a:rPr>
              <a:t>Amazon braket</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2"/>
              </a:rPr>
              <a:t>Google Cirq</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3"/>
              </a:rPr>
              <a:t>Google quantum supremacy paper</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4"/>
              </a:rPr>
              <a:t>IBM Quantum Challenge 2019</a:t>
            </a:r>
            <a:endParaRPr>
              <a:solidFill>
                <a:srgbClr val="FFFFFF"/>
              </a:solidFill>
            </a:endParaRPr>
          </a:p>
          <a:p>
            <a:pPr indent="-317500" lvl="0" marL="457200" rtl="0" algn="l">
              <a:spcBef>
                <a:spcPts val="0"/>
              </a:spcBef>
              <a:spcAft>
                <a:spcPts val="0"/>
              </a:spcAft>
              <a:buClr>
                <a:srgbClr val="FFFFFF"/>
              </a:buClr>
              <a:buSzPts val="1400"/>
              <a:buChar char="●"/>
            </a:pPr>
            <a:r>
              <a:rPr lang="en" u="sng">
                <a:solidFill>
                  <a:srgbClr val="FFFFFF"/>
                </a:solidFill>
                <a:hlinkClick r:id="rId15"/>
              </a:rPr>
              <a:t>Quantum Computing Report</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Meetup</a:t>
            </a:r>
            <a:endParaRPr sz="4800"/>
          </a:p>
          <a:p>
            <a:pPr indent="0" lvl="0" marL="0" rtl="0" algn="l">
              <a:spcBef>
                <a:spcPts val="0"/>
              </a:spcBef>
              <a:spcAft>
                <a:spcPts val="0"/>
              </a:spcAft>
              <a:buNone/>
            </a:pPr>
            <a:r>
              <a:rPr lang="en" sz="4800"/>
              <a:t>Resources:</a:t>
            </a:r>
            <a:endParaRPr sz="4800"/>
          </a:p>
        </p:txBody>
      </p:sp>
      <p:sp>
        <p:nvSpPr>
          <p:cNvPr id="326" name="Google Shape;326;p44"/>
          <p:cNvSpPr txBox="1"/>
          <p:nvPr/>
        </p:nvSpPr>
        <p:spPr>
          <a:xfrm>
            <a:off x="4237350" y="488250"/>
            <a:ext cx="4475700" cy="41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Dashboard Experience: </a:t>
            </a:r>
            <a:r>
              <a:rPr lang="en" u="sng">
                <a:solidFill>
                  <a:srgbClr val="FFFFFF"/>
                </a:solidFill>
                <a:hlinkClick r:id="rId3"/>
              </a:rPr>
              <a:t>https://quantum-computing.ibm.com/</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Qiskit Textbook: </a:t>
            </a:r>
            <a:r>
              <a:rPr lang="en" u="sng">
                <a:solidFill>
                  <a:srgbClr val="FFFFFF"/>
                </a:solidFill>
                <a:hlinkClick r:id="rId4"/>
              </a:rPr>
              <a:t>https://community.qiskit.org/textbook/</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Slides and Hands-on Materials: </a:t>
            </a:r>
            <a:r>
              <a:rPr lang="en" u="sng">
                <a:solidFill>
                  <a:srgbClr val="FFFFFF"/>
                </a:solidFill>
                <a:hlinkClick r:id="rId5"/>
              </a:rPr>
              <a:t>https://github.com/Yoghurtyam/IndiQ</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Discussion/Q&amp;A Channel: </a:t>
            </a:r>
            <a:r>
              <a:rPr lang="en" u="sng">
                <a:solidFill>
                  <a:srgbClr val="FFFFFF"/>
                </a:solidFill>
                <a:hlinkClick r:id="rId6"/>
              </a:rPr>
              <a:t>http://qiskit.slack.com/</a:t>
            </a:r>
            <a:r>
              <a:rPr lang="en" sz="2000">
                <a:solidFill>
                  <a:srgbClr val="FFFFFF"/>
                </a:solidFill>
              </a:rPr>
              <a:t> </a:t>
            </a:r>
            <a:r>
              <a:rPr lang="en">
                <a:solidFill>
                  <a:srgbClr val="FFFFFF"/>
                </a:solidFill>
              </a:rPr>
              <a:t>(#india)</a:t>
            </a:r>
            <a:endParaRPr>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Tharrmashastha SAPV</a:t>
            </a:r>
            <a:endParaRPr sz="2000"/>
          </a:p>
          <a:p>
            <a:pPr indent="0" lvl="0" marL="0" rtl="0" algn="l">
              <a:spcBef>
                <a:spcPts val="0"/>
              </a:spcBef>
              <a:spcAft>
                <a:spcPts val="0"/>
              </a:spcAft>
              <a:buNone/>
            </a:pPr>
            <a:r>
              <a:rPr lang="en" sz="2000"/>
              <a:t>Sagnik Chatterjee</a:t>
            </a:r>
            <a:endParaRPr sz="2000"/>
          </a:p>
          <a:p>
            <a:pPr indent="0" lvl="0" marL="0" rtl="0" algn="l">
              <a:spcBef>
                <a:spcPts val="0"/>
              </a:spcBef>
              <a:spcAft>
                <a:spcPts val="0"/>
              </a:spcAft>
              <a:buNone/>
            </a:pPr>
            <a:r>
              <a:rPr lang="en" sz="2000"/>
              <a:t>Nakul Aggarwal</a:t>
            </a:r>
            <a:endParaRPr sz="2000"/>
          </a:p>
          <a:p>
            <a:pPr indent="0" lvl="0" marL="0" rtl="0" algn="l">
              <a:spcBef>
                <a:spcPts val="0"/>
              </a:spcBef>
              <a:spcAft>
                <a:spcPts val="0"/>
              </a:spcAft>
              <a:buNone/>
            </a:pPr>
            <a:r>
              <a:rPr lang="en" sz="2000"/>
              <a:t>BraQIIIT &amp; IIIT-D</a:t>
            </a:r>
            <a:endParaRPr sz="20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
        <p:nvSpPr>
          <p:cNvPr id="332" name="Google Shape;332;p4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Special T</a:t>
            </a:r>
            <a:r>
              <a:rPr lang="en" sz="3000"/>
              <a:t>hanks!</a:t>
            </a:r>
            <a:endParaRPr sz="3000"/>
          </a:p>
        </p:txBody>
      </p:sp>
      <p:pic>
        <p:nvPicPr>
          <p:cNvPr id="333" name="Google Shape;333;p45"/>
          <p:cNvPicPr preferRelativeResize="0"/>
          <p:nvPr/>
        </p:nvPicPr>
        <p:blipFill>
          <a:blip r:embed="rId3">
            <a:alphaModFix/>
          </a:blip>
          <a:stretch>
            <a:fillRect/>
          </a:stretch>
        </p:blipFill>
        <p:spPr>
          <a:xfrm>
            <a:off x="3498325" y="1047750"/>
            <a:ext cx="5410200" cy="304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Contact us</a:t>
            </a:r>
            <a:r>
              <a:rPr lang="en" sz="3000"/>
              <a:t>!</a:t>
            </a:r>
            <a:endParaRPr sz="3000"/>
          </a:p>
        </p:txBody>
      </p:sp>
      <p:sp>
        <p:nvSpPr>
          <p:cNvPr id="339" name="Google Shape;339;p4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IndiQ</a:t>
            </a:r>
            <a:endParaRPr sz="1600"/>
          </a:p>
          <a:p>
            <a:pPr indent="0" lvl="0" marL="0" rtl="0" algn="l">
              <a:spcBef>
                <a:spcPts val="0"/>
              </a:spcBef>
              <a:spcAft>
                <a:spcPts val="0"/>
              </a:spcAft>
              <a:buNone/>
            </a:pPr>
            <a:r>
              <a:rPr lang="en" sz="1600"/>
              <a:t>indiqmeetups@gmail.com</a:t>
            </a:r>
            <a:endParaRPr sz="1600"/>
          </a:p>
          <a:p>
            <a:pPr indent="0" lvl="0" marL="0" rtl="0" algn="l">
              <a:spcBef>
                <a:spcPts val="0"/>
              </a:spcBef>
              <a:spcAft>
                <a:spcPts val="0"/>
              </a:spcAft>
              <a:buNone/>
            </a:pPr>
            <a:r>
              <a:rPr lang="en" sz="1600"/>
              <a:t>twitter.com/IndiQmeetups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Website coming soon at indiq.in</a:t>
            </a:r>
            <a:endParaRPr sz="16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340" name="Google Shape;340;p46"/>
          <p:cNvPicPr preferRelativeResize="0"/>
          <p:nvPr/>
        </p:nvPicPr>
        <p:blipFill>
          <a:blip r:embed="rId3">
            <a:alphaModFix/>
          </a:blip>
          <a:stretch>
            <a:fillRect/>
          </a:stretch>
        </p:blipFill>
        <p:spPr>
          <a:xfrm>
            <a:off x="3393497" y="990000"/>
            <a:ext cx="5628702" cy="316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Superposition</a:t>
            </a:r>
            <a:endParaRPr/>
          </a:p>
        </p:txBody>
      </p:sp>
      <p:sp>
        <p:nvSpPr>
          <p:cNvPr id="86" name="Google Shape;86;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Superposition refers to a combination of states we would ordinarily describe independently. To make a classical analogy, if you play two musical notes at once, what you will hear is a superposition of the two notes.</a:t>
            </a:r>
            <a:endParaRPr/>
          </a:p>
        </p:txBody>
      </p:sp>
      <p:pic>
        <p:nvPicPr>
          <p:cNvPr id="87" name="Google Shape;87;p16"/>
          <p:cNvPicPr preferRelativeResize="0"/>
          <p:nvPr/>
        </p:nvPicPr>
        <p:blipFill rotWithShape="1">
          <a:blip r:embed="rId3">
            <a:alphaModFix/>
          </a:blip>
          <a:srcRect b="0" l="854" r="15336" t="0"/>
          <a:stretch/>
        </p:blipFill>
        <p:spPr>
          <a:xfrm>
            <a:off x="3185250" y="0"/>
            <a:ext cx="59587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Entanglement</a:t>
            </a:r>
            <a:endParaRPr/>
          </a:p>
        </p:txBody>
      </p:sp>
      <p:sp>
        <p:nvSpPr>
          <p:cNvPr id="93" name="Google Shape;93;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Entanglement is a famously counter-intuitive quantum phenomenon describing behavior we never see in the classical world. Entangled particles behave together as a system in ways that cannot be explained using classical logic.</a:t>
            </a:r>
            <a:endParaRPr/>
          </a:p>
        </p:txBody>
      </p:sp>
      <p:pic>
        <p:nvPicPr>
          <p:cNvPr id="94" name="Google Shape;94;p17"/>
          <p:cNvPicPr preferRelativeResize="0"/>
          <p:nvPr/>
        </p:nvPicPr>
        <p:blipFill rotWithShape="1">
          <a:blip r:embed="rId3">
            <a:alphaModFix/>
          </a:blip>
          <a:srcRect b="0" l="7199" r="13422" t="0"/>
          <a:stretch/>
        </p:blipFill>
        <p:spPr>
          <a:xfrm>
            <a:off x="3034075" y="0"/>
            <a:ext cx="610992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Interference</a:t>
            </a:r>
            <a:endParaRPr/>
          </a:p>
        </p:txBody>
      </p:sp>
      <p:sp>
        <p:nvSpPr>
          <p:cNvPr id="100" name="Google Shape;100;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quantum states can undergo interference due to a phenomenon known as phase. Quantum interference can be understood similarly to wave interference; when two waves are in phase, their amplitudes add, and when they are out of phase, their amplitudes cancel.</a:t>
            </a:r>
            <a:endParaRPr/>
          </a:p>
        </p:txBody>
      </p:sp>
      <p:pic>
        <p:nvPicPr>
          <p:cNvPr id="101" name="Google Shape;101;p18"/>
          <p:cNvPicPr preferRelativeResize="0"/>
          <p:nvPr/>
        </p:nvPicPr>
        <p:blipFill rotWithShape="1">
          <a:blip r:embed="rId3">
            <a:alphaModFix/>
          </a:blip>
          <a:srcRect b="0" l="3511" r="23490" t="0"/>
          <a:stretch/>
        </p:blipFill>
        <p:spPr>
          <a:xfrm>
            <a:off x="3034075" y="0"/>
            <a:ext cx="61099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Quantum Computation</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sz="2000"/>
              <a:t>Idea is to use a richer theoretical explanation of nature to do better computation </a:t>
            </a:r>
            <a:endParaRPr sz="2000"/>
          </a:p>
          <a:p>
            <a:pPr indent="-355600" lvl="0" marL="457200" rtl="0" algn="l">
              <a:spcBef>
                <a:spcPts val="0"/>
              </a:spcBef>
              <a:spcAft>
                <a:spcPts val="0"/>
              </a:spcAft>
              <a:buSzPts val="2000"/>
              <a:buChar char="●"/>
            </a:pPr>
            <a:r>
              <a:rPr lang="en" sz="2000"/>
              <a:t>Simulation of quantum systems is hard on classical computers as the resources required increase exponentially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Fundamentally Different</a:t>
            </a:r>
            <a:endParaRPr/>
          </a:p>
        </p:txBody>
      </p:sp>
      <p:sp>
        <p:nvSpPr>
          <p:cNvPr id="112" name="Google Shape;112;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Quantum bit (Qubit):</a:t>
            </a:r>
            <a:r>
              <a:rPr lang="en"/>
              <a:t> </a:t>
            </a:r>
            <a:endParaRPr/>
          </a:p>
        </p:txBody>
      </p:sp>
      <p:sp>
        <p:nvSpPr>
          <p:cNvPr id="113" name="Google Shape;113;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a:t>
            </a:r>
            <a:endParaRPr/>
          </a:p>
        </p:txBody>
      </p:sp>
      <p:pic>
        <p:nvPicPr>
          <p:cNvPr id="114" name="Google Shape;114;p20"/>
          <p:cNvPicPr preferRelativeResize="0"/>
          <p:nvPr/>
        </p:nvPicPr>
        <p:blipFill>
          <a:blip r:embed="rId3">
            <a:alphaModFix/>
          </a:blip>
          <a:stretch>
            <a:fillRect/>
          </a:stretch>
        </p:blipFill>
        <p:spPr>
          <a:xfrm>
            <a:off x="2413259" y="2015300"/>
            <a:ext cx="1590790" cy="284450"/>
          </a:xfrm>
          <a:prstGeom prst="rect">
            <a:avLst/>
          </a:prstGeom>
          <a:noFill/>
          <a:ln>
            <a:noFill/>
          </a:ln>
        </p:spPr>
      </p:pic>
      <p:pic>
        <p:nvPicPr>
          <p:cNvPr id="115" name="Google Shape;115;p20"/>
          <p:cNvPicPr preferRelativeResize="0"/>
          <p:nvPr/>
        </p:nvPicPr>
        <p:blipFill>
          <a:blip r:embed="rId4">
            <a:alphaModFix/>
          </a:blip>
          <a:stretch>
            <a:fillRect/>
          </a:stretch>
        </p:blipFill>
        <p:spPr>
          <a:xfrm>
            <a:off x="618250" y="2646125"/>
            <a:ext cx="3084100" cy="1696250"/>
          </a:xfrm>
          <a:prstGeom prst="rect">
            <a:avLst/>
          </a:prstGeom>
          <a:noFill/>
          <a:ln>
            <a:noFill/>
          </a:ln>
        </p:spPr>
      </p:pic>
      <p:pic>
        <p:nvPicPr>
          <p:cNvPr id="116" name="Google Shape;116;p20"/>
          <p:cNvPicPr preferRelativeResize="0"/>
          <p:nvPr/>
        </p:nvPicPr>
        <p:blipFill rotWithShape="1">
          <a:blip r:embed="rId5">
            <a:alphaModFix/>
          </a:blip>
          <a:srcRect b="9451" l="0" r="0" t="9491"/>
          <a:stretch/>
        </p:blipFill>
        <p:spPr>
          <a:xfrm>
            <a:off x="4158999" y="1919075"/>
            <a:ext cx="4873499" cy="296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304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are we in Quantum Computing?</a:t>
            </a:r>
            <a:endParaRPr/>
          </a:p>
        </p:txBody>
      </p:sp>
      <p:sp>
        <p:nvSpPr>
          <p:cNvPr id="122" name="Google Shape;122;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315775" y="1072632"/>
            <a:ext cx="4080999" cy="1351361"/>
          </a:xfrm>
          <a:prstGeom prst="rect">
            <a:avLst/>
          </a:prstGeom>
          <a:noFill/>
          <a:ln>
            <a:noFill/>
          </a:ln>
        </p:spPr>
      </p:pic>
      <p:pic>
        <p:nvPicPr>
          <p:cNvPr id="124" name="Google Shape;124;p21"/>
          <p:cNvPicPr preferRelativeResize="0"/>
          <p:nvPr/>
        </p:nvPicPr>
        <p:blipFill>
          <a:blip r:embed="rId4">
            <a:alphaModFix/>
          </a:blip>
          <a:stretch>
            <a:fillRect/>
          </a:stretch>
        </p:blipFill>
        <p:spPr>
          <a:xfrm>
            <a:off x="31838" y="2514175"/>
            <a:ext cx="4880026" cy="2629325"/>
          </a:xfrm>
          <a:prstGeom prst="rect">
            <a:avLst/>
          </a:prstGeom>
          <a:noFill/>
          <a:ln>
            <a:noFill/>
          </a:ln>
        </p:spPr>
      </p:pic>
      <p:grpSp>
        <p:nvGrpSpPr>
          <p:cNvPr id="125" name="Google Shape;125;p21"/>
          <p:cNvGrpSpPr/>
          <p:nvPr/>
        </p:nvGrpSpPr>
        <p:grpSpPr>
          <a:xfrm>
            <a:off x="4488772" y="945983"/>
            <a:ext cx="4094300" cy="1193579"/>
            <a:chOff x="3977400" y="946003"/>
            <a:chExt cx="4094300" cy="1193579"/>
          </a:xfrm>
        </p:grpSpPr>
        <p:grpSp>
          <p:nvGrpSpPr>
            <p:cNvPr id="126" name="Google Shape;126;p21"/>
            <p:cNvGrpSpPr/>
            <p:nvPr/>
          </p:nvGrpSpPr>
          <p:grpSpPr>
            <a:xfrm>
              <a:off x="4732925" y="1140987"/>
              <a:ext cx="529800" cy="998596"/>
              <a:chOff x="4318975" y="1083450"/>
              <a:chExt cx="529800" cy="591305"/>
            </a:xfrm>
          </p:grpSpPr>
          <p:sp>
            <p:nvSpPr>
              <p:cNvPr id="127" name="Google Shape;127;p21"/>
              <p:cNvSpPr/>
              <p:nvPr/>
            </p:nvSpPr>
            <p:spPr>
              <a:xfrm>
                <a:off x="4517129" y="1083455"/>
                <a:ext cx="133500" cy="5913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1"/>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29" name="Google Shape;129;p21"/>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Google Quantum Supremacy</a:t>
              </a:r>
              <a:endParaRPr b="1" sz="1100">
                <a:solidFill>
                  <a:srgbClr val="840D35"/>
                </a:solidFill>
                <a:latin typeface="Roboto"/>
                <a:ea typeface="Roboto"/>
                <a:cs typeface="Roboto"/>
                <a:sym typeface="Roboto"/>
              </a:endParaRPr>
            </a:p>
          </p:txBody>
        </p:sp>
        <p:sp>
          <p:nvSpPr>
            <p:cNvPr id="130" name="Google Shape;130;p21"/>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40D35"/>
                  </a:solidFill>
                  <a:latin typeface="Roboto"/>
                  <a:ea typeface="Roboto"/>
                  <a:cs typeface="Roboto"/>
                  <a:sym typeface="Roboto"/>
                </a:rPr>
                <a:t>performed the target computation in 200 seconds, and from measurements in the experiment we determined that it would take the world’s fastest supercomputer 10,000 years to produce a similar output.</a:t>
              </a:r>
              <a:endParaRPr sz="700">
                <a:solidFill>
                  <a:srgbClr val="840D35"/>
                </a:solidFill>
                <a:latin typeface="Roboto"/>
                <a:ea typeface="Roboto"/>
                <a:cs typeface="Roboto"/>
                <a:sym typeface="Roboto"/>
              </a:endParaRPr>
            </a:p>
          </p:txBody>
        </p:sp>
        <p:sp>
          <p:nvSpPr>
            <p:cNvPr id="131" name="Google Shape;131;p21"/>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40D35"/>
                  </a:solidFill>
                  <a:latin typeface="Roboto"/>
                  <a:ea typeface="Roboto"/>
                  <a:cs typeface="Roboto"/>
                  <a:sym typeface="Roboto"/>
                </a:rPr>
                <a:t>2019</a:t>
              </a:r>
              <a:endParaRPr sz="900">
                <a:solidFill>
                  <a:srgbClr val="840D35"/>
                </a:solidFill>
                <a:latin typeface="Roboto"/>
                <a:ea typeface="Roboto"/>
                <a:cs typeface="Roboto"/>
                <a:sym typeface="Roboto"/>
              </a:endParaRPr>
            </a:p>
          </p:txBody>
        </p:sp>
      </p:grpSp>
      <p:grpSp>
        <p:nvGrpSpPr>
          <p:cNvPr id="132" name="Google Shape;132;p21"/>
          <p:cNvGrpSpPr/>
          <p:nvPr/>
        </p:nvGrpSpPr>
        <p:grpSpPr>
          <a:xfrm>
            <a:off x="4488772" y="1946826"/>
            <a:ext cx="4094300" cy="1193487"/>
            <a:chOff x="3977400" y="946003"/>
            <a:chExt cx="4094300" cy="1193487"/>
          </a:xfrm>
        </p:grpSpPr>
        <p:grpSp>
          <p:nvGrpSpPr>
            <p:cNvPr id="133" name="Google Shape;133;p21"/>
            <p:cNvGrpSpPr/>
            <p:nvPr/>
          </p:nvGrpSpPr>
          <p:grpSpPr>
            <a:xfrm>
              <a:off x="4732925" y="1140987"/>
              <a:ext cx="529800" cy="998503"/>
              <a:chOff x="4318975" y="1083450"/>
              <a:chExt cx="529800" cy="591250"/>
            </a:xfrm>
          </p:grpSpPr>
          <p:sp>
            <p:nvSpPr>
              <p:cNvPr id="134" name="Google Shape;134;p21"/>
              <p:cNvSpPr/>
              <p:nvPr/>
            </p:nvSpPr>
            <p:spPr>
              <a:xfrm>
                <a:off x="4517125" y="1086100"/>
                <a:ext cx="133500" cy="5886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1"/>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36" name="Google Shape;136;p21"/>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First quantum computer you can buy</a:t>
              </a:r>
              <a:endParaRPr b="1" sz="1100">
                <a:solidFill>
                  <a:srgbClr val="840D35"/>
                </a:solidFill>
                <a:latin typeface="Roboto"/>
                <a:ea typeface="Roboto"/>
                <a:cs typeface="Roboto"/>
                <a:sym typeface="Roboto"/>
              </a:endParaRPr>
            </a:p>
          </p:txBody>
        </p:sp>
        <p:sp>
          <p:nvSpPr>
            <p:cNvPr id="137" name="Google Shape;137;p21"/>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40D35"/>
                  </a:solidFill>
                  <a:latin typeface="Roboto"/>
                  <a:ea typeface="Roboto"/>
                  <a:cs typeface="Roboto"/>
                  <a:sym typeface="Roboto"/>
                </a:rPr>
                <a:t>D Wave (founded in 1999) made the first commercially available for 10 million dollars.</a:t>
              </a:r>
              <a:endParaRPr sz="700">
                <a:solidFill>
                  <a:srgbClr val="840D35"/>
                </a:solidFill>
                <a:latin typeface="Roboto"/>
                <a:ea typeface="Roboto"/>
                <a:cs typeface="Roboto"/>
                <a:sym typeface="Roboto"/>
              </a:endParaRPr>
            </a:p>
          </p:txBody>
        </p:sp>
        <p:sp>
          <p:nvSpPr>
            <p:cNvPr id="138" name="Google Shape;138;p21"/>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40D35"/>
                  </a:solidFill>
                  <a:latin typeface="Roboto"/>
                  <a:ea typeface="Roboto"/>
                  <a:cs typeface="Roboto"/>
                  <a:sym typeface="Roboto"/>
                </a:rPr>
                <a:t>2011</a:t>
              </a:r>
              <a:endParaRPr sz="900">
                <a:solidFill>
                  <a:srgbClr val="840D35"/>
                </a:solidFill>
                <a:latin typeface="Roboto"/>
                <a:ea typeface="Roboto"/>
                <a:cs typeface="Roboto"/>
                <a:sym typeface="Roboto"/>
              </a:endParaRPr>
            </a:p>
          </p:txBody>
        </p:sp>
      </p:grpSp>
      <p:grpSp>
        <p:nvGrpSpPr>
          <p:cNvPr id="139" name="Google Shape;139;p21"/>
          <p:cNvGrpSpPr/>
          <p:nvPr/>
        </p:nvGrpSpPr>
        <p:grpSpPr>
          <a:xfrm>
            <a:off x="4488772" y="3946972"/>
            <a:ext cx="4094300" cy="1196520"/>
            <a:chOff x="3977400" y="946003"/>
            <a:chExt cx="4094300" cy="1196520"/>
          </a:xfrm>
        </p:grpSpPr>
        <p:grpSp>
          <p:nvGrpSpPr>
            <p:cNvPr id="140" name="Google Shape;140;p21"/>
            <p:cNvGrpSpPr/>
            <p:nvPr/>
          </p:nvGrpSpPr>
          <p:grpSpPr>
            <a:xfrm>
              <a:off x="4732925" y="1142460"/>
              <a:ext cx="529800" cy="1000063"/>
              <a:chOff x="4318975" y="1084322"/>
              <a:chExt cx="529800" cy="592174"/>
            </a:xfrm>
          </p:grpSpPr>
          <p:sp>
            <p:nvSpPr>
              <p:cNvPr id="141" name="Google Shape;141;p21"/>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1"/>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43" name="Google Shape;143;p21"/>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Richard Feynman </a:t>
              </a:r>
              <a:endParaRPr b="1" sz="1100">
                <a:solidFill>
                  <a:srgbClr val="858585"/>
                </a:solidFill>
                <a:latin typeface="Roboto"/>
                <a:ea typeface="Roboto"/>
                <a:cs typeface="Roboto"/>
                <a:sym typeface="Roboto"/>
              </a:endParaRPr>
            </a:p>
          </p:txBody>
        </p:sp>
        <p:sp>
          <p:nvSpPr>
            <p:cNvPr id="144" name="Google Shape;144;p21"/>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58585"/>
                  </a:solidFill>
                  <a:latin typeface="Roboto"/>
                  <a:ea typeface="Roboto"/>
                  <a:cs typeface="Roboto"/>
                  <a:sym typeface="Roboto"/>
                </a:rPr>
                <a:t>Richard Feynman points out that quantum systems can only be effectively simulated using a quantum computer. Exponentially increasing problem complexity.  </a:t>
              </a:r>
              <a:endParaRPr sz="700">
                <a:solidFill>
                  <a:srgbClr val="858585"/>
                </a:solidFill>
                <a:latin typeface="Roboto"/>
                <a:ea typeface="Roboto"/>
                <a:cs typeface="Roboto"/>
                <a:sym typeface="Roboto"/>
              </a:endParaRPr>
            </a:p>
          </p:txBody>
        </p:sp>
        <p:sp>
          <p:nvSpPr>
            <p:cNvPr id="145" name="Google Shape;145;p21"/>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1985</a:t>
              </a:r>
              <a:endParaRPr sz="900">
                <a:solidFill>
                  <a:srgbClr val="858585"/>
                </a:solidFill>
                <a:latin typeface="Roboto"/>
                <a:ea typeface="Roboto"/>
                <a:cs typeface="Roboto"/>
                <a:sym typeface="Roboto"/>
              </a:endParaRPr>
            </a:p>
          </p:txBody>
        </p:sp>
      </p:grpSp>
      <p:grpSp>
        <p:nvGrpSpPr>
          <p:cNvPr id="146" name="Google Shape;146;p21"/>
          <p:cNvGrpSpPr/>
          <p:nvPr/>
        </p:nvGrpSpPr>
        <p:grpSpPr>
          <a:xfrm>
            <a:off x="4488772" y="2946170"/>
            <a:ext cx="4094300" cy="1193487"/>
            <a:chOff x="3977400" y="946003"/>
            <a:chExt cx="4094300" cy="1193487"/>
          </a:xfrm>
        </p:grpSpPr>
        <p:grpSp>
          <p:nvGrpSpPr>
            <p:cNvPr id="147" name="Google Shape;147;p21"/>
            <p:cNvGrpSpPr/>
            <p:nvPr/>
          </p:nvGrpSpPr>
          <p:grpSpPr>
            <a:xfrm>
              <a:off x="4732925" y="1142460"/>
              <a:ext cx="529800" cy="997030"/>
              <a:chOff x="4318975" y="1084322"/>
              <a:chExt cx="529800" cy="590378"/>
            </a:xfrm>
          </p:grpSpPr>
          <p:sp>
            <p:nvSpPr>
              <p:cNvPr id="148" name="Google Shape;148;p21"/>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1"/>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50" name="Google Shape;150;p21"/>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Shor’s factorization algorithm</a:t>
              </a:r>
              <a:endParaRPr b="1" sz="1100">
                <a:solidFill>
                  <a:srgbClr val="858585"/>
                </a:solidFill>
                <a:latin typeface="Roboto"/>
                <a:ea typeface="Roboto"/>
                <a:cs typeface="Roboto"/>
                <a:sym typeface="Roboto"/>
              </a:endParaRPr>
            </a:p>
          </p:txBody>
        </p:sp>
        <p:sp>
          <p:nvSpPr>
            <p:cNvPr id="151" name="Google Shape;151;p21"/>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58585"/>
                  </a:solidFill>
                  <a:latin typeface="Roboto"/>
                  <a:ea typeface="Roboto"/>
                  <a:cs typeface="Roboto"/>
                  <a:sym typeface="Roboto"/>
                </a:rPr>
                <a:t>A seminal paper by Peter W. Shor proposed an algorithm that can exponentially speed up factoring a number. </a:t>
              </a:r>
              <a:endParaRPr sz="700">
                <a:solidFill>
                  <a:srgbClr val="858585"/>
                </a:solidFill>
                <a:latin typeface="Roboto"/>
                <a:ea typeface="Roboto"/>
                <a:cs typeface="Roboto"/>
                <a:sym typeface="Roboto"/>
              </a:endParaRPr>
            </a:p>
          </p:txBody>
        </p:sp>
        <p:sp>
          <p:nvSpPr>
            <p:cNvPr id="152" name="Google Shape;152;p21"/>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1996</a:t>
              </a:r>
              <a:endParaRPr sz="900">
                <a:solidFill>
                  <a:srgbClr val="858585"/>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