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Quattrocen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2929BA-A934-4431-9FEC-5BE6E180A80D}">
  <a:tblStyle styleId="{C82929BA-A934-4431-9FEC-5BE6E180A80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facd2ee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facd2ee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06f2becac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06f2becac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facd2ee6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facd2ee6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06f2becac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06f2becac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065dece4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065dece4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065dece4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065dece4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6facd2ee6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6facd2ee6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065dece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065dece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0428d523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0428d523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fe90ba533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fe90ba533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065dece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065dece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fe90ba533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fe90ba533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0428d52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0428d52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065dece4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065dece4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065dece4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065dece4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065dece4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d065dece4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facd2ee6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facd2ee6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 name="Google Shape;14;p2"/>
          <p:cNvSpPr txBox="1"/>
          <p:nvPr>
            <p:ph idx="1" type="subTitle"/>
          </p:nvPr>
        </p:nvSpPr>
        <p:spPr>
          <a:xfrm>
            <a:off x="4114800" y="2430434"/>
            <a:ext cx="4343400" cy="1532100"/>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15" name="Google Shape;15;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91" name="Google Shape;91;p11"/>
          <p:cNvSpPr txBox="1"/>
          <p:nvPr>
            <p:ph idx="1" type="body"/>
          </p:nvPr>
        </p:nvSpPr>
        <p:spPr>
          <a:xfrm rot="5400000">
            <a:off x="2777645" y="-1107914"/>
            <a:ext cx="35991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2" name="Google Shape;9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1"/>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96" name="Google Shape;96;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1" name="Google Shape;10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12"/>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07" name="Google Shape;107;p13"/>
          <p:cNvSpPr txBox="1"/>
          <p:nvPr>
            <p:ph idx="1" type="body"/>
          </p:nvPr>
        </p:nvSpPr>
        <p:spPr>
          <a:xfrm>
            <a:off x="685799" y="1035886"/>
            <a:ext cx="38343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8" name="Google Shape;108;p13"/>
          <p:cNvSpPr txBox="1"/>
          <p:nvPr>
            <p:ph idx="2" type="body"/>
          </p:nvPr>
        </p:nvSpPr>
        <p:spPr>
          <a:xfrm>
            <a:off x="4683577" y="1035886"/>
            <a:ext cx="38289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09" name="Google Shape;10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13"/>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13" name="Google Shape;11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17" name="Google Shape;117;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18" name="Google Shape;118;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9" name="Google Shape;119;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20" name="Google Shape;120;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1" name="Google Shape;12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4"/>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25" name="Google Shape;125;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29" name="Google Shape;12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5"/>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33" name="Google Shape;13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37" name="Google Shape;137;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38" name="Google Shape;138;p16"/>
          <p:cNvSpPr txBox="1"/>
          <p:nvPr>
            <p:ph idx="2"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39" name="Google Shape;13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1" name="Google Shape;141;p16"/>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6"/>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43" name="Google Shape;143;p16"/>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47" name="Google Shape;147;p17"/>
          <p:cNvSpPr/>
          <p:nvPr>
            <p:ph idx="2" type="pic"/>
          </p:nvPr>
        </p:nvSpPr>
        <p:spPr>
          <a:xfrm>
            <a:off x="3886200" y="742950"/>
            <a:ext cx="4629300" cy="3657600"/>
          </a:xfrm>
          <a:prstGeom prst="rect">
            <a:avLst/>
          </a:prstGeom>
          <a:noFill/>
          <a:ln>
            <a:noFill/>
          </a:ln>
        </p:spPr>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7"/>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17"/>
          <p:cNvSpPr txBox="1"/>
          <p:nvPr>
            <p:ph idx="1" type="body"/>
          </p:nvPr>
        </p:nvSpPr>
        <p:spPr>
          <a:xfrm>
            <a:off x="630936" y="1643745"/>
            <a:ext cx="2949000" cy="2756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52" name="Google Shape;152;p17"/>
          <p:cNvSpPr txBox="1"/>
          <p:nvPr>
            <p:ph type="title"/>
          </p:nvPr>
        </p:nvSpPr>
        <p:spPr>
          <a:xfrm>
            <a:off x="630936" y="342900"/>
            <a:ext cx="2949000" cy="11157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53" name="Google Shape;153;p17"/>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157" name="Google Shape;157;p18"/>
          <p:cNvSpPr txBox="1"/>
          <p:nvPr>
            <p:ph idx="1" type="body"/>
          </p:nvPr>
        </p:nvSpPr>
        <p:spPr>
          <a:xfrm rot="5400000">
            <a:off x="2786945" y="-1122314"/>
            <a:ext cx="3575400" cy="7891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58" name="Google Shape;15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18"/>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62" name="Google Shape;16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21" name="Google Shape;21;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 name="Google Shape;22;p3"/>
          <p:cNvSpPr txBox="1"/>
          <p:nvPr>
            <p:ph idx="1" type="body"/>
          </p:nvPr>
        </p:nvSpPr>
        <p:spPr>
          <a:xfrm>
            <a:off x="633845" y="1035886"/>
            <a:ext cx="78867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23" name="Google Shape;23;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 name="Google Shape;24;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 name="Google Shape;25;p3"/>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6" name="Google Shape;26;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30" name="Google Shape;30;p4"/>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4500"/>
              <a:buFont typeface="Quattrocento Sans"/>
              <a:buNone/>
              <a:defRPr b="0"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1" name="Google Shape;31;p4"/>
          <p:cNvSpPr txBox="1"/>
          <p:nvPr>
            <p:ph idx="1" type="body"/>
          </p:nvPr>
        </p:nvSpPr>
        <p:spPr>
          <a:xfrm>
            <a:off x="623888" y="3414475"/>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32" name="Google Shape;32;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3" name="Google Shape;33;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4" name="Google Shape;34;p4"/>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37" name="Google Shape;37;p5"/>
          <p:cNvSpPr txBox="1"/>
          <p:nvPr>
            <p:ph idx="1" type="body"/>
          </p:nvPr>
        </p:nvSpPr>
        <p:spPr>
          <a:xfrm>
            <a:off x="633845" y="1035886"/>
            <a:ext cx="38862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8" name="Google Shape;38;p5"/>
          <p:cNvSpPr txBox="1"/>
          <p:nvPr>
            <p:ph idx="2" type="body"/>
          </p:nvPr>
        </p:nvSpPr>
        <p:spPr>
          <a:xfrm>
            <a:off x="4629150" y="1035886"/>
            <a:ext cx="3886200" cy="35991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39" name="Google Shape;39;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1" name="Google Shape;41;p5"/>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43" name="Google Shape;43;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47" name="Google Shape;47;p6"/>
          <p:cNvSpPr txBox="1"/>
          <p:nvPr>
            <p:ph idx="1" type="body"/>
          </p:nvPr>
        </p:nvSpPr>
        <p:spPr>
          <a:xfrm>
            <a:off x="633845" y="1035886"/>
            <a:ext cx="38673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48" name="Google Shape;48;p6"/>
          <p:cNvSpPr txBox="1"/>
          <p:nvPr>
            <p:ph idx="2" type="body"/>
          </p:nvPr>
        </p:nvSpPr>
        <p:spPr>
          <a:xfrm>
            <a:off x="633845" y="1655160"/>
            <a:ext cx="3867300" cy="2985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9" name="Google Shape;49;p6"/>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50" name="Google Shape;50;p6"/>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51" name="Google Shape;5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3" name="Google Shape;53;p6"/>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55" name="Google Shape;55;p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59" name="Google Shape;5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7"/>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63" name="Google Shape;63;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8"/>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71" name="Google Shape;71;p9"/>
          <p:cNvSpPr txBox="1"/>
          <p:nvPr>
            <p:ph type="title"/>
          </p:nvPr>
        </p:nvSpPr>
        <p:spPr>
          <a:xfrm>
            <a:off x="630936" y="342900"/>
            <a:ext cx="29490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73" name="Google Shape;73;p9"/>
          <p:cNvSpPr txBox="1"/>
          <p:nvPr>
            <p:ph idx="2" type="body"/>
          </p:nvPr>
        </p:nvSpPr>
        <p:spPr>
          <a:xfrm>
            <a:off x="630936" y="1543049"/>
            <a:ext cx="294900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9"/>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7271061" y="3592286"/>
            <a:ext cx="1872937" cy="1551215"/>
          </a:xfrm>
          <a:prstGeom prst="rect">
            <a:avLst/>
          </a:prstGeom>
          <a:noFill/>
          <a:ln>
            <a:noFill/>
          </a:ln>
        </p:spPr>
      </p:pic>
      <p:sp>
        <p:nvSpPr>
          <p:cNvPr id="81" name="Google Shape;81;p10"/>
          <p:cNvSpPr txBox="1"/>
          <p:nvPr>
            <p:ph type="title"/>
          </p:nvPr>
        </p:nvSpPr>
        <p:spPr>
          <a:xfrm>
            <a:off x="630936"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2" name="Google Shape;82;p10"/>
          <p:cNvSpPr/>
          <p:nvPr>
            <p:ph idx="2" type="pic"/>
          </p:nvPr>
        </p:nvSpPr>
        <p:spPr>
          <a:xfrm>
            <a:off x="3886200" y="742950"/>
            <a:ext cx="4629300" cy="3657600"/>
          </a:xfrm>
          <a:prstGeom prst="rect">
            <a:avLst/>
          </a:prstGeom>
          <a:noFill/>
          <a:ln>
            <a:noFill/>
          </a:ln>
        </p:spPr>
      </p:sp>
      <p:sp>
        <p:nvSpPr>
          <p:cNvPr id="83" name="Google Shape;83;p10"/>
          <p:cNvSpPr txBox="1"/>
          <p:nvPr>
            <p:ph idx="1" type="body"/>
          </p:nvPr>
        </p:nvSpPr>
        <p:spPr>
          <a:xfrm>
            <a:off x="630936" y="1543050"/>
            <a:ext cx="294900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84" name="Google Shape;84;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10"/>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90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5"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143000" y="797753"/>
            <a:ext cx="7315200" cy="1406400"/>
          </a:xfrm>
          <a:prstGeom prst="rect">
            <a:avLst/>
          </a:prstGeom>
        </p:spPr>
        <p:txBody>
          <a:bodyPr anchorCtr="0" anchor="b" bIns="34275" lIns="68575" spcFirstLastPara="1" rIns="68575" wrap="square" tIns="34275">
            <a:normAutofit/>
          </a:bodyPr>
          <a:lstStyle/>
          <a:p>
            <a:pPr indent="0" lvl="0" marL="0" rtl="0" algn="r">
              <a:spcBef>
                <a:spcPts val="0"/>
              </a:spcBef>
              <a:spcAft>
                <a:spcPts val="0"/>
              </a:spcAft>
              <a:buNone/>
            </a:pPr>
            <a:r>
              <a:rPr lang="en"/>
              <a:t>Econometrics Project </a:t>
            </a:r>
            <a:endParaRPr/>
          </a:p>
        </p:txBody>
      </p:sp>
      <p:sp>
        <p:nvSpPr>
          <p:cNvPr id="169" name="Google Shape;169;p19"/>
          <p:cNvSpPr txBox="1"/>
          <p:nvPr>
            <p:ph idx="1" type="subTitle"/>
          </p:nvPr>
        </p:nvSpPr>
        <p:spPr>
          <a:xfrm>
            <a:off x="4114800" y="2430425"/>
            <a:ext cx="4343400" cy="1220700"/>
          </a:xfrm>
          <a:prstGeom prst="rect">
            <a:avLst/>
          </a:prstGeom>
        </p:spPr>
        <p:txBody>
          <a:bodyPr anchorCtr="0" anchor="t" bIns="34275" lIns="68575" spcFirstLastPara="1" rIns="68575" wrap="square" tIns="34275">
            <a:normAutofit lnSpcReduction="20000"/>
          </a:bodyPr>
          <a:lstStyle/>
          <a:p>
            <a:pPr indent="0" lvl="0" marL="0" rtl="0" algn="r">
              <a:spcBef>
                <a:spcPts val="800"/>
              </a:spcBef>
              <a:spcAft>
                <a:spcPts val="0"/>
              </a:spcAft>
              <a:buNone/>
            </a:pPr>
            <a:r>
              <a:rPr lang="en"/>
              <a:t>Aryan Kaul - 2021136</a:t>
            </a:r>
            <a:endParaRPr/>
          </a:p>
          <a:p>
            <a:pPr indent="0" lvl="0" marL="0" rtl="0" algn="r">
              <a:spcBef>
                <a:spcPts val="800"/>
              </a:spcBef>
              <a:spcAft>
                <a:spcPts val="0"/>
              </a:spcAft>
              <a:buNone/>
            </a:pPr>
            <a:r>
              <a:rPr lang="en"/>
              <a:t>Arnav Gupta - 2022100</a:t>
            </a:r>
            <a:endParaRPr/>
          </a:p>
          <a:p>
            <a:pPr indent="0" lvl="0" marL="0" rtl="0" algn="r">
              <a:spcBef>
                <a:spcPts val="800"/>
              </a:spcBef>
              <a:spcAft>
                <a:spcPts val="0"/>
              </a:spcAft>
              <a:buNone/>
            </a:pPr>
            <a:r>
              <a:rPr lang="en"/>
              <a:t>Komal - 2022251</a:t>
            </a:r>
            <a:endParaRPr/>
          </a:p>
          <a:p>
            <a:pPr indent="0" lvl="0" marL="0" rtl="0" algn="r">
              <a:spcBef>
                <a:spcPts val="800"/>
              </a:spcBef>
              <a:spcAft>
                <a:spcPts val="0"/>
              </a:spcAft>
              <a:buNone/>
            </a:pPr>
            <a:r>
              <a:rPr lang="en"/>
              <a:t>Prakhar - 2022360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flipH="1">
            <a:off x="633847" y="380150"/>
            <a:ext cx="7255500" cy="4761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Interpretations of the enhanced model</a:t>
            </a:r>
            <a:endParaRPr/>
          </a:p>
        </p:txBody>
      </p:sp>
      <p:sp>
        <p:nvSpPr>
          <p:cNvPr id="231" name="Google Shape;231;p28"/>
          <p:cNvSpPr txBox="1"/>
          <p:nvPr>
            <p:ph idx="1" type="body"/>
          </p:nvPr>
        </p:nvSpPr>
        <p:spPr>
          <a:xfrm>
            <a:off x="633850" y="1829550"/>
            <a:ext cx="7987500" cy="2713200"/>
          </a:xfrm>
          <a:prstGeom prst="rect">
            <a:avLst/>
          </a:prstGeom>
        </p:spPr>
        <p:txBody>
          <a:bodyPr anchorCtr="0" anchor="t" bIns="34275" lIns="68575" spcFirstLastPara="1" rIns="68575" wrap="square" tIns="34275">
            <a:normAutofit fontScale="25000" lnSpcReduction="20000"/>
          </a:bodyPr>
          <a:lstStyle/>
          <a:p>
            <a:pPr indent="0" lvl="0" marL="0" rtl="0" algn="l">
              <a:spcBef>
                <a:spcPts val="1000"/>
              </a:spcBef>
              <a:spcAft>
                <a:spcPts val="0"/>
              </a:spcAft>
              <a:buClr>
                <a:schemeClr val="dk1"/>
              </a:buClr>
              <a:buSzPct val="52380"/>
              <a:buFont typeface="Arial"/>
              <a:buNone/>
            </a:pPr>
            <a:r>
              <a:t/>
            </a:r>
            <a:endParaRPr>
              <a:solidFill>
                <a:srgbClr val="00FFFF"/>
              </a:solidFill>
              <a:latin typeface="Arial"/>
              <a:ea typeface="Arial"/>
              <a:cs typeface="Arial"/>
              <a:sym typeface="Arial"/>
            </a:endParaRPr>
          </a:p>
          <a:p>
            <a:pPr indent="0" lvl="0" marL="0" rtl="0" algn="l">
              <a:spcBef>
                <a:spcPts val="1000"/>
              </a:spcBef>
              <a:spcAft>
                <a:spcPts val="0"/>
              </a:spcAft>
              <a:buClr>
                <a:schemeClr val="dk1"/>
              </a:buClr>
              <a:buSzPct val="52380"/>
              <a:buFont typeface="Arial"/>
              <a:buNone/>
            </a:pPr>
            <a:r>
              <a:rPr lang="en">
                <a:latin typeface="Arial"/>
                <a:ea typeface="Arial"/>
                <a:cs typeface="Arial"/>
                <a:sym typeface="Arial"/>
              </a:rPr>
              <a:t>       													 </a:t>
            </a:r>
            <a:endParaRPr>
              <a:solidFill>
                <a:srgbClr val="E06666"/>
              </a:solidFill>
              <a:latin typeface="Arial"/>
              <a:ea typeface="Arial"/>
              <a:cs typeface="Arial"/>
              <a:sym typeface="Arial"/>
            </a:endParaRPr>
          </a:p>
          <a:p>
            <a:pPr indent="0" lvl="0" marL="0" rtl="0" algn="l">
              <a:spcBef>
                <a:spcPts val="1000"/>
              </a:spcBef>
              <a:spcAft>
                <a:spcPts val="0"/>
              </a:spcAft>
              <a:buClr>
                <a:schemeClr val="dk1"/>
              </a:buClr>
              <a:buSzPts val="275"/>
              <a:buFont typeface="Arial"/>
              <a:buNone/>
            </a:pPr>
            <a:r>
              <a:rPr b="1" lang="en" sz="4800" u="sng">
                <a:latin typeface="Arial"/>
                <a:ea typeface="Arial"/>
                <a:cs typeface="Arial"/>
                <a:sym typeface="Arial"/>
              </a:rPr>
              <a:t>Model Summary:</a:t>
            </a:r>
            <a:endParaRPr b="1" sz="4800" u="sng">
              <a:latin typeface="Arial"/>
              <a:ea typeface="Arial"/>
              <a:cs typeface="Arial"/>
              <a:sym typeface="Arial"/>
            </a:endParaRPr>
          </a:p>
          <a:p>
            <a:pPr indent="0" lvl="0" marL="0" rtl="0" algn="l">
              <a:spcBef>
                <a:spcPts val="1000"/>
              </a:spcBef>
              <a:spcAft>
                <a:spcPts val="0"/>
              </a:spcAft>
              <a:buClr>
                <a:schemeClr val="dk1"/>
              </a:buClr>
              <a:buSzPts val="275"/>
              <a:buFont typeface="Arial"/>
              <a:buNone/>
            </a:pPr>
            <a:r>
              <a:rPr b="1" i="1" lang="en" sz="4800">
                <a:latin typeface="Arial"/>
                <a:ea typeface="Arial"/>
                <a:cs typeface="Arial"/>
                <a:sym typeface="Arial"/>
              </a:rPr>
              <a:t>R-squared: </a:t>
            </a:r>
            <a:r>
              <a:rPr lang="en" sz="4800">
                <a:latin typeface="Arial"/>
                <a:ea typeface="Arial"/>
                <a:cs typeface="Arial"/>
                <a:sym typeface="Arial"/>
              </a:rPr>
              <a:t>0.012, indicating that only about 1.2% of the variance in potassium is explained by the model. This is quite low, suggesting that either the model is not capturing all relevant variables or the relationship between potassium and GDP is very weak.</a:t>
            </a:r>
            <a:endParaRPr sz="4800">
              <a:latin typeface="Arial"/>
              <a:ea typeface="Arial"/>
              <a:cs typeface="Arial"/>
              <a:sym typeface="Arial"/>
            </a:endParaRPr>
          </a:p>
          <a:p>
            <a:pPr indent="0" lvl="0" marL="0" rtl="0" algn="l">
              <a:spcBef>
                <a:spcPts val="1000"/>
              </a:spcBef>
              <a:spcAft>
                <a:spcPts val="0"/>
              </a:spcAft>
              <a:buClr>
                <a:schemeClr val="dk1"/>
              </a:buClr>
              <a:buSzPts val="275"/>
              <a:buFont typeface="Arial"/>
              <a:buNone/>
            </a:pPr>
            <a:r>
              <a:rPr b="1" i="1" lang="en" sz="4800">
                <a:latin typeface="Arial"/>
                <a:ea typeface="Arial"/>
                <a:cs typeface="Arial"/>
                <a:sym typeface="Arial"/>
              </a:rPr>
              <a:t>F-statistic:</a:t>
            </a:r>
            <a:r>
              <a:rPr i="1" lang="en" sz="4800">
                <a:latin typeface="Arial"/>
                <a:ea typeface="Arial"/>
                <a:cs typeface="Arial"/>
                <a:sym typeface="Arial"/>
              </a:rPr>
              <a:t> </a:t>
            </a:r>
            <a:r>
              <a:rPr lang="en" sz="4800">
                <a:latin typeface="Arial"/>
                <a:ea typeface="Arial"/>
                <a:cs typeface="Arial"/>
                <a:sym typeface="Arial"/>
              </a:rPr>
              <a:t>14.52, with a very low probability (p &lt; 0.0001), indicating that the model coefficients are statistically significant, despite the low explanatory power.</a:t>
            </a:r>
            <a:endParaRPr sz="4800">
              <a:latin typeface="Arial"/>
              <a:ea typeface="Arial"/>
              <a:cs typeface="Arial"/>
              <a:sym typeface="Arial"/>
            </a:endParaRPr>
          </a:p>
          <a:p>
            <a:pPr indent="0" lvl="0" marL="0" rtl="0" algn="l">
              <a:spcBef>
                <a:spcPts val="1000"/>
              </a:spcBef>
              <a:spcAft>
                <a:spcPts val="0"/>
              </a:spcAft>
              <a:buClr>
                <a:schemeClr val="dk1"/>
              </a:buClr>
              <a:buSzPts val="275"/>
              <a:buFont typeface="Arial"/>
              <a:buNone/>
            </a:pPr>
            <a:r>
              <a:rPr b="1" lang="en" sz="4800" u="sng">
                <a:latin typeface="Arial"/>
                <a:ea typeface="Arial"/>
                <a:cs typeface="Arial"/>
                <a:sym typeface="Arial"/>
              </a:rPr>
              <a:t>Coefficients:</a:t>
            </a:r>
            <a:endParaRPr b="1" sz="4800" u="sng">
              <a:latin typeface="Arial"/>
              <a:ea typeface="Arial"/>
              <a:cs typeface="Arial"/>
              <a:sym typeface="Arial"/>
            </a:endParaRPr>
          </a:p>
          <a:p>
            <a:pPr indent="0" lvl="0" marL="0" rtl="0" algn="l">
              <a:spcBef>
                <a:spcPts val="1000"/>
              </a:spcBef>
              <a:spcAft>
                <a:spcPts val="0"/>
              </a:spcAft>
              <a:buClr>
                <a:schemeClr val="dk1"/>
              </a:buClr>
              <a:buSzPts val="275"/>
              <a:buFont typeface="Arial"/>
              <a:buNone/>
            </a:pPr>
            <a:r>
              <a:rPr b="1" i="1" lang="en" sz="4800">
                <a:latin typeface="Arial"/>
                <a:ea typeface="Arial"/>
                <a:cs typeface="Arial"/>
                <a:sym typeface="Arial"/>
              </a:rPr>
              <a:t>GDP (linear term)</a:t>
            </a:r>
            <a:r>
              <a:rPr b="1" lang="en" sz="4800">
                <a:latin typeface="Arial"/>
                <a:ea typeface="Arial"/>
                <a:cs typeface="Arial"/>
                <a:sym typeface="Arial"/>
              </a:rPr>
              <a:t>: </a:t>
            </a:r>
            <a:r>
              <a:rPr lang="en" sz="4800">
                <a:latin typeface="Arial"/>
                <a:ea typeface="Arial"/>
                <a:cs typeface="Arial"/>
                <a:sym typeface="Arial"/>
              </a:rPr>
              <a:t>Positive and significant, suggesting an initial increase in potassium with GDP.</a:t>
            </a:r>
            <a:endParaRPr sz="4800">
              <a:latin typeface="Arial"/>
              <a:ea typeface="Arial"/>
              <a:cs typeface="Arial"/>
              <a:sym typeface="Arial"/>
            </a:endParaRPr>
          </a:p>
          <a:p>
            <a:pPr indent="0" lvl="0" marL="0" rtl="0" algn="l">
              <a:spcBef>
                <a:spcPts val="1000"/>
              </a:spcBef>
              <a:spcAft>
                <a:spcPts val="0"/>
              </a:spcAft>
              <a:buClr>
                <a:schemeClr val="dk1"/>
              </a:buClr>
              <a:buSzPts val="275"/>
              <a:buFont typeface="Arial"/>
              <a:buNone/>
            </a:pPr>
            <a:r>
              <a:rPr b="1" i="1" lang="en" sz="4800">
                <a:latin typeface="Arial"/>
                <a:ea typeface="Arial"/>
                <a:cs typeface="Arial"/>
                <a:sym typeface="Arial"/>
              </a:rPr>
              <a:t>GDP^2 (quadratic term):</a:t>
            </a:r>
            <a:r>
              <a:rPr b="1" lang="en" sz="4800">
                <a:latin typeface="Arial"/>
                <a:ea typeface="Arial"/>
                <a:cs typeface="Arial"/>
                <a:sym typeface="Arial"/>
              </a:rPr>
              <a:t> </a:t>
            </a:r>
            <a:r>
              <a:rPr lang="en" sz="4800">
                <a:latin typeface="Arial"/>
                <a:ea typeface="Arial"/>
                <a:cs typeface="Arial"/>
                <a:sym typeface="Arial"/>
              </a:rPr>
              <a:t>Negative and significant, indicating that the increase in potassium reverses at higher levels of GDP.</a:t>
            </a:r>
            <a:endParaRPr sz="4800">
              <a:latin typeface="Arial"/>
              <a:ea typeface="Arial"/>
              <a:cs typeface="Arial"/>
              <a:sym typeface="Arial"/>
            </a:endParaRPr>
          </a:p>
          <a:p>
            <a:pPr indent="0" lvl="0" marL="0" rtl="0" algn="l">
              <a:spcBef>
                <a:spcPts val="1000"/>
              </a:spcBef>
              <a:spcAft>
                <a:spcPts val="0"/>
              </a:spcAft>
              <a:buClr>
                <a:schemeClr val="dk1"/>
              </a:buClr>
              <a:buSzPts val="275"/>
              <a:buFont typeface="Arial"/>
              <a:buNone/>
            </a:pPr>
            <a:r>
              <a:rPr b="1" i="1" lang="en" sz="4800">
                <a:latin typeface="Arial"/>
                <a:ea typeface="Arial"/>
                <a:cs typeface="Arial"/>
                <a:sym typeface="Arial"/>
              </a:rPr>
              <a:t>GDP^3 (cubic term):</a:t>
            </a:r>
            <a:r>
              <a:rPr i="1" lang="en" sz="4800">
                <a:latin typeface="Arial"/>
                <a:ea typeface="Arial"/>
                <a:cs typeface="Arial"/>
                <a:sym typeface="Arial"/>
              </a:rPr>
              <a:t> </a:t>
            </a:r>
            <a:r>
              <a:rPr lang="en" sz="4800">
                <a:latin typeface="Arial"/>
                <a:ea typeface="Arial"/>
                <a:cs typeface="Arial"/>
                <a:sym typeface="Arial"/>
              </a:rPr>
              <a:t>Positive and significant, hinting at a complex, non-linear relationship where potassium levels might increase again at even higher GDP levels.</a:t>
            </a:r>
            <a:endParaRPr sz="4800">
              <a:latin typeface="Arial"/>
              <a:ea typeface="Arial"/>
              <a:cs typeface="Arial"/>
              <a:sym typeface="Arial"/>
            </a:endParaRPr>
          </a:p>
          <a:p>
            <a:pPr indent="0" lvl="0" marL="0" rtl="0" algn="l">
              <a:spcBef>
                <a:spcPts val="1000"/>
              </a:spcBef>
              <a:spcAft>
                <a:spcPts val="0"/>
              </a:spcAft>
              <a:buClr>
                <a:schemeClr val="dk1"/>
              </a:buClr>
              <a:buSzPts val="275"/>
              <a:buFont typeface="Arial"/>
              <a:buNone/>
            </a:pPr>
            <a:r>
              <a:rPr b="1" i="1" lang="en" sz="4800">
                <a:latin typeface="Arial"/>
                <a:ea typeface="Arial"/>
                <a:cs typeface="Arial"/>
                <a:sym typeface="Arial"/>
              </a:rPr>
              <a:t>Gini:</a:t>
            </a:r>
            <a:r>
              <a:rPr i="1" lang="en" sz="4800">
                <a:latin typeface="Arial"/>
                <a:ea typeface="Arial"/>
                <a:cs typeface="Arial"/>
                <a:sym typeface="Arial"/>
              </a:rPr>
              <a:t> </a:t>
            </a:r>
            <a:r>
              <a:rPr lang="en" sz="4800">
                <a:latin typeface="Arial"/>
                <a:ea typeface="Arial"/>
                <a:cs typeface="Arial"/>
                <a:sym typeface="Arial"/>
              </a:rPr>
              <a:t>Small positive coefficient, statistically significant, suggesting a slight increase in potassium levels with higher inequality.</a:t>
            </a:r>
            <a:endParaRPr sz="4800">
              <a:latin typeface="Arial"/>
              <a:ea typeface="Arial"/>
              <a:cs typeface="Arial"/>
              <a:sym typeface="Arial"/>
            </a:endParaRPr>
          </a:p>
          <a:p>
            <a:pPr indent="0" lvl="0" marL="0" rtl="0" algn="l">
              <a:spcBef>
                <a:spcPts val="800"/>
              </a:spcBef>
              <a:spcAft>
                <a:spcPts val="0"/>
              </a:spcAft>
              <a:buClr>
                <a:schemeClr val="dk1"/>
              </a:buClr>
              <a:buSzPct val="52380"/>
              <a:buFont typeface="Arial"/>
              <a:buNone/>
            </a:pPr>
            <a:r>
              <a:t/>
            </a:r>
            <a:endParaRPr>
              <a:latin typeface="Arial"/>
              <a:ea typeface="Arial"/>
              <a:cs typeface="Arial"/>
              <a:sym typeface="Arial"/>
            </a:endParaRPr>
          </a:p>
          <a:p>
            <a:pPr indent="0" lvl="0" marL="0" rtl="0" algn="l">
              <a:spcBef>
                <a:spcPts val="800"/>
              </a:spcBef>
              <a:spcAft>
                <a:spcPts val="0"/>
              </a:spcAft>
              <a:buNone/>
            </a:pPr>
            <a:r>
              <a:t/>
            </a:r>
            <a:endParaRPr sz="1256">
              <a:latin typeface="Arial"/>
              <a:ea typeface="Arial"/>
              <a:cs typeface="Arial"/>
              <a:sym typeface="Arial"/>
            </a:endParaRPr>
          </a:p>
          <a:p>
            <a:pPr indent="0" lvl="0" marL="0" rtl="0" algn="l">
              <a:lnSpc>
                <a:spcPct val="115000"/>
              </a:lnSpc>
              <a:spcBef>
                <a:spcPts val="0"/>
              </a:spcBef>
              <a:spcAft>
                <a:spcPts val="0"/>
              </a:spcAft>
              <a:buNone/>
            </a:pPr>
            <a:r>
              <a:t/>
            </a:r>
            <a:endParaRPr>
              <a:latin typeface="Arial"/>
              <a:ea typeface="Arial"/>
              <a:cs typeface="Arial"/>
              <a:sym typeface="Arial"/>
            </a:endParaRPr>
          </a:p>
          <a:p>
            <a:pPr indent="0" lvl="0" marL="457200" rtl="0" algn="l">
              <a:lnSpc>
                <a:spcPct val="115000"/>
              </a:lnSpc>
              <a:spcBef>
                <a:spcPts val="1000"/>
              </a:spcBef>
              <a:spcAft>
                <a:spcPts val="1000"/>
              </a:spcAft>
              <a:buNone/>
            </a:pPr>
            <a:r>
              <a:t/>
            </a:r>
            <a:endParaRPr>
              <a:latin typeface="Arial"/>
              <a:ea typeface="Arial"/>
              <a:cs typeface="Arial"/>
              <a:sym typeface="Arial"/>
            </a:endParaRPr>
          </a:p>
        </p:txBody>
      </p:sp>
      <p:graphicFrame>
        <p:nvGraphicFramePr>
          <p:cNvPr id="232" name="Google Shape;232;p28"/>
          <p:cNvGraphicFramePr/>
          <p:nvPr/>
        </p:nvGraphicFramePr>
        <p:xfrm>
          <a:off x="1635600" y="994625"/>
          <a:ext cx="3000000" cy="3000000"/>
        </p:xfrm>
        <a:graphic>
          <a:graphicData uri="http://schemas.openxmlformats.org/drawingml/2006/table">
            <a:tbl>
              <a:tblPr>
                <a:noFill/>
                <a:tableStyleId>{C82929BA-A934-4431-9FEC-5BE6E180A80D}</a:tableStyleId>
              </a:tblPr>
              <a:tblGrid>
                <a:gridCol w="2717525"/>
                <a:gridCol w="2717525"/>
              </a:tblGrid>
              <a:tr h="100000">
                <a:tc>
                  <a:txBody>
                    <a:bodyPr/>
                    <a:lstStyle/>
                    <a:p>
                      <a:pPr indent="0" lvl="0" marL="0" rtl="0" algn="l">
                        <a:spcBef>
                          <a:spcPts val="0"/>
                        </a:spcBef>
                        <a:spcAft>
                          <a:spcPts val="0"/>
                        </a:spcAft>
                        <a:buNone/>
                      </a:pPr>
                      <a:r>
                        <a:rPr b="1" lang="en"/>
                        <a:t>R squared</a:t>
                      </a:r>
                      <a:endParaRPr b="1"/>
                    </a:p>
                  </a:txBody>
                  <a:tcPr marT="91425" marB="91425" marR="91425" marL="91425"/>
                </a:tc>
                <a:tc>
                  <a:txBody>
                    <a:bodyPr/>
                    <a:lstStyle/>
                    <a:p>
                      <a:pPr indent="0" lvl="0" marL="0" rtl="0" algn="l">
                        <a:spcBef>
                          <a:spcPts val="0"/>
                        </a:spcBef>
                        <a:spcAft>
                          <a:spcPts val="0"/>
                        </a:spcAft>
                        <a:buNone/>
                      </a:pPr>
                      <a:r>
                        <a:rPr lang="en"/>
                        <a:t>0.012</a:t>
                      </a:r>
                      <a:endParaRPr/>
                    </a:p>
                  </a:txBody>
                  <a:tcPr marT="91425" marB="91425" marR="91425" marL="91425"/>
                </a:tc>
              </a:tr>
              <a:tr h="381000">
                <a:tc>
                  <a:txBody>
                    <a:bodyPr/>
                    <a:lstStyle/>
                    <a:p>
                      <a:pPr indent="0" lvl="0" marL="0" rtl="0" algn="l">
                        <a:spcBef>
                          <a:spcPts val="0"/>
                        </a:spcBef>
                        <a:spcAft>
                          <a:spcPts val="0"/>
                        </a:spcAft>
                        <a:buNone/>
                      </a:pPr>
                      <a:r>
                        <a:rPr b="1" lang="en"/>
                        <a:t>F statistic</a:t>
                      </a:r>
                      <a:endParaRPr b="1"/>
                    </a:p>
                  </a:txBody>
                  <a:tcPr marT="91425" marB="91425" marR="91425" marL="91425"/>
                </a:tc>
                <a:tc>
                  <a:txBody>
                    <a:bodyPr/>
                    <a:lstStyle/>
                    <a:p>
                      <a:pPr indent="0" lvl="0" marL="0" rtl="0" algn="l">
                        <a:spcBef>
                          <a:spcPts val="0"/>
                        </a:spcBef>
                        <a:spcAft>
                          <a:spcPts val="0"/>
                        </a:spcAft>
                        <a:buNone/>
                      </a:pPr>
                      <a:r>
                        <a:rPr lang="en"/>
                        <a:t>14.52</a:t>
                      </a:r>
                      <a:endParaRPr/>
                    </a:p>
                  </a:txBody>
                  <a:tcPr marT="91425" marB="91425" marR="91425" marL="91425"/>
                </a:tc>
              </a:tr>
              <a:tr h="381000">
                <a:tc>
                  <a:txBody>
                    <a:bodyPr/>
                    <a:lstStyle/>
                    <a:p>
                      <a:pPr indent="0" lvl="0" marL="0" rtl="0" algn="l">
                        <a:spcBef>
                          <a:spcPts val="0"/>
                        </a:spcBef>
                        <a:spcAft>
                          <a:spcPts val="0"/>
                        </a:spcAft>
                        <a:buNone/>
                      </a:pPr>
                      <a:r>
                        <a:rPr b="1" lang="en"/>
                        <a:t>P value for F statistic</a:t>
                      </a:r>
                      <a:endParaRPr b="1"/>
                    </a:p>
                  </a:txBody>
                  <a:tcPr marT="91425" marB="91425" marR="91425" marL="91425"/>
                </a:tc>
                <a:tc>
                  <a:txBody>
                    <a:bodyPr/>
                    <a:lstStyle/>
                    <a:p>
                      <a:pPr indent="0" lvl="0" marL="0" rtl="0" algn="l">
                        <a:spcBef>
                          <a:spcPts val="0"/>
                        </a:spcBef>
                        <a:spcAft>
                          <a:spcPts val="0"/>
                        </a:spcAft>
                        <a:buNone/>
                      </a:pPr>
                      <a:r>
                        <a:rPr lang="en"/>
                        <a:t>8.73e-12</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Tackling outliers</a:t>
            </a:r>
            <a:endParaRPr/>
          </a:p>
        </p:txBody>
      </p:sp>
      <p:sp>
        <p:nvSpPr>
          <p:cNvPr id="238" name="Google Shape;238;p29"/>
          <p:cNvSpPr txBox="1"/>
          <p:nvPr>
            <p:ph idx="1" type="body"/>
          </p:nvPr>
        </p:nvSpPr>
        <p:spPr>
          <a:xfrm>
            <a:off x="544975" y="2764480"/>
            <a:ext cx="7975500" cy="1870500"/>
          </a:xfrm>
          <a:prstGeom prst="rect">
            <a:avLst/>
          </a:prstGeom>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dk1"/>
              </a:buClr>
              <a:buSzPts val="1100"/>
              <a:buFont typeface="Arial"/>
              <a:buNone/>
            </a:pPr>
            <a:r>
              <a:rPr b="1" lang="en" sz="1300" u="sng">
                <a:latin typeface="Arial"/>
                <a:ea typeface="Arial"/>
                <a:cs typeface="Arial"/>
                <a:sym typeface="Arial"/>
              </a:rPr>
              <a:t>Criteria for Outliers/Influential Observations:</a:t>
            </a:r>
            <a:endParaRPr b="1" sz="1300" u="sng">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 sz="1100">
                <a:latin typeface="Arial"/>
                <a:ea typeface="Arial"/>
                <a:cs typeface="Arial"/>
                <a:sym typeface="Arial"/>
              </a:rPr>
              <a:t>1.High Leverage Threshold</a:t>
            </a:r>
            <a:r>
              <a:rPr lang="en" sz="1100">
                <a:latin typeface="Arial"/>
                <a:ea typeface="Arial"/>
                <a:cs typeface="Arial"/>
                <a:sym typeface="Arial"/>
              </a:rPr>
              <a:t>: Set as twice the ratio of the number of parameters (including the constant term) to the number of observations. Points above this threshold are considered to have high leverage.</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 sz="1100">
                <a:latin typeface="Arial"/>
                <a:ea typeface="Arial"/>
                <a:cs typeface="Arial"/>
                <a:sym typeface="Arial"/>
              </a:rPr>
              <a:t>2.High Cook's Distance Threshold</a:t>
            </a:r>
            <a:r>
              <a:rPr lang="en" sz="1100">
                <a:latin typeface="Arial"/>
                <a:ea typeface="Arial"/>
                <a:cs typeface="Arial"/>
                <a:sym typeface="Arial"/>
              </a:rPr>
              <a:t>: Set as four times the ratio of the number of parameters to the difference between the number of observations and the number of parameters minus one. Points above this threshold are considered to have high influence.</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 sz="1100">
                <a:latin typeface="Arial"/>
                <a:ea typeface="Arial"/>
                <a:cs typeface="Arial"/>
                <a:sym typeface="Arial"/>
              </a:rPr>
              <a:t>Actions Taken</a:t>
            </a:r>
            <a:endParaRPr b="1"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 sz="1100">
                <a:latin typeface="Arial"/>
                <a:ea typeface="Arial"/>
                <a:cs typeface="Arial"/>
                <a:sym typeface="Arial"/>
              </a:rPr>
              <a:t>Points identified either by high leverage or high Cook's distance are removed from the dataset.</a:t>
            </a:r>
            <a:endParaRPr/>
          </a:p>
        </p:txBody>
      </p:sp>
      <p:graphicFrame>
        <p:nvGraphicFramePr>
          <p:cNvPr id="239" name="Google Shape;239;p29"/>
          <p:cNvGraphicFramePr/>
          <p:nvPr/>
        </p:nvGraphicFramePr>
        <p:xfrm>
          <a:off x="633850" y="1075900"/>
          <a:ext cx="3000000" cy="3000000"/>
        </p:xfrm>
        <a:graphic>
          <a:graphicData uri="http://schemas.openxmlformats.org/drawingml/2006/table">
            <a:tbl>
              <a:tblPr>
                <a:noFill/>
                <a:tableStyleId>{C82929BA-A934-4431-9FEC-5BE6E180A80D}</a:tableStyleId>
              </a:tblPr>
              <a:tblGrid>
                <a:gridCol w="1911625"/>
                <a:gridCol w="1911625"/>
                <a:gridCol w="1911625"/>
                <a:gridCol w="1911625"/>
              </a:tblGrid>
              <a:tr h="2925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R squared</a:t>
                      </a:r>
                      <a:endParaRPr b="1"/>
                    </a:p>
                  </a:txBody>
                  <a:tcPr marT="91425" marB="91425" marR="91425" marL="91425"/>
                </a:tc>
                <a:tc>
                  <a:txBody>
                    <a:bodyPr/>
                    <a:lstStyle/>
                    <a:p>
                      <a:pPr indent="0" lvl="0" marL="0" rtl="0" algn="l">
                        <a:spcBef>
                          <a:spcPts val="0"/>
                        </a:spcBef>
                        <a:spcAft>
                          <a:spcPts val="0"/>
                        </a:spcAft>
                        <a:buNone/>
                      </a:pPr>
                      <a:r>
                        <a:rPr b="1" lang="en"/>
                        <a:t>F stat</a:t>
                      </a:r>
                      <a:endParaRPr b="1"/>
                    </a:p>
                  </a:txBody>
                  <a:tcPr marT="91425" marB="91425" marR="91425" marL="91425"/>
                </a:tc>
                <a:tc>
                  <a:txBody>
                    <a:bodyPr/>
                    <a:lstStyle/>
                    <a:p>
                      <a:pPr indent="0" lvl="0" marL="0" rtl="0" algn="l">
                        <a:spcBef>
                          <a:spcPts val="0"/>
                        </a:spcBef>
                        <a:spcAft>
                          <a:spcPts val="0"/>
                        </a:spcAft>
                        <a:buNone/>
                      </a:pPr>
                      <a:r>
                        <a:rPr b="1" lang="en"/>
                        <a:t>P value for F stat</a:t>
                      </a:r>
                      <a:endParaRPr b="1"/>
                    </a:p>
                  </a:txBody>
                  <a:tcPr marT="91425" marB="91425" marR="91425" marL="91425"/>
                </a:tc>
              </a:tr>
              <a:tr h="450025">
                <a:tc>
                  <a:txBody>
                    <a:bodyPr/>
                    <a:lstStyle/>
                    <a:p>
                      <a:pPr indent="0" lvl="0" marL="0" rtl="0" algn="l">
                        <a:spcBef>
                          <a:spcPts val="0"/>
                        </a:spcBef>
                        <a:spcAft>
                          <a:spcPts val="0"/>
                        </a:spcAft>
                        <a:buNone/>
                      </a:pPr>
                      <a:r>
                        <a:rPr b="1" lang="en"/>
                        <a:t>Before removing outliers</a:t>
                      </a:r>
                      <a:endParaRPr b="1"/>
                    </a:p>
                  </a:txBody>
                  <a:tcPr marT="91425" marB="91425" marR="91425" marL="91425"/>
                </a:tc>
                <a:tc>
                  <a:txBody>
                    <a:bodyPr/>
                    <a:lstStyle/>
                    <a:p>
                      <a:pPr indent="0" lvl="0" marL="0" rtl="0" algn="l">
                        <a:spcBef>
                          <a:spcPts val="0"/>
                        </a:spcBef>
                        <a:spcAft>
                          <a:spcPts val="0"/>
                        </a:spcAft>
                        <a:buNone/>
                      </a:pPr>
                      <a:r>
                        <a:rPr lang="en"/>
                        <a:t>0.012</a:t>
                      </a:r>
                      <a:endParaRPr/>
                    </a:p>
                  </a:txBody>
                  <a:tcPr marT="91425" marB="91425" marR="91425" marL="91425"/>
                </a:tc>
                <a:tc>
                  <a:txBody>
                    <a:bodyPr/>
                    <a:lstStyle/>
                    <a:p>
                      <a:pPr indent="0" lvl="0" marL="0" rtl="0" algn="l">
                        <a:spcBef>
                          <a:spcPts val="0"/>
                        </a:spcBef>
                        <a:spcAft>
                          <a:spcPts val="0"/>
                        </a:spcAft>
                        <a:buNone/>
                      </a:pPr>
                      <a:r>
                        <a:rPr lang="en"/>
                        <a:t>14.52</a:t>
                      </a:r>
                      <a:endParaRPr/>
                    </a:p>
                  </a:txBody>
                  <a:tcPr marT="91425" marB="91425" marR="91425" marL="91425"/>
                </a:tc>
                <a:tc>
                  <a:txBody>
                    <a:bodyPr/>
                    <a:lstStyle/>
                    <a:p>
                      <a:pPr indent="0" lvl="0" marL="0" rtl="0" algn="l">
                        <a:spcBef>
                          <a:spcPts val="0"/>
                        </a:spcBef>
                        <a:spcAft>
                          <a:spcPts val="0"/>
                        </a:spcAft>
                        <a:buNone/>
                      </a:pPr>
                      <a:r>
                        <a:rPr lang="en"/>
                        <a:t>8.73e-12</a:t>
                      </a:r>
                      <a:endParaRPr/>
                    </a:p>
                  </a:txBody>
                  <a:tcPr marT="91425" marB="91425" marR="91425" marL="91425"/>
                </a:tc>
              </a:tr>
              <a:tr h="450025">
                <a:tc>
                  <a:txBody>
                    <a:bodyPr/>
                    <a:lstStyle/>
                    <a:p>
                      <a:pPr indent="0" lvl="0" marL="0" rtl="0" algn="l">
                        <a:spcBef>
                          <a:spcPts val="0"/>
                        </a:spcBef>
                        <a:spcAft>
                          <a:spcPts val="0"/>
                        </a:spcAft>
                        <a:buNone/>
                      </a:pPr>
                      <a:r>
                        <a:rPr b="1" lang="en"/>
                        <a:t>After removing outliers</a:t>
                      </a:r>
                      <a:endParaRPr b="1"/>
                    </a:p>
                  </a:txBody>
                  <a:tcPr marT="91425" marB="91425" marR="91425" marL="91425"/>
                </a:tc>
                <a:tc>
                  <a:txBody>
                    <a:bodyPr/>
                    <a:lstStyle/>
                    <a:p>
                      <a:pPr indent="0" lvl="0" marL="0" rtl="0" algn="l">
                        <a:spcBef>
                          <a:spcPts val="0"/>
                        </a:spcBef>
                        <a:spcAft>
                          <a:spcPts val="0"/>
                        </a:spcAft>
                        <a:buNone/>
                      </a:pPr>
                      <a:r>
                        <a:rPr lang="en"/>
                        <a:t>0.020</a:t>
                      </a:r>
                      <a:endParaRPr/>
                    </a:p>
                  </a:txBody>
                  <a:tcPr marT="91425" marB="91425" marR="91425" marL="91425"/>
                </a:tc>
                <a:tc>
                  <a:txBody>
                    <a:bodyPr/>
                    <a:lstStyle/>
                    <a:p>
                      <a:pPr indent="0" lvl="0" marL="0" rtl="0" algn="l">
                        <a:spcBef>
                          <a:spcPts val="0"/>
                        </a:spcBef>
                        <a:spcAft>
                          <a:spcPts val="0"/>
                        </a:spcAft>
                        <a:buNone/>
                      </a:pPr>
                      <a:r>
                        <a:rPr lang="en"/>
                        <a:t>21.39</a:t>
                      </a:r>
                      <a:endParaRPr/>
                    </a:p>
                  </a:txBody>
                  <a:tcPr marT="91425" marB="91425" marR="91425" marL="91425"/>
                </a:tc>
                <a:tc>
                  <a:txBody>
                    <a:bodyPr/>
                    <a:lstStyle/>
                    <a:p>
                      <a:pPr indent="0" lvl="0" marL="0" rtl="0" algn="l">
                        <a:spcBef>
                          <a:spcPts val="0"/>
                        </a:spcBef>
                        <a:spcAft>
                          <a:spcPts val="0"/>
                        </a:spcAft>
                        <a:buNone/>
                      </a:pPr>
                      <a:r>
                        <a:rPr lang="en"/>
                        <a:t>1.73e-17</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0"/>
              </a:spcAft>
              <a:buNone/>
            </a:pPr>
            <a:r>
              <a:rPr lang="en" sz="2200">
                <a:solidFill>
                  <a:srgbClr val="3EADA7"/>
                </a:solidFill>
              </a:rPr>
              <a:t>Results of Non-linear Regression After Removing Outliers</a:t>
            </a:r>
            <a:endParaRPr sz="4200">
              <a:solidFill>
                <a:srgbClr val="3EADA7"/>
              </a:solidFill>
            </a:endParaRPr>
          </a:p>
        </p:txBody>
      </p:sp>
      <p:sp>
        <p:nvSpPr>
          <p:cNvPr id="245" name="Google Shape;245;p30"/>
          <p:cNvSpPr txBox="1"/>
          <p:nvPr>
            <p:ph idx="1" type="body"/>
          </p:nvPr>
        </p:nvSpPr>
        <p:spPr>
          <a:xfrm>
            <a:off x="633845" y="1035886"/>
            <a:ext cx="7886700" cy="35991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 sz="1300" u="sng">
                <a:latin typeface="Arial"/>
                <a:ea typeface="Arial"/>
                <a:cs typeface="Arial"/>
                <a:sym typeface="Arial"/>
              </a:rPr>
              <a:t>Key Metrics:</a:t>
            </a:r>
            <a:endParaRPr b="1" sz="1300" u="sng">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b="1" lang="en" sz="1300">
                <a:latin typeface="Arial"/>
                <a:ea typeface="Arial"/>
                <a:cs typeface="Arial"/>
                <a:sym typeface="Arial"/>
              </a:rPr>
              <a:t>R-squared (R²)</a:t>
            </a:r>
            <a:r>
              <a:rPr lang="en" sz="1300">
                <a:latin typeface="Arial"/>
                <a:ea typeface="Arial"/>
                <a:cs typeface="Arial"/>
                <a:sym typeface="Arial"/>
              </a:rPr>
              <a:t>: This has increased to 0.018 from the previous analysis before outlier removal, indicating a slight improvement in the model's ability to explain the variability in potassium levels. It remains relatively low, suggesting other factors might be influencing potassium levels.</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b="1" lang="en" sz="1300">
                <a:latin typeface="Arial"/>
                <a:ea typeface="Arial"/>
                <a:cs typeface="Arial"/>
                <a:sym typeface="Arial"/>
              </a:rPr>
              <a:t>Adjusted R-squared:</a:t>
            </a:r>
            <a:r>
              <a:rPr lang="en" sz="1300">
                <a:latin typeface="Arial"/>
                <a:ea typeface="Arial"/>
                <a:cs typeface="Arial"/>
                <a:sym typeface="Arial"/>
              </a:rPr>
              <a:t> Similarly, this has also increased, which shows a better fit when adjusted for the number of predictors in the model.</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b="1" lang="en" sz="1300">
                <a:latin typeface="Arial"/>
                <a:ea typeface="Arial"/>
                <a:cs typeface="Arial"/>
                <a:sym typeface="Arial"/>
              </a:rPr>
              <a:t>F-statistic and p-value:</a:t>
            </a:r>
            <a:r>
              <a:rPr lang="en" sz="1300">
                <a:latin typeface="Arial"/>
                <a:ea typeface="Arial"/>
                <a:cs typeface="Arial"/>
                <a:sym typeface="Arial"/>
              </a:rPr>
              <a:t> The F-statistic is 19.99 with a highly significant p-value (2.48e-16), indicating that the model is statistically significant at explaining the variation in the response variable after removing influential observations.</a:t>
            </a:r>
            <a:endParaRPr sz="1300">
              <a:latin typeface="Arial"/>
              <a:ea typeface="Arial"/>
              <a:cs typeface="Arial"/>
              <a:sym typeface="Arial"/>
            </a:endParaRPr>
          </a:p>
          <a:p>
            <a:pPr indent="0" lvl="0" marL="0" rtl="0" algn="l">
              <a:lnSpc>
                <a:spcPct val="100000"/>
              </a:lnSpc>
              <a:spcBef>
                <a:spcPts val="0"/>
              </a:spcBef>
              <a:spcAft>
                <a:spcPts val="0"/>
              </a:spcAft>
              <a:buNone/>
            </a:pPr>
            <a:r>
              <a:t/>
            </a:r>
            <a:endParaRPr sz="1300">
              <a:latin typeface="Arial"/>
              <a:ea typeface="Arial"/>
              <a:cs typeface="Arial"/>
              <a:sym typeface="Arial"/>
            </a:endParaRPr>
          </a:p>
          <a:p>
            <a:pPr indent="0" lvl="0" marL="0" rtl="0" algn="l">
              <a:lnSpc>
                <a:spcPct val="100000"/>
              </a:lnSpc>
              <a:spcBef>
                <a:spcPts val="0"/>
              </a:spcBef>
              <a:spcAft>
                <a:spcPts val="0"/>
              </a:spcAft>
              <a:buNone/>
            </a:pPr>
            <a:r>
              <a:rPr b="1" lang="en" sz="1300" u="sng">
                <a:latin typeface="Arial"/>
                <a:ea typeface="Arial"/>
                <a:cs typeface="Arial"/>
                <a:sym typeface="Arial"/>
              </a:rPr>
              <a:t>Conclusion : </a:t>
            </a:r>
            <a:endParaRPr b="1" sz="1300" u="sng">
              <a:latin typeface="Arial"/>
              <a:ea typeface="Arial"/>
              <a:cs typeface="Arial"/>
              <a:sym typeface="Arial"/>
            </a:endParaRPr>
          </a:p>
          <a:p>
            <a:pPr indent="0" lvl="0" marL="0" rtl="0" algn="l">
              <a:lnSpc>
                <a:spcPct val="100000"/>
              </a:lnSpc>
              <a:spcBef>
                <a:spcPts val="0"/>
              </a:spcBef>
              <a:spcAft>
                <a:spcPts val="0"/>
              </a:spcAft>
              <a:buNone/>
            </a:pPr>
            <a:r>
              <a:rPr lang="en" sz="1300">
                <a:latin typeface="Arial"/>
                <a:ea typeface="Arial"/>
                <a:cs typeface="Arial"/>
                <a:sym typeface="Arial"/>
              </a:rPr>
              <a:t>The increase in R-squared and adjusted R-squared post-outlier removal indicates a more reliable model. Thus the overall analysis shows a better model post-outlier removal, yet with room for improvement to fully capture the complex dynamics of economic growth and environmental quality as represented by potassium levels. </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990"/>
              <a:buFont typeface="Arial"/>
              <a:buNone/>
            </a:pPr>
            <a:r>
              <a:rPr lang="en" sz="1870"/>
              <a:t>Relationship between economic growth (as measured by SDP) and</a:t>
            </a:r>
            <a:endParaRPr sz="1870"/>
          </a:p>
          <a:p>
            <a:pPr indent="0" lvl="0" marL="0" rtl="0" algn="l">
              <a:spcBef>
                <a:spcPts val="0"/>
              </a:spcBef>
              <a:spcAft>
                <a:spcPts val="0"/>
              </a:spcAft>
              <a:buSzPts val="990"/>
              <a:buNone/>
            </a:pPr>
            <a:r>
              <a:rPr lang="en" sz="1870"/>
              <a:t>groundwater quality</a:t>
            </a:r>
            <a:endParaRPr sz="3070"/>
          </a:p>
        </p:txBody>
      </p:sp>
      <p:sp>
        <p:nvSpPr>
          <p:cNvPr id="251" name="Google Shape;251;p31"/>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252" name="Google Shape;252;p31"/>
          <p:cNvPicPr preferRelativeResize="0"/>
          <p:nvPr/>
        </p:nvPicPr>
        <p:blipFill>
          <a:blip r:embed="rId3">
            <a:alphaModFix/>
          </a:blip>
          <a:stretch>
            <a:fillRect/>
          </a:stretch>
        </p:blipFill>
        <p:spPr>
          <a:xfrm>
            <a:off x="5799375" y="1247100"/>
            <a:ext cx="2466125" cy="1554249"/>
          </a:xfrm>
          <a:prstGeom prst="rect">
            <a:avLst/>
          </a:prstGeom>
          <a:noFill/>
          <a:ln>
            <a:noFill/>
          </a:ln>
        </p:spPr>
      </p:pic>
      <p:pic>
        <p:nvPicPr>
          <p:cNvPr id="253" name="Google Shape;253;p31"/>
          <p:cNvPicPr preferRelativeResize="0"/>
          <p:nvPr/>
        </p:nvPicPr>
        <p:blipFill>
          <a:blip r:embed="rId4">
            <a:alphaModFix/>
          </a:blip>
          <a:stretch>
            <a:fillRect/>
          </a:stretch>
        </p:blipFill>
        <p:spPr>
          <a:xfrm>
            <a:off x="5799384" y="2907200"/>
            <a:ext cx="2528330" cy="1598875"/>
          </a:xfrm>
          <a:prstGeom prst="rect">
            <a:avLst/>
          </a:prstGeom>
          <a:noFill/>
          <a:ln>
            <a:noFill/>
          </a:ln>
        </p:spPr>
      </p:pic>
      <p:sp>
        <p:nvSpPr>
          <p:cNvPr id="254" name="Google Shape;254;p31"/>
          <p:cNvSpPr txBox="1"/>
          <p:nvPr/>
        </p:nvSpPr>
        <p:spPr>
          <a:xfrm>
            <a:off x="633850" y="1247100"/>
            <a:ext cx="5171100" cy="3258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800"/>
              </a:spcBef>
              <a:spcAft>
                <a:spcPts val="0"/>
              </a:spcAft>
              <a:buClr>
                <a:schemeClr val="dk1"/>
              </a:buClr>
              <a:buSzPts val="1100"/>
              <a:buFont typeface="Arial"/>
              <a:buNone/>
            </a:pPr>
            <a:r>
              <a:rPr lang="en" sz="1600">
                <a:solidFill>
                  <a:schemeClr val="dk1"/>
                </a:solidFill>
                <a:latin typeface="Calibri"/>
                <a:ea typeface="Calibri"/>
                <a:cs typeface="Calibri"/>
                <a:sym typeface="Calibri"/>
              </a:rPr>
              <a:t>The results align with the typical interpretation of the Environmental Kuznets Curve, showing an initial increase in environmental degradation with economic growth followed by improvement. </a:t>
            </a:r>
            <a:endParaRPr sz="1600">
              <a:solidFill>
                <a:schemeClr val="dk1"/>
              </a:solidFill>
              <a:latin typeface="Calibri"/>
              <a:ea typeface="Calibri"/>
              <a:cs typeface="Calibri"/>
              <a:sym typeface="Calibri"/>
            </a:endParaRPr>
          </a:p>
          <a:p>
            <a:pPr indent="-330200" lvl="0" marL="457200" rtl="0" algn="l">
              <a:lnSpc>
                <a:spcPct val="90000"/>
              </a:lnSpc>
              <a:spcBef>
                <a:spcPts val="8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impact of economic inequality (Gini coefficient) also points to socio-economic factors playing a significant role in environmental outcomes. Given the concerns about multicollinearity and the low R², further refinement of the model or additional data might be needed to provide better insights.</a:t>
            </a:r>
            <a:endParaRPr sz="1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Results across various </a:t>
            </a:r>
            <a:r>
              <a:rPr lang="en"/>
              <a:t>time periods</a:t>
            </a:r>
            <a:endParaRPr/>
          </a:p>
        </p:txBody>
      </p:sp>
      <p:sp>
        <p:nvSpPr>
          <p:cNvPr id="260" name="Google Shape;260;p32"/>
          <p:cNvSpPr txBox="1"/>
          <p:nvPr>
            <p:ph idx="1" type="body"/>
          </p:nvPr>
        </p:nvSpPr>
        <p:spPr>
          <a:xfrm>
            <a:off x="689625" y="2976075"/>
            <a:ext cx="7934100" cy="1659000"/>
          </a:xfrm>
          <a:prstGeom prst="rect">
            <a:avLst/>
          </a:prstGeom>
        </p:spPr>
        <p:txBody>
          <a:bodyPr anchorCtr="0" anchor="t" bIns="34275" lIns="68575" spcFirstLastPara="1" rIns="68575" wrap="square" tIns="34275">
            <a:noAutofit/>
          </a:bodyPr>
          <a:lstStyle/>
          <a:p>
            <a:pPr indent="-317500" lvl="0" marL="457200" rtl="0" algn="l">
              <a:spcBef>
                <a:spcPts val="800"/>
              </a:spcBef>
              <a:spcAft>
                <a:spcPts val="0"/>
              </a:spcAft>
              <a:buSzPts val="1400"/>
              <a:buFont typeface="Arial"/>
              <a:buChar char="●"/>
            </a:pPr>
            <a:r>
              <a:rPr b="1" lang="en" sz="1400">
                <a:latin typeface="Arial"/>
                <a:ea typeface="Arial"/>
                <a:cs typeface="Arial"/>
                <a:sym typeface="Arial"/>
              </a:rPr>
              <a:t>Coefficient Trends:</a:t>
            </a:r>
            <a:r>
              <a:rPr lang="en" sz="1400">
                <a:latin typeface="Arial"/>
                <a:ea typeface="Arial"/>
                <a:cs typeface="Arial"/>
                <a:sym typeface="Arial"/>
              </a:rPr>
              <a:t> The signs of the coefficients for GDP, GDP², and GDP³ are consistent across the periods, indicating a similar shaped curve but varying magnitudes.</a:t>
            </a:r>
            <a:endParaRPr sz="1400">
              <a:latin typeface="Arial"/>
              <a:ea typeface="Arial"/>
              <a:cs typeface="Arial"/>
              <a:sym typeface="Arial"/>
            </a:endParaRPr>
          </a:p>
          <a:p>
            <a:pPr indent="-317500" lvl="0" marL="457200" rtl="0" algn="l">
              <a:spcBef>
                <a:spcPts val="800"/>
              </a:spcBef>
              <a:spcAft>
                <a:spcPts val="0"/>
              </a:spcAft>
              <a:buSzPts val="1400"/>
              <a:buFont typeface="Arial"/>
              <a:buChar char="●"/>
            </a:pPr>
            <a:r>
              <a:rPr b="1" lang="en" sz="1400">
                <a:latin typeface="Arial"/>
                <a:ea typeface="Arial"/>
                <a:cs typeface="Arial"/>
                <a:sym typeface="Arial"/>
              </a:rPr>
              <a:t>Significance:</a:t>
            </a:r>
            <a:r>
              <a:rPr lang="en" sz="1400">
                <a:latin typeface="Arial"/>
                <a:ea typeface="Arial"/>
                <a:cs typeface="Arial"/>
                <a:sym typeface="Arial"/>
              </a:rPr>
              <a:t> Most GDP polynomial terms are significant, especially the squared and cubed terms, across all time periods. This supports the presence of a non-linear relationship. </a:t>
            </a:r>
            <a:endParaRPr sz="14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b="1" lang="en" sz="1400" u="sng">
                <a:latin typeface="Arial"/>
                <a:ea typeface="Arial"/>
                <a:cs typeface="Arial"/>
                <a:sym typeface="Arial"/>
              </a:rPr>
              <a:t>Conclusion:</a:t>
            </a:r>
            <a:endParaRPr b="1" sz="1400" u="sng">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400">
                <a:latin typeface="Arial"/>
                <a:ea typeface="Arial"/>
                <a:cs typeface="Arial"/>
                <a:sym typeface="Arial"/>
              </a:rPr>
              <a:t>The results indeed vary across different time periods, with varying levels of significance and effect sizes. This could imply changes in the economic-environmental relationship over time, possibly due to changes in economic policies, environmental regulations, or other macroeconomic factors.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p:txBody>
      </p:sp>
      <p:graphicFrame>
        <p:nvGraphicFramePr>
          <p:cNvPr id="261" name="Google Shape;261;p32"/>
          <p:cNvGraphicFramePr/>
          <p:nvPr/>
        </p:nvGraphicFramePr>
        <p:xfrm>
          <a:off x="689625" y="1035875"/>
          <a:ext cx="3000000" cy="3000000"/>
        </p:xfrm>
        <a:graphic>
          <a:graphicData uri="http://schemas.openxmlformats.org/drawingml/2006/table">
            <a:tbl>
              <a:tblPr>
                <a:noFill/>
                <a:tableStyleId>{C82929BA-A934-4431-9FEC-5BE6E180A80D}</a:tableStyleId>
              </a:tblPr>
              <a:tblGrid>
                <a:gridCol w="1614700"/>
                <a:gridCol w="1614700"/>
                <a:gridCol w="1614700"/>
                <a:gridCol w="1614700"/>
                <a:gridCol w="16147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2000-2004</a:t>
                      </a:r>
                      <a:endParaRPr b="1"/>
                    </a:p>
                  </a:txBody>
                  <a:tcPr marT="91425" marB="91425" marR="91425" marL="91425"/>
                </a:tc>
                <a:tc>
                  <a:txBody>
                    <a:bodyPr/>
                    <a:lstStyle/>
                    <a:p>
                      <a:pPr indent="0" lvl="0" marL="0" rtl="0" algn="l">
                        <a:spcBef>
                          <a:spcPts val="0"/>
                        </a:spcBef>
                        <a:spcAft>
                          <a:spcPts val="0"/>
                        </a:spcAft>
                        <a:buNone/>
                      </a:pPr>
                      <a:r>
                        <a:rPr b="1" lang="en"/>
                        <a:t>2005-2009</a:t>
                      </a:r>
                      <a:endParaRPr b="1"/>
                    </a:p>
                  </a:txBody>
                  <a:tcPr marT="91425" marB="91425" marR="91425" marL="91425"/>
                </a:tc>
                <a:tc>
                  <a:txBody>
                    <a:bodyPr/>
                    <a:lstStyle/>
                    <a:p>
                      <a:pPr indent="0" lvl="0" marL="0" rtl="0" algn="l">
                        <a:spcBef>
                          <a:spcPts val="0"/>
                        </a:spcBef>
                        <a:spcAft>
                          <a:spcPts val="0"/>
                        </a:spcAft>
                        <a:buNone/>
                      </a:pPr>
                      <a:r>
                        <a:rPr b="1" lang="en"/>
                        <a:t>2010-2014</a:t>
                      </a:r>
                      <a:endParaRPr b="1"/>
                    </a:p>
                  </a:txBody>
                  <a:tcPr marT="91425" marB="91425" marR="91425" marL="91425"/>
                </a:tc>
                <a:tc>
                  <a:txBody>
                    <a:bodyPr/>
                    <a:lstStyle/>
                    <a:p>
                      <a:pPr indent="0" lvl="0" marL="0" rtl="0" algn="l">
                        <a:spcBef>
                          <a:spcPts val="0"/>
                        </a:spcBef>
                        <a:spcAft>
                          <a:spcPts val="0"/>
                        </a:spcAft>
                        <a:buNone/>
                      </a:pPr>
                      <a:r>
                        <a:rPr b="1" lang="en"/>
                        <a:t>2015-2018</a:t>
                      </a:r>
                      <a:endParaRPr b="1"/>
                    </a:p>
                  </a:txBody>
                  <a:tcPr marT="91425" marB="91425" marR="91425" marL="91425"/>
                </a:tc>
              </a:tr>
              <a:tr h="381000">
                <a:tc>
                  <a:txBody>
                    <a:bodyPr/>
                    <a:lstStyle/>
                    <a:p>
                      <a:pPr indent="0" lvl="0" marL="0" rtl="0" algn="l">
                        <a:spcBef>
                          <a:spcPts val="0"/>
                        </a:spcBef>
                        <a:spcAft>
                          <a:spcPts val="0"/>
                        </a:spcAft>
                        <a:buNone/>
                      </a:pPr>
                      <a:r>
                        <a:rPr b="1" lang="en"/>
                        <a:t>R squared</a:t>
                      </a:r>
                      <a:endParaRPr b="1"/>
                    </a:p>
                  </a:txBody>
                  <a:tcPr marT="91425" marB="91425" marR="91425" marL="91425"/>
                </a:tc>
                <a:tc>
                  <a:txBody>
                    <a:bodyPr/>
                    <a:lstStyle/>
                    <a:p>
                      <a:pPr indent="0" lvl="0" marL="0" rtl="0" algn="l">
                        <a:spcBef>
                          <a:spcPts val="0"/>
                        </a:spcBef>
                        <a:spcAft>
                          <a:spcPts val="0"/>
                        </a:spcAft>
                        <a:buNone/>
                      </a:pPr>
                      <a:r>
                        <a:rPr lang="en"/>
                        <a:t>0.021</a:t>
                      </a:r>
                      <a:endParaRPr/>
                    </a:p>
                  </a:txBody>
                  <a:tcPr marT="91425" marB="91425" marR="91425" marL="91425"/>
                </a:tc>
                <a:tc>
                  <a:txBody>
                    <a:bodyPr/>
                    <a:lstStyle/>
                    <a:p>
                      <a:pPr indent="0" lvl="0" marL="0" rtl="0" algn="l">
                        <a:spcBef>
                          <a:spcPts val="0"/>
                        </a:spcBef>
                        <a:spcAft>
                          <a:spcPts val="0"/>
                        </a:spcAft>
                        <a:buNone/>
                      </a:pPr>
                      <a:r>
                        <a:rPr lang="en"/>
                        <a:t>0.052</a:t>
                      </a:r>
                      <a:endParaRPr/>
                    </a:p>
                  </a:txBody>
                  <a:tcPr marT="91425" marB="91425" marR="91425" marL="91425"/>
                </a:tc>
                <a:tc>
                  <a:txBody>
                    <a:bodyPr/>
                    <a:lstStyle/>
                    <a:p>
                      <a:pPr indent="0" lvl="0" marL="0" rtl="0" algn="l">
                        <a:spcBef>
                          <a:spcPts val="0"/>
                        </a:spcBef>
                        <a:spcAft>
                          <a:spcPts val="0"/>
                        </a:spcAft>
                        <a:buNone/>
                      </a:pPr>
                      <a:r>
                        <a:rPr lang="en"/>
                        <a:t>0.035</a:t>
                      </a:r>
                      <a:endParaRPr/>
                    </a:p>
                  </a:txBody>
                  <a:tcPr marT="91425" marB="91425" marR="91425" marL="91425"/>
                </a:tc>
                <a:tc>
                  <a:txBody>
                    <a:bodyPr/>
                    <a:lstStyle/>
                    <a:p>
                      <a:pPr indent="0" lvl="0" marL="0" rtl="0" algn="l">
                        <a:spcBef>
                          <a:spcPts val="0"/>
                        </a:spcBef>
                        <a:spcAft>
                          <a:spcPts val="0"/>
                        </a:spcAft>
                        <a:buNone/>
                      </a:pPr>
                      <a:r>
                        <a:rPr lang="en"/>
                        <a:t>0.018</a:t>
                      </a:r>
                      <a:endParaRPr/>
                    </a:p>
                  </a:txBody>
                  <a:tcPr marT="91425" marB="91425" marR="91425" marL="91425"/>
                </a:tc>
              </a:tr>
              <a:tr h="381000">
                <a:tc>
                  <a:txBody>
                    <a:bodyPr/>
                    <a:lstStyle/>
                    <a:p>
                      <a:pPr indent="0" lvl="0" marL="0" rtl="0" algn="l">
                        <a:spcBef>
                          <a:spcPts val="0"/>
                        </a:spcBef>
                        <a:spcAft>
                          <a:spcPts val="0"/>
                        </a:spcAft>
                        <a:buNone/>
                      </a:pPr>
                      <a:r>
                        <a:rPr b="1" lang="en"/>
                        <a:t>F stat</a:t>
                      </a:r>
                      <a:endParaRPr b="1"/>
                    </a:p>
                  </a:txBody>
                  <a:tcPr marT="91425" marB="91425" marR="91425" marL="91425"/>
                </a:tc>
                <a:tc>
                  <a:txBody>
                    <a:bodyPr/>
                    <a:lstStyle/>
                    <a:p>
                      <a:pPr indent="0" lvl="0" marL="0" rtl="0" algn="l">
                        <a:spcBef>
                          <a:spcPts val="0"/>
                        </a:spcBef>
                        <a:spcAft>
                          <a:spcPts val="0"/>
                        </a:spcAft>
                        <a:buNone/>
                      </a:pPr>
                      <a:r>
                        <a:rPr lang="en"/>
                        <a:t>4.823</a:t>
                      </a:r>
                      <a:endParaRPr/>
                    </a:p>
                  </a:txBody>
                  <a:tcPr marT="91425" marB="91425" marR="91425" marL="91425"/>
                </a:tc>
                <a:tc>
                  <a:txBody>
                    <a:bodyPr/>
                    <a:lstStyle/>
                    <a:p>
                      <a:pPr indent="0" lvl="0" marL="0" rtl="0" algn="l">
                        <a:spcBef>
                          <a:spcPts val="0"/>
                        </a:spcBef>
                        <a:spcAft>
                          <a:spcPts val="0"/>
                        </a:spcAft>
                        <a:buNone/>
                      </a:pPr>
                      <a:r>
                        <a:rPr lang="en"/>
                        <a:t>17.20</a:t>
                      </a:r>
                      <a:endParaRPr/>
                    </a:p>
                  </a:txBody>
                  <a:tcPr marT="91425" marB="91425" marR="91425" marL="91425"/>
                </a:tc>
                <a:tc>
                  <a:txBody>
                    <a:bodyPr/>
                    <a:lstStyle/>
                    <a:p>
                      <a:pPr indent="0" lvl="0" marL="0" rtl="0" algn="l">
                        <a:spcBef>
                          <a:spcPts val="0"/>
                        </a:spcBef>
                        <a:spcAft>
                          <a:spcPts val="0"/>
                        </a:spcAft>
                        <a:buNone/>
                      </a:pPr>
                      <a:r>
                        <a:rPr lang="en"/>
                        <a:t>11.59</a:t>
                      </a:r>
                      <a:endParaRPr/>
                    </a:p>
                  </a:txBody>
                  <a:tcPr marT="91425" marB="91425" marR="91425" marL="91425"/>
                </a:tc>
                <a:tc>
                  <a:txBody>
                    <a:bodyPr/>
                    <a:lstStyle/>
                    <a:p>
                      <a:pPr indent="0" lvl="0" marL="0" rtl="0" algn="l">
                        <a:spcBef>
                          <a:spcPts val="0"/>
                        </a:spcBef>
                        <a:spcAft>
                          <a:spcPts val="0"/>
                        </a:spcAft>
                        <a:buNone/>
                      </a:pPr>
                      <a:r>
                        <a:rPr lang="en"/>
                        <a:t>5.141</a:t>
                      </a:r>
                      <a:endParaRPr/>
                    </a:p>
                  </a:txBody>
                  <a:tcPr marT="91425" marB="91425" marR="91425" marL="91425"/>
                </a:tc>
              </a:tr>
              <a:tr h="381000">
                <a:tc>
                  <a:txBody>
                    <a:bodyPr/>
                    <a:lstStyle/>
                    <a:p>
                      <a:pPr indent="0" lvl="0" marL="0" rtl="0" algn="l">
                        <a:spcBef>
                          <a:spcPts val="0"/>
                        </a:spcBef>
                        <a:spcAft>
                          <a:spcPts val="0"/>
                        </a:spcAft>
                        <a:buNone/>
                      </a:pPr>
                      <a:r>
                        <a:rPr b="1" lang="en"/>
                        <a:t>P </a:t>
                      </a:r>
                      <a:r>
                        <a:rPr b="1" lang="en"/>
                        <a:t>value</a:t>
                      </a:r>
                      <a:r>
                        <a:rPr b="1" lang="en"/>
                        <a:t> for F stat</a:t>
                      </a:r>
                      <a:endParaRPr b="1"/>
                    </a:p>
                  </a:txBody>
                  <a:tcPr marT="91425" marB="91425" marR="91425" marL="91425"/>
                </a:tc>
                <a:tc>
                  <a:txBody>
                    <a:bodyPr/>
                    <a:lstStyle/>
                    <a:p>
                      <a:pPr indent="0" lvl="0" marL="0" rtl="0" algn="l">
                        <a:spcBef>
                          <a:spcPts val="0"/>
                        </a:spcBef>
                        <a:spcAft>
                          <a:spcPts val="0"/>
                        </a:spcAft>
                        <a:buNone/>
                      </a:pPr>
                      <a:r>
                        <a:rPr lang="en"/>
                        <a:t>0.000748</a:t>
                      </a:r>
                      <a:endParaRPr/>
                    </a:p>
                  </a:txBody>
                  <a:tcPr marT="91425" marB="91425" marR="91425" marL="91425"/>
                </a:tc>
                <a:tc>
                  <a:txBody>
                    <a:bodyPr/>
                    <a:lstStyle/>
                    <a:p>
                      <a:pPr indent="0" lvl="0" marL="0" rtl="0" algn="l">
                        <a:spcBef>
                          <a:spcPts val="0"/>
                        </a:spcBef>
                        <a:spcAft>
                          <a:spcPts val="0"/>
                        </a:spcAft>
                        <a:buNone/>
                      </a:pPr>
                      <a:r>
                        <a:rPr lang="en"/>
                        <a:t>9.45e-14</a:t>
                      </a:r>
                      <a:endParaRPr/>
                    </a:p>
                  </a:txBody>
                  <a:tcPr marT="91425" marB="91425" marR="91425" marL="91425"/>
                </a:tc>
                <a:tc>
                  <a:txBody>
                    <a:bodyPr/>
                    <a:lstStyle/>
                    <a:p>
                      <a:pPr indent="0" lvl="0" marL="0" rtl="0" algn="l">
                        <a:spcBef>
                          <a:spcPts val="0"/>
                        </a:spcBef>
                        <a:spcAft>
                          <a:spcPts val="0"/>
                        </a:spcAft>
                        <a:buNone/>
                      </a:pPr>
                      <a:r>
                        <a:rPr lang="en"/>
                        <a:t>3.01e-09</a:t>
                      </a:r>
                      <a:endParaRPr/>
                    </a:p>
                  </a:txBody>
                  <a:tcPr marT="91425" marB="91425" marR="91425" marL="91425"/>
                </a:tc>
                <a:tc>
                  <a:txBody>
                    <a:bodyPr/>
                    <a:lstStyle/>
                    <a:p>
                      <a:pPr indent="0" lvl="0" marL="0" rtl="0" algn="l">
                        <a:spcBef>
                          <a:spcPts val="0"/>
                        </a:spcBef>
                        <a:spcAft>
                          <a:spcPts val="0"/>
                        </a:spcAft>
                        <a:buNone/>
                      </a:pPr>
                      <a:r>
                        <a:rPr lang="en"/>
                        <a:t>0.000417</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Results across various regions in India</a:t>
            </a:r>
            <a:endParaRPr/>
          </a:p>
        </p:txBody>
      </p:sp>
      <p:graphicFrame>
        <p:nvGraphicFramePr>
          <p:cNvPr id="267" name="Google Shape;267;p33"/>
          <p:cNvGraphicFramePr/>
          <p:nvPr/>
        </p:nvGraphicFramePr>
        <p:xfrm>
          <a:off x="633850" y="1444300"/>
          <a:ext cx="3000000" cy="3000000"/>
        </p:xfrm>
        <a:graphic>
          <a:graphicData uri="http://schemas.openxmlformats.org/drawingml/2006/table">
            <a:tbl>
              <a:tblPr>
                <a:noFill/>
                <a:tableStyleId>{C82929BA-A934-4431-9FEC-5BE6E180A80D}</a:tableStyleId>
              </a:tblPr>
              <a:tblGrid>
                <a:gridCol w="1017650"/>
                <a:gridCol w="1252250"/>
                <a:gridCol w="1270325"/>
                <a:gridCol w="1180075"/>
                <a:gridCol w="1035700"/>
                <a:gridCol w="977225"/>
                <a:gridCol w="1058450"/>
              </a:tblGrid>
              <a:tr h="843150">
                <a:tc>
                  <a:txBody>
                    <a:bodyPr/>
                    <a:lstStyle/>
                    <a:p>
                      <a:pPr indent="0" lvl="0" marL="0" rtl="0" algn="l">
                        <a:spcBef>
                          <a:spcPts val="0"/>
                        </a:spcBef>
                        <a:spcAft>
                          <a:spcPts val="0"/>
                        </a:spcAft>
                        <a:buNone/>
                      </a:pPr>
                      <a:r>
                        <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 sz="1200"/>
                        <a:t>NORTHERN REGION</a:t>
                      </a:r>
                      <a:endParaRPr b="1"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200"/>
                        <a:t>NORTH-EASTERN REGION</a:t>
                      </a:r>
                      <a:endParaRPr b="1" sz="1200"/>
                    </a:p>
                    <a:p>
                      <a:pPr indent="0" lvl="0" marL="0" rtl="0" algn="l">
                        <a:spcBef>
                          <a:spcPts val="0"/>
                        </a:spcBef>
                        <a:spcAft>
                          <a:spcPts val="0"/>
                        </a:spcAft>
                        <a:buNone/>
                      </a:pPr>
                      <a:r>
                        <a:t/>
                      </a:r>
                      <a:endParaRPr b="1"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200"/>
                        <a:t>SOUTHERN REGION</a:t>
                      </a:r>
                      <a:endParaRPr b="1" sz="1200"/>
                    </a:p>
                    <a:p>
                      <a:pPr indent="0" lvl="0" marL="0" rtl="0" algn="l">
                        <a:spcBef>
                          <a:spcPts val="0"/>
                        </a:spcBef>
                        <a:spcAft>
                          <a:spcPts val="0"/>
                        </a:spcAft>
                        <a:buNone/>
                      </a:pPr>
                      <a:r>
                        <a:t/>
                      </a:r>
                      <a:endParaRPr b="1"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200"/>
                        <a:t>WESTERN REGION</a:t>
                      </a:r>
                      <a:endParaRPr b="1" sz="1200"/>
                    </a:p>
                    <a:p>
                      <a:pPr indent="0" lvl="0" marL="0" rtl="0" algn="l">
                        <a:spcBef>
                          <a:spcPts val="0"/>
                        </a:spcBef>
                        <a:spcAft>
                          <a:spcPts val="0"/>
                        </a:spcAft>
                        <a:buNone/>
                      </a:pPr>
                      <a:r>
                        <a:t/>
                      </a:r>
                      <a:endParaRPr b="1"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200"/>
                        <a:t>EASTERN REGION</a:t>
                      </a:r>
                      <a:endParaRPr b="1" sz="1200"/>
                    </a:p>
                    <a:p>
                      <a:pPr indent="0" lvl="0" marL="0" rtl="0" algn="l">
                        <a:spcBef>
                          <a:spcPts val="0"/>
                        </a:spcBef>
                        <a:spcAft>
                          <a:spcPts val="0"/>
                        </a:spcAft>
                        <a:buNone/>
                      </a:pPr>
                      <a:r>
                        <a:t/>
                      </a:r>
                      <a:endParaRPr b="1" sz="1200"/>
                    </a:p>
                  </a:txBody>
                  <a:tcPr marT="91425" marB="91425" marR="91425" marL="91425"/>
                </a:tc>
                <a:tc>
                  <a:txBody>
                    <a:bodyPr/>
                    <a:lstStyle/>
                    <a:p>
                      <a:pPr indent="0" lvl="0" marL="0" rtl="0" algn="l">
                        <a:spcBef>
                          <a:spcPts val="0"/>
                        </a:spcBef>
                        <a:spcAft>
                          <a:spcPts val="0"/>
                        </a:spcAft>
                        <a:buNone/>
                      </a:pPr>
                      <a:r>
                        <a:rPr b="1" lang="en" sz="1200"/>
                        <a:t>CENTRAL</a:t>
                      </a:r>
                      <a:endParaRPr b="1" sz="1200"/>
                    </a:p>
                    <a:p>
                      <a:pPr indent="0" lvl="0" marL="0" rtl="0" algn="l">
                        <a:spcBef>
                          <a:spcPts val="0"/>
                        </a:spcBef>
                        <a:spcAft>
                          <a:spcPts val="0"/>
                        </a:spcAft>
                        <a:buClr>
                          <a:schemeClr val="dk1"/>
                        </a:buClr>
                        <a:buSzPts val="1100"/>
                        <a:buFont typeface="Arial"/>
                        <a:buNone/>
                      </a:pPr>
                      <a:r>
                        <a:rPr b="1" lang="en" sz="1200"/>
                        <a:t>REGION</a:t>
                      </a:r>
                      <a:endParaRPr b="1" sz="1200"/>
                    </a:p>
                    <a:p>
                      <a:pPr indent="0" lvl="0" marL="0" rtl="0" algn="l">
                        <a:spcBef>
                          <a:spcPts val="0"/>
                        </a:spcBef>
                        <a:spcAft>
                          <a:spcPts val="0"/>
                        </a:spcAft>
                        <a:buNone/>
                      </a:pPr>
                      <a:r>
                        <a:t/>
                      </a:r>
                      <a:endParaRPr b="1" sz="1200"/>
                    </a:p>
                  </a:txBody>
                  <a:tcPr marT="91425" marB="91425" marR="91425" marL="91425"/>
                </a:tc>
              </a:tr>
              <a:tr h="451450">
                <a:tc>
                  <a:txBody>
                    <a:bodyPr/>
                    <a:lstStyle/>
                    <a:p>
                      <a:pPr indent="0" lvl="0" marL="0" rtl="0" algn="l">
                        <a:spcBef>
                          <a:spcPts val="0"/>
                        </a:spcBef>
                        <a:spcAft>
                          <a:spcPts val="0"/>
                        </a:spcAft>
                        <a:buNone/>
                      </a:pPr>
                      <a:r>
                        <a:rPr b="1" lang="en" sz="1200"/>
                        <a:t>R squared</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0.050</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0.195</a:t>
                      </a:r>
                      <a:endParaRPr sz="1200"/>
                    </a:p>
                  </a:txBody>
                  <a:tcPr marT="91425" marB="91425" marR="91425" marL="91425"/>
                </a:tc>
                <a:tc>
                  <a:txBody>
                    <a:bodyPr/>
                    <a:lstStyle/>
                    <a:p>
                      <a:pPr indent="0" lvl="0" marL="0" rtl="0" algn="l">
                        <a:spcBef>
                          <a:spcPts val="0"/>
                        </a:spcBef>
                        <a:spcAft>
                          <a:spcPts val="0"/>
                        </a:spcAft>
                        <a:buNone/>
                      </a:pPr>
                      <a:r>
                        <a:rPr lang="en" sz="1200"/>
                        <a:t>0</a:t>
                      </a:r>
                      <a:r>
                        <a:rPr lang="en" sz="1200"/>
                        <a:t>.</a:t>
                      </a:r>
                      <a:r>
                        <a:rPr lang="en" sz="1200"/>
                        <a:t>039</a:t>
                      </a:r>
                      <a:endParaRPr sz="1200"/>
                    </a:p>
                  </a:txBody>
                  <a:tcPr marT="91425" marB="91425" marR="91425" marL="91425"/>
                </a:tc>
                <a:tc>
                  <a:txBody>
                    <a:bodyPr/>
                    <a:lstStyle/>
                    <a:p>
                      <a:pPr indent="0" lvl="0" marL="0" rtl="0" algn="l">
                        <a:spcBef>
                          <a:spcPts val="0"/>
                        </a:spcBef>
                        <a:spcAft>
                          <a:spcPts val="0"/>
                        </a:spcAft>
                        <a:buNone/>
                      </a:pPr>
                      <a:r>
                        <a:rPr lang="en" sz="1200"/>
                        <a:t>0.046</a:t>
                      </a:r>
                      <a:endParaRPr sz="1200"/>
                    </a:p>
                  </a:txBody>
                  <a:tcPr marT="91425" marB="91425" marR="91425" marL="91425"/>
                </a:tc>
                <a:tc>
                  <a:txBody>
                    <a:bodyPr/>
                    <a:lstStyle/>
                    <a:p>
                      <a:pPr indent="0" lvl="0" marL="0" rtl="0" algn="l">
                        <a:spcBef>
                          <a:spcPts val="0"/>
                        </a:spcBef>
                        <a:spcAft>
                          <a:spcPts val="0"/>
                        </a:spcAft>
                        <a:buNone/>
                      </a:pPr>
                      <a:r>
                        <a:rPr lang="en" sz="1200"/>
                        <a:t> 0.065</a:t>
                      </a:r>
                      <a:endParaRPr sz="1200"/>
                    </a:p>
                  </a:txBody>
                  <a:tcPr marT="91425" marB="91425" marR="91425" marL="91425"/>
                </a:tc>
                <a:tc>
                  <a:txBody>
                    <a:bodyPr/>
                    <a:lstStyle/>
                    <a:p>
                      <a:pPr indent="0" lvl="0" marL="0" rtl="0" algn="l">
                        <a:spcBef>
                          <a:spcPts val="0"/>
                        </a:spcBef>
                        <a:spcAft>
                          <a:spcPts val="0"/>
                        </a:spcAft>
                        <a:buNone/>
                      </a:pPr>
                      <a:r>
                        <a:rPr lang="en" sz="1200"/>
                        <a:t> 0.002</a:t>
                      </a:r>
                      <a:endParaRPr sz="1200"/>
                    </a:p>
                  </a:txBody>
                  <a:tcPr marT="91425" marB="91425" marR="91425" marL="91425"/>
                </a:tc>
              </a:tr>
              <a:tr h="451450">
                <a:tc>
                  <a:txBody>
                    <a:bodyPr/>
                    <a:lstStyle/>
                    <a:p>
                      <a:pPr indent="0" lvl="0" marL="0" rtl="0" algn="l">
                        <a:spcBef>
                          <a:spcPts val="0"/>
                        </a:spcBef>
                        <a:spcAft>
                          <a:spcPts val="0"/>
                        </a:spcAft>
                        <a:buNone/>
                      </a:pPr>
                      <a:r>
                        <a:rPr b="1" lang="en" sz="1200"/>
                        <a:t>F stat</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16.88</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sz="1200"/>
                        <a:t>14.09</a:t>
                      </a:r>
                      <a:endParaRPr sz="1200"/>
                    </a:p>
                  </a:txBody>
                  <a:tcPr marT="91425" marB="91425" marR="91425" marL="91425"/>
                </a:tc>
                <a:tc>
                  <a:txBody>
                    <a:bodyPr/>
                    <a:lstStyle/>
                    <a:p>
                      <a:pPr indent="0" lvl="0" marL="0" rtl="0" algn="l">
                        <a:spcBef>
                          <a:spcPts val="0"/>
                        </a:spcBef>
                        <a:spcAft>
                          <a:spcPts val="0"/>
                        </a:spcAft>
                        <a:buNone/>
                      </a:pPr>
                      <a:r>
                        <a:rPr lang="en" sz="1200"/>
                        <a:t>4.920</a:t>
                      </a:r>
                      <a:endParaRPr sz="1200"/>
                    </a:p>
                  </a:txBody>
                  <a:tcPr marT="91425" marB="91425" marR="91425" marL="91425"/>
                </a:tc>
                <a:tc>
                  <a:txBody>
                    <a:bodyPr/>
                    <a:lstStyle/>
                    <a:p>
                      <a:pPr indent="0" lvl="0" marL="0" rtl="0" algn="l">
                        <a:spcBef>
                          <a:spcPts val="0"/>
                        </a:spcBef>
                        <a:spcAft>
                          <a:spcPts val="0"/>
                        </a:spcAft>
                        <a:buNone/>
                      </a:pPr>
                      <a:r>
                        <a:rPr lang="en" sz="1200"/>
                        <a:t>7.024</a:t>
                      </a:r>
                      <a:endParaRPr sz="1200"/>
                    </a:p>
                  </a:txBody>
                  <a:tcPr marT="91425" marB="91425" marR="91425" marL="91425"/>
                </a:tc>
                <a:tc>
                  <a:txBody>
                    <a:bodyPr/>
                    <a:lstStyle/>
                    <a:p>
                      <a:pPr indent="0" lvl="0" marL="0" rtl="0" algn="l">
                        <a:spcBef>
                          <a:spcPts val="0"/>
                        </a:spcBef>
                        <a:spcAft>
                          <a:spcPts val="0"/>
                        </a:spcAft>
                        <a:buNone/>
                      </a:pPr>
                      <a:r>
                        <a:rPr lang="en" sz="1200"/>
                        <a:t>12.12</a:t>
                      </a:r>
                      <a:endParaRPr sz="1200"/>
                    </a:p>
                  </a:txBody>
                  <a:tcPr marT="91425" marB="91425" marR="91425" marL="91425"/>
                </a:tc>
                <a:tc>
                  <a:txBody>
                    <a:bodyPr/>
                    <a:lstStyle/>
                    <a:p>
                      <a:pPr indent="0" lvl="0" marL="0" rtl="0" algn="l">
                        <a:spcBef>
                          <a:spcPts val="0"/>
                        </a:spcBef>
                        <a:spcAft>
                          <a:spcPts val="0"/>
                        </a:spcAft>
                        <a:buNone/>
                      </a:pPr>
                      <a:r>
                        <a:rPr lang="en" sz="1200"/>
                        <a:t> 0.5693</a:t>
                      </a:r>
                      <a:endParaRPr sz="1200"/>
                    </a:p>
                  </a:txBody>
                  <a:tcPr marT="91425" marB="91425" marR="91425" marL="91425"/>
                </a:tc>
              </a:tr>
              <a:tr h="902900">
                <a:tc>
                  <a:txBody>
                    <a:bodyPr/>
                    <a:lstStyle/>
                    <a:p>
                      <a:pPr indent="0" lvl="0" marL="0" rtl="0" algn="l">
                        <a:spcBef>
                          <a:spcPts val="0"/>
                        </a:spcBef>
                        <a:spcAft>
                          <a:spcPts val="0"/>
                        </a:spcAft>
                        <a:buNone/>
                      </a:pPr>
                      <a:r>
                        <a:rPr b="1" lang="en" sz="1200"/>
                        <a:t>P value for F stat</a:t>
                      </a:r>
                      <a:endParaRPr b="1"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200"/>
                        <a:t>1.68×10^−13</a:t>
                      </a:r>
                      <a:endParaRPr sz="1200"/>
                    </a:p>
                    <a:p>
                      <a:pPr indent="0" lvl="0" marL="0" rtl="0" algn="l">
                        <a:lnSpc>
                          <a:spcPct val="120000"/>
                        </a:lnSpc>
                        <a:spcBef>
                          <a:spcPts val="0"/>
                        </a:spcBef>
                        <a:spcAft>
                          <a:spcPts val="0"/>
                        </a:spcAft>
                        <a:buClr>
                          <a:schemeClr val="dk1"/>
                        </a:buClr>
                        <a:buSzPts val="1100"/>
                        <a:buFont typeface="Arial"/>
                        <a:buNone/>
                      </a:pPr>
                      <a:r>
                        <a:t/>
                      </a:r>
                      <a:endParaRPr sz="1200">
                        <a:solidFill>
                          <a:srgbClr val="ECECEC"/>
                        </a:solidFill>
                        <a:highlight>
                          <a:srgbClr val="212121"/>
                        </a:highlight>
                      </a:endParaRPr>
                    </a:p>
                    <a:p>
                      <a:pPr indent="0" lvl="0" marL="0" rtl="0" algn="l">
                        <a:spcBef>
                          <a:spcPts val="0"/>
                        </a:spcBef>
                        <a:spcAft>
                          <a:spcPts val="0"/>
                        </a:spcAft>
                        <a:buNone/>
                      </a:pPr>
                      <a:r>
                        <a:t/>
                      </a:r>
                      <a:endParaRPr sz="12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solidFill>
                            <a:schemeClr val="dk1"/>
                          </a:solidFill>
                        </a:rPr>
                        <a:t>2.63e-10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sz="1200"/>
                        <a:t>0.000678</a:t>
                      </a:r>
                      <a:endParaRPr sz="1200"/>
                    </a:p>
                  </a:txBody>
                  <a:tcPr marT="91425" marB="91425" marR="91425" marL="91425"/>
                </a:tc>
                <a:tc>
                  <a:txBody>
                    <a:bodyPr/>
                    <a:lstStyle/>
                    <a:p>
                      <a:pPr indent="0" lvl="0" marL="0" rtl="0" algn="l">
                        <a:spcBef>
                          <a:spcPts val="0"/>
                        </a:spcBef>
                        <a:spcAft>
                          <a:spcPts val="0"/>
                        </a:spcAft>
                        <a:buNone/>
                      </a:pPr>
                      <a:r>
                        <a:rPr lang="en" sz="1200"/>
                        <a:t>1.59e-05</a:t>
                      </a:r>
                      <a:endParaRPr sz="1200"/>
                    </a:p>
                  </a:txBody>
                  <a:tcPr marT="91425" marB="91425" marR="91425" marL="91425"/>
                </a:tc>
                <a:tc>
                  <a:txBody>
                    <a:bodyPr/>
                    <a:lstStyle/>
                    <a:p>
                      <a:pPr indent="0" lvl="0" marL="0" rtl="0" algn="l">
                        <a:spcBef>
                          <a:spcPts val="0"/>
                        </a:spcBef>
                        <a:spcAft>
                          <a:spcPts val="0"/>
                        </a:spcAft>
                        <a:buNone/>
                      </a:pPr>
                      <a:r>
                        <a:rPr lang="en" sz="1200"/>
                        <a:t>1.56e-09</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0.685</a:t>
                      </a:r>
                      <a:endParaRPr sz="1200">
                        <a:solidFill>
                          <a:schemeClr val="dk1"/>
                        </a:solidFill>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title"/>
          </p:nvPr>
        </p:nvSpPr>
        <p:spPr>
          <a:xfrm>
            <a:off x="606625" y="131500"/>
            <a:ext cx="7325100" cy="762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 sz="2950"/>
              <a:t>Interpretation of Kuznets curve across regions within India</a:t>
            </a:r>
            <a:endParaRPr sz="2950"/>
          </a:p>
        </p:txBody>
      </p:sp>
      <p:sp>
        <p:nvSpPr>
          <p:cNvPr id="273" name="Google Shape;273;p34"/>
          <p:cNvSpPr txBox="1"/>
          <p:nvPr>
            <p:ph idx="1" type="body"/>
          </p:nvPr>
        </p:nvSpPr>
        <p:spPr>
          <a:xfrm>
            <a:off x="665550" y="1035875"/>
            <a:ext cx="7854900" cy="3938400"/>
          </a:xfrm>
          <a:prstGeom prst="rect">
            <a:avLst/>
          </a:prstGeom>
        </p:spPr>
        <p:txBody>
          <a:bodyPr anchorCtr="0" anchor="t" bIns="34275" lIns="68575" spcFirstLastPara="1" rIns="68575" wrap="square" tIns="34275">
            <a:normAutofit fontScale="77500" lnSpcReduction="20000"/>
          </a:bodyPr>
          <a:lstStyle/>
          <a:p>
            <a:pPr indent="0" lvl="0" marL="0" rtl="0" algn="l">
              <a:spcBef>
                <a:spcPts val="800"/>
              </a:spcBef>
              <a:spcAft>
                <a:spcPts val="0"/>
              </a:spcAft>
              <a:buNone/>
            </a:pPr>
            <a:r>
              <a:rPr b="1" lang="en" u="sng">
                <a:latin typeface="Arial"/>
                <a:ea typeface="Arial"/>
                <a:cs typeface="Arial"/>
                <a:sym typeface="Arial"/>
              </a:rPr>
              <a:t>Observations and Comparison:</a:t>
            </a:r>
            <a:endParaRPr b="1" u="sng">
              <a:latin typeface="Arial"/>
              <a:ea typeface="Arial"/>
              <a:cs typeface="Arial"/>
              <a:sym typeface="Arial"/>
            </a:endParaRPr>
          </a:p>
          <a:p>
            <a:pPr indent="-297497" lvl="0" marL="457200" rtl="0" algn="l">
              <a:spcBef>
                <a:spcPts val="800"/>
              </a:spcBef>
              <a:spcAft>
                <a:spcPts val="0"/>
              </a:spcAft>
              <a:buSzPct val="66666"/>
              <a:buFont typeface="Arial"/>
              <a:buChar char="●"/>
            </a:pPr>
            <a:r>
              <a:rPr b="1" lang="en">
                <a:latin typeface="Arial"/>
                <a:ea typeface="Arial"/>
                <a:cs typeface="Arial"/>
                <a:sym typeface="Arial"/>
              </a:rPr>
              <a:t>Model Fit: </a:t>
            </a:r>
            <a:r>
              <a:rPr lang="en">
                <a:latin typeface="Arial"/>
                <a:ea typeface="Arial"/>
                <a:cs typeface="Arial"/>
                <a:sym typeface="Arial"/>
              </a:rPr>
              <a:t>The models for the Southern and North-Eastern regions show relatively higher R-squared values, suggesting a better fit compared to other regions.</a:t>
            </a:r>
            <a:endParaRPr>
              <a:latin typeface="Arial"/>
              <a:ea typeface="Arial"/>
              <a:cs typeface="Arial"/>
              <a:sym typeface="Arial"/>
            </a:endParaRPr>
          </a:p>
          <a:p>
            <a:pPr indent="-297497" lvl="0" marL="457200" rtl="0" algn="l">
              <a:spcBef>
                <a:spcPts val="800"/>
              </a:spcBef>
              <a:spcAft>
                <a:spcPts val="0"/>
              </a:spcAft>
              <a:buSzPct val="66666"/>
              <a:buFont typeface="Arial"/>
              <a:buChar char="●"/>
            </a:pPr>
            <a:r>
              <a:rPr b="1" lang="en">
                <a:latin typeface="Arial"/>
                <a:ea typeface="Arial"/>
                <a:cs typeface="Arial"/>
                <a:sym typeface="Arial"/>
              </a:rPr>
              <a:t>Variable Significance:</a:t>
            </a:r>
            <a:r>
              <a:rPr lang="en">
                <a:latin typeface="Arial"/>
                <a:ea typeface="Arial"/>
                <a:cs typeface="Arial"/>
                <a:sym typeface="Arial"/>
              </a:rPr>
              <a:t> GDP and its polynomial transformations tend to be significant across most regions except for the Central region where no variables are significant. This could indicate varying economic dynamics and their impact on environmental quality across different parts of India.</a:t>
            </a:r>
            <a:endParaRPr>
              <a:latin typeface="Arial"/>
              <a:ea typeface="Arial"/>
              <a:cs typeface="Arial"/>
              <a:sym typeface="Arial"/>
            </a:endParaRPr>
          </a:p>
          <a:p>
            <a:pPr indent="-297497" lvl="0" marL="457200" rtl="0" algn="l">
              <a:spcBef>
                <a:spcPts val="800"/>
              </a:spcBef>
              <a:spcAft>
                <a:spcPts val="0"/>
              </a:spcAft>
              <a:buSzPct val="66666"/>
              <a:buFont typeface="Arial"/>
              <a:buChar char="●"/>
            </a:pPr>
            <a:r>
              <a:rPr b="1" lang="en">
                <a:latin typeface="Arial"/>
                <a:ea typeface="Arial"/>
                <a:cs typeface="Arial"/>
                <a:sym typeface="Arial"/>
              </a:rPr>
              <a:t>Gini Coefficient:</a:t>
            </a:r>
            <a:r>
              <a:rPr lang="en">
                <a:latin typeface="Arial"/>
                <a:ea typeface="Arial"/>
                <a:cs typeface="Arial"/>
                <a:sym typeface="Arial"/>
              </a:rPr>
              <a:t> The Gini coefficient is significant in the Eastern, North-Eastern, and Southern regions, indicating that income inequality may have more pronounced effects on environmental quality in these areas.</a:t>
            </a:r>
            <a:endParaRPr>
              <a:latin typeface="Arial"/>
              <a:ea typeface="Arial"/>
              <a:cs typeface="Arial"/>
              <a:sym typeface="Arial"/>
            </a:endParaRPr>
          </a:p>
          <a:p>
            <a:pPr indent="-297497" lvl="0" marL="457200" rtl="0" algn="l">
              <a:spcBef>
                <a:spcPts val="800"/>
              </a:spcBef>
              <a:spcAft>
                <a:spcPts val="0"/>
              </a:spcAft>
              <a:buSzPct val="66666"/>
              <a:buFont typeface="Arial"/>
              <a:buChar char="●"/>
            </a:pPr>
            <a:r>
              <a:rPr b="1" lang="en">
                <a:latin typeface="Arial"/>
                <a:ea typeface="Arial"/>
                <a:cs typeface="Arial"/>
                <a:sym typeface="Arial"/>
              </a:rPr>
              <a:t>Overall Variation</a:t>
            </a:r>
            <a:r>
              <a:rPr lang="en">
                <a:latin typeface="Arial"/>
                <a:ea typeface="Arial"/>
                <a:cs typeface="Arial"/>
                <a:sym typeface="Arial"/>
              </a:rPr>
              <a:t>: There is a notable variation in the statistical significance and effect sizes of coefficients across regions, which suggests regional disparities in economic growth, income distribution, and environmental outcomes.</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These results highlight the regional diversity in the relationship between economic growth and environmental degradation in India.</a:t>
            </a:r>
            <a:endParaRPr>
              <a:latin typeface="Arial"/>
              <a:ea typeface="Arial"/>
              <a:cs typeface="Arial"/>
              <a:sym typeface="Arial"/>
            </a:endParaRPr>
          </a:p>
          <a:p>
            <a:pPr indent="0" lvl="0" marL="457200" rtl="0" algn="l">
              <a:lnSpc>
                <a:spcPct val="100000"/>
              </a:lnSpc>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633850" y="137451"/>
            <a:ext cx="7084200" cy="756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990"/>
              <a:buFont typeface="Arial"/>
              <a:buNone/>
            </a:pPr>
            <a:r>
              <a:rPr lang="en" sz="2550"/>
              <a:t>E</a:t>
            </a:r>
            <a:r>
              <a:rPr lang="en" sz="2550"/>
              <a:t>conometric tests or data diagnostics employed </a:t>
            </a:r>
            <a:endParaRPr sz="2550"/>
          </a:p>
        </p:txBody>
      </p:sp>
      <p:sp>
        <p:nvSpPr>
          <p:cNvPr id="279" name="Google Shape;279;p35"/>
          <p:cNvSpPr txBox="1"/>
          <p:nvPr>
            <p:ph idx="1" type="body"/>
          </p:nvPr>
        </p:nvSpPr>
        <p:spPr>
          <a:xfrm>
            <a:off x="628650" y="893825"/>
            <a:ext cx="7886700" cy="3753300"/>
          </a:xfrm>
          <a:prstGeom prst="rect">
            <a:avLst/>
          </a:prstGeom>
        </p:spPr>
        <p:txBody>
          <a:bodyPr anchorCtr="0" anchor="t" bIns="34275" lIns="68575" spcFirstLastPara="1" rIns="68575" wrap="square" tIns="34275">
            <a:noAutofit/>
          </a:bodyPr>
          <a:lstStyle/>
          <a:p>
            <a:pPr indent="-298450" lvl="0" marL="457200" rtl="0" algn="l">
              <a:lnSpc>
                <a:spcPct val="100000"/>
              </a:lnSpc>
              <a:spcBef>
                <a:spcPts val="1000"/>
              </a:spcBef>
              <a:spcAft>
                <a:spcPts val="0"/>
              </a:spcAft>
              <a:buSzPts val="1100"/>
              <a:buAutoNum type="arabicPeriod"/>
            </a:pPr>
            <a:r>
              <a:rPr b="1" lang="en" sz="1100">
                <a:latin typeface="Arial"/>
                <a:ea typeface="Arial"/>
                <a:cs typeface="Arial"/>
                <a:sym typeface="Arial"/>
              </a:rPr>
              <a:t>Handling Missing Data : </a:t>
            </a:r>
            <a:r>
              <a:rPr lang="en" sz="1100">
                <a:latin typeface="Arial"/>
                <a:ea typeface="Arial"/>
                <a:cs typeface="Arial"/>
                <a:sym typeface="Arial"/>
              </a:rPr>
              <a:t>used dropna() to remove any rows with missing values in the variables 'potassium', 'GDP', and 'Gini'.</a:t>
            </a:r>
            <a:endParaRPr sz="1100">
              <a:latin typeface="Arial"/>
              <a:ea typeface="Arial"/>
              <a:cs typeface="Arial"/>
              <a:sym typeface="Arial"/>
            </a:endParaRPr>
          </a:p>
          <a:p>
            <a:pPr indent="-298450" lvl="0" marL="457200" rtl="0" algn="l">
              <a:lnSpc>
                <a:spcPct val="100000"/>
              </a:lnSpc>
              <a:spcBef>
                <a:spcPts val="1000"/>
              </a:spcBef>
              <a:spcAft>
                <a:spcPts val="0"/>
              </a:spcAft>
              <a:buSzPts val="1100"/>
              <a:buAutoNum type="arabicPeriod"/>
            </a:pPr>
            <a:r>
              <a:rPr b="1" lang="en" sz="1100">
                <a:latin typeface="Arial"/>
                <a:ea typeface="Arial"/>
                <a:cs typeface="Arial"/>
                <a:sym typeface="Arial"/>
              </a:rPr>
              <a:t>Polynomial Feature Transformation </a:t>
            </a:r>
            <a:r>
              <a:rPr lang="en" sz="1100">
                <a:latin typeface="Arial"/>
                <a:ea typeface="Arial"/>
                <a:cs typeface="Arial"/>
                <a:sym typeface="Arial"/>
              </a:rPr>
              <a:t>:  introduced polynomial terms of GDP (up to the third degree), in </a:t>
            </a:r>
            <a:r>
              <a:rPr lang="en" sz="1100">
                <a:latin typeface="Arial"/>
                <a:ea typeface="Arial"/>
                <a:cs typeface="Arial"/>
                <a:sym typeface="Arial"/>
              </a:rPr>
              <a:t>order</a:t>
            </a:r>
            <a:r>
              <a:rPr lang="en" sz="1100">
                <a:latin typeface="Arial"/>
                <a:ea typeface="Arial"/>
                <a:cs typeface="Arial"/>
                <a:sym typeface="Arial"/>
              </a:rPr>
              <a:t> to test for non-linear relationships between GDP and potassium levels. This allows the model to </a:t>
            </a:r>
            <a:r>
              <a:rPr b="1" lang="en" sz="1100">
                <a:latin typeface="Arial"/>
                <a:ea typeface="Arial"/>
                <a:cs typeface="Arial"/>
                <a:sym typeface="Arial"/>
              </a:rPr>
              <a:t>capture more complex patterns beyond simple linear associations</a:t>
            </a:r>
            <a:r>
              <a:rPr lang="en" sz="1100">
                <a:latin typeface="Arial"/>
                <a:ea typeface="Arial"/>
                <a:cs typeface="Arial"/>
                <a:sym typeface="Arial"/>
              </a:rPr>
              <a:t>, which is essential for examining theories like the environmental Kuznets curve.</a:t>
            </a:r>
            <a:endParaRPr sz="1100">
              <a:latin typeface="Arial"/>
              <a:ea typeface="Arial"/>
              <a:cs typeface="Arial"/>
              <a:sym typeface="Arial"/>
            </a:endParaRPr>
          </a:p>
          <a:p>
            <a:pPr indent="-298450" lvl="0" marL="457200" rtl="0" algn="l">
              <a:lnSpc>
                <a:spcPct val="100000"/>
              </a:lnSpc>
              <a:spcBef>
                <a:spcPts val="1000"/>
              </a:spcBef>
              <a:spcAft>
                <a:spcPts val="0"/>
              </a:spcAft>
              <a:buSzPts val="1100"/>
              <a:buAutoNum type="arabicPeriod"/>
            </a:pPr>
            <a:r>
              <a:rPr b="1" lang="en" sz="1100">
                <a:latin typeface="Arial"/>
                <a:ea typeface="Arial"/>
                <a:cs typeface="Arial"/>
                <a:sym typeface="Arial"/>
              </a:rPr>
              <a:t>Standardization</a:t>
            </a:r>
            <a:r>
              <a:rPr b="1" lang="en" sz="1100">
                <a:latin typeface="Arial"/>
                <a:ea typeface="Arial"/>
                <a:cs typeface="Arial"/>
                <a:sym typeface="Arial"/>
              </a:rPr>
              <a:t> of variables</a:t>
            </a:r>
            <a:r>
              <a:rPr lang="en" sz="1100">
                <a:latin typeface="Arial"/>
                <a:ea typeface="Arial"/>
                <a:cs typeface="Arial"/>
                <a:sym typeface="Arial"/>
              </a:rPr>
              <a:t> : used StandardScaler for making coefficients comparable and stabilizing the computation, which is important especially in non-linear models where higher powers of variables could dominate the model due to scale differences.</a:t>
            </a:r>
            <a:endParaRPr sz="1100">
              <a:latin typeface="Arial"/>
              <a:ea typeface="Arial"/>
              <a:cs typeface="Arial"/>
              <a:sym typeface="Arial"/>
            </a:endParaRPr>
          </a:p>
          <a:p>
            <a:pPr indent="-298450" lvl="0" marL="457200" rtl="0" algn="l">
              <a:lnSpc>
                <a:spcPct val="100000"/>
              </a:lnSpc>
              <a:spcBef>
                <a:spcPts val="1000"/>
              </a:spcBef>
              <a:spcAft>
                <a:spcPts val="0"/>
              </a:spcAft>
              <a:buSzPts val="1100"/>
              <a:buAutoNum type="arabicPeriod"/>
            </a:pPr>
            <a:r>
              <a:rPr b="1" lang="en" sz="1100">
                <a:latin typeface="Arial"/>
                <a:ea typeface="Arial"/>
                <a:cs typeface="Arial"/>
                <a:sym typeface="Arial"/>
              </a:rPr>
              <a:t>Outlier Detection</a:t>
            </a:r>
            <a:r>
              <a:rPr lang="en" sz="1100">
                <a:latin typeface="Arial"/>
                <a:ea typeface="Arial"/>
                <a:cs typeface="Arial"/>
                <a:sym typeface="Arial"/>
              </a:rPr>
              <a:t> : Removed outliers which was crucial because outliers can have a disproportionately large influence on regression results, especially in non-linear models.</a:t>
            </a:r>
            <a:endParaRPr sz="1100">
              <a:latin typeface="Arial"/>
              <a:ea typeface="Arial"/>
              <a:cs typeface="Arial"/>
              <a:sym typeface="Arial"/>
            </a:endParaRPr>
          </a:p>
          <a:p>
            <a:pPr indent="-298450" lvl="0" marL="457200" rtl="0" algn="l">
              <a:lnSpc>
                <a:spcPct val="100000"/>
              </a:lnSpc>
              <a:spcBef>
                <a:spcPts val="1000"/>
              </a:spcBef>
              <a:spcAft>
                <a:spcPts val="0"/>
              </a:spcAft>
              <a:buSzPts val="1100"/>
              <a:buFont typeface="Arial"/>
              <a:buAutoNum type="arabicPeriod"/>
            </a:pPr>
            <a:r>
              <a:rPr lang="en" sz="1100">
                <a:latin typeface="Arial"/>
                <a:ea typeface="Arial"/>
                <a:cs typeface="Arial"/>
                <a:sym typeface="Arial"/>
              </a:rPr>
              <a:t>Fitting the regression model using OLS; Documenting the P-values, R squared, F-statistic.</a:t>
            </a:r>
            <a:endParaRPr sz="1100">
              <a:latin typeface="Arial"/>
              <a:ea typeface="Arial"/>
              <a:cs typeface="Arial"/>
              <a:sym typeface="Arial"/>
            </a:endParaRPr>
          </a:p>
          <a:p>
            <a:pPr indent="0" lvl="0" marL="0" rtl="0" algn="l">
              <a:spcBef>
                <a:spcPts val="800"/>
              </a:spcBef>
              <a:spcAft>
                <a:spcPts val="0"/>
              </a:spcAft>
              <a:buNone/>
            </a:pPr>
            <a:r>
              <a:rPr b="1" lang="en" sz="1100">
                <a:latin typeface="Arial"/>
                <a:ea typeface="Arial"/>
                <a:cs typeface="Arial"/>
                <a:sym typeface="Arial"/>
              </a:rPr>
              <a:t>Impact on narrative : </a:t>
            </a:r>
            <a:endParaRPr b="1" sz="1100">
              <a:latin typeface="Arial"/>
              <a:ea typeface="Arial"/>
              <a:cs typeface="Arial"/>
              <a:sym typeface="Arial"/>
            </a:endParaRPr>
          </a:p>
          <a:p>
            <a:pPr indent="-298450" lvl="0" marL="457200" rtl="0" algn="l">
              <a:spcBef>
                <a:spcPts val="800"/>
              </a:spcBef>
              <a:spcAft>
                <a:spcPts val="0"/>
              </a:spcAft>
              <a:buSzPts val="1100"/>
              <a:buFont typeface="Arial"/>
              <a:buChar char="●"/>
            </a:pPr>
            <a:r>
              <a:rPr lang="en" sz="1100">
                <a:latin typeface="Arial"/>
                <a:ea typeface="Arial"/>
                <a:cs typeface="Arial"/>
                <a:sym typeface="Arial"/>
              </a:rPr>
              <a:t>Dropping all </a:t>
            </a:r>
            <a:r>
              <a:rPr lang="en" sz="1100">
                <a:latin typeface="Arial"/>
                <a:ea typeface="Arial"/>
                <a:cs typeface="Arial"/>
                <a:sym typeface="Arial"/>
              </a:rPr>
              <a:t>missing values</a:t>
            </a:r>
            <a:r>
              <a:rPr lang="en" sz="1100">
                <a:latin typeface="Arial"/>
                <a:ea typeface="Arial"/>
                <a:cs typeface="Arial"/>
                <a:sym typeface="Arial"/>
              </a:rPr>
              <a:t> might cause loss of data and could potentially introduce bias if the missingness is not random.</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Statistical Significance vs. Practical Significance: While the model shows statistical significance (low p-values), the practical significance (low R-squared) indicates that GDP and inequality explain only a small fraction of the variations in potassium levels. This suggests that other factors might be at play or that the relationship is inherently weak.</a:t>
            </a:r>
            <a:endParaRPr sz="11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Potential Limitations</a:t>
            </a:r>
            <a:endParaRPr/>
          </a:p>
        </p:txBody>
      </p:sp>
      <p:sp>
        <p:nvSpPr>
          <p:cNvPr id="285" name="Google Shape;285;p36"/>
          <p:cNvSpPr txBox="1"/>
          <p:nvPr>
            <p:ph idx="1" type="body"/>
          </p:nvPr>
        </p:nvSpPr>
        <p:spPr>
          <a:xfrm>
            <a:off x="633845" y="1035886"/>
            <a:ext cx="7886700" cy="3599100"/>
          </a:xfrm>
          <a:prstGeom prst="rect">
            <a:avLst/>
          </a:prstGeom>
        </p:spPr>
        <p:txBody>
          <a:bodyPr anchorCtr="0" anchor="t" bIns="34275" lIns="68575" spcFirstLastPara="1" rIns="68575" wrap="square" tIns="34275">
            <a:normAutofit fontScale="55000" lnSpcReduction="20000"/>
          </a:bodyPr>
          <a:lstStyle/>
          <a:p>
            <a:pPr indent="0" lvl="0" marL="0" rtl="0" algn="l">
              <a:spcBef>
                <a:spcPts val="800"/>
              </a:spcBef>
              <a:spcAft>
                <a:spcPts val="0"/>
              </a:spcAft>
              <a:buClr>
                <a:schemeClr val="dk1"/>
              </a:buClr>
              <a:buSzPct val="52380"/>
              <a:buFont typeface="Arial"/>
              <a:buNone/>
            </a:pPr>
            <a:r>
              <a:rPr lang="en">
                <a:latin typeface="Arial"/>
                <a:ea typeface="Arial"/>
                <a:cs typeface="Arial"/>
                <a:sym typeface="Arial"/>
              </a:rPr>
              <a:t>1</a:t>
            </a:r>
            <a:r>
              <a:rPr b="1" lang="en">
                <a:latin typeface="Arial"/>
                <a:ea typeface="Arial"/>
                <a:cs typeface="Arial"/>
                <a:sym typeface="Arial"/>
              </a:rPr>
              <a:t>. Data Quality and Availability:</a:t>
            </a:r>
            <a:endParaRPr b="1">
              <a:latin typeface="Arial"/>
              <a:ea typeface="Arial"/>
              <a:cs typeface="Arial"/>
              <a:sym typeface="Arial"/>
            </a:endParaRPr>
          </a:p>
          <a:p>
            <a:pPr indent="0" lvl="0" marL="0" rtl="0" algn="l">
              <a:spcBef>
                <a:spcPts val="800"/>
              </a:spcBef>
              <a:spcAft>
                <a:spcPts val="0"/>
              </a:spcAft>
              <a:buClr>
                <a:schemeClr val="dk1"/>
              </a:buClr>
              <a:buSzPct val="52380"/>
              <a:buFont typeface="Arial"/>
              <a:buNone/>
            </a:pPr>
            <a:r>
              <a:rPr lang="en">
                <a:latin typeface="Arial"/>
                <a:ea typeface="Arial"/>
                <a:cs typeface="Arial"/>
                <a:sym typeface="Arial"/>
              </a:rPr>
              <a:t>The analysis relies on the quality and availability of the dataset used. Incomplete or inaccurate data /null values and missing data present challenges in the analysis, potentially leading to biased estimates and reduced sample size affecting the reliability of the results. Additionally, the absence of certain variables or limited historical data may constrain the depth of the analysis.</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2.</a:t>
            </a:r>
            <a:r>
              <a:rPr b="1" lang="en">
                <a:latin typeface="Arial"/>
                <a:ea typeface="Arial"/>
                <a:cs typeface="Arial"/>
                <a:sym typeface="Arial"/>
              </a:rPr>
              <a:t>Omitted Variable Bias: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The regression model may suffer from omitted variable bias, as it does not include all relevant variables that could influence groundwater qualit</a:t>
            </a:r>
            <a:r>
              <a:rPr lang="en">
                <a:latin typeface="Arial"/>
                <a:ea typeface="Arial"/>
                <a:cs typeface="Arial"/>
                <a:sym typeface="Arial"/>
              </a:rPr>
              <a:t>y. Omitted variables, such as agricultural practices, industrial emissions, and population growth, may bias the estimated coefficients of the included variables, leading to incorrect conclusions about the relationships under study.</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3.</a:t>
            </a:r>
            <a:r>
              <a:rPr b="1" lang="en">
                <a:latin typeface="Arial"/>
                <a:ea typeface="Arial"/>
                <a:cs typeface="Arial"/>
                <a:sym typeface="Arial"/>
              </a:rPr>
              <a:t> Model Specification:</a:t>
            </a:r>
            <a:endParaRPr b="1">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The decision to include polynomial terms up to the third degree is based on theoretical or empirical justification, but it might not be optimal. </a:t>
            </a:r>
            <a:endParaRPr>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4. </a:t>
            </a:r>
            <a:r>
              <a:rPr b="1" lang="en">
                <a:latin typeface="Arial"/>
                <a:ea typeface="Arial"/>
                <a:cs typeface="Arial"/>
                <a:sym typeface="Arial"/>
              </a:rPr>
              <a:t>Economic and Environmental Context :</a:t>
            </a:r>
            <a:endParaRPr b="1">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Economic and environmental outcomes are influenced by a complex set of factors including policies, technological change, and societal values that can be difficult to capture fully in a single model.</a:t>
            </a:r>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Problem Statement</a:t>
            </a:r>
            <a:endParaRPr/>
          </a:p>
        </p:txBody>
      </p:sp>
      <p:sp>
        <p:nvSpPr>
          <p:cNvPr id="175" name="Google Shape;175;p20"/>
          <p:cNvSpPr txBox="1"/>
          <p:nvPr>
            <p:ph idx="1" type="body"/>
          </p:nvPr>
        </p:nvSpPr>
        <p:spPr>
          <a:xfrm>
            <a:off x="633845" y="1035886"/>
            <a:ext cx="7886700" cy="3599100"/>
          </a:xfrm>
          <a:prstGeom prst="rect">
            <a:avLst/>
          </a:prstGeom>
        </p:spPr>
        <p:txBody>
          <a:bodyPr anchorCtr="0" anchor="t" bIns="34275" lIns="68575" spcFirstLastPara="1" rIns="68575" wrap="square" tIns="34275">
            <a:normAutofit fontScale="77500" lnSpcReduction="10000"/>
          </a:bodyPr>
          <a:lstStyle/>
          <a:p>
            <a:pPr indent="0" lvl="0" marL="0" rtl="0" algn="l">
              <a:spcBef>
                <a:spcPts val="800"/>
              </a:spcBef>
              <a:spcAft>
                <a:spcPts val="0"/>
              </a:spcAft>
              <a:buClr>
                <a:schemeClr val="dk1"/>
              </a:buClr>
              <a:buSzPct val="52380"/>
              <a:buFont typeface="Arial"/>
              <a:buNone/>
            </a:pPr>
            <a:r>
              <a:rPr lang="en">
                <a:latin typeface="Arial"/>
                <a:ea typeface="Arial"/>
                <a:cs typeface="Arial"/>
                <a:sym typeface="Arial"/>
              </a:rPr>
              <a:t>Understanding the factors influencing groundwater quality is essential for effective resource management and environmental protection. Economic growth, as measured by indicators such as Gross Domestic Product (GDP), can have both positive and negative impacts on groundwater quality. While economic development may lead to improved infrastructure and environmental regulations, it can also result in increased pollution and depletion of natural resources.</a:t>
            </a:r>
            <a:endParaRPr>
              <a:latin typeface="Arial"/>
              <a:ea typeface="Arial"/>
              <a:cs typeface="Arial"/>
              <a:sym typeface="Arial"/>
            </a:endParaRPr>
          </a:p>
          <a:p>
            <a:pPr indent="0" lvl="0" marL="0" rtl="0" algn="l">
              <a:spcBef>
                <a:spcPts val="800"/>
              </a:spcBef>
              <a:spcAft>
                <a:spcPts val="0"/>
              </a:spcAft>
              <a:buClr>
                <a:schemeClr val="dk1"/>
              </a:buClr>
              <a:buSzPct val="52380"/>
              <a:buFont typeface="Arial"/>
              <a:buNone/>
            </a:pPr>
            <a:r>
              <a:rPr lang="en">
                <a:latin typeface="Arial"/>
                <a:ea typeface="Arial"/>
                <a:cs typeface="Arial"/>
                <a:sym typeface="Arial"/>
              </a:rPr>
              <a:t>Moreover, income inequality, as reflected in measures like the Gini index, may cause disparities in access to clean water and environmental degradation. Therefore, investigating the relationship between economic growth, income inequality, and groundwater quality is critical for formulating sustainable development policies and interventions.</a:t>
            </a:r>
            <a:endParaRPr>
              <a:latin typeface="Arial"/>
              <a:ea typeface="Arial"/>
              <a:cs typeface="Arial"/>
              <a:sym typeface="Arial"/>
            </a:endParaRPr>
          </a:p>
          <a:p>
            <a:pPr indent="0" lvl="0" marL="0" rtl="0" algn="l">
              <a:spcBef>
                <a:spcPts val="800"/>
              </a:spcBef>
              <a:spcAft>
                <a:spcPts val="0"/>
              </a:spcAft>
              <a:buNone/>
            </a:pPr>
            <a:r>
              <a:rPr lang="en">
                <a:latin typeface="Arial"/>
                <a:ea typeface="Arial"/>
                <a:cs typeface="Arial"/>
                <a:sym typeface="Arial"/>
              </a:rPr>
              <a:t>This </a:t>
            </a:r>
            <a:r>
              <a:rPr lang="en">
                <a:latin typeface="Arial"/>
                <a:ea typeface="Arial"/>
                <a:cs typeface="Arial"/>
                <a:sym typeface="Arial"/>
              </a:rPr>
              <a:t>p</a:t>
            </a:r>
            <a:r>
              <a:rPr lang="en">
                <a:latin typeface="Arial"/>
                <a:ea typeface="Arial"/>
                <a:cs typeface="Arial"/>
                <a:sym typeface="Arial"/>
              </a:rPr>
              <a:t>roject aims to investigate the relationship between Potassium concentration in groundwater and </a:t>
            </a:r>
            <a:r>
              <a:rPr lang="en">
                <a:latin typeface="Arial"/>
                <a:ea typeface="Arial"/>
                <a:cs typeface="Arial"/>
                <a:sym typeface="Arial"/>
              </a:rPr>
              <a:t> </a:t>
            </a:r>
            <a:r>
              <a:rPr lang="en">
                <a:latin typeface="Arial"/>
                <a:ea typeface="Arial"/>
                <a:cs typeface="Arial"/>
                <a:sym typeface="Arial"/>
              </a:rPr>
              <a:t>economic output</a:t>
            </a:r>
            <a:r>
              <a:rPr lang="en">
                <a:latin typeface="Arial"/>
                <a:ea typeface="Arial"/>
                <a:cs typeface="Arial"/>
                <a:sym typeface="Arial"/>
              </a:rPr>
              <a:t> </a:t>
            </a:r>
            <a:r>
              <a:rPr lang="en">
                <a:latin typeface="Arial"/>
                <a:ea typeface="Arial"/>
                <a:cs typeface="Arial"/>
                <a:sym typeface="Arial"/>
              </a:rPr>
              <a:t>in Indian districts from 2000 – 2019. Specifically, we seek to understand how variations in Potassium levels impact economic productivity at the district level. Here, we are analyzing the interplay between groundwater</a:t>
            </a:r>
            <a:r>
              <a:rPr lang="en" sz="1200">
                <a:latin typeface="Arial"/>
                <a:ea typeface="Arial"/>
                <a:cs typeface="Arial"/>
                <a:sym typeface="Arial"/>
              </a:rPr>
              <a:t> </a:t>
            </a:r>
            <a:r>
              <a:rPr lang="en">
                <a:latin typeface="Arial"/>
                <a:ea typeface="Arial"/>
                <a:cs typeface="Arial"/>
                <a:sym typeface="Arial"/>
              </a:rPr>
              <a:t>quality, and economic indicators.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Dataset</a:t>
            </a:r>
            <a:endParaRPr/>
          </a:p>
        </p:txBody>
      </p:sp>
      <p:sp>
        <p:nvSpPr>
          <p:cNvPr id="181" name="Google Shape;181;p21"/>
          <p:cNvSpPr txBox="1"/>
          <p:nvPr>
            <p:ph idx="1" type="body"/>
          </p:nvPr>
        </p:nvSpPr>
        <p:spPr>
          <a:xfrm>
            <a:off x="633850" y="1050050"/>
            <a:ext cx="8039400" cy="39480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300">
                <a:latin typeface="Arial"/>
                <a:ea typeface="Arial"/>
                <a:cs typeface="Arial"/>
                <a:sym typeface="Arial"/>
              </a:rPr>
              <a:t>The dataset comprises groundwater quality indicators measured across various Indian districts from 2000 to 2019. It includes parameters like chemical compounds, ions, metals, and contaminants. Additionally, it features state-year wise net state domestic product (SDP) data, offering insights into economic trends. Moreover, district-level Gini index values are included, providing information on income inequality within districts, thus offering socio-economic context.</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 sz="1300">
                <a:latin typeface="Arial"/>
                <a:ea typeface="Arial"/>
                <a:cs typeface="Arial"/>
                <a:sym typeface="Arial"/>
              </a:rPr>
              <a:t>Missing Values:</a:t>
            </a:r>
            <a:endParaRPr b="1"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Potassium: 3,110 missing entries.</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GDP: 20 missing entries.</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Gini: 125 missing entries.</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 sz="1300">
                <a:latin typeface="Arial"/>
                <a:ea typeface="Arial"/>
                <a:cs typeface="Arial"/>
                <a:sym typeface="Arial"/>
              </a:rPr>
              <a:t>Skewness</a:t>
            </a:r>
            <a:r>
              <a:rPr lang="en" sz="1300">
                <a:latin typeface="Arial"/>
                <a:ea typeface="Arial"/>
                <a:cs typeface="Arial"/>
                <a:sym typeface="Arial"/>
              </a:rPr>
              <a:t> (Measure of data symmetry):</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Potassium: Highly skewed (5.21), suggesting many high outliers. </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GDP: Moderately skewed (1.77), suggesting a tail on the right.</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Gini: Slightly skewed (0.80), hinting at a right tail.</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 sz="1300">
                <a:latin typeface="Arial"/>
                <a:ea typeface="Arial"/>
                <a:cs typeface="Arial"/>
                <a:sym typeface="Arial"/>
              </a:rPr>
              <a:t>Potential Outliers :</a:t>
            </a:r>
            <a:endParaRPr b="1"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Potassium: 467 potential outliers.</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GDP: 396 potential outliers.</a:t>
            </a:r>
            <a:endParaRPr sz="1300">
              <a:latin typeface="Arial"/>
              <a:ea typeface="Arial"/>
              <a:cs typeface="Arial"/>
              <a:sym typeface="Arial"/>
            </a:endParaRPr>
          </a:p>
          <a:p>
            <a:pPr indent="-311150" lvl="0" marL="457200" rtl="0" algn="l">
              <a:lnSpc>
                <a:spcPct val="100000"/>
              </a:lnSpc>
              <a:spcBef>
                <a:spcPts val="0"/>
              </a:spcBef>
              <a:spcAft>
                <a:spcPts val="0"/>
              </a:spcAft>
              <a:buSzPts val="1300"/>
              <a:buFont typeface="Arial"/>
              <a:buChar char="●"/>
            </a:pPr>
            <a:r>
              <a:rPr lang="en" sz="1300">
                <a:latin typeface="Arial"/>
                <a:ea typeface="Arial"/>
                <a:cs typeface="Arial"/>
                <a:sym typeface="Arial"/>
              </a:rPr>
              <a:t>Gini: 152 potential outliers.  </a:t>
            </a:r>
            <a:endParaRPr sz="1300">
              <a:latin typeface="Arial"/>
              <a:ea typeface="Arial"/>
              <a:cs typeface="Arial"/>
              <a:sym typeface="Arial"/>
            </a:endParaRPr>
          </a:p>
          <a:p>
            <a:pPr indent="0" lvl="0" marL="457200" rtl="0" algn="l">
              <a:lnSpc>
                <a:spcPct val="100000"/>
              </a:lnSpc>
              <a:spcBef>
                <a:spcPts val="0"/>
              </a:spcBef>
              <a:spcAft>
                <a:spcPts val="0"/>
              </a:spcAft>
              <a:buNone/>
            </a:pPr>
            <a:r>
              <a:t/>
            </a:r>
            <a:endParaRPr sz="1200">
              <a:latin typeface="Arial"/>
              <a:ea typeface="Arial"/>
              <a:cs typeface="Arial"/>
              <a:sym typeface="Arial"/>
            </a:endParaRPr>
          </a:p>
        </p:txBody>
      </p:sp>
      <p:pic>
        <p:nvPicPr>
          <p:cNvPr id="182" name="Google Shape;182;p21"/>
          <p:cNvPicPr preferRelativeResize="0"/>
          <p:nvPr/>
        </p:nvPicPr>
        <p:blipFill rotWithShape="1">
          <a:blip r:embed="rId3">
            <a:alphaModFix/>
          </a:blip>
          <a:srcRect b="0" l="0" r="49328" t="0"/>
          <a:stretch/>
        </p:blipFill>
        <p:spPr>
          <a:xfrm>
            <a:off x="6312200" y="1893975"/>
            <a:ext cx="2208250" cy="1641775"/>
          </a:xfrm>
          <a:prstGeom prst="rect">
            <a:avLst/>
          </a:prstGeom>
          <a:noFill/>
          <a:ln>
            <a:noFill/>
          </a:ln>
        </p:spPr>
      </p:pic>
      <p:pic>
        <p:nvPicPr>
          <p:cNvPr id="183" name="Google Shape;183;p21"/>
          <p:cNvPicPr preferRelativeResize="0"/>
          <p:nvPr/>
        </p:nvPicPr>
        <p:blipFill>
          <a:blip r:embed="rId4">
            <a:alphaModFix/>
          </a:blip>
          <a:stretch>
            <a:fillRect/>
          </a:stretch>
        </p:blipFill>
        <p:spPr>
          <a:xfrm>
            <a:off x="6312200" y="3579200"/>
            <a:ext cx="2208251" cy="1564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990"/>
              <a:buFont typeface="Arial"/>
              <a:buNone/>
            </a:pPr>
            <a:r>
              <a:rPr lang="en"/>
              <a:t>Detailed statistics about the Dataset</a:t>
            </a:r>
            <a:endParaRPr/>
          </a:p>
        </p:txBody>
      </p:sp>
      <p:graphicFrame>
        <p:nvGraphicFramePr>
          <p:cNvPr id="189" name="Google Shape;189;p22"/>
          <p:cNvGraphicFramePr/>
          <p:nvPr/>
        </p:nvGraphicFramePr>
        <p:xfrm>
          <a:off x="633850" y="1025350"/>
          <a:ext cx="3000000" cy="3000000"/>
        </p:xfrm>
        <a:graphic>
          <a:graphicData uri="http://schemas.openxmlformats.org/drawingml/2006/table">
            <a:tbl>
              <a:tblPr>
                <a:noFill/>
                <a:tableStyleId>{C82929BA-A934-4431-9FEC-5BE6E180A80D}</a:tableStyleId>
              </a:tblPr>
              <a:tblGrid>
                <a:gridCol w="1968575"/>
                <a:gridCol w="1968575"/>
                <a:gridCol w="1968575"/>
                <a:gridCol w="1968575"/>
              </a:tblGrid>
              <a:tr h="592350">
                <a:tc>
                  <a:txBody>
                    <a:bodyPr/>
                    <a:lstStyle/>
                    <a:p>
                      <a:pPr indent="0" lvl="0" marL="0" rtl="0" algn="ctr">
                        <a:lnSpc>
                          <a:spcPct val="90000"/>
                        </a:lnSpc>
                        <a:spcBef>
                          <a:spcPts val="800"/>
                        </a:spcBef>
                        <a:spcAft>
                          <a:spcPts val="0"/>
                        </a:spcAft>
                        <a:buClr>
                          <a:schemeClr val="dk1"/>
                        </a:buClr>
                        <a:buSzPts val="1100"/>
                        <a:buFont typeface="Arial"/>
                        <a:buNone/>
                      </a:pPr>
                      <a:r>
                        <a:rPr b="1" lang="en">
                          <a:solidFill>
                            <a:schemeClr val="dk1"/>
                          </a:solidFill>
                        </a:rPr>
                        <a:t>Statistic</a:t>
                      </a:r>
                      <a:endParaRPr b="1"/>
                    </a:p>
                  </a:txBody>
                  <a:tcPr marT="91425" marB="91425" marR="91425" marL="91425"/>
                </a:tc>
                <a:tc>
                  <a:txBody>
                    <a:bodyPr/>
                    <a:lstStyle/>
                    <a:p>
                      <a:pPr indent="0" lvl="0" marL="0" rtl="0" algn="ctr">
                        <a:lnSpc>
                          <a:spcPct val="90000"/>
                        </a:lnSpc>
                        <a:spcBef>
                          <a:spcPts val="800"/>
                        </a:spcBef>
                        <a:spcAft>
                          <a:spcPts val="0"/>
                        </a:spcAft>
                        <a:buClr>
                          <a:schemeClr val="dk1"/>
                        </a:buClr>
                        <a:buSzPts val="1100"/>
                        <a:buFont typeface="Arial"/>
                        <a:buNone/>
                      </a:pPr>
                      <a:r>
                        <a:rPr b="1" lang="en">
                          <a:solidFill>
                            <a:schemeClr val="dk1"/>
                          </a:solidFill>
                        </a:rPr>
                        <a:t>Potassium</a:t>
                      </a:r>
                      <a:endParaRPr b="1"/>
                    </a:p>
                  </a:txBody>
                  <a:tcPr marT="91425" marB="91425" marR="91425" marL="91425"/>
                </a:tc>
                <a:tc>
                  <a:txBody>
                    <a:bodyPr/>
                    <a:lstStyle/>
                    <a:p>
                      <a:pPr indent="0" lvl="0" marL="0" rtl="0" algn="ctr">
                        <a:lnSpc>
                          <a:spcPct val="90000"/>
                        </a:lnSpc>
                        <a:spcBef>
                          <a:spcPts val="800"/>
                        </a:spcBef>
                        <a:spcAft>
                          <a:spcPts val="0"/>
                        </a:spcAft>
                        <a:buClr>
                          <a:schemeClr val="dk1"/>
                        </a:buClr>
                        <a:buSzPts val="1100"/>
                        <a:buFont typeface="Arial"/>
                        <a:buNone/>
                      </a:pPr>
                      <a:r>
                        <a:rPr b="1" lang="en">
                          <a:solidFill>
                            <a:schemeClr val="dk1"/>
                          </a:solidFill>
                        </a:rPr>
                        <a:t>GDP  </a:t>
                      </a:r>
                      <a:endParaRPr b="1"/>
                    </a:p>
                  </a:txBody>
                  <a:tcPr marT="91425" marB="91425" marR="91425" marL="91425"/>
                </a:tc>
                <a:tc>
                  <a:txBody>
                    <a:bodyPr/>
                    <a:lstStyle/>
                    <a:p>
                      <a:pPr indent="0" lvl="0" marL="0" rtl="0" algn="ctr">
                        <a:lnSpc>
                          <a:spcPct val="90000"/>
                        </a:lnSpc>
                        <a:spcBef>
                          <a:spcPts val="800"/>
                        </a:spcBef>
                        <a:spcAft>
                          <a:spcPts val="0"/>
                        </a:spcAft>
                        <a:buClr>
                          <a:schemeClr val="dk1"/>
                        </a:buClr>
                        <a:buSzPts val="1100"/>
                        <a:buFont typeface="Arial"/>
                        <a:buNone/>
                      </a:pPr>
                      <a:r>
                        <a:rPr b="1" lang="en">
                          <a:solidFill>
                            <a:schemeClr val="dk1"/>
                          </a:solidFill>
                        </a:rPr>
                        <a:t>Gini</a:t>
                      </a:r>
                      <a:endParaRPr b="1">
                        <a:solidFill>
                          <a:schemeClr val="dk1"/>
                        </a:solidFill>
                      </a:endParaRPr>
                    </a:p>
                    <a:p>
                      <a:pPr indent="0" lvl="0" marL="0" rtl="0" algn="ctr">
                        <a:spcBef>
                          <a:spcPts val="0"/>
                        </a:spcBef>
                        <a:spcAft>
                          <a:spcPts val="0"/>
                        </a:spcAft>
                        <a:buNone/>
                      </a:pPr>
                      <a:r>
                        <a:t/>
                      </a:r>
                      <a:endParaRPr/>
                    </a:p>
                  </a:txBody>
                  <a:tcPr marT="91425" marB="91425" marR="91425" marL="91425"/>
                </a:tc>
              </a:tr>
              <a:tr h="383675">
                <a:tc>
                  <a:txBody>
                    <a:bodyPr/>
                    <a:lstStyle/>
                    <a:p>
                      <a:pPr indent="0" lvl="0" marL="0" rtl="0" algn="ctr">
                        <a:lnSpc>
                          <a:spcPct val="90000"/>
                        </a:lnSpc>
                        <a:spcBef>
                          <a:spcPts val="800"/>
                        </a:spcBef>
                        <a:spcAft>
                          <a:spcPts val="0"/>
                        </a:spcAft>
                        <a:buClr>
                          <a:schemeClr val="dk1"/>
                        </a:buClr>
                        <a:buSzPts val="1100"/>
                        <a:buFont typeface="Arial"/>
                        <a:buNone/>
                      </a:pPr>
                      <a:r>
                        <a:rPr b="1" lang="en">
                          <a:solidFill>
                            <a:schemeClr val="dk1"/>
                          </a:solidFill>
                        </a:rPr>
                        <a:t>Count</a:t>
                      </a:r>
                      <a:endParaRPr b="1"/>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4708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7798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7693</a:t>
                      </a:r>
                      <a:endParaRPr>
                        <a:solidFill>
                          <a:schemeClr val="dk1"/>
                        </a:solidFill>
                      </a:endParaRPr>
                    </a:p>
                  </a:txBody>
                  <a:tcPr marT="91425" marB="91425" marR="91425" marL="91425"/>
                </a:tc>
              </a:tr>
              <a:tr h="383675">
                <a:tc>
                  <a:txBody>
                    <a:bodyPr/>
                    <a:lstStyle/>
                    <a:p>
                      <a:pPr indent="0" lvl="0" marL="0" rtl="0" algn="ctr">
                        <a:lnSpc>
                          <a:spcPct val="90000"/>
                        </a:lnSpc>
                        <a:spcBef>
                          <a:spcPts val="800"/>
                        </a:spcBef>
                        <a:spcAft>
                          <a:spcPts val="0"/>
                        </a:spcAft>
                        <a:buClr>
                          <a:schemeClr val="dk1"/>
                        </a:buClr>
                        <a:buSzPts val="1100"/>
                        <a:buFont typeface="Arial"/>
                        <a:buNone/>
                      </a:pPr>
                      <a:r>
                        <a:rPr b="1" lang="en">
                          <a:solidFill>
                            <a:schemeClr val="dk1"/>
                          </a:solidFill>
                        </a:rPr>
                        <a:t>Mean </a:t>
                      </a:r>
                      <a:endParaRPr b="1"/>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15.87    </a:t>
                      </a:r>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329,604.00    </a:t>
                      </a:r>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0.267</a:t>
                      </a:r>
                      <a:endParaRPr/>
                    </a:p>
                  </a:txBody>
                  <a:tcPr marT="91425" marB="91425" marR="91425" marL="91425"/>
                </a:tc>
              </a:tr>
              <a:tr h="383675">
                <a:tc>
                  <a:txBody>
                    <a:bodyPr/>
                    <a:lstStyle/>
                    <a:p>
                      <a:pPr indent="0" lvl="0" marL="0" rtl="0" algn="ctr">
                        <a:lnSpc>
                          <a:spcPct val="90000"/>
                        </a:lnSpc>
                        <a:spcBef>
                          <a:spcPts val="800"/>
                        </a:spcBef>
                        <a:spcAft>
                          <a:spcPts val="0"/>
                        </a:spcAft>
                        <a:buClr>
                          <a:schemeClr val="dk1"/>
                        </a:buClr>
                        <a:buSzPts val="1100"/>
                        <a:buFont typeface="Arial"/>
                        <a:buNone/>
                      </a:pPr>
                      <a:r>
                        <a:rPr b="1" lang="en">
                          <a:solidFill>
                            <a:schemeClr val="dk1"/>
                          </a:solidFill>
                        </a:rPr>
                        <a:t>Std Dev</a:t>
                      </a:r>
                      <a:endParaRPr b="1"/>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0.055</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276,948.88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0.055</a:t>
                      </a:r>
                      <a:endParaRPr>
                        <a:solidFill>
                          <a:schemeClr val="dk1"/>
                        </a:solidFill>
                      </a:endParaRPr>
                    </a:p>
                  </a:txBody>
                  <a:tcPr marT="91425" marB="91425" marR="91425" marL="91425"/>
                </a:tc>
              </a:tr>
              <a:tr h="383675">
                <a:tc>
                  <a:txBody>
                    <a:bodyPr/>
                    <a:lstStyle/>
                    <a:p>
                      <a:pPr indent="0" lvl="0" marL="0" rtl="0" algn="ctr">
                        <a:lnSpc>
                          <a:spcPct val="90000"/>
                        </a:lnSpc>
                        <a:spcBef>
                          <a:spcPts val="800"/>
                        </a:spcBef>
                        <a:spcAft>
                          <a:spcPts val="0"/>
                        </a:spcAft>
                        <a:buClr>
                          <a:schemeClr val="dk1"/>
                        </a:buClr>
                        <a:buSzPts val="1100"/>
                        <a:buFont typeface="Arial"/>
                        <a:buNone/>
                      </a:pPr>
                      <a:r>
                        <a:rPr b="1" lang="en">
                          <a:solidFill>
                            <a:schemeClr val="dk1"/>
                          </a:solidFill>
                        </a:rPr>
                        <a:t>Min</a:t>
                      </a:r>
                      <a:endParaRPr b="1"/>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0.00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1,247.39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0.160</a:t>
                      </a:r>
                      <a:endParaRPr>
                        <a:solidFill>
                          <a:schemeClr val="dk1"/>
                        </a:solidFill>
                      </a:endParaRPr>
                    </a:p>
                  </a:txBody>
                  <a:tcPr marT="91425" marB="91425" marR="91425" marL="91425"/>
                </a:tc>
              </a:tr>
              <a:tr h="398975">
                <a:tc>
                  <a:txBody>
                    <a:bodyPr/>
                    <a:lstStyle/>
                    <a:p>
                      <a:pPr indent="0" lvl="0" marL="0" rtl="0" algn="ctr">
                        <a:spcBef>
                          <a:spcPts val="0"/>
                        </a:spcBef>
                        <a:spcAft>
                          <a:spcPts val="0"/>
                        </a:spcAft>
                        <a:buNone/>
                      </a:pPr>
                      <a:r>
                        <a:rPr b="1" lang="en"/>
                        <a:t>25%</a:t>
                      </a:r>
                      <a:endParaRPr b="1"/>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3.36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139,934.27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0.230</a:t>
                      </a:r>
                      <a:endParaRPr>
                        <a:solidFill>
                          <a:schemeClr val="dk1"/>
                        </a:solidFill>
                      </a:endParaRPr>
                    </a:p>
                  </a:txBody>
                  <a:tcPr marT="91425" marB="91425" marR="91425" marL="91425"/>
                </a:tc>
              </a:tr>
              <a:tr h="398975">
                <a:tc>
                  <a:txBody>
                    <a:bodyPr/>
                    <a:lstStyle/>
                    <a:p>
                      <a:pPr indent="0" lvl="0" marL="0" rtl="0" algn="ctr">
                        <a:spcBef>
                          <a:spcPts val="0"/>
                        </a:spcBef>
                        <a:spcAft>
                          <a:spcPts val="0"/>
                        </a:spcAft>
                        <a:buNone/>
                      </a:pPr>
                      <a:r>
                        <a:rPr b="1" lang="en"/>
                        <a:t>50%(Median)</a:t>
                      </a:r>
                      <a:endParaRPr b="1"/>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7.36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246,914.74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0.260</a:t>
                      </a:r>
                      <a:endParaRPr>
                        <a:solidFill>
                          <a:schemeClr val="dk1"/>
                        </a:solidFill>
                      </a:endParaRPr>
                    </a:p>
                  </a:txBody>
                  <a:tcPr marT="91425" marB="91425" marR="91425" marL="91425"/>
                </a:tc>
              </a:tr>
              <a:tr h="398975">
                <a:tc>
                  <a:txBody>
                    <a:bodyPr/>
                    <a:lstStyle/>
                    <a:p>
                      <a:pPr indent="0" lvl="0" marL="0" rtl="0" algn="ctr">
                        <a:spcBef>
                          <a:spcPts val="0"/>
                        </a:spcBef>
                        <a:spcAft>
                          <a:spcPts val="0"/>
                        </a:spcAft>
                        <a:buNone/>
                      </a:pPr>
                      <a:r>
                        <a:rPr b="1" lang="en"/>
                        <a:t>75%</a:t>
                      </a:r>
                      <a:endParaRPr b="1"/>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17.24  </a:t>
                      </a:r>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441,956.43</a:t>
                      </a:r>
                      <a:r>
                        <a:rPr lang="en">
                          <a:solidFill>
                            <a:schemeClr val="dk1"/>
                          </a:solidFill>
                        </a:rPr>
                        <a:t>    </a:t>
                      </a:r>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0.300</a:t>
                      </a:r>
                      <a:endParaRPr/>
                    </a:p>
                  </a:txBody>
                  <a:tcPr marT="91425" marB="91425" marR="91425" marL="91425"/>
                </a:tc>
              </a:tr>
              <a:tr h="398975">
                <a:tc>
                  <a:txBody>
                    <a:bodyPr/>
                    <a:lstStyle/>
                    <a:p>
                      <a:pPr indent="0" lvl="0" marL="0" rtl="0" algn="ctr">
                        <a:spcBef>
                          <a:spcPts val="0"/>
                        </a:spcBef>
                        <a:spcAft>
                          <a:spcPts val="0"/>
                        </a:spcAft>
                        <a:buNone/>
                      </a:pPr>
                      <a:r>
                        <a:rPr b="1" lang="en"/>
                        <a:t>Max</a:t>
                      </a:r>
                      <a:endParaRPr b="1"/>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405.00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1,728,578.00    </a:t>
                      </a:r>
                      <a:endParaRPr>
                        <a:solidFill>
                          <a:schemeClr val="dk1"/>
                        </a:solidFill>
                      </a:endParaRPr>
                    </a:p>
                  </a:txBody>
                  <a:tcPr marT="91425" marB="91425" marR="91425" marL="91425"/>
                </a:tc>
                <a:tc>
                  <a:txBody>
                    <a:bodyPr/>
                    <a:lstStyle/>
                    <a:p>
                      <a:pPr indent="0" lvl="0" marL="0" rtl="0" algn="ctr">
                        <a:lnSpc>
                          <a:spcPct val="90000"/>
                        </a:lnSpc>
                        <a:spcBef>
                          <a:spcPts val="800"/>
                        </a:spcBef>
                        <a:spcAft>
                          <a:spcPts val="0"/>
                        </a:spcAft>
                        <a:buNone/>
                      </a:pPr>
                      <a:r>
                        <a:rPr lang="en">
                          <a:solidFill>
                            <a:schemeClr val="dk1"/>
                          </a:solidFill>
                        </a:rPr>
                        <a:t>   0.480</a:t>
                      </a:r>
                      <a:endParaRPr>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GWQ</a:t>
            </a:r>
            <a:r>
              <a:rPr baseline="-25000" lang="en"/>
              <a:t>i,t</a:t>
            </a:r>
            <a:r>
              <a:rPr lang="en"/>
              <a:t> = β</a:t>
            </a:r>
            <a:r>
              <a:rPr baseline="-25000" lang="en"/>
              <a:t>0 </a:t>
            </a:r>
            <a:r>
              <a:rPr lang="en"/>
              <a:t>+ β</a:t>
            </a:r>
            <a:r>
              <a:rPr baseline="-25000" lang="en"/>
              <a:t>1</a:t>
            </a:r>
            <a:r>
              <a:rPr lang="en"/>
              <a:t>SDP</a:t>
            </a:r>
            <a:r>
              <a:rPr baseline="-25000" lang="en"/>
              <a:t>i,t </a:t>
            </a:r>
            <a:r>
              <a:rPr lang="en"/>
              <a:t>+ u</a:t>
            </a:r>
            <a:r>
              <a:rPr baseline="-25000" lang="en"/>
              <a:t>i,t</a:t>
            </a:r>
            <a:endParaRPr baseline="-25000"/>
          </a:p>
        </p:txBody>
      </p:sp>
      <p:graphicFrame>
        <p:nvGraphicFramePr>
          <p:cNvPr id="195" name="Google Shape;195;p23"/>
          <p:cNvGraphicFramePr/>
          <p:nvPr/>
        </p:nvGraphicFramePr>
        <p:xfrm>
          <a:off x="633850" y="1077925"/>
          <a:ext cx="3000000" cy="3000000"/>
        </p:xfrm>
        <a:graphic>
          <a:graphicData uri="http://schemas.openxmlformats.org/drawingml/2006/table">
            <a:tbl>
              <a:tblPr>
                <a:noFill/>
                <a:tableStyleId>{C82929BA-A934-4431-9FEC-5BE6E180A80D}</a:tableStyleId>
              </a:tblPr>
              <a:tblGrid>
                <a:gridCol w="1387550"/>
                <a:gridCol w="1250800"/>
                <a:gridCol w="1434500"/>
                <a:gridCol w="1064100"/>
                <a:gridCol w="913175"/>
                <a:gridCol w="913175"/>
                <a:gridCol w="913175"/>
              </a:tblGrid>
              <a:tr h="335225">
                <a:tc>
                  <a:txBody>
                    <a:bodyPr/>
                    <a:lstStyle/>
                    <a:p>
                      <a:pPr indent="0" lvl="0" marL="0" rtl="0" algn="l">
                        <a:spcBef>
                          <a:spcPts val="0"/>
                        </a:spcBef>
                        <a:spcAft>
                          <a:spcPts val="0"/>
                        </a:spcAft>
                        <a:buNone/>
                      </a:pPr>
                      <a:r>
                        <a:rPr b="1" lang="en"/>
                        <a:t>Variable</a:t>
                      </a:r>
                      <a:endParaRPr b="1"/>
                    </a:p>
                  </a:txBody>
                  <a:tcPr marT="91425" marB="91425" marR="91425" marL="91425"/>
                </a:tc>
                <a:tc>
                  <a:txBody>
                    <a:bodyPr/>
                    <a:lstStyle/>
                    <a:p>
                      <a:pPr indent="0" lvl="0" marL="0" rtl="0" algn="l">
                        <a:spcBef>
                          <a:spcPts val="0"/>
                        </a:spcBef>
                        <a:spcAft>
                          <a:spcPts val="0"/>
                        </a:spcAft>
                        <a:buNone/>
                      </a:pPr>
                      <a:r>
                        <a:rPr b="1" lang="en"/>
                        <a:t>Coefficient</a:t>
                      </a:r>
                      <a:endParaRPr b="1"/>
                    </a:p>
                  </a:txBody>
                  <a:tcPr marT="91425" marB="91425" marR="91425" marL="91425"/>
                </a:tc>
                <a:tc>
                  <a:txBody>
                    <a:bodyPr/>
                    <a:lstStyle/>
                    <a:p>
                      <a:pPr indent="0" lvl="0" marL="0" rtl="0" algn="l">
                        <a:spcBef>
                          <a:spcPts val="0"/>
                        </a:spcBef>
                        <a:spcAft>
                          <a:spcPts val="0"/>
                        </a:spcAft>
                        <a:buNone/>
                      </a:pPr>
                      <a:r>
                        <a:rPr b="1" lang="en"/>
                        <a:t>S</a:t>
                      </a:r>
                      <a:r>
                        <a:rPr b="1" lang="en"/>
                        <a:t>tandard</a:t>
                      </a:r>
                      <a:r>
                        <a:rPr lang="en"/>
                        <a:t> </a:t>
                      </a:r>
                      <a:r>
                        <a:rPr b="1" lang="en"/>
                        <a:t>Error</a:t>
                      </a:r>
                      <a:endParaRPr b="1"/>
                    </a:p>
                  </a:txBody>
                  <a:tcPr marT="91425" marB="91425" marR="91425" marL="91425"/>
                </a:tc>
                <a:tc>
                  <a:txBody>
                    <a:bodyPr/>
                    <a:lstStyle/>
                    <a:p>
                      <a:pPr indent="0" lvl="0" marL="0" rtl="0" algn="l">
                        <a:spcBef>
                          <a:spcPts val="0"/>
                        </a:spcBef>
                        <a:spcAft>
                          <a:spcPts val="0"/>
                        </a:spcAft>
                        <a:buNone/>
                      </a:pPr>
                      <a:r>
                        <a:rPr b="1" lang="en"/>
                        <a:t>t</a:t>
                      </a:r>
                      <a:r>
                        <a:rPr b="1" lang="en"/>
                        <a:t>-Statistic</a:t>
                      </a:r>
                      <a:endParaRPr b="1"/>
                    </a:p>
                  </a:txBody>
                  <a:tcPr marT="91425" marB="91425" marR="91425" marL="91425"/>
                </a:tc>
                <a:tc>
                  <a:txBody>
                    <a:bodyPr/>
                    <a:lstStyle/>
                    <a:p>
                      <a:pPr indent="0" lvl="0" marL="0" rtl="0" algn="l">
                        <a:spcBef>
                          <a:spcPts val="0"/>
                        </a:spcBef>
                        <a:spcAft>
                          <a:spcPts val="0"/>
                        </a:spcAft>
                        <a:buNone/>
                      </a:pPr>
                      <a:r>
                        <a:rPr b="1" lang="en"/>
                        <a:t>P-value</a:t>
                      </a:r>
                      <a:endParaRPr b="1"/>
                    </a:p>
                  </a:txBody>
                  <a:tcPr marT="91425" marB="91425" marR="91425" marL="91425"/>
                </a:tc>
                <a:tc>
                  <a:txBody>
                    <a:bodyPr/>
                    <a:lstStyle/>
                    <a:p>
                      <a:pPr indent="0" lvl="0" marL="0" rtl="0" algn="l">
                        <a:spcBef>
                          <a:spcPts val="0"/>
                        </a:spcBef>
                        <a:spcAft>
                          <a:spcPts val="0"/>
                        </a:spcAft>
                        <a:buNone/>
                      </a:pPr>
                      <a:r>
                        <a:rPr b="1" lang="en"/>
                        <a:t>0.025</a:t>
                      </a:r>
                      <a:endParaRPr b="1"/>
                    </a:p>
                  </a:txBody>
                  <a:tcPr marT="91425" marB="91425" marR="91425" marL="91425"/>
                </a:tc>
                <a:tc>
                  <a:txBody>
                    <a:bodyPr/>
                    <a:lstStyle/>
                    <a:p>
                      <a:pPr indent="0" lvl="0" marL="0" rtl="0" algn="l">
                        <a:spcBef>
                          <a:spcPts val="0"/>
                        </a:spcBef>
                        <a:spcAft>
                          <a:spcPts val="0"/>
                        </a:spcAft>
                        <a:buNone/>
                      </a:pPr>
                      <a:r>
                        <a:rPr b="1" lang="en"/>
                        <a:t>0.975</a:t>
                      </a:r>
                      <a:endParaRPr b="1"/>
                    </a:p>
                  </a:txBody>
                  <a:tcPr marT="91425" marB="91425" marR="91425" marL="91425"/>
                </a:tc>
              </a:tr>
              <a:tr h="361000">
                <a:tc>
                  <a:txBody>
                    <a:bodyPr/>
                    <a:lstStyle/>
                    <a:p>
                      <a:pPr indent="0" lvl="0" marL="0" rtl="0" algn="l">
                        <a:spcBef>
                          <a:spcPts val="0"/>
                        </a:spcBef>
                        <a:spcAft>
                          <a:spcPts val="0"/>
                        </a:spcAft>
                        <a:buNone/>
                      </a:pPr>
                      <a:r>
                        <a:rPr b="1" lang="en"/>
                        <a:t>Intercept</a:t>
                      </a:r>
                      <a:endParaRPr b="1"/>
                    </a:p>
                  </a:txBody>
                  <a:tcPr marT="91425" marB="91425" marR="91425" marL="91425"/>
                </a:tc>
                <a:tc>
                  <a:txBody>
                    <a:bodyPr/>
                    <a:lstStyle/>
                    <a:p>
                      <a:pPr indent="0" lvl="0" marL="0" rtl="0" algn="l">
                        <a:spcBef>
                          <a:spcPts val="0"/>
                        </a:spcBef>
                        <a:spcAft>
                          <a:spcPts val="0"/>
                        </a:spcAft>
                        <a:buNone/>
                      </a:pPr>
                      <a:r>
                        <a:rPr lang="en"/>
                        <a:t> 16.9359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0.380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41.949</a:t>
                      </a:r>
                      <a:endParaRPr/>
                    </a:p>
                  </a:txBody>
                  <a:tcPr marT="91425" marB="91425" marR="91425" marL="91425"/>
                </a:tc>
                <a:tc>
                  <a:txBody>
                    <a:bodyPr/>
                    <a:lstStyle/>
                    <a:p>
                      <a:pPr indent="0" lvl="0" marL="0" rtl="0" algn="l">
                        <a:spcBef>
                          <a:spcPts val="0"/>
                        </a:spcBef>
                        <a:spcAft>
                          <a:spcPts val="0"/>
                        </a:spcAft>
                        <a:buNone/>
                      </a:pPr>
                      <a:r>
                        <a:rPr lang="en"/>
                        <a:t>0.000</a:t>
                      </a:r>
                      <a:endParaRPr/>
                    </a:p>
                  </a:txBody>
                  <a:tcPr marT="91425" marB="91425" marR="91425" marL="91425"/>
                </a:tc>
                <a:tc>
                  <a:txBody>
                    <a:bodyPr/>
                    <a:lstStyle/>
                    <a:p>
                      <a:pPr indent="0" lvl="0" marL="0" rtl="0" algn="l">
                        <a:spcBef>
                          <a:spcPts val="0"/>
                        </a:spcBef>
                        <a:spcAft>
                          <a:spcPts val="0"/>
                        </a:spcAft>
                        <a:buNone/>
                      </a:pPr>
                      <a:r>
                        <a:rPr lang="en"/>
                        <a:t>15.182</a:t>
                      </a:r>
                      <a:endParaRPr/>
                    </a:p>
                  </a:txBody>
                  <a:tcPr marT="91425" marB="91425" marR="91425" marL="91425"/>
                </a:tc>
                <a:tc>
                  <a:txBody>
                    <a:bodyPr/>
                    <a:lstStyle/>
                    <a:p>
                      <a:pPr indent="0" lvl="0" marL="0" rtl="0" algn="l">
                        <a:spcBef>
                          <a:spcPts val="0"/>
                        </a:spcBef>
                        <a:spcAft>
                          <a:spcPts val="0"/>
                        </a:spcAft>
                        <a:buNone/>
                      </a:pPr>
                      <a:r>
                        <a:rPr lang="en"/>
                        <a:t>16.671</a:t>
                      </a:r>
                      <a:endParaRPr/>
                    </a:p>
                  </a:txBody>
                  <a:tcPr marT="91425" marB="91425" marR="91425" marL="91425"/>
                </a:tc>
              </a:tr>
              <a:tr h="773625">
                <a:tc>
                  <a:txBody>
                    <a:bodyPr/>
                    <a:lstStyle/>
                    <a:p>
                      <a:pPr indent="0" lvl="0" marL="0" rtl="0" algn="l">
                        <a:spcBef>
                          <a:spcPts val="0"/>
                        </a:spcBef>
                        <a:spcAft>
                          <a:spcPts val="0"/>
                        </a:spcAft>
                        <a:buNone/>
                      </a:pPr>
                      <a:r>
                        <a:rPr b="1" lang="en"/>
                        <a:t>GDP</a:t>
                      </a:r>
                      <a:endParaRPr b="1"/>
                    </a:p>
                  </a:txBody>
                  <a:tcPr marT="91425" marB="91425" marR="91425" marL="91425"/>
                </a:tc>
                <a:tc>
                  <a:txBody>
                    <a:bodyPr/>
                    <a:lstStyle/>
                    <a:p>
                      <a:pPr indent="0" lvl="0" marL="0" rtl="0" algn="l">
                        <a:spcBef>
                          <a:spcPts val="0"/>
                        </a:spcBef>
                        <a:spcAft>
                          <a:spcPts val="0"/>
                        </a:spcAft>
                        <a:buNone/>
                      </a:pPr>
                      <a:r>
                        <a:rPr lang="en"/>
                        <a:t>-2.945e-06 </a:t>
                      </a:r>
                      <a:endParaRPr/>
                    </a:p>
                  </a:txBody>
                  <a:tcPr marT="91425" marB="91425" marR="91425" marL="91425"/>
                </a:tc>
                <a:tc>
                  <a:txBody>
                    <a:bodyPr/>
                    <a:lstStyle/>
                    <a:p>
                      <a:pPr indent="0" lvl="0" marL="0" rtl="0" algn="l">
                        <a:spcBef>
                          <a:spcPts val="0"/>
                        </a:spcBef>
                        <a:spcAft>
                          <a:spcPts val="0"/>
                        </a:spcAft>
                        <a:buNone/>
                      </a:pPr>
                      <a:r>
                        <a:rPr lang="en"/>
                        <a:t>0.380</a:t>
                      </a:r>
                      <a:endParaRPr/>
                    </a:p>
                  </a:txBody>
                  <a:tcPr marT="91425" marB="91425" marR="91425" marL="91425"/>
                </a:tc>
                <a:tc>
                  <a:txBody>
                    <a:bodyPr/>
                    <a:lstStyle/>
                    <a:p>
                      <a:pPr indent="0" lvl="0" marL="0" rtl="0" algn="l">
                        <a:spcBef>
                          <a:spcPts val="0"/>
                        </a:spcBef>
                        <a:spcAft>
                          <a:spcPts val="0"/>
                        </a:spcAft>
                        <a:buNone/>
                      </a:pPr>
                      <a:r>
                        <a:rPr lang="en"/>
                        <a:t>-2.194 </a:t>
                      </a:r>
                      <a:endParaRPr/>
                    </a:p>
                  </a:txBody>
                  <a:tcPr marT="91425" marB="91425" marR="91425" marL="91425"/>
                </a:tc>
                <a:tc>
                  <a:txBody>
                    <a:bodyPr/>
                    <a:lstStyle/>
                    <a:p>
                      <a:pPr indent="0" lvl="0" marL="0" rtl="0" algn="l">
                        <a:spcBef>
                          <a:spcPts val="0"/>
                        </a:spcBef>
                        <a:spcAft>
                          <a:spcPts val="0"/>
                        </a:spcAft>
                        <a:buNone/>
                      </a:pPr>
                      <a:r>
                        <a:rPr lang="en"/>
                        <a:t>0.028</a:t>
                      </a:r>
                      <a:endParaRPr/>
                    </a:p>
                  </a:txBody>
                  <a:tcPr marT="91425" marB="91425" marR="91425" marL="91425"/>
                </a:tc>
                <a:tc>
                  <a:txBody>
                    <a:bodyPr/>
                    <a:lstStyle/>
                    <a:p>
                      <a:pPr indent="0" lvl="0" marL="0" rtl="0" algn="l">
                        <a:spcBef>
                          <a:spcPts val="0"/>
                        </a:spcBef>
                        <a:spcAft>
                          <a:spcPts val="0"/>
                        </a:spcAft>
                        <a:buNone/>
                      </a:pPr>
                      <a:r>
                        <a:rPr lang="en"/>
                        <a:t>-1.577</a:t>
                      </a:r>
                      <a:endParaRPr/>
                    </a:p>
                  </a:txBody>
                  <a:tcPr marT="91425" marB="91425" marR="91425" marL="91425"/>
                </a:tc>
                <a:tc>
                  <a:txBody>
                    <a:bodyPr/>
                    <a:lstStyle/>
                    <a:p>
                      <a:pPr indent="0" lvl="0" marL="0" rtl="0" algn="l">
                        <a:spcBef>
                          <a:spcPts val="0"/>
                        </a:spcBef>
                        <a:spcAft>
                          <a:spcPts val="0"/>
                        </a:spcAft>
                        <a:buNone/>
                      </a:pPr>
                      <a:r>
                        <a:rPr lang="en"/>
                        <a:t>-0.089</a:t>
                      </a:r>
                      <a:endParaRPr/>
                    </a:p>
                  </a:txBody>
                  <a:tcPr marT="91425" marB="91425" marR="91425" marL="91425"/>
                </a:tc>
              </a:tr>
            </a:tbl>
          </a:graphicData>
        </a:graphic>
      </p:graphicFrame>
      <p:graphicFrame>
        <p:nvGraphicFramePr>
          <p:cNvPr id="196" name="Google Shape;196;p23"/>
          <p:cNvGraphicFramePr/>
          <p:nvPr/>
        </p:nvGraphicFramePr>
        <p:xfrm>
          <a:off x="1543550" y="2992875"/>
          <a:ext cx="3000000" cy="3000000"/>
        </p:xfrm>
        <a:graphic>
          <a:graphicData uri="http://schemas.openxmlformats.org/drawingml/2006/table">
            <a:tbl>
              <a:tblPr>
                <a:noFill/>
                <a:tableStyleId>{C82929BA-A934-4431-9FEC-5BE6E180A80D}</a:tableStyleId>
              </a:tblPr>
              <a:tblGrid>
                <a:gridCol w="2951750"/>
                <a:gridCol w="2951750"/>
              </a:tblGrid>
              <a:tr h="381000">
                <a:tc>
                  <a:txBody>
                    <a:bodyPr/>
                    <a:lstStyle/>
                    <a:p>
                      <a:pPr indent="0" lvl="0" marL="0" rtl="0" algn="l">
                        <a:spcBef>
                          <a:spcPts val="0"/>
                        </a:spcBef>
                        <a:spcAft>
                          <a:spcPts val="0"/>
                        </a:spcAft>
                        <a:buNone/>
                      </a:pPr>
                      <a:r>
                        <a:rPr b="1" lang="en"/>
                        <a:t>R squared</a:t>
                      </a:r>
                      <a:endParaRPr b="1"/>
                    </a:p>
                  </a:txBody>
                  <a:tcPr marT="91425" marB="91425" marR="91425" marL="91425"/>
                </a:tc>
                <a:tc>
                  <a:txBody>
                    <a:bodyPr/>
                    <a:lstStyle/>
                    <a:p>
                      <a:pPr indent="0" lvl="0" marL="0" rtl="0" algn="l">
                        <a:spcBef>
                          <a:spcPts val="0"/>
                        </a:spcBef>
                        <a:spcAft>
                          <a:spcPts val="0"/>
                        </a:spcAft>
                        <a:buNone/>
                      </a:pPr>
                      <a:r>
                        <a:rPr lang="en"/>
                        <a:t>0.001</a:t>
                      </a:r>
                      <a:endParaRPr/>
                    </a:p>
                  </a:txBody>
                  <a:tcPr marT="91425" marB="91425" marR="91425" marL="91425"/>
                </a:tc>
              </a:tr>
              <a:tr h="381000">
                <a:tc>
                  <a:txBody>
                    <a:bodyPr/>
                    <a:lstStyle/>
                    <a:p>
                      <a:pPr indent="0" lvl="0" marL="0" rtl="0" algn="l">
                        <a:spcBef>
                          <a:spcPts val="0"/>
                        </a:spcBef>
                        <a:spcAft>
                          <a:spcPts val="0"/>
                        </a:spcAft>
                        <a:buNone/>
                      </a:pPr>
                      <a:r>
                        <a:rPr b="1" lang="en"/>
                        <a:t>F </a:t>
                      </a:r>
                      <a:r>
                        <a:rPr b="1" lang="en"/>
                        <a:t>statistic</a:t>
                      </a:r>
                      <a:endParaRPr b="1"/>
                    </a:p>
                  </a:txBody>
                  <a:tcPr marT="91425" marB="91425" marR="91425" marL="91425"/>
                </a:tc>
                <a:tc>
                  <a:txBody>
                    <a:bodyPr/>
                    <a:lstStyle/>
                    <a:p>
                      <a:pPr indent="0" lvl="0" marL="0" rtl="0" algn="l">
                        <a:spcBef>
                          <a:spcPts val="0"/>
                        </a:spcBef>
                        <a:spcAft>
                          <a:spcPts val="0"/>
                        </a:spcAft>
                        <a:buNone/>
                      </a:pPr>
                      <a:r>
                        <a:rPr lang="en"/>
                        <a:t>4.815</a:t>
                      </a:r>
                      <a:endParaRPr/>
                    </a:p>
                  </a:txBody>
                  <a:tcPr marT="91425" marB="91425" marR="91425" marL="91425"/>
                </a:tc>
              </a:tr>
              <a:tr h="381000">
                <a:tc>
                  <a:txBody>
                    <a:bodyPr/>
                    <a:lstStyle/>
                    <a:p>
                      <a:pPr indent="0" lvl="0" marL="0" rtl="0" algn="l">
                        <a:spcBef>
                          <a:spcPts val="0"/>
                        </a:spcBef>
                        <a:spcAft>
                          <a:spcPts val="0"/>
                        </a:spcAft>
                        <a:buNone/>
                      </a:pPr>
                      <a:r>
                        <a:rPr b="1" lang="en"/>
                        <a:t>P value for F statistic</a:t>
                      </a:r>
                      <a:endParaRPr b="1"/>
                    </a:p>
                  </a:txBody>
                  <a:tcPr marT="91425" marB="91425" marR="91425" marL="91425"/>
                </a:tc>
                <a:tc>
                  <a:txBody>
                    <a:bodyPr/>
                    <a:lstStyle/>
                    <a:p>
                      <a:pPr indent="0" lvl="0" marL="0" rtl="0" algn="l">
                        <a:spcBef>
                          <a:spcPts val="0"/>
                        </a:spcBef>
                        <a:spcAft>
                          <a:spcPts val="0"/>
                        </a:spcAft>
                        <a:buNone/>
                      </a:pPr>
                      <a:r>
                        <a:rPr lang="en"/>
                        <a:t>0.0283</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lang="en"/>
              <a:t>Regression Analysis Summary</a:t>
            </a:r>
            <a:endParaRPr/>
          </a:p>
        </p:txBody>
      </p:sp>
      <p:sp>
        <p:nvSpPr>
          <p:cNvPr id="202" name="Google Shape;202;p24"/>
          <p:cNvSpPr txBox="1"/>
          <p:nvPr>
            <p:ph idx="1" type="body"/>
          </p:nvPr>
        </p:nvSpPr>
        <p:spPr>
          <a:xfrm>
            <a:off x="633850" y="893825"/>
            <a:ext cx="8072100" cy="43227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dk1"/>
              </a:buClr>
              <a:buSzPts val="1100"/>
              <a:buFont typeface="Arial"/>
              <a:buNone/>
            </a:pPr>
            <a:r>
              <a:rPr b="1" lang="en" sz="1400">
                <a:latin typeface="Arial"/>
                <a:ea typeface="Arial"/>
                <a:cs typeface="Arial"/>
                <a:sym typeface="Arial"/>
              </a:rPr>
              <a:t>Model Description</a:t>
            </a:r>
            <a:endParaRPr b="1"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Dependent Variable: Potassium (indicating groundwater quality)</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Independent Variable: GDP (Gross Domestic Product)</a:t>
            </a:r>
            <a:endParaRPr sz="1400">
              <a:latin typeface="Arial"/>
              <a:ea typeface="Arial"/>
              <a:cs typeface="Arial"/>
              <a:sym typeface="Arial"/>
            </a:endParaRPr>
          </a:p>
          <a:p>
            <a:pPr indent="0" lvl="0" marL="45720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lang="en" sz="1400">
                <a:latin typeface="Arial"/>
                <a:ea typeface="Arial"/>
                <a:cs typeface="Arial"/>
                <a:sym typeface="Arial"/>
              </a:rPr>
              <a:t>Results Summary</a:t>
            </a:r>
            <a:endParaRPr b="1"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R-squared: 0.001 - This indicates that only 0.1% of the variability in potassium levels is explained by GDP, suggesting a very weak relationship.</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F-statistic: 6.470 with a p-value of 0.011 - This suggests that the overall model is statistically significant, although the explanatory power is very weak.</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Coefficients:</a:t>
            </a:r>
            <a:endParaRPr sz="1400">
              <a:latin typeface="Arial"/>
              <a:ea typeface="Arial"/>
              <a:cs typeface="Arial"/>
              <a:sym typeface="Arial"/>
            </a:endParaRPr>
          </a:p>
          <a:p>
            <a:pPr indent="-317500" lvl="1" marL="914400" rtl="0" algn="l">
              <a:lnSpc>
                <a:spcPct val="100000"/>
              </a:lnSpc>
              <a:spcBef>
                <a:spcPts val="0"/>
              </a:spcBef>
              <a:spcAft>
                <a:spcPts val="0"/>
              </a:spcAft>
              <a:buSzPts val="1400"/>
              <a:buFont typeface="Arial"/>
              <a:buChar char="●"/>
            </a:pPr>
            <a:r>
              <a:rPr lang="en" sz="1400">
                <a:latin typeface="Arial"/>
                <a:ea typeface="Arial"/>
                <a:cs typeface="Arial"/>
                <a:sym typeface="Arial"/>
              </a:rPr>
              <a:t>Intercept: 17.048 (significant, p &lt; 0.000)</a:t>
            </a:r>
            <a:endParaRPr sz="1400">
              <a:latin typeface="Arial"/>
              <a:ea typeface="Arial"/>
              <a:cs typeface="Arial"/>
              <a:sym typeface="Arial"/>
            </a:endParaRPr>
          </a:p>
          <a:p>
            <a:pPr indent="-317500" lvl="1" marL="914400" rtl="0" algn="l">
              <a:lnSpc>
                <a:spcPct val="100000"/>
              </a:lnSpc>
              <a:spcBef>
                <a:spcPts val="0"/>
              </a:spcBef>
              <a:spcAft>
                <a:spcPts val="0"/>
              </a:spcAft>
              <a:buSzPts val="1400"/>
              <a:buFont typeface="Arial"/>
              <a:buChar char="●"/>
            </a:pPr>
            <a:r>
              <a:rPr lang="en" sz="1400">
                <a:latin typeface="Arial"/>
                <a:ea typeface="Arial"/>
                <a:cs typeface="Arial"/>
                <a:sym typeface="Arial"/>
              </a:rPr>
              <a:t>GDP Coefficient: -0.000003344 (significant, p = 0.011) - Indicates a very small negative relationship between GDP and potassium levels.</a:t>
            </a:r>
            <a:endParaRPr sz="1400">
              <a:latin typeface="Arial"/>
              <a:ea typeface="Arial"/>
              <a:cs typeface="Arial"/>
              <a:sym typeface="Arial"/>
            </a:endParaRPr>
          </a:p>
          <a:p>
            <a:pPr indent="0" lvl="0" marL="91440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b="1" lang="en" sz="1400">
                <a:latin typeface="Arial"/>
                <a:ea typeface="Arial"/>
                <a:cs typeface="Arial"/>
                <a:sym typeface="Arial"/>
              </a:rPr>
              <a:t>Diagnostic Stats</a:t>
            </a:r>
            <a:endParaRPr b="1"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Prob(Omnibus): Near zero, indicating that the residuals are not normally distributed.</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Skewness: 5.189 - The positive value indicates a right-skewed distribution of residuals.</a:t>
            </a:r>
            <a:endParaRPr sz="1400">
              <a:latin typeface="Arial"/>
              <a:ea typeface="Arial"/>
              <a:cs typeface="Arial"/>
              <a:sym typeface="Arial"/>
            </a:endParaRPr>
          </a:p>
          <a:p>
            <a:pPr indent="-317500" lvl="0" marL="457200" rtl="0" algn="l">
              <a:lnSpc>
                <a:spcPct val="100000"/>
              </a:lnSpc>
              <a:spcBef>
                <a:spcPts val="0"/>
              </a:spcBef>
              <a:spcAft>
                <a:spcPts val="0"/>
              </a:spcAft>
              <a:buSzPts val="1400"/>
              <a:buFont typeface="Arial"/>
              <a:buChar char="●"/>
            </a:pPr>
            <a:r>
              <a:rPr lang="en" sz="1400">
                <a:latin typeface="Arial"/>
                <a:ea typeface="Arial"/>
                <a:cs typeface="Arial"/>
                <a:sym typeface="Arial"/>
              </a:rPr>
              <a:t>Kurtosis: 47.807 - </a:t>
            </a:r>
            <a:r>
              <a:rPr lang="en" sz="1300">
                <a:latin typeface="Arial"/>
                <a:ea typeface="Arial"/>
                <a:cs typeface="Arial"/>
                <a:sym typeface="Arial"/>
              </a:rPr>
              <a:t>A very high kurtosis value suggests a heavy tail or outliers in the distribution of residuals.</a:t>
            </a:r>
            <a:endParaRPr sz="13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Plot analysis </a:t>
            </a:r>
            <a:endParaRPr/>
          </a:p>
        </p:txBody>
      </p:sp>
      <p:sp>
        <p:nvSpPr>
          <p:cNvPr id="208" name="Google Shape;208;p25"/>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lnSpc>
                <a:spcPct val="160000"/>
              </a:lnSpc>
              <a:spcBef>
                <a:spcPts val="1400"/>
              </a:spcBef>
              <a:spcAft>
                <a:spcPts val="0"/>
              </a:spcAft>
              <a:buClr>
                <a:schemeClr val="dk1"/>
              </a:buClr>
              <a:buSzPts val="1100"/>
              <a:buFont typeface="Arial"/>
              <a:buNone/>
            </a:pPr>
            <a:r>
              <a:t/>
            </a:r>
            <a:endParaRPr sz="1650">
              <a:solidFill>
                <a:srgbClr val="ECECEC"/>
              </a:solidFill>
              <a:highlight>
                <a:srgbClr val="212121"/>
              </a:highlight>
              <a:latin typeface="Roboto"/>
              <a:ea typeface="Roboto"/>
              <a:cs typeface="Roboto"/>
              <a:sym typeface="Roboto"/>
            </a:endParaRPr>
          </a:p>
          <a:p>
            <a:pPr indent="0" lvl="0" marL="0" rtl="0" algn="l">
              <a:lnSpc>
                <a:spcPct val="115000"/>
              </a:lnSpc>
              <a:spcBef>
                <a:spcPts val="400"/>
              </a:spcBef>
              <a:spcAft>
                <a:spcPts val="0"/>
              </a:spcAft>
              <a:buNone/>
            </a:pPr>
            <a:r>
              <a:t/>
            </a:r>
            <a:endParaRPr/>
          </a:p>
        </p:txBody>
      </p:sp>
      <p:pic>
        <p:nvPicPr>
          <p:cNvPr id="209" name="Google Shape;209;p25"/>
          <p:cNvPicPr preferRelativeResize="0"/>
          <p:nvPr/>
        </p:nvPicPr>
        <p:blipFill>
          <a:blip r:embed="rId3">
            <a:alphaModFix/>
          </a:blip>
          <a:stretch>
            <a:fillRect/>
          </a:stretch>
        </p:blipFill>
        <p:spPr>
          <a:xfrm>
            <a:off x="5552575" y="1245526"/>
            <a:ext cx="2967974" cy="1600875"/>
          </a:xfrm>
          <a:prstGeom prst="rect">
            <a:avLst/>
          </a:prstGeom>
          <a:noFill/>
          <a:ln>
            <a:noFill/>
          </a:ln>
        </p:spPr>
      </p:pic>
      <p:pic>
        <p:nvPicPr>
          <p:cNvPr id="210" name="Google Shape;210;p25"/>
          <p:cNvPicPr preferRelativeResize="0"/>
          <p:nvPr/>
        </p:nvPicPr>
        <p:blipFill>
          <a:blip r:embed="rId4">
            <a:alphaModFix/>
          </a:blip>
          <a:stretch>
            <a:fillRect/>
          </a:stretch>
        </p:blipFill>
        <p:spPr>
          <a:xfrm>
            <a:off x="5552563" y="2846398"/>
            <a:ext cx="2967975" cy="1600875"/>
          </a:xfrm>
          <a:prstGeom prst="rect">
            <a:avLst/>
          </a:prstGeom>
          <a:noFill/>
          <a:ln>
            <a:noFill/>
          </a:ln>
        </p:spPr>
      </p:pic>
      <p:sp>
        <p:nvSpPr>
          <p:cNvPr id="211" name="Google Shape;211;p25"/>
          <p:cNvSpPr txBox="1"/>
          <p:nvPr/>
        </p:nvSpPr>
        <p:spPr>
          <a:xfrm>
            <a:off x="699050" y="1035875"/>
            <a:ext cx="4789200" cy="335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1.Groundwater Quality vs. SDP Plot:</a:t>
            </a:r>
            <a:r>
              <a:rPr lang="en">
                <a:solidFill>
                  <a:schemeClr val="dk1"/>
                </a:solidFill>
              </a:rPr>
              <a:t> </a:t>
            </a:r>
            <a:endParaRPr>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This plot shows a red fitted line that seems to </a:t>
            </a:r>
            <a:r>
              <a:rPr b="1" lang="en" sz="1300">
                <a:solidFill>
                  <a:schemeClr val="dk1"/>
                </a:solidFill>
              </a:rPr>
              <a:t>slightly trend downwards</a:t>
            </a:r>
            <a:r>
              <a:rPr lang="en" sz="1300">
                <a:solidFill>
                  <a:schemeClr val="dk1"/>
                </a:solidFill>
              </a:rPr>
              <a:t>, indicating </a:t>
            </a:r>
            <a:r>
              <a:rPr lang="en" sz="1300">
                <a:solidFill>
                  <a:schemeClr val="dk1"/>
                </a:solidFill>
              </a:rPr>
              <a:t>a </a:t>
            </a:r>
            <a:r>
              <a:rPr b="1" lang="en" sz="1300">
                <a:solidFill>
                  <a:schemeClr val="dk1"/>
                </a:solidFill>
              </a:rPr>
              <a:t>negative </a:t>
            </a:r>
            <a:r>
              <a:rPr b="1" lang="en" sz="1300">
                <a:solidFill>
                  <a:schemeClr val="dk1"/>
                </a:solidFill>
              </a:rPr>
              <a:t>relationship</a:t>
            </a:r>
            <a:r>
              <a:rPr lang="en" sz="1300">
                <a:solidFill>
                  <a:schemeClr val="dk1"/>
                </a:solidFill>
              </a:rPr>
              <a:t> between SDP and potassium levels.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The scatter of actual GWQ data points around the line is quite broad, suggesting high variability in potassium levels that is not captured by SDP alone.</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b="1" lang="en">
                <a:solidFill>
                  <a:schemeClr val="dk1"/>
                </a:solidFill>
              </a:rPr>
              <a:t>2.Residuals vs. SDP Plot:</a:t>
            </a:r>
            <a:r>
              <a:rPr lang="en">
                <a:solidFill>
                  <a:schemeClr val="dk1"/>
                </a:solidFill>
              </a:rPr>
              <a:t> </a:t>
            </a:r>
            <a:endParaRPr>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a:t>
            </a:r>
            <a:r>
              <a:rPr lang="en" sz="1300">
                <a:solidFill>
                  <a:schemeClr val="dk1"/>
                </a:solidFill>
              </a:rPr>
              <a:t>his plot </a:t>
            </a:r>
            <a:r>
              <a:rPr lang="en" sz="1300">
                <a:solidFill>
                  <a:schemeClr val="dk1"/>
                </a:solidFill>
              </a:rPr>
              <a:t>ideally </a:t>
            </a:r>
            <a:r>
              <a:rPr lang="en" sz="1300">
                <a:solidFill>
                  <a:schemeClr val="dk1"/>
                </a:solidFill>
              </a:rPr>
              <a:t>show </a:t>
            </a:r>
            <a:r>
              <a:rPr b="1" lang="en" sz="1300">
                <a:solidFill>
                  <a:schemeClr val="dk1"/>
                </a:solidFill>
              </a:rPr>
              <a:t>residuals </a:t>
            </a:r>
            <a:r>
              <a:rPr lang="en" sz="1300">
                <a:solidFill>
                  <a:schemeClr val="dk1"/>
                </a:solidFill>
              </a:rPr>
              <a:t>scattered randomly around the zero </a:t>
            </a:r>
            <a:r>
              <a:rPr b="1" lang="en" sz="1300">
                <a:solidFill>
                  <a:schemeClr val="dk1"/>
                </a:solidFill>
              </a:rPr>
              <a:t>line without forming any patterns.</a:t>
            </a:r>
            <a:r>
              <a:rPr lang="en" sz="1300">
                <a:solidFill>
                  <a:schemeClr val="dk1"/>
                </a:solidFill>
              </a:rPr>
              <a:t> </a:t>
            </a:r>
            <a:r>
              <a:rPr lang="en" sz="1300">
                <a:solidFill>
                  <a:schemeClr val="dk1"/>
                </a:solidFill>
              </a:rPr>
              <a:t>T</a:t>
            </a:r>
            <a:r>
              <a:rPr lang="en" sz="1300">
                <a:solidFill>
                  <a:schemeClr val="dk1"/>
                </a:solidFill>
              </a:rPr>
              <a:t>he scatter appears to be non-random, with potential patterns suggesting that the linear model may not be the best fit for this data. </a:t>
            </a:r>
            <a:endParaRPr sz="1300">
              <a:solidFill>
                <a:schemeClr val="dk1"/>
              </a:solidFill>
            </a:endParaRPr>
          </a:p>
          <a:p>
            <a:pPr indent="0" lvl="0" marL="457200" rtl="0" algn="l">
              <a:spcBef>
                <a:spcPts val="0"/>
              </a:spcBef>
              <a:spcAft>
                <a:spcPts val="0"/>
              </a:spcAft>
              <a:buNone/>
            </a:pPr>
            <a:r>
              <a:t/>
            </a:r>
            <a:endParaRPr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Interpretation </a:t>
            </a:r>
            <a:endParaRPr/>
          </a:p>
        </p:txBody>
      </p:sp>
      <p:sp>
        <p:nvSpPr>
          <p:cNvPr id="217" name="Google Shape;217;p26"/>
          <p:cNvSpPr txBox="1"/>
          <p:nvPr>
            <p:ph idx="1" type="body"/>
          </p:nvPr>
        </p:nvSpPr>
        <p:spPr>
          <a:xfrm>
            <a:off x="633845" y="959686"/>
            <a:ext cx="7886700" cy="3599100"/>
          </a:xfrm>
          <a:prstGeom prst="rect">
            <a:avLst/>
          </a:prstGeom>
        </p:spPr>
        <p:txBody>
          <a:bodyPr anchorCtr="0" anchor="t" bIns="34275" lIns="68575" spcFirstLastPara="1" rIns="68575" wrap="square" tIns="34275">
            <a:normAutofit fontScale="25000" lnSpcReduction="20000"/>
          </a:bodyPr>
          <a:lstStyle/>
          <a:p>
            <a:pPr indent="0" lvl="0" marL="0" rtl="0" algn="l">
              <a:spcBef>
                <a:spcPts val="800"/>
              </a:spcBef>
              <a:spcAft>
                <a:spcPts val="0"/>
              </a:spcAft>
              <a:buNone/>
            </a:pPr>
            <a:r>
              <a:t/>
            </a:r>
            <a:endParaRPr sz="4800">
              <a:latin typeface="Arial"/>
              <a:ea typeface="Arial"/>
              <a:cs typeface="Arial"/>
              <a:sym typeface="Arial"/>
            </a:endParaRPr>
          </a:p>
          <a:p>
            <a:pPr indent="0" lvl="0" marL="0" rtl="0" algn="l">
              <a:lnSpc>
                <a:spcPct val="100000"/>
              </a:lnSpc>
              <a:spcBef>
                <a:spcPts val="0"/>
              </a:spcBef>
              <a:spcAft>
                <a:spcPts val="0"/>
              </a:spcAft>
              <a:buClr>
                <a:schemeClr val="dk1"/>
              </a:buClr>
              <a:buSzPts val="275"/>
              <a:buFont typeface="Arial"/>
              <a:buNone/>
            </a:pPr>
            <a:r>
              <a:rPr lang="en" sz="4800">
                <a:latin typeface="Arial"/>
                <a:ea typeface="Arial"/>
                <a:cs typeface="Arial"/>
                <a:sym typeface="Arial"/>
              </a:rPr>
              <a:t>The plot of the histogram of </a:t>
            </a:r>
            <a:r>
              <a:rPr lang="en" sz="4800">
                <a:latin typeface="Arial"/>
                <a:ea typeface="Arial"/>
                <a:cs typeface="Arial"/>
                <a:sym typeface="Arial"/>
              </a:rPr>
              <a:t>the</a:t>
            </a:r>
            <a:r>
              <a:rPr lang="en" sz="4800">
                <a:latin typeface="Arial"/>
                <a:ea typeface="Arial"/>
                <a:cs typeface="Arial"/>
                <a:sym typeface="Arial"/>
              </a:rPr>
              <a:t> residuals confirms </a:t>
            </a:r>
            <a:r>
              <a:rPr b="1" lang="en" sz="4800">
                <a:latin typeface="Arial"/>
                <a:ea typeface="Arial"/>
                <a:cs typeface="Arial"/>
                <a:sym typeface="Arial"/>
              </a:rPr>
              <a:t>that the residuals meet the OLS assumption that their sum should equal zero</a:t>
            </a:r>
            <a:r>
              <a:rPr lang="en" sz="4800">
                <a:latin typeface="Arial"/>
                <a:ea typeface="Arial"/>
                <a:cs typeface="Arial"/>
                <a:sym typeface="Arial"/>
              </a:rPr>
              <a:t>, indicating that the model is correctly specified in terms of its intercept.</a:t>
            </a:r>
            <a:endParaRPr sz="4800">
              <a:latin typeface="Arial"/>
              <a:ea typeface="Arial"/>
              <a:cs typeface="Arial"/>
              <a:sym typeface="Arial"/>
            </a:endParaRPr>
          </a:p>
          <a:p>
            <a:pPr indent="0" lvl="0" marL="0" rtl="0" algn="l">
              <a:lnSpc>
                <a:spcPct val="100000"/>
              </a:lnSpc>
              <a:spcBef>
                <a:spcPts val="0"/>
              </a:spcBef>
              <a:spcAft>
                <a:spcPts val="0"/>
              </a:spcAft>
              <a:buClr>
                <a:schemeClr val="dk1"/>
              </a:buClr>
              <a:buSzPts val="275"/>
              <a:buFont typeface="Arial"/>
              <a:buNone/>
            </a:pPr>
            <a:r>
              <a:rPr lang="en" sz="4800">
                <a:latin typeface="Arial"/>
                <a:ea typeface="Arial"/>
                <a:cs typeface="Arial"/>
                <a:sym typeface="Arial"/>
              </a:rPr>
              <a:t>This analysis suggests that while the model may have other areas for improvement (as indicated by earlier diagnostics of residuals and fit), it fundamentally adheres to key OLS assumptions.</a:t>
            </a:r>
            <a:endParaRPr sz="4800">
              <a:latin typeface="Arial"/>
              <a:ea typeface="Arial"/>
              <a:cs typeface="Arial"/>
              <a:sym typeface="Arial"/>
            </a:endParaRPr>
          </a:p>
          <a:p>
            <a:pPr indent="-304800" lvl="0" marL="457200" rtl="0" algn="l">
              <a:lnSpc>
                <a:spcPct val="90000"/>
              </a:lnSpc>
              <a:spcBef>
                <a:spcPts val="800"/>
              </a:spcBef>
              <a:spcAft>
                <a:spcPts val="0"/>
              </a:spcAft>
              <a:buSzPct val="100000"/>
              <a:buFont typeface="Arial"/>
              <a:buChar char="●"/>
            </a:pPr>
            <a:r>
              <a:rPr lang="en" sz="4800">
                <a:latin typeface="Arial"/>
                <a:ea typeface="Arial"/>
                <a:cs typeface="Arial"/>
                <a:sym typeface="Arial"/>
              </a:rPr>
              <a:t>The very low R-squared value indicates that GDP is not a good predictor of groundwater quality as measured by potassium levels in this dataset. The significant p-values for the coefficients suggest a statistical relationship, but the practical significance might be minimal due to the very low effect size (coefficients). </a:t>
            </a:r>
            <a:endParaRPr sz="4800">
              <a:latin typeface="Arial"/>
              <a:ea typeface="Arial"/>
              <a:cs typeface="Arial"/>
              <a:sym typeface="Arial"/>
            </a:endParaRPr>
          </a:p>
          <a:p>
            <a:pPr indent="-304800" lvl="0" marL="457200" rtl="0" algn="l">
              <a:lnSpc>
                <a:spcPct val="115000"/>
              </a:lnSpc>
              <a:spcBef>
                <a:spcPts val="0"/>
              </a:spcBef>
              <a:spcAft>
                <a:spcPts val="0"/>
              </a:spcAft>
              <a:buSzPct val="100000"/>
              <a:buFont typeface="Arial"/>
              <a:buChar char="●"/>
            </a:pPr>
            <a:r>
              <a:rPr lang="en" sz="4800">
                <a:latin typeface="Arial"/>
                <a:ea typeface="Arial"/>
                <a:cs typeface="Arial"/>
                <a:sym typeface="Arial"/>
              </a:rPr>
              <a:t>The model diagnostics also indicate potential issues </a:t>
            </a:r>
            <a:endParaRPr sz="4800">
              <a:latin typeface="Arial"/>
              <a:ea typeface="Arial"/>
              <a:cs typeface="Arial"/>
              <a:sym typeface="Arial"/>
            </a:endParaRPr>
          </a:p>
          <a:p>
            <a:pPr indent="0" lvl="0" marL="457200" rtl="0" algn="l">
              <a:lnSpc>
                <a:spcPct val="115000"/>
              </a:lnSpc>
              <a:spcBef>
                <a:spcPts val="0"/>
              </a:spcBef>
              <a:spcAft>
                <a:spcPts val="0"/>
              </a:spcAft>
              <a:buNone/>
            </a:pPr>
            <a:r>
              <a:rPr lang="en" sz="4800">
                <a:latin typeface="Arial"/>
                <a:ea typeface="Arial"/>
                <a:cs typeface="Arial"/>
                <a:sym typeface="Arial"/>
              </a:rPr>
              <a:t>with non-normality and presence of outliers or </a:t>
            </a:r>
            <a:endParaRPr sz="4800">
              <a:latin typeface="Arial"/>
              <a:ea typeface="Arial"/>
              <a:cs typeface="Arial"/>
              <a:sym typeface="Arial"/>
            </a:endParaRPr>
          </a:p>
          <a:p>
            <a:pPr indent="0" lvl="0" marL="457200" rtl="0" algn="l">
              <a:lnSpc>
                <a:spcPct val="115000"/>
              </a:lnSpc>
              <a:spcBef>
                <a:spcPts val="0"/>
              </a:spcBef>
              <a:spcAft>
                <a:spcPts val="0"/>
              </a:spcAft>
              <a:buNone/>
            </a:pPr>
            <a:r>
              <a:rPr lang="en" sz="4800">
                <a:latin typeface="Arial"/>
                <a:ea typeface="Arial"/>
                <a:cs typeface="Arial"/>
                <a:sym typeface="Arial"/>
              </a:rPr>
              <a:t>influential points that could be distorting the </a:t>
            </a:r>
            <a:endParaRPr sz="4800">
              <a:latin typeface="Arial"/>
              <a:ea typeface="Arial"/>
              <a:cs typeface="Arial"/>
              <a:sym typeface="Arial"/>
            </a:endParaRPr>
          </a:p>
          <a:p>
            <a:pPr indent="0" lvl="0" marL="457200" rtl="0" algn="l">
              <a:lnSpc>
                <a:spcPct val="115000"/>
              </a:lnSpc>
              <a:spcBef>
                <a:spcPts val="0"/>
              </a:spcBef>
              <a:spcAft>
                <a:spcPts val="0"/>
              </a:spcAft>
              <a:buNone/>
            </a:pPr>
            <a:r>
              <a:rPr lang="en" sz="4800">
                <a:latin typeface="Arial"/>
                <a:ea typeface="Arial"/>
                <a:cs typeface="Arial"/>
                <a:sym typeface="Arial"/>
              </a:rPr>
              <a:t>regression results.</a:t>
            </a:r>
            <a:endParaRPr sz="48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b="1" sz="1400">
              <a:latin typeface="Arial"/>
              <a:ea typeface="Arial"/>
              <a:cs typeface="Arial"/>
              <a:sym typeface="Arial"/>
            </a:endParaRPr>
          </a:p>
          <a:p>
            <a:pPr indent="0" lvl="0" marL="0" rtl="0" algn="l">
              <a:spcBef>
                <a:spcPts val="0"/>
              </a:spcBef>
              <a:spcAft>
                <a:spcPts val="0"/>
              </a:spcAft>
              <a:buClr>
                <a:schemeClr val="dk1"/>
              </a:buClr>
              <a:buSzPts val="275"/>
              <a:buFont typeface="Arial"/>
              <a:buNone/>
            </a:pPr>
            <a:r>
              <a:rPr b="1" lang="en" sz="4800" u="sng">
                <a:latin typeface="Arial"/>
                <a:ea typeface="Arial"/>
                <a:cs typeface="Arial"/>
                <a:sym typeface="Arial"/>
              </a:rPr>
              <a:t>Conclusion:</a:t>
            </a:r>
            <a:endParaRPr b="1" sz="4800" u="sng">
              <a:latin typeface="Arial"/>
              <a:ea typeface="Arial"/>
              <a:cs typeface="Arial"/>
              <a:sym typeface="Arial"/>
            </a:endParaRPr>
          </a:p>
          <a:p>
            <a:pPr indent="0" lvl="0" marL="0" rtl="0" algn="l">
              <a:spcBef>
                <a:spcPts val="0"/>
              </a:spcBef>
              <a:spcAft>
                <a:spcPts val="0"/>
              </a:spcAft>
              <a:buClr>
                <a:schemeClr val="dk1"/>
              </a:buClr>
              <a:buSzPts val="275"/>
              <a:buFont typeface="Arial"/>
              <a:buNone/>
            </a:pPr>
            <a:r>
              <a:t/>
            </a:r>
            <a:endParaRPr b="1" sz="4800" u="sng">
              <a:latin typeface="Arial"/>
              <a:ea typeface="Arial"/>
              <a:cs typeface="Arial"/>
              <a:sym typeface="Arial"/>
            </a:endParaRPr>
          </a:p>
          <a:p>
            <a:pPr indent="0" lvl="0" marL="0" rtl="0" algn="l">
              <a:spcBef>
                <a:spcPts val="0"/>
              </a:spcBef>
              <a:spcAft>
                <a:spcPts val="0"/>
              </a:spcAft>
              <a:buClr>
                <a:schemeClr val="dk1"/>
              </a:buClr>
              <a:buSzPts val="275"/>
              <a:buFont typeface="Arial"/>
              <a:buNone/>
            </a:pPr>
            <a:r>
              <a:rPr lang="en" sz="4800">
                <a:latin typeface="Arial"/>
                <a:ea typeface="Arial"/>
                <a:cs typeface="Arial"/>
                <a:sym typeface="Arial"/>
              </a:rPr>
              <a:t>While the model detects a relationship, it may not capture </a:t>
            </a:r>
            <a:endParaRPr sz="4800">
              <a:latin typeface="Arial"/>
              <a:ea typeface="Arial"/>
              <a:cs typeface="Arial"/>
              <a:sym typeface="Arial"/>
            </a:endParaRPr>
          </a:p>
          <a:p>
            <a:pPr indent="0" lvl="0" marL="0" rtl="0" algn="l">
              <a:spcBef>
                <a:spcPts val="0"/>
              </a:spcBef>
              <a:spcAft>
                <a:spcPts val="0"/>
              </a:spcAft>
              <a:buClr>
                <a:schemeClr val="dk1"/>
              </a:buClr>
              <a:buSzPts val="275"/>
              <a:buFont typeface="Arial"/>
              <a:buNone/>
            </a:pPr>
            <a:r>
              <a:rPr lang="en" sz="4800">
                <a:latin typeface="Arial"/>
                <a:ea typeface="Arial"/>
                <a:cs typeface="Arial"/>
                <a:sym typeface="Arial"/>
              </a:rPr>
              <a:t>all dynamics affecting GWQ.</a:t>
            </a:r>
            <a:endParaRPr sz="4800">
              <a:latin typeface="Arial"/>
              <a:ea typeface="Arial"/>
              <a:cs typeface="Arial"/>
              <a:sym typeface="Arial"/>
            </a:endParaRPr>
          </a:p>
          <a:p>
            <a:pPr indent="0" lvl="0" marL="0" rtl="0" algn="l">
              <a:spcBef>
                <a:spcPts val="0"/>
              </a:spcBef>
              <a:spcAft>
                <a:spcPts val="0"/>
              </a:spcAft>
              <a:buNone/>
            </a:pPr>
            <a:r>
              <a:rPr lang="en" sz="4800">
                <a:latin typeface="Arial"/>
                <a:ea typeface="Arial"/>
                <a:cs typeface="Arial"/>
                <a:sym typeface="Arial"/>
              </a:rPr>
              <a:t>We could consider refining the model by adding variable</a:t>
            </a:r>
            <a:endParaRPr sz="4800">
              <a:latin typeface="Arial"/>
              <a:ea typeface="Arial"/>
              <a:cs typeface="Arial"/>
              <a:sym typeface="Arial"/>
            </a:endParaRPr>
          </a:p>
          <a:p>
            <a:pPr indent="0" lvl="0" marL="0" rtl="0" algn="l">
              <a:spcBef>
                <a:spcPts val="0"/>
              </a:spcBef>
              <a:spcAft>
                <a:spcPts val="0"/>
              </a:spcAft>
              <a:buNone/>
            </a:pPr>
            <a:r>
              <a:rPr lang="en" sz="4800">
                <a:latin typeface="Arial"/>
                <a:ea typeface="Arial"/>
                <a:cs typeface="Arial"/>
                <a:sym typeface="Arial"/>
              </a:rPr>
              <a:t>or applying non-linear models.</a:t>
            </a:r>
            <a:endParaRPr sz="48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400">
              <a:latin typeface="Arial"/>
              <a:ea typeface="Arial"/>
              <a:cs typeface="Arial"/>
              <a:sym typeface="Arial"/>
            </a:endParaRPr>
          </a:p>
          <a:p>
            <a:pPr indent="0" lvl="0" marL="0" rtl="0" algn="l">
              <a:spcBef>
                <a:spcPts val="800"/>
              </a:spcBef>
              <a:spcAft>
                <a:spcPts val="0"/>
              </a:spcAft>
              <a:buNone/>
            </a:pPr>
            <a:r>
              <a:t/>
            </a:r>
            <a:endParaRPr sz="1200">
              <a:latin typeface="Arial"/>
              <a:ea typeface="Arial"/>
              <a:cs typeface="Arial"/>
              <a:sym typeface="Arial"/>
            </a:endParaRPr>
          </a:p>
          <a:p>
            <a:pPr indent="0" lvl="0" marL="0" rtl="0" algn="l">
              <a:spcBef>
                <a:spcPts val="800"/>
              </a:spcBef>
              <a:spcAft>
                <a:spcPts val="0"/>
              </a:spcAft>
              <a:buNone/>
            </a:pPr>
            <a:r>
              <a:t/>
            </a:r>
            <a:endParaRPr sz="1200">
              <a:latin typeface="Arial"/>
              <a:ea typeface="Arial"/>
              <a:cs typeface="Arial"/>
              <a:sym typeface="Arial"/>
            </a:endParaRPr>
          </a:p>
          <a:p>
            <a:pPr indent="0" lvl="0" marL="0" rtl="0" algn="l">
              <a:spcBef>
                <a:spcPts val="800"/>
              </a:spcBef>
              <a:spcAft>
                <a:spcPts val="0"/>
              </a:spcAft>
              <a:buNone/>
            </a:pPr>
            <a:r>
              <a:t/>
            </a:r>
            <a:endParaRPr sz="1200">
              <a:latin typeface="Arial"/>
              <a:ea typeface="Arial"/>
              <a:cs typeface="Arial"/>
              <a:sym typeface="Arial"/>
            </a:endParaRPr>
          </a:p>
          <a:p>
            <a:pPr indent="0" lvl="0" marL="0" rtl="0" algn="l">
              <a:spcBef>
                <a:spcPts val="800"/>
              </a:spcBef>
              <a:spcAft>
                <a:spcPts val="0"/>
              </a:spcAft>
              <a:buNone/>
            </a:pPr>
            <a:r>
              <a:t/>
            </a:r>
            <a:endParaRPr>
              <a:latin typeface="Arial"/>
              <a:ea typeface="Arial"/>
              <a:cs typeface="Arial"/>
              <a:sym typeface="Arial"/>
            </a:endParaRPr>
          </a:p>
        </p:txBody>
      </p:sp>
      <p:pic>
        <p:nvPicPr>
          <p:cNvPr id="218" name="Google Shape;218;p26"/>
          <p:cNvPicPr preferRelativeResize="0"/>
          <p:nvPr/>
        </p:nvPicPr>
        <p:blipFill>
          <a:blip r:embed="rId3">
            <a:alphaModFix/>
          </a:blip>
          <a:stretch>
            <a:fillRect/>
          </a:stretch>
        </p:blipFill>
        <p:spPr>
          <a:xfrm>
            <a:off x="5208100" y="2297863"/>
            <a:ext cx="3312450" cy="191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200">
                <a:solidFill>
                  <a:srgbClr val="3DACA7"/>
                </a:solidFill>
              </a:rPr>
              <a:t>GWQ = β</a:t>
            </a:r>
            <a:r>
              <a:rPr baseline="-25000" lang="en" sz="3200">
                <a:solidFill>
                  <a:srgbClr val="3DACA7"/>
                </a:solidFill>
              </a:rPr>
              <a:t>0</a:t>
            </a:r>
            <a:r>
              <a:rPr lang="en" sz="3200">
                <a:solidFill>
                  <a:srgbClr val="3DACA7"/>
                </a:solidFill>
              </a:rPr>
              <a:t> + β</a:t>
            </a:r>
            <a:r>
              <a:rPr baseline="-25000" lang="en" sz="3200">
                <a:solidFill>
                  <a:srgbClr val="3DACA7"/>
                </a:solidFill>
              </a:rPr>
              <a:t>1</a:t>
            </a:r>
            <a:r>
              <a:rPr lang="en" sz="3200">
                <a:solidFill>
                  <a:srgbClr val="3DACA7"/>
                </a:solidFill>
              </a:rPr>
              <a:t>Y + β</a:t>
            </a:r>
            <a:r>
              <a:rPr baseline="-25000" lang="en" sz="3200">
                <a:solidFill>
                  <a:srgbClr val="3DACA7"/>
                </a:solidFill>
              </a:rPr>
              <a:t>2</a:t>
            </a:r>
            <a:r>
              <a:rPr lang="en" sz="3200">
                <a:solidFill>
                  <a:srgbClr val="3DACA7"/>
                </a:solidFill>
              </a:rPr>
              <a:t>Y</a:t>
            </a:r>
            <a:r>
              <a:rPr baseline="30000" lang="en" sz="3200">
                <a:solidFill>
                  <a:srgbClr val="3DACA7"/>
                </a:solidFill>
              </a:rPr>
              <a:t>2</a:t>
            </a:r>
            <a:r>
              <a:rPr lang="en" sz="3200">
                <a:solidFill>
                  <a:srgbClr val="3DACA7"/>
                </a:solidFill>
              </a:rPr>
              <a:t>+ β</a:t>
            </a:r>
            <a:r>
              <a:rPr baseline="-25000" lang="en" sz="3200">
                <a:solidFill>
                  <a:srgbClr val="3DACA7"/>
                </a:solidFill>
              </a:rPr>
              <a:t>3</a:t>
            </a:r>
            <a:r>
              <a:rPr lang="en" sz="3200">
                <a:solidFill>
                  <a:srgbClr val="3DACA7"/>
                </a:solidFill>
              </a:rPr>
              <a:t>Y</a:t>
            </a:r>
            <a:r>
              <a:rPr baseline="30000" lang="en" sz="3200">
                <a:solidFill>
                  <a:srgbClr val="3DACA7"/>
                </a:solidFill>
              </a:rPr>
              <a:t>3 </a:t>
            </a:r>
            <a:r>
              <a:rPr lang="en" sz="3200">
                <a:solidFill>
                  <a:srgbClr val="3DACA7"/>
                </a:solidFill>
              </a:rPr>
              <a:t>+ δ</a:t>
            </a:r>
            <a:r>
              <a:rPr baseline="-25000" lang="en" sz="3200">
                <a:solidFill>
                  <a:srgbClr val="3DACA7"/>
                </a:solidFill>
              </a:rPr>
              <a:t>1</a:t>
            </a:r>
            <a:r>
              <a:rPr lang="en" sz="3200">
                <a:solidFill>
                  <a:srgbClr val="3DACA7"/>
                </a:solidFill>
              </a:rPr>
              <a:t>GINI +u</a:t>
            </a:r>
            <a:endParaRPr baseline="-25000" sz="3200">
              <a:solidFill>
                <a:srgbClr val="3DACA7"/>
              </a:solidFill>
            </a:endParaRPr>
          </a:p>
        </p:txBody>
      </p:sp>
      <p:sp>
        <p:nvSpPr>
          <p:cNvPr id="224" name="Google Shape;224;p27"/>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graphicFrame>
        <p:nvGraphicFramePr>
          <p:cNvPr id="225" name="Google Shape;225;p27"/>
          <p:cNvGraphicFramePr/>
          <p:nvPr/>
        </p:nvGraphicFramePr>
        <p:xfrm>
          <a:off x="952500" y="1545800"/>
          <a:ext cx="3000000" cy="3000000"/>
        </p:xfrm>
        <a:graphic>
          <a:graphicData uri="http://schemas.openxmlformats.org/drawingml/2006/table">
            <a:tbl>
              <a:tblPr>
                <a:noFill/>
                <a:tableStyleId>{C82929BA-A934-4431-9FEC-5BE6E180A80D}</a:tableStyleId>
              </a:tblPr>
              <a:tblGrid>
                <a:gridCol w="886425"/>
                <a:gridCol w="886425"/>
                <a:gridCol w="886425"/>
                <a:gridCol w="886425"/>
                <a:gridCol w="886425"/>
                <a:gridCol w="886425"/>
                <a:gridCol w="886425"/>
              </a:tblGrid>
              <a:tr h="381000">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Coeff</a:t>
                      </a:r>
                      <a:endParaRPr b="1"/>
                    </a:p>
                  </a:txBody>
                  <a:tcPr marT="91425" marB="91425" marR="91425" marL="91425"/>
                </a:tc>
                <a:tc>
                  <a:txBody>
                    <a:bodyPr/>
                    <a:lstStyle/>
                    <a:p>
                      <a:pPr indent="0" lvl="0" marL="0" rtl="0" algn="l">
                        <a:spcBef>
                          <a:spcPts val="0"/>
                        </a:spcBef>
                        <a:spcAft>
                          <a:spcPts val="0"/>
                        </a:spcAft>
                        <a:buNone/>
                      </a:pPr>
                      <a:r>
                        <a:rPr b="1" lang="en"/>
                        <a:t>Std Error</a:t>
                      </a:r>
                      <a:endParaRPr b="1"/>
                    </a:p>
                  </a:txBody>
                  <a:tcPr marT="91425" marB="91425" marR="91425" marL="91425"/>
                </a:tc>
                <a:tc>
                  <a:txBody>
                    <a:bodyPr/>
                    <a:lstStyle/>
                    <a:p>
                      <a:pPr indent="0" lvl="0" marL="0" rtl="0" algn="l">
                        <a:spcBef>
                          <a:spcPts val="0"/>
                        </a:spcBef>
                        <a:spcAft>
                          <a:spcPts val="0"/>
                        </a:spcAft>
                        <a:buNone/>
                      </a:pPr>
                      <a:r>
                        <a:rPr b="1" lang="en"/>
                        <a:t>t</a:t>
                      </a:r>
                      <a:endParaRPr b="1"/>
                    </a:p>
                  </a:txBody>
                  <a:tcPr marT="91425" marB="91425" marR="91425" marL="91425"/>
                </a:tc>
                <a:tc>
                  <a:txBody>
                    <a:bodyPr/>
                    <a:lstStyle/>
                    <a:p>
                      <a:pPr indent="0" lvl="0" marL="0" rtl="0" algn="l">
                        <a:spcBef>
                          <a:spcPts val="0"/>
                        </a:spcBef>
                        <a:spcAft>
                          <a:spcPts val="0"/>
                        </a:spcAft>
                        <a:buNone/>
                      </a:pPr>
                      <a:r>
                        <a:rPr b="1" lang="en"/>
                        <a:t>P &gt; |t|</a:t>
                      </a:r>
                      <a:endParaRPr b="1"/>
                    </a:p>
                  </a:txBody>
                  <a:tcPr marT="91425" marB="91425" marR="91425" marL="91425"/>
                </a:tc>
                <a:tc>
                  <a:txBody>
                    <a:bodyPr/>
                    <a:lstStyle/>
                    <a:p>
                      <a:pPr indent="0" lvl="0" marL="0" rtl="0" algn="l">
                        <a:spcBef>
                          <a:spcPts val="0"/>
                        </a:spcBef>
                        <a:spcAft>
                          <a:spcPts val="0"/>
                        </a:spcAft>
                        <a:buNone/>
                      </a:pPr>
                      <a:r>
                        <a:rPr b="1" lang="en"/>
                        <a:t>[0.025]</a:t>
                      </a:r>
                      <a:endParaRPr b="1"/>
                    </a:p>
                  </a:txBody>
                  <a:tcPr marT="91425" marB="91425" marR="91425" marL="91425"/>
                </a:tc>
                <a:tc>
                  <a:txBody>
                    <a:bodyPr/>
                    <a:lstStyle/>
                    <a:p>
                      <a:pPr indent="0" lvl="0" marL="0" rtl="0" algn="l">
                        <a:spcBef>
                          <a:spcPts val="0"/>
                        </a:spcBef>
                        <a:spcAft>
                          <a:spcPts val="0"/>
                        </a:spcAft>
                        <a:buNone/>
                      </a:pPr>
                      <a:r>
                        <a:rPr b="1" lang="en"/>
                        <a:t>[0.975]</a:t>
                      </a:r>
                      <a:endParaRPr b="1"/>
                    </a:p>
                  </a:txBody>
                  <a:tcPr marT="91425" marB="91425" marR="91425" marL="91425"/>
                </a:tc>
              </a:tr>
              <a:tr h="381000">
                <a:tc>
                  <a:txBody>
                    <a:bodyPr/>
                    <a:lstStyle/>
                    <a:p>
                      <a:pPr indent="0" lvl="0" marL="0" rtl="0" algn="l">
                        <a:spcBef>
                          <a:spcPts val="0"/>
                        </a:spcBef>
                        <a:spcAft>
                          <a:spcPts val="0"/>
                        </a:spcAft>
                        <a:buNone/>
                      </a:pPr>
                      <a:r>
                        <a:rPr b="1" lang="en"/>
                        <a:t>const</a:t>
                      </a:r>
                      <a:endParaRPr b="1"/>
                    </a:p>
                  </a:txBody>
                  <a:tcPr marT="91425" marB="91425" marR="91425" marL="91425"/>
                </a:tc>
                <a:tc>
                  <a:txBody>
                    <a:bodyPr/>
                    <a:lstStyle/>
                    <a:p>
                      <a:pPr indent="0" lvl="0" marL="0" rtl="0" algn="l">
                        <a:spcBef>
                          <a:spcPts val="0"/>
                        </a:spcBef>
                        <a:spcAft>
                          <a:spcPts val="0"/>
                        </a:spcAft>
                        <a:buNone/>
                      </a:pPr>
                      <a:r>
                        <a:rPr lang="en"/>
                        <a:t>5.99e-18</a:t>
                      </a:r>
                      <a:endParaRPr/>
                    </a:p>
                  </a:txBody>
                  <a:tcPr marT="91425" marB="91425" marR="91425" marL="91425"/>
                </a:tc>
                <a:tc>
                  <a:txBody>
                    <a:bodyPr/>
                    <a:lstStyle/>
                    <a:p>
                      <a:pPr indent="0" lvl="0" marL="0" rtl="0" algn="l">
                        <a:spcBef>
                          <a:spcPts val="0"/>
                        </a:spcBef>
                        <a:spcAft>
                          <a:spcPts val="0"/>
                        </a:spcAft>
                        <a:buNone/>
                      </a:pPr>
                      <a:r>
                        <a:rPr lang="en"/>
                        <a:t>0.015</a:t>
                      </a:r>
                      <a:endParaRPr/>
                    </a:p>
                  </a:txBody>
                  <a:tcPr marT="91425" marB="91425" marR="91425" marL="91425"/>
                </a:tc>
                <a:tc>
                  <a:txBody>
                    <a:bodyPr/>
                    <a:lstStyle/>
                    <a:p>
                      <a:pPr indent="0" lvl="0" marL="0" rtl="0" algn="l">
                        <a:spcBef>
                          <a:spcPts val="0"/>
                        </a:spcBef>
                        <a:spcAft>
                          <a:spcPts val="0"/>
                        </a:spcAft>
                        <a:buNone/>
                      </a:pPr>
                      <a:r>
                        <a:rPr lang="en"/>
                        <a:t>4.09e-16</a:t>
                      </a:r>
                      <a:endParaRPr/>
                    </a:p>
                  </a:txBody>
                  <a:tcPr marT="91425" marB="91425" marR="91425" marL="91425"/>
                </a:tc>
                <a:tc>
                  <a:txBody>
                    <a:bodyPr/>
                    <a:lstStyle/>
                    <a:p>
                      <a:pPr indent="0" lvl="0" marL="0" rtl="0" algn="l">
                        <a:spcBef>
                          <a:spcPts val="0"/>
                        </a:spcBef>
                        <a:spcAft>
                          <a:spcPts val="0"/>
                        </a:spcAft>
                        <a:buNone/>
                      </a:pPr>
                      <a:r>
                        <a:rPr lang="en"/>
                        <a:t>1.000</a:t>
                      </a:r>
                      <a:endParaRPr/>
                    </a:p>
                  </a:txBody>
                  <a:tcPr marT="91425" marB="91425" marR="91425" marL="91425"/>
                </a:tc>
                <a:tc>
                  <a:txBody>
                    <a:bodyPr/>
                    <a:lstStyle/>
                    <a:p>
                      <a:pPr indent="0" lvl="0" marL="0" rtl="0" algn="l">
                        <a:spcBef>
                          <a:spcPts val="0"/>
                        </a:spcBef>
                        <a:spcAft>
                          <a:spcPts val="0"/>
                        </a:spcAft>
                        <a:buNone/>
                      </a:pPr>
                      <a:r>
                        <a:rPr lang="en"/>
                        <a:t>-0.029</a:t>
                      </a:r>
                      <a:endParaRPr/>
                    </a:p>
                  </a:txBody>
                  <a:tcPr marT="91425" marB="91425" marR="91425" marL="91425"/>
                </a:tc>
                <a:tc>
                  <a:txBody>
                    <a:bodyPr/>
                    <a:lstStyle/>
                    <a:p>
                      <a:pPr indent="0" lvl="0" marL="0" rtl="0" algn="l">
                        <a:spcBef>
                          <a:spcPts val="0"/>
                        </a:spcBef>
                        <a:spcAft>
                          <a:spcPts val="0"/>
                        </a:spcAft>
                        <a:buNone/>
                      </a:pPr>
                      <a:r>
                        <a:rPr lang="en"/>
                        <a:t>0.029</a:t>
                      </a:r>
                      <a:endParaRPr/>
                    </a:p>
                  </a:txBody>
                  <a:tcPr marT="91425" marB="91425" marR="91425" marL="91425"/>
                </a:tc>
              </a:tr>
              <a:tr h="381000">
                <a:tc>
                  <a:txBody>
                    <a:bodyPr/>
                    <a:lstStyle/>
                    <a:p>
                      <a:pPr indent="0" lvl="0" marL="0" rtl="0" algn="l">
                        <a:spcBef>
                          <a:spcPts val="0"/>
                        </a:spcBef>
                        <a:spcAft>
                          <a:spcPts val="0"/>
                        </a:spcAft>
                        <a:buNone/>
                      </a:pPr>
                      <a:r>
                        <a:rPr b="1" lang="en"/>
                        <a:t>GDP</a:t>
                      </a:r>
                      <a:endParaRPr b="1"/>
                    </a:p>
                  </a:txBody>
                  <a:tcPr marT="91425" marB="91425" marR="91425" marL="91425"/>
                </a:tc>
                <a:tc>
                  <a:txBody>
                    <a:bodyPr/>
                    <a:lstStyle/>
                    <a:p>
                      <a:pPr indent="0" lvl="0" marL="0" rtl="0" algn="l">
                        <a:spcBef>
                          <a:spcPts val="0"/>
                        </a:spcBef>
                        <a:spcAft>
                          <a:spcPts val="0"/>
                        </a:spcAft>
                        <a:buNone/>
                      </a:pPr>
                      <a:r>
                        <a:rPr lang="en"/>
                        <a:t>0.4866</a:t>
                      </a:r>
                      <a:endParaRPr/>
                    </a:p>
                  </a:txBody>
                  <a:tcPr marT="91425" marB="91425" marR="91425" marL="91425"/>
                </a:tc>
                <a:tc>
                  <a:txBody>
                    <a:bodyPr/>
                    <a:lstStyle/>
                    <a:p>
                      <a:pPr indent="0" lvl="0" marL="0" rtl="0" algn="l">
                        <a:spcBef>
                          <a:spcPts val="0"/>
                        </a:spcBef>
                        <a:spcAft>
                          <a:spcPts val="0"/>
                        </a:spcAft>
                        <a:buNone/>
                      </a:pPr>
                      <a:r>
                        <a:rPr lang="en"/>
                        <a:t>0.089</a:t>
                      </a:r>
                      <a:endParaRPr/>
                    </a:p>
                  </a:txBody>
                  <a:tcPr marT="91425" marB="91425" marR="91425" marL="91425"/>
                </a:tc>
                <a:tc>
                  <a:txBody>
                    <a:bodyPr/>
                    <a:lstStyle/>
                    <a:p>
                      <a:pPr indent="0" lvl="0" marL="0" rtl="0" algn="l">
                        <a:spcBef>
                          <a:spcPts val="0"/>
                        </a:spcBef>
                        <a:spcAft>
                          <a:spcPts val="0"/>
                        </a:spcAft>
                        <a:buNone/>
                      </a:pPr>
                      <a:r>
                        <a:rPr lang="en"/>
                        <a:t>5.463</a:t>
                      </a:r>
                      <a:endParaRPr/>
                    </a:p>
                  </a:txBody>
                  <a:tcPr marT="91425" marB="91425" marR="91425" marL="91425"/>
                </a:tc>
                <a:tc>
                  <a:txBody>
                    <a:bodyPr/>
                    <a:lstStyle/>
                    <a:p>
                      <a:pPr indent="0" lvl="0" marL="0" rtl="0" algn="l">
                        <a:spcBef>
                          <a:spcPts val="0"/>
                        </a:spcBef>
                        <a:spcAft>
                          <a:spcPts val="0"/>
                        </a:spcAft>
                        <a:buNone/>
                      </a:pPr>
                      <a:r>
                        <a:rPr lang="en"/>
                        <a:t>0.000</a:t>
                      </a:r>
                      <a:endParaRPr/>
                    </a:p>
                  </a:txBody>
                  <a:tcPr marT="91425" marB="91425" marR="91425" marL="91425"/>
                </a:tc>
                <a:tc>
                  <a:txBody>
                    <a:bodyPr/>
                    <a:lstStyle/>
                    <a:p>
                      <a:pPr indent="0" lvl="0" marL="0" rtl="0" algn="l">
                        <a:spcBef>
                          <a:spcPts val="0"/>
                        </a:spcBef>
                        <a:spcAft>
                          <a:spcPts val="0"/>
                        </a:spcAft>
                        <a:buNone/>
                      </a:pPr>
                      <a:r>
                        <a:rPr lang="en"/>
                        <a:t>0.312</a:t>
                      </a:r>
                      <a:endParaRPr/>
                    </a:p>
                  </a:txBody>
                  <a:tcPr marT="91425" marB="91425" marR="91425" marL="91425"/>
                </a:tc>
                <a:tc>
                  <a:txBody>
                    <a:bodyPr/>
                    <a:lstStyle/>
                    <a:p>
                      <a:pPr indent="0" lvl="0" marL="0" rtl="0" algn="l">
                        <a:spcBef>
                          <a:spcPts val="0"/>
                        </a:spcBef>
                        <a:spcAft>
                          <a:spcPts val="0"/>
                        </a:spcAft>
                        <a:buNone/>
                      </a:pPr>
                      <a:r>
                        <a:rPr lang="en"/>
                        <a:t>0.661</a:t>
                      </a:r>
                      <a:endParaRPr/>
                    </a:p>
                  </a:txBody>
                  <a:tcPr marT="91425" marB="91425" marR="91425" marL="91425"/>
                </a:tc>
              </a:tr>
              <a:tr h="381000">
                <a:tc>
                  <a:txBody>
                    <a:bodyPr/>
                    <a:lstStyle/>
                    <a:p>
                      <a:pPr indent="0" lvl="0" marL="0" rtl="0" algn="l">
                        <a:spcBef>
                          <a:spcPts val="0"/>
                        </a:spcBef>
                        <a:spcAft>
                          <a:spcPts val="0"/>
                        </a:spcAft>
                        <a:buNone/>
                      </a:pPr>
                      <a:r>
                        <a:rPr b="1" lang="en"/>
                        <a:t>GDP^2</a:t>
                      </a:r>
                      <a:endParaRPr b="1"/>
                    </a:p>
                  </a:txBody>
                  <a:tcPr marT="91425" marB="91425" marR="91425" marL="91425"/>
                </a:tc>
                <a:tc>
                  <a:txBody>
                    <a:bodyPr/>
                    <a:lstStyle/>
                    <a:p>
                      <a:pPr indent="0" lvl="0" marL="0" rtl="0" algn="l">
                        <a:spcBef>
                          <a:spcPts val="0"/>
                        </a:spcBef>
                        <a:spcAft>
                          <a:spcPts val="0"/>
                        </a:spcAft>
                        <a:buNone/>
                      </a:pPr>
                      <a:r>
                        <a:rPr lang="en"/>
                        <a:t>-1.0558</a:t>
                      </a:r>
                      <a:endParaRPr/>
                    </a:p>
                  </a:txBody>
                  <a:tcPr marT="91425" marB="91425" marR="91425" marL="91425"/>
                </a:tc>
                <a:tc>
                  <a:txBody>
                    <a:bodyPr/>
                    <a:lstStyle/>
                    <a:p>
                      <a:pPr indent="0" lvl="0" marL="0" rtl="0" algn="l">
                        <a:spcBef>
                          <a:spcPts val="0"/>
                        </a:spcBef>
                        <a:spcAft>
                          <a:spcPts val="0"/>
                        </a:spcAft>
                        <a:buNone/>
                      </a:pPr>
                      <a:r>
                        <a:rPr lang="en"/>
                        <a:t>0.202</a:t>
                      </a:r>
                      <a:endParaRPr/>
                    </a:p>
                  </a:txBody>
                  <a:tcPr marT="91425" marB="91425" marR="91425" marL="91425"/>
                </a:tc>
                <a:tc>
                  <a:txBody>
                    <a:bodyPr/>
                    <a:lstStyle/>
                    <a:p>
                      <a:pPr indent="0" lvl="0" marL="0" rtl="0" algn="l">
                        <a:spcBef>
                          <a:spcPts val="0"/>
                        </a:spcBef>
                        <a:spcAft>
                          <a:spcPts val="0"/>
                        </a:spcAft>
                        <a:buNone/>
                      </a:pPr>
                      <a:r>
                        <a:rPr lang="en"/>
                        <a:t>-5.235</a:t>
                      </a:r>
                      <a:endParaRPr/>
                    </a:p>
                  </a:txBody>
                  <a:tcPr marT="91425" marB="91425" marR="91425" marL="91425"/>
                </a:tc>
                <a:tc>
                  <a:txBody>
                    <a:bodyPr/>
                    <a:lstStyle/>
                    <a:p>
                      <a:pPr indent="0" lvl="0" marL="0" rtl="0" algn="l">
                        <a:spcBef>
                          <a:spcPts val="0"/>
                        </a:spcBef>
                        <a:spcAft>
                          <a:spcPts val="0"/>
                        </a:spcAft>
                        <a:buNone/>
                      </a:pPr>
                      <a:r>
                        <a:rPr lang="en"/>
                        <a:t>0.000</a:t>
                      </a:r>
                      <a:endParaRPr/>
                    </a:p>
                  </a:txBody>
                  <a:tcPr marT="91425" marB="91425" marR="91425" marL="91425"/>
                </a:tc>
                <a:tc>
                  <a:txBody>
                    <a:bodyPr/>
                    <a:lstStyle/>
                    <a:p>
                      <a:pPr indent="0" lvl="0" marL="0" rtl="0" algn="l">
                        <a:spcBef>
                          <a:spcPts val="0"/>
                        </a:spcBef>
                        <a:spcAft>
                          <a:spcPts val="0"/>
                        </a:spcAft>
                        <a:buNone/>
                      </a:pPr>
                      <a:r>
                        <a:rPr lang="en"/>
                        <a:t>-1.451</a:t>
                      </a:r>
                      <a:endParaRPr/>
                    </a:p>
                  </a:txBody>
                  <a:tcPr marT="91425" marB="91425" marR="91425" marL="91425"/>
                </a:tc>
                <a:tc>
                  <a:txBody>
                    <a:bodyPr/>
                    <a:lstStyle/>
                    <a:p>
                      <a:pPr indent="0" lvl="0" marL="0" rtl="0" algn="l">
                        <a:spcBef>
                          <a:spcPts val="0"/>
                        </a:spcBef>
                        <a:spcAft>
                          <a:spcPts val="0"/>
                        </a:spcAft>
                        <a:buNone/>
                      </a:pPr>
                      <a:r>
                        <a:rPr lang="en"/>
                        <a:t>-0.660</a:t>
                      </a:r>
                      <a:endParaRPr/>
                    </a:p>
                  </a:txBody>
                  <a:tcPr marT="91425" marB="91425" marR="91425" marL="91425"/>
                </a:tc>
              </a:tr>
              <a:tr h="381000">
                <a:tc>
                  <a:txBody>
                    <a:bodyPr/>
                    <a:lstStyle/>
                    <a:p>
                      <a:pPr indent="0" lvl="0" marL="0" rtl="0" algn="l">
                        <a:spcBef>
                          <a:spcPts val="0"/>
                        </a:spcBef>
                        <a:spcAft>
                          <a:spcPts val="0"/>
                        </a:spcAft>
                        <a:buNone/>
                      </a:pPr>
                      <a:r>
                        <a:rPr b="1" lang="en"/>
                        <a:t>GDP^3</a:t>
                      </a:r>
                      <a:endParaRPr b="1"/>
                    </a:p>
                  </a:txBody>
                  <a:tcPr marT="91425" marB="91425" marR="91425" marL="91425"/>
                </a:tc>
                <a:tc>
                  <a:txBody>
                    <a:bodyPr/>
                    <a:lstStyle/>
                    <a:p>
                      <a:pPr indent="0" lvl="0" marL="0" rtl="0" algn="l">
                        <a:spcBef>
                          <a:spcPts val="0"/>
                        </a:spcBef>
                        <a:spcAft>
                          <a:spcPts val="0"/>
                        </a:spcAft>
                        <a:buNone/>
                      </a:pPr>
                      <a:r>
                        <a:rPr lang="en"/>
                        <a:t>0.5702</a:t>
                      </a:r>
                      <a:endParaRPr/>
                    </a:p>
                  </a:txBody>
                  <a:tcPr marT="91425" marB="91425" marR="91425" marL="91425"/>
                </a:tc>
                <a:tc>
                  <a:txBody>
                    <a:bodyPr/>
                    <a:lstStyle/>
                    <a:p>
                      <a:pPr indent="0" lvl="0" marL="0" rtl="0" algn="l">
                        <a:spcBef>
                          <a:spcPts val="0"/>
                        </a:spcBef>
                        <a:spcAft>
                          <a:spcPts val="0"/>
                        </a:spcAft>
                        <a:buNone/>
                      </a:pPr>
                      <a:r>
                        <a:rPr lang="en"/>
                        <a:t>0.128</a:t>
                      </a:r>
                      <a:endParaRPr/>
                    </a:p>
                  </a:txBody>
                  <a:tcPr marT="91425" marB="91425" marR="91425" marL="91425"/>
                </a:tc>
                <a:tc>
                  <a:txBody>
                    <a:bodyPr/>
                    <a:lstStyle/>
                    <a:p>
                      <a:pPr indent="0" lvl="0" marL="0" rtl="0" algn="l">
                        <a:spcBef>
                          <a:spcPts val="0"/>
                        </a:spcBef>
                        <a:spcAft>
                          <a:spcPts val="0"/>
                        </a:spcAft>
                        <a:buNone/>
                      </a:pPr>
                      <a:r>
                        <a:rPr lang="en"/>
                        <a:t>4.461</a:t>
                      </a:r>
                      <a:endParaRPr/>
                    </a:p>
                  </a:txBody>
                  <a:tcPr marT="91425" marB="91425" marR="91425" marL="91425"/>
                </a:tc>
                <a:tc>
                  <a:txBody>
                    <a:bodyPr/>
                    <a:lstStyle/>
                    <a:p>
                      <a:pPr indent="0" lvl="0" marL="0" rtl="0" algn="l">
                        <a:spcBef>
                          <a:spcPts val="0"/>
                        </a:spcBef>
                        <a:spcAft>
                          <a:spcPts val="0"/>
                        </a:spcAft>
                        <a:buNone/>
                      </a:pPr>
                      <a:r>
                        <a:rPr lang="en"/>
                        <a:t>0.000</a:t>
                      </a:r>
                      <a:endParaRPr/>
                    </a:p>
                  </a:txBody>
                  <a:tcPr marT="91425" marB="91425" marR="91425" marL="91425"/>
                </a:tc>
                <a:tc>
                  <a:txBody>
                    <a:bodyPr/>
                    <a:lstStyle/>
                    <a:p>
                      <a:pPr indent="0" lvl="0" marL="0" rtl="0" algn="l">
                        <a:spcBef>
                          <a:spcPts val="0"/>
                        </a:spcBef>
                        <a:spcAft>
                          <a:spcPts val="0"/>
                        </a:spcAft>
                        <a:buNone/>
                      </a:pPr>
                      <a:r>
                        <a:rPr lang="en"/>
                        <a:t>0.320</a:t>
                      </a:r>
                      <a:endParaRPr/>
                    </a:p>
                  </a:txBody>
                  <a:tcPr marT="91425" marB="91425" marR="91425" marL="91425"/>
                </a:tc>
                <a:tc>
                  <a:txBody>
                    <a:bodyPr/>
                    <a:lstStyle/>
                    <a:p>
                      <a:pPr indent="0" lvl="0" marL="0" rtl="0" algn="l">
                        <a:spcBef>
                          <a:spcPts val="0"/>
                        </a:spcBef>
                        <a:spcAft>
                          <a:spcPts val="0"/>
                        </a:spcAft>
                        <a:buNone/>
                      </a:pPr>
                      <a:r>
                        <a:rPr lang="en"/>
                        <a:t>0.821</a:t>
                      </a:r>
                      <a:endParaRPr/>
                    </a:p>
                  </a:txBody>
                  <a:tcPr marT="91425" marB="91425" marR="91425" marL="91425"/>
                </a:tc>
              </a:tr>
              <a:tr h="381000">
                <a:tc>
                  <a:txBody>
                    <a:bodyPr/>
                    <a:lstStyle/>
                    <a:p>
                      <a:pPr indent="0" lvl="0" marL="0" rtl="0" algn="l">
                        <a:spcBef>
                          <a:spcPts val="0"/>
                        </a:spcBef>
                        <a:spcAft>
                          <a:spcPts val="0"/>
                        </a:spcAft>
                        <a:buNone/>
                      </a:pPr>
                      <a:r>
                        <a:rPr b="1" lang="en"/>
                        <a:t>Gini</a:t>
                      </a:r>
                      <a:endParaRPr b="1"/>
                    </a:p>
                  </a:txBody>
                  <a:tcPr marT="91425" marB="91425" marR="91425" marL="91425"/>
                </a:tc>
                <a:tc>
                  <a:txBody>
                    <a:bodyPr/>
                    <a:lstStyle/>
                    <a:p>
                      <a:pPr indent="0" lvl="0" marL="0" rtl="0" algn="l">
                        <a:spcBef>
                          <a:spcPts val="0"/>
                        </a:spcBef>
                        <a:spcAft>
                          <a:spcPts val="0"/>
                        </a:spcAft>
                        <a:buNone/>
                      </a:pPr>
                      <a:r>
                        <a:rPr lang="en"/>
                        <a:t>0.0554</a:t>
                      </a:r>
                      <a:endParaRPr/>
                    </a:p>
                  </a:txBody>
                  <a:tcPr marT="91425" marB="91425" marR="91425" marL="91425"/>
                </a:tc>
                <a:tc>
                  <a:txBody>
                    <a:bodyPr/>
                    <a:lstStyle/>
                    <a:p>
                      <a:pPr indent="0" lvl="0" marL="0" rtl="0" algn="l">
                        <a:spcBef>
                          <a:spcPts val="0"/>
                        </a:spcBef>
                        <a:spcAft>
                          <a:spcPts val="0"/>
                        </a:spcAft>
                        <a:buNone/>
                      </a:pPr>
                      <a:r>
                        <a:rPr lang="en"/>
                        <a:t>0.015</a:t>
                      </a:r>
                      <a:endParaRPr/>
                    </a:p>
                  </a:txBody>
                  <a:tcPr marT="91425" marB="91425" marR="91425" marL="91425"/>
                </a:tc>
                <a:tc>
                  <a:txBody>
                    <a:bodyPr/>
                    <a:lstStyle/>
                    <a:p>
                      <a:pPr indent="0" lvl="0" marL="0" rtl="0" algn="l">
                        <a:spcBef>
                          <a:spcPts val="0"/>
                        </a:spcBef>
                        <a:spcAft>
                          <a:spcPts val="0"/>
                        </a:spcAft>
                        <a:buNone/>
                      </a:pPr>
                      <a:r>
                        <a:rPr lang="en"/>
                        <a:t>3.778</a:t>
                      </a:r>
                      <a:endParaRPr/>
                    </a:p>
                  </a:txBody>
                  <a:tcPr marT="91425" marB="91425" marR="91425" marL="91425"/>
                </a:tc>
                <a:tc>
                  <a:txBody>
                    <a:bodyPr/>
                    <a:lstStyle/>
                    <a:p>
                      <a:pPr indent="0" lvl="0" marL="0" rtl="0" algn="l">
                        <a:spcBef>
                          <a:spcPts val="0"/>
                        </a:spcBef>
                        <a:spcAft>
                          <a:spcPts val="0"/>
                        </a:spcAft>
                        <a:buNone/>
                      </a:pPr>
                      <a:r>
                        <a:rPr lang="en"/>
                        <a:t>0.000</a:t>
                      </a:r>
                      <a:endParaRPr/>
                    </a:p>
                  </a:txBody>
                  <a:tcPr marT="91425" marB="91425" marR="91425" marL="91425"/>
                </a:tc>
                <a:tc>
                  <a:txBody>
                    <a:bodyPr/>
                    <a:lstStyle/>
                    <a:p>
                      <a:pPr indent="0" lvl="0" marL="0" rtl="0" algn="l">
                        <a:spcBef>
                          <a:spcPts val="0"/>
                        </a:spcBef>
                        <a:spcAft>
                          <a:spcPts val="0"/>
                        </a:spcAft>
                        <a:buNone/>
                      </a:pPr>
                      <a:r>
                        <a:rPr lang="en"/>
                        <a:t>0.027</a:t>
                      </a:r>
                      <a:endParaRPr/>
                    </a:p>
                  </a:txBody>
                  <a:tcPr marT="91425" marB="91425" marR="91425" marL="91425"/>
                </a:tc>
                <a:tc>
                  <a:txBody>
                    <a:bodyPr/>
                    <a:lstStyle/>
                    <a:p>
                      <a:pPr indent="0" lvl="0" marL="0" rtl="0" algn="l">
                        <a:spcBef>
                          <a:spcPts val="0"/>
                        </a:spcBef>
                        <a:spcAft>
                          <a:spcPts val="0"/>
                        </a:spcAft>
                        <a:buNone/>
                      </a:pPr>
                      <a:r>
                        <a:rPr lang="en"/>
                        <a:t>0.084</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