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2" r:id="rId9"/>
    <p:sldId id="263" r:id="rId10"/>
    <p:sldId id="264" r:id="rId11"/>
    <p:sldId id="267" r:id="rId12"/>
    <p:sldId id="269" r:id="rId13"/>
    <p:sldId id="270" r:id="rId14"/>
    <p:sldId id="271"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D541B-DC2E-4342-A08E-E4937901D7D6}" v="37" dt="2023-10-07T23:06:05.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5" autoAdjust="0"/>
    <p:restoredTop sz="94660"/>
  </p:normalViewPr>
  <p:slideViewPr>
    <p:cSldViewPr snapToGrid="0">
      <p:cViewPr>
        <p:scale>
          <a:sx n="91" d="100"/>
          <a:sy n="91" d="100"/>
        </p:scale>
        <p:origin x="1512"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09.71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80,'109'2,"117"-5,-202-1,0 0,37-13,-40 10,0 1,1 1,36-3,-58 8,31-1,1-2,44-9,-43 7,0 1,1 1,60 4,-43 0,-29-1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0.7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100 210,'10'-1,"0"0,0 0,0-1,0 0,0-1,-1 0,18-8,63-39,-10 4,-59 36,37-18,-54 26,-1 0,1-1,0 1,-1-1,1 0,-1 0,0 0,0 0,0-1,4-5,-7 9,0-1,0 1,-1-1,1 0,0 1,0-1,0 1,-1-1,1 1,0-1,0 1,-1 0,1-1,0 1,-1-1,1 1,-1 0,1-1,0 1,-1-1,1 1,-1 0,1 0,-1-1,1 1,-1 0,1 0,-1 0,0 0,1 0,-1-1,1 1,-1 0,1 0,-1 0,1 0,-1 1,0-1,0 0,-28-2,27 2,-52-1,-206 5,255-3,0 1,0-1,0 1,0 0,0 0,0 1,1 0,-1-1,1 2,0-1,0 0,0 1,-6 7,2-2,0 0,1 1,0 0,1 0,-5 12,4-7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1.39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80 695,'-1'-11,"0"0,-1 0,-1 0,0 1,0-1,-8-16,-11-40,10 12,6 26,1 0,-4-59,9 73,-1-17,1 0,1-1,2 1,1 0,2 0,18-59,-18 73,-1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2.2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254 350,'-11'1,"-1"-2,0 1,0-2,0 1,1-2,-20-6,25 7,1-1,0 1,0-1,0-1,0 1,0-1,1 0,-1 0,1 0,0 0,1-1,-1 0,1 0,0 0,-4-6,-3-10,1 0,1 0,1-1,0 0,2-1,0 1,-2-40,7 62,0 0,0 0,0 0,0 1,0-1,0 0,0 0,0 0,0 0,0 0,0 0,-1 0,1 0,0 0,0 0,0 0,0 0,0 0,0 0,0 0,0 0,0 0,0 0,-1 0,1 0,0 0,0 0,0 0,0 0,0-1,0 1,0 0,0 0,0 0,0 0,0 0,0 0,0 0,0 0,-1 0,1 0,0 0,0 0,0 0,0 0,0-1,0 1,0 0,0 0,0 0,0 0,0 0,0 0,0 0,0 0,0 0,0-1,-6 13,-4 17,9-26,1 0,-1-1,1 1,0 0,0 0,0 0,0 0,0 0,1 0,-1-1,1 1,0 0,0 0,0 0,0-1,0 1,0-1,1 1,0-1,-1 1,3 1,-2-3,0 0,0 0,0 0,0 0,0 0,0 0,0-1,0 1,0-1,0 0,0 0,0 1,1-1,-1-1,0 1,0 0,0 0,0-1,0 1,0-1,0 0,0 0,0 1,0-1,0-1,0 1,0 0,3-3,35-25,38-36,-26 20,-40 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2.61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1 146,'23'-3,"0"0,0-1,0-1,0-2,-1 0,0-1,25-14,60-19,-71 30,51-8,-47 9,-23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3.24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95 53,'26'-2,"1"0,30-8,28-2,-284 13,109-2,150-19,-6 15,-30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23.175"/>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674 3,'-1'1,"0"1,1 0,-1-1,0 1,0-1,0 1,0-1,-1 1,1-1,0 0,0 0,-1 1,1-1,-1 0,1 0,-1 0,-3 1,-29 14,8-11,-1 0,0-1,0-2,0-1,0-1,-33-4,-21 1,21 4,-66-2,112 0,-1-1,1 0,0-1,0 0,0-2,-17-6,30 11,1 0,0 0,-1 0,1 0,-1 0,1 0,0 0,-1-1,1 1,0 0,-1 0,1 0,0 0,-1 0,1-1,0 1,-1 0,1 0,0-1,-1 1,1 0,0 0,0-1,-1 1,1 0,0-1,0 1,0 0,0-1,-1 1,1 0,0-1,0 1,0-1,0 1,0 0,0-1,0 1,0 0,0-1,0 1,0-1,0 1,0 0,0-1,1 0,20-6,32 1,890 5,-440 4,-474-2,58 11,-57-6,55 2,1310-9,-1347 3,-1 3,62 14,-57-9,82 5,-84-14,108 9,-122-5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7T22:27:28.777"/>
    </inkml:context>
    <inkml:brush xml:id="br0">
      <inkml:brushProperty name="width" value="0.035" units="cm"/>
      <inkml:brushProperty name="height" value="0.035" units="cm"/>
      <inkml:brushProperty name="color" value="#E71224"/>
    </inkml:brush>
  </inkml:definitions>
  <inkml:trace contextRef="#ctx0" brushRef="#br0">5 0 24575,'-5'0'0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10/9/23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10/9/23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10/9/23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10/9/23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10/9/23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10/9/23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10/9/23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10/9/23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10/9/23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10/9/23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10/9/23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10/9/23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5.png"/><Relationship Id="rId18" Type="http://schemas.openxmlformats.org/officeDocument/2006/relationships/customXml" Target="../ink/ink7.xml"/><Relationship Id="rId3" Type="http://schemas.openxmlformats.org/officeDocument/2006/relationships/image" Target="../media/image9.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4.xml"/><Relationship Id="rId17" Type="http://schemas.openxmlformats.org/officeDocument/2006/relationships/image" Target="../media/image17.png"/><Relationship Id="rId2" Type="http://schemas.openxmlformats.org/officeDocument/2006/relationships/image" Target="../media/image8.png"/><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customXml" Target="../ink/ink3.xml"/><Relationship Id="rId19"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customXml" Target="../ink/ink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738328" y="61127"/>
            <a:ext cx="6253317" cy="3686015"/>
          </a:xfrm>
        </p:spPr>
        <p:txBody>
          <a:bodyPr>
            <a:normAutofit fontScale="90000"/>
          </a:bodyPr>
          <a:lstStyle/>
          <a:p>
            <a:r>
              <a:rPr lang="en-US" dirty="0"/>
              <a:t>Nasdaq </a:t>
            </a:r>
            <a:r>
              <a:rPr lang="en-US" sz="8000" dirty="0"/>
              <a:t>Real Estate Data Cleaning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2" y="4761257"/>
            <a:ext cx="6269347" cy="1820695"/>
          </a:xfrm>
        </p:spPr>
        <p:txBody>
          <a:bodyPr>
            <a:normAutofit/>
          </a:bodyPr>
          <a:lstStyle/>
          <a:p>
            <a:pPr algn="ctr"/>
            <a:r>
              <a:rPr lang="en-US" dirty="0">
                <a:solidFill>
                  <a:schemeClr val="tx1">
                    <a:lumMod val="85000"/>
                    <a:lumOff val="15000"/>
                  </a:schemeClr>
                </a:solidFill>
              </a:rPr>
              <a:t>Project 1 – Ashli ben, </a:t>
            </a:r>
            <a:r>
              <a:rPr lang="en-US" dirty="0" err="1">
                <a:solidFill>
                  <a:schemeClr val="tx1">
                    <a:lumMod val="85000"/>
                    <a:lumOff val="15000"/>
                  </a:schemeClr>
                </a:solidFill>
              </a:rPr>
              <a:t>lovepreet</a:t>
            </a:r>
            <a:r>
              <a:rPr lang="en-US" dirty="0">
                <a:solidFill>
                  <a:schemeClr val="tx1">
                    <a:lumMod val="85000"/>
                    <a:lumOff val="15000"/>
                  </a:schemeClr>
                </a:solidFill>
              </a:rPr>
              <a:t> </a:t>
            </a:r>
            <a:r>
              <a:rPr lang="en-US" dirty="0" err="1">
                <a:solidFill>
                  <a:schemeClr val="tx1">
                    <a:lumMod val="85000"/>
                    <a:lumOff val="15000"/>
                  </a:schemeClr>
                </a:solidFill>
              </a:rPr>
              <a:t>singh</a:t>
            </a:r>
            <a:r>
              <a:rPr lang="en-US" dirty="0">
                <a:solidFill>
                  <a:schemeClr val="tx1">
                    <a:lumMod val="85000"/>
                    <a:lumOff val="15000"/>
                  </a:schemeClr>
                </a:solidFill>
              </a:rPr>
              <a:t>, </a:t>
            </a:r>
            <a:r>
              <a:rPr lang="en-US" dirty="0" err="1">
                <a:solidFill>
                  <a:schemeClr val="tx1">
                    <a:lumMod val="85000"/>
                    <a:lumOff val="15000"/>
                  </a:schemeClr>
                </a:solidFill>
              </a:rPr>
              <a:t>omar</a:t>
            </a:r>
            <a:r>
              <a:rPr lang="en-US" dirty="0">
                <a:solidFill>
                  <a:schemeClr val="tx1">
                    <a:lumMod val="85000"/>
                    <a:lumOff val="15000"/>
                  </a:schemeClr>
                </a:solidFill>
              </a:rPr>
              <a:t> </a:t>
            </a:r>
            <a:r>
              <a:rPr lang="en-US" dirty="0" err="1">
                <a:solidFill>
                  <a:schemeClr val="tx1">
                    <a:lumMod val="85000"/>
                    <a:lumOff val="15000"/>
                  </a:schemeClr>
                </a:solidFill>
              </a:rPr>
              <a:t>salloum</a:t>
            </a:r>
            <a:r>
              <a:rPr lang="en-US" dirty="0">
                <a:solidFill>
                  <a:schemeClr val="tx1">
                    <a:lumMod val="85000"/>
                    <a:lumOff val="15000"/>
                  </a:schemeClr>
                </a:solidFill>
              </a:rPr>
              <a:t>, alexandru arnautu.</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B7A5349-6EFE-FC55-97F4-33C3098A406F}"/>
              </a:ext>
            </a:extLst>
          </p:cNvPr>
          <p:cNvPicPr>
            <a:picLocks noChangeAspect="1"/>
          </p:cNvPicPr>
          <p:nvPr/>
        </p:nvPicPr>
        <p:blipFill>
          <a:blip r:embed="rId2"/>
          <a:stretch>
            <a:fillRect/>
          </a:stretch>
        </p:blipFill>
        <p:spPr>
          <a:xfrm>
            <a:off x="1" y="-1"/>
            <a:ext cx="5289752" cy="3686015"/>
          </a:xfrm>
          <a:prstGeom prst="rect">
            <a:avLst/>
          </a:prstGeom>
        </p:spPr>
      </p:pic>
      <p:pic>
        <p:nvPicPr>
          <p:cNvPr id="8" name="Picture 7">
            <a:extLst>
              <a:ext uri="{FF2B5EF4-FFF2-40B4-BE49-F238E27FC236}">
                <a16:creationId xmlns:a16="http://schemas.microsoft.com/office/drawing/2014/main" id="{6540DAA4-ED2F-2922-9C3A-4199DEADD8FF}"/>
              </a:ext>
            </a:extLst>
          </p:cNvPr>
          <p:cNvPicPr>
            <a:picLocks noChangeAspect="1"/>
          </p:cNvPicPr>
          <p:nvPr/>
        </p:nvPicPr>
        <p:blipFill>
          <a:blip r:embed="rId3"/>
          <a:stretch>
            <a:fillRect/>
          </a:stretch>
        </p:blipFill>
        <p:spPr>
          <a:xfrm>
            <a:off x="1" y="5287112"/>
            <a:ext cx="5289752" cy="1501561"/>
          </a:xfrm>
          <a:prstGeom prst="rect">
            <a:avLst/>
          </a:prstGeom>
        </p:spPr>
      </p:pic>
      <p:pic>
        <p:nvPicPr>
          <p:cNvPr id="5" name="Picture 4">
            <a:extLst>
              <a:ext uri="{FF2B5EF4-FFF2-40B4-BE49-F238E27FC236}">
                <a16:creationId xmlns:a16="http://schemas.microsoft.com/office/drawing/2014/main" id="{0358DD95-CA83-6714-2D68-1491BA4A6FD4}"/>
              </a:ext>
            </a:extLst>
          </p:cNvPr>
          <p:cNvPicPr>
            <a:picLocks noChangeAspect="1"/>
          </p:cNvPicPr>
          <p:nvPr/>
        </p:nvPicPr>
        <p:blipFill>
          <a:blip r:embed="rId4"/>
          <a:stretch>
            <a:fillRect/>
          </a:stretch>
        </p:blipFill>
        <p:spPr>
          <a:xfrm>
            <a:off x="-1" y="3665419"/>
            <a:ext cx="5289751" cy="1621693"/>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aph with different colored lines&#10;&#10;Description automatically generated">
            <a:extLst>
              <a:ext uri="{FF2B5EF4-FFF2-40B4-BE49-F238E27FC236}">
                <a16:creationId xmlns:a16="http://schemas.microsoft.com/office/drawing/2014/main" id="{7C8A6601-F879-F358-4448-23D2D4B80E5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3485" b="-29603"/>
          <a:stretch/>
        </p:blipFill>
        <p:spPr>
          <a:xfrm>
            <a:off x="1" y="98474"/>
            <a:ext cx="12192000" cy="4614910"/>
          </a:xfrm>
        </p:spPr>
      </p:pic>
      <p:sp>
        <p:nvSpPr>
          <p:cNvPr id="7" name="TextBox 6">
            <a:extLst>
              <a:ext uri="{FF2B5EF4-FFF2-40B4-BE49-F238E27FC236}">
                <a16:creationId xmlns:a16="http://schemas.microsoft.com/office/drawing/2014/main" id="{B707FEFE-AC96-476A-AE17-6309B990E2B9}"/>
              </a:ext>
            </a:extLst>
          </p:cNvPr>
          <p:cNvSpPr txBox="1"/>
          <p:nvPr/>
        </p:nvSpPr>
        <p:spPr>
          <a:xfrm>
            <a:off x="703385" y="5120639"/>
            <a:ext cx="10916529" cy="923330"/>
          </a:xfrm>
          <a:prstGeom prst="rect">
            <a:avLst/>
          </a:prstGeom>
          <a:noFill/>
        </p:spPr>
        <p:txBody>
          <a:bodyPr wrap="square" rtlCol="0">
            <a:spAutoFit/>
          </a:bodyPr>
          <a:lstStyle/>
          <a:p>
            <a:r>
              <a:rPr lang="en-US" dirty="0">
                <a:solidFill>
                  <a:schemeClr val="bg1"/>
                </a:solidFill>
              </a:rPr>
              <a:t>Looking at Bottom tier house over the previous 10 years also shows the positive relationship between Average price and year. </a:t>
            </a:r>
          </a:p>
          <a:p>
            <a:r>
              <a:rPr lang="en-US" dirty="0">
                <a:solidFill>
                  <a:schemeClr val="bg1"/>
                </a:solidFill>
              </a:rPr>
              <a:t>Top Tier, also indicates the positive relationship between Average price and Year.</a:t>
            </a:r>
          </a:p>
        </p:txBody>
      </p:sp>
    </p:spTree>
    <p:extLst>
      <p:ext uri="{BB962C8B-B14F-4D97-AF65-F5344CB8AC3E}">
        <p14:creationId xmlns:p14="http://schemas.microsoft.com/office/powerpoint/2010/main" val="392559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graph&#10;&#10;Description automatically generated">
            <a:extLst>
              <a:ext uri="{FF2B5EF4-FFF2-40B4-BE49-F238E27FC236}">
                <a16:creationId xmlns:a16="http://schemas.microsoft.com/office/drawing/2014/main" id="{100FF1F5-B60D-D31B-5AFD-1924D52346B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0977" b="-20977"/>
          <a:stretch/>
        </p:blipFill>
        <p:spPr/>
      </p:pic>
      <p:sp>
        <p:nvSpPr>
          <p:cNvPr id="7" name="TextBox 6">
            <a:extLst>
              <a:ext uri="{FF2B5EF4-FFF2-40B4-BE49-F238E27FC236}">
                <a16:creationId xmlns:a16="http://schemas.microsoft.com/office/drawing/2014/main" id="{55626641-77D2-A4E5-C76A-250EE9FFE1E6}"/>
              </a:ext>
            </a:extLst>
          </p:cNvPr>
          <p:cNvSpPr txBox="1"/>
          <p:nvPr/>
        </p:nvSpPr>
        <p:spPr>
          <a:xfrm>
            <a:off x="647114" y="5078437"/>
            <a:ext cx="10864000" cy="646331"/>
          </a:xfrm>
          <a:prstGeom prst="rect">
            <a:avLst/>
          </a:prstGeom>
          <a:noFill/>
        </p:spPr>
        <p:txBody>
          <a:bodyPr wrap="none" rtlCol="0">
            <a:spAutoFit/>
          </a:bodyPr>
          <a:lstStyle/>
          <a:p>
            <a:r>
              <a:rPr lang="en-US" dirty="0">
                <a:solidFill>
                  <a:schemeClr val="bg1"/>
                </a:solidFill>
              </a:rPr>
              <a:t>The above table depicts the Compound Annual Growth rate of State New Hampshire in all property types.  The </a:t>
            </a:r>
          </a:p>
          <a:p>
            <a:r>
              <a:rPr lang="en-US" dirty="0">
                <a:solidFill>
                  <a:schemeClr val="bg1"/>
                </a:solidFill>
              </a:rPr>
              <a:t>CAGR percentage  indicates that the highest growth was in Bottom tier followed by 1 Bedroom homes. </a:t>
            </a:r>
          </a:p>
        </p:txBody>
      </p:sp>
    </p:spTree>
    <p:extLst>
      <p:ext uri="{BB962C8B-B14F-4D97-AF65-F5344CB8AC3E}">
        <p14:creationId xmlns:p14="http://schemas.microsoft.com/office/powerpoint/2010/main" val="20362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7247" y="362266"/>
            <a:ext cx="11257472" cy="4399516"/>
          </a:xfrm>
        </p:spPr>
        <p:txBody>
          <a:bodyPr anchor="ctr">
            <a:normAutofit fontScale="90000"/>
          </a:bodyPr>
          <a:lstStyle/>
          <a:p>
            <a:pPr lvl="0"/>
            <a:r>
              <a:rPr lang="en-US" sz="4800" i="1" dirty="0">
                <a:solidFill>
                  <a:srgbClr val="FFFFFF"/>
                </a:solidFill>
              </a:rPr>
              <a:t>After looking at all the data, we’ve come to conclusion that the state of California has the highest Value, and greatest Linear  Regression slope of property value increase in the last ten years, making it the ideal state to invest in Real Estate.</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88453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In this project, we’ve gathered Real Estate data from Nasdaq and cleaned it to show linear regression of the Average price of all homes, and condos for a Real Estate tycoon.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422694"/>
            <a:ext cx="10280962" cy="4228426"/>
          </a:xfrm>
        </p:spPr>
        <p:txBody>
          <a:bodyPr anchor="ctr">
            <a:normAutofit fontScale="90000"/>
          </a:bodyPr>
          <a:lstStyle/>
          <a:p>
            <a:pPr lvl="0"/>
            <a:r>
              <a:rPr lang="en-US" sz="4800" i="1" dirty="0">
                <a:solidFill>
                  <a:srgbClr val="FFFFFF"/>
                </a:solidFill>
              </a:rPr>
              <a:t>The Real Estate tycoon has also invested in a Freight shipping company and is looking to set up near the four main coasts in the states, so we’ve provided data from Washington, New York, Florida and California.</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47682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7" name="Picture 6">
            <a:extLst>
              <a:ext uri="{FF2B5EF4-FFF2-40B4-BE49-F238E27FC236}">
                <a16:creationId xmlns:a16="http://schemas.microsoft.com/office/drawing/2014/main" id="{1121B5AB-DAB9-A27C-4B35-E8F77F641058}"/>
              </a:ext>
            </a:extLst>
          </p:cNvPr>
          <p:cNvPicPr>
            <a:picLocks noChangeAspect="1"/>
          </p:cNvPicPr>
          <p:nvPr/>
        </p:nvPicPr>
        <p:blipFill>
          <a:blip r:embed="rId2"/>
          <a:stretch>
            <a:fillRect/>
          </a:stretch>
        </p:blipFill>
        <p:spPr>
          <a:xfrm>
            <a:off x="1" y="0"/>
            <a:ext cx="6105264" cy="4953000"/>
          </a:xfrm>
          <a:prstGeom prst="rect">
            <a:avLst/>
          </a:prstGeom>
        </p:spPr>
      </p:pic>
      <p:pic>
        <p:nvPicPr>
          <p:cNvPr id="9" name="Picture 8">
            <a:extLst>
              <a:ext uri="{FF2B5EF4-FFF2-40B4-BE49-F238E27FC236}">
                <a16:creationId xmlns:a16="http://schemas.microsoft.com/office/drawing/2014/main" id="{2A6D7E48-3502-6C32-C322-3BC589304816}"/>
              </a:ext>
            </a:extLst>
          </p:cNvPr>
          <p:cNvPicPr>
            <a:picLocks noChangeAspect="1"/>
          </p:cNvPicPr>
          <p:nvPr/>
        </p:nvPicPr>
        <p:blipFill>
          <a:blip r:embed="rId3"/>
          <a:stretch>
            <a:fillRect/>
          </a:stretch>
        </p:blipFill>
        <p:spPr>
          <a:xfrm>
            <a:off x="4304136" y="3586019"/>
            <a:ext cx="1743318" cy="876422"/>
          </a:xfrm>
          <a:prstGeom prst="rect">
            <a:avLst/>
          </a:prstGeom>
        </p:spPr>
      </p:pic>
      <p:pic>
        <p:nvPicPr>
          <p:cNvPr id="11" name="Picture 10">
            <a:extLst>
              <a:ext uri="{FF2B5EF4-FFF2-40B4-BE49-F238E27FC236}">
                <a16:creationId xmlns:a16="http://schemas.microsoft.com/office/drawing/2014/main" id="{0A03B340-E731-E7DC-E8EA-5961891B2E35}"/>
              </a:ext>
            </a:extLst>
          </p:cNvPr>
          <p:cNvPicPr>
            <a:picLocks noChangeAspect="1"/>
          </p:cNvPicPr>
          <p:nvPr/>
        </p:nvPicPr>
        <p:blipFill>
          <a:blip r:embed="rId4"/>
          <a:stretch>
            <a:fillRect/>
          </a:stretch>
        </p:blipFill>
        <p:spPr>
          <a:xfrm>
            <a:off x="6108313" y="0"/>
            <a:ext cx="6082146" cy="4953000"/>
          </a:xfrm>
          <a:prstGeom prst="rect">
            <a:avLst/>
          </a:prstGeom>
        </p:spPr>
      </p:pic>
      <p:pic>
        <p:nvPicPr>
          <p:cNvPr id="13" name="Picture 12">
            <a:extLst>
              <a:ext uri="{FF2B5EF4-FFF2-40B4-BE49-F238E27FC236}">
                <a16:creationId xmlns:a16="http://schemas.microsoft.com/office/drawing/2014/main" id="{F01AB87D-FF16-0ABD-8A94-C73D1629FC5E}"/>
              </a:ext>
            </a:extLst>
          </p:cNvPr>
          <p:cNvPicPr>
            <a:picLocks noChangeAspect="1"/>
          </p:cNvPicPr>
          <p:nvPr/>
        </p:nvPicPr>
        <p:blipFill>
          <a:blip r:embed="rId5"/>
          <a:stretch>
            <a:fillRect/>
          </a:stretch>
        </p:blipFill>
        <p:spPr>
          <a:xfrm>
            <a:off x="10376755" y="3673989"/>
            <a:ext cx="1752845" cy="895475"/>
          </a:xfrm>
          <a:prstGeom prst="rect">
            <a:avLst/>
          </a:prstGeom>
        </p:spPr>
      </p:pic>
      <p:sp>
        <p:nvSpPr>
          <p:cNvPr id="14" name="TextBox 13">
            <a:extLst>
              <a:ext uri="{FF2B5EF4-FFF2-40B4-BE49-F238E27FC236}">
                <a16:creationId xmlns:a16="http://schemas.microsoft.com/office/drawing/2014/main" id="{EE1CA898-DF2E-B020-AA79-55AD1CF1411E}"/>
              </a:ext>
            </a:extLst>
          </p:cNvPr>
          <p:cNvSpPr txBox="1"/>
          <p:nvPr/>
        </p:nvSpPr>
        <p:spPr>
          <a:xfrm>
            <a:off x="257175" y="5200650"/>
            <a:ext cx="11801475" cy="923330"/>
          </a:xfrm>
          <a:prstGeom prst="rect">
            <a:avLst/>
          </a:prstGeom>
          <a:noFill/>
        </p:spPr>
        <p:txBody>
          <a:bodyPr wrap="square" rtlCol="0">
            <a:spAutoFit/>
          </a:bodyPr>
          <a:lstStyle/>
          <a:p>
            <a:r>
              <a:rPr lang="en-CA" dirty="0">
                <a:solidFill>
                  <a:schemeClr val="bg1"/>
                </a:solidFill>
              </a:rPr>
              <a:t>Here we can see that in the state of Florida, the average prices of all homes and Condos have tripled in the past 10 years. The Linear Regression shows a steady slope making Florida a great place to invest near the coast, even though our Standard deviation is high due to discrepancies of unfavorable neighborhoods, the information is good. </a:t>
            </a:r>
          </a:p>
        </p:txBody>
      </p:sp>
    </p:spTree>
    <p:extLst>
      <p:ext uri="{BB962C8B-B14F-4D97-AF65-F5344CB8AC3E}">
        <p14:creationId xmlns:p14="http://schemas.microsoft.com/office/powerpoint/2010/main" val="206846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25203EC1-2A9F-6E48-79FE-DFC472E5EA7F}"/>
              </a:ext>
            </a:extLst>
          </p:cNvPr>
          <p:cNvPicPr>
            <a:picLocks noChangeAspect="1"/>
          </p:cNvPicPr>
          <p:nvPr/>
        </p:nvPicPr>
        <p:blipFill>
          <a:blip r:embed="rId2"/>
          <a:stretch>
            <a:fillRect/>
          </a:stretch>
        </p:blipFill>
        <p:spPr>
          <a:xfrm>
            <a:off x="1507" y="-1"/>
            <a:ext cx="6096000" cy="4953000"/>
          </a:xfrm>
          <a:prstGeom prst="rect">
            <a:avLst/>
          </a:prstGeom>
        </p:spPr>
      </p:pic>
      <p:pic>
        <p:nvPicPr>
          <p:cNvPr id="6" name="Picture 5">
            <a:extLst>
              <a:ext uri="{FF2B5EF4-FFF2-40B4-BE49-F238E27FC236}">
                <a16:creationId xmlns:a16="http://schemas.microsoft.com/office/drawing/2014/main" id="{5F7B4F31-D363-DBB9-B4DC-1C22D23CAA9B}"/>
              </a:ext>
            </a:extLst>
          </p:cNvPr>
          <p:cNvPicPr>
            <a:picLocks noChangeAspect="1"/>
          </p:cNvPicPr>
          <p:nvPr/>
        </p:nvPicPr>
        <p:blipFill>
          <a:blip r:embed="rId3"/>
          <a:stretch>
            <a:fillRect/>
          </a:stretch>
        </p:blipFill>
        <p:spPr>
          <a:xfrm>
            <a:off x="6093015" y="0"/>
            <a:ext cx="6097444" cy="4932218"/>
          </a:xfrm>
          <a:prstGeom prst="rect">
            <a:avLst/>
          </a:prstGeom>
        </p:spPr>
      </p:pic>
      <p:pic>
        <p:nvPicPr>
          <p:cNvPr id="8" name="Picture 7">
            <a:extLst>
              <a:ext uri="{FF2B5EF4-FFF2-40B4-BE49-F238E27FC236}">
                <a16:creationId xmlns:a16="http://schemas.microsoft.com/office/drawing/2014/main" id="{D8F90F38-901A-97CE-0A1A-5D5B1575F054}"/>
              </a:ext>
            </a:extLst>
          </p:cNvPr>
          <p:cNvPicPr>
            <a:picLocks noChangeAspect="1"/>
          </p:cNvPicPr>
          <p:nvPr/>
        </p:nvPicPr>
        <p:blipFill>
          <a:blip r:embed="rId4"/>
          <a:stretch>
            <a:fillRect/>
          </a:stretch>
        </p:blipFill>
        <p:spPr>
          <a:xfrm>
            <a:off x="4230707" y="3572389"/>
            <a:ext cx="1790950" cy="895475"/>
          </a:xfrm>
          <a:prstGeom prst="rect">
            <a:avLst/>
          </a:prstGeom>
        </p:spPr>
      </p:pic>
      <p:pic>
        <p:nvPicPr>
          <p:cNvPr id="10" name="Picture 9">
            <a:extLst>
              <a:ext uri="{FF2B5EF4-FFF2-40B4-BE49-F238E27FC236}">
                <a16:creationId xmlns:a16="http://schemas.microsoft.com/office/drawing/2014/main" id="{13003DD6-379D-E7B8-9CCF-690F66B68F3E}"/>
              </a:ext>
            </a:extLst>
          </p:cNvPr>
          <p:cNvPicPr>
            <a:picLocks noChangeAspect="1"/>
          </p:cNvPicPr>
          <p:nvPr/>
        </p:nvPicPr>
        <p:blipFill>
          <a:blip r:embed="rId5"/>
          <a:stretch>
            <a:fillRect/>
          </a:stretch>
        </p:blipFill>
        <p:spPr>
          <a:xfrm>
            <a:off x="10324838" y="3562862"/>
            <a:ext cx="1810003" cy="914528"/>
          </a:xfrm>
          <a:prstGeom prst="rect">
            <a:avLst/>
          </a:prstGeom>
        </p:spPr>
      </p:pic>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39DA9398-3336-7751-C87E-A5330DB70A1A}"/>
                  </a:ext>
                </a:extLst>
              </p14:cNvPr>
              <p14:cNvContentPartPr/>
              <p14:nvPr/>
            </p14:nvContentPartPr>
            <p14:xfrm>
              <a:off x="18324" y="-74775"/>
              <a:ext cx="350280" cy="29880"/>
            </p14:xfrm>
          </p:contentPart>
        </mc:Choice>
        <mc:Fallback xmlns="">
          <p:pic>
            <p:nvPicPr>
              <p:cNvPr id="13" name="Ink 12">
                <a:extLst>
                  <a:ext uri="{FF2B5EF4-FFF2-40B4-BE49-F238E27FC236}">
                    <a16:creationId xmlns:a16="http://schemas.microsoft.com/office/drawing/2014/main" id="{39DA9398-3336-7751-C87E-A5330DB70A1A}"/>
                  </a:ext>
                </a:extLst>
              </p:cNvPr>
              <p:cNvPicPr/>
              <p:nvPr/>
            </p:nvPicPr>
            <p:blipFill>
              <a:blip r:embed="rId7"/>
              <a:stretch>
                <a:fillRect/>
              </a:stretch>
            </p:blipFill>
            <p:spPr>
              <a:xfrm>
                <a:off x="-35676" y="-182775"/>
                <a:ext cx="4579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3AEAC492-7D5B-9836-04EA-78D01B523588}"/>
                  </a:ext>
                </a:extLst>
              </p14:cNvPr>
              <p14:cNvContentPartPr/>
              <p14:nvPr/>
            </p14:nvContentPartPr>
            <p14:xfrm>
              <a:off x="65855" y="-75495"/>
              <a:ext cx="174960" cy="75600"/>
            </p14:xfrm>
          </p:contentPart>
        </mc:Choice>
        <mc:Fallback xmlns="">
          <p:pic>
            <p:nvPicPr>
              <p:cNvPr id="14" name="Ink 13">
                <a:extLst>
                  <a:ext uri="{FF2B5EF4-FFF2-40B4-BE49-F238E27FC236}">
                    <a16:creationId xmlns:a16="http://schemas.microsoft.com/office/drawing/2014/main" id="{3AEAC492-7D5B-9836-04EA-78D01B523588}"/>
                  </a:ext>
                </a:extLst>
              </p:cNvPr>
              <p:cNvPicPr/>
              <p:nvPr/>
            </p:nvPicPr>
            <p:blipFill>
              <a:blip r:embed="rId9"/>
              <a:stretch>
                <a:fillRect/>
              </a:stretch>
            </p:blipFill>
            <p:spPr>
              <a:xfrm>
                <a:off x="11855" y="-183135"/>
                <a:ext cx="2826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FA18CA75-E53B-DE67-920D-AB9CFCFB7BF0}"/>
                  </a:ext>
                </a:extLst>
              </p14:cNvPr>
              <p14:cNvContentPartPr/>
              <p14:nvPr/>
            </p14:nvContentPartPr>
            <p14:xfrm>
              <a:off x="44975" y="-176295"/>
              <a:ext cx="28800" cy="250560"/>
            </p14:xfrm>
          </p:contentPart>
        </mc:Choice>
        <mc:Fallback xmlns="">
          <p:pic>
            <p:nvPicPr>
              <p:cNvPr id="15" name="Ink 14">
                <a:extLst>
                  <a:ext uri="{FF2B5EF4-FFF2-40B4-BE49-F238E27FC236}">
                    <a16:creationId xmlns:a16="http://schemas.microsoft.com/office/drawing/2014/main" id="{FA18CA75-E53B-DE67-920D-AB9CFCFB7BF0}"/>
                  </a:ext>
                </a:extLst>
              </p:cNvPr>
              <p:cNvPicPr/>
              <p:nvPr/>
            </p:nvPicPr>
            <p:blipFill>
              <a:blip r:embed="rId11"/>
              <a:stretch>
                <a:fillRect/>
              </a:stretch>
            </p:blipFill>
            <p:spPr>
              <a:xfrm>
                <a:off x="-8665" y="-283935"/>
                <a:ext cx="13644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5DE423D7-38E0-E4D9-682C-63098B6691F8}"/>
                  </a:ext>
                </a:extLst>
              </p14:cNvPr>
              <p14:cNvContentPartPr/>
              <p14:nvPr/>
            </p14:nvContentPartPr>
            <p14:xfrm>
              <a:off x="-8305" y="2985"/>
              <a:ext cx="94680" cy="126360"/>
            </p14:xfrm>
          </p:contentPart>
        </mc:Choice>
        <mc:Fallback xmlns="">
          <p:pic>
            <p:nvPicPr>
              <p:cNvPr id="16" name="Ink 15">
                <a:extLst>
                  <a:ext uri="{FF2B5EF4-FFF2-40B4-BE49-F238E27FC236}">
                    <a16:creationId xmlns:a16="http://schemas.microsoft.com/office/drawing/2014/main" id="{5DE423D7-38E0-E4D9-682C-63098B6691F8}"/>
                  </a:ext>
                </a:extLst>
              </p:cNvPr>
              <p:cNvPicPr/>
              <p:nvPr/>
            </p:nvPicPr>
            <p:blipFill>
              <a:blip r:embed="rId13"/>
              <a:stretch>
                <a:fillRect/>
              </a:stretch>
            </p:blipFill>
            <p:spPr>
              <a:xfrm>
                <a:off x="-61945" y="-104655"/>
                <a:ext cx="20232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36F53A97-C48C-C0C9-E956-9F2F91A16C49}"/>
                  </a:ext>
                </a:extLst>
              </p14:cNvPr>
              <p14:cNvContentPartPr/>
              <p14:nvPr/>
            </p14:nvContentPartPr>
            <p14:xfrm>
              <a:off x="73662" y="-52455"/>
              <a:ext cx="177840" cy="52560"/>
            </p14:xfrm>
          </p:contentPart>
        </mc:Choice>
        <mc:Fallback xmlns="">
          <p:pic>
            <p:nvPicPr>
              <p:cNvPr id="17" name="Ink 16">
                <a:extLst>
                  <a:ext uri="{FF2B5EF4-FFF2-40B4-BE49-F238E27FC236}">
                    <a16:creationId xmlns:a16="http://schemas.microsoft.com/office/drawing/2014/main" id="{36F53A97-C48C-C0C9-E956-9F2F91A16C49}"/>
                  </a:ext>
                </a:extLst>
              </p:cNvPr>
              <p:cNvPicPr/>
              <p:nvPr/>
            </p:nvPicPr>
            <p:blipFill>
              <a:blip r:embed="rId15"/>
              <a:stretch>
                <a:fillRect/>
              </a:stretch>
            </p:blipFill>
            <p:spPr>
              <a:xfrm>
                <a:off x="20022" y="-160455"/>
                <a:ext cx="2854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38EDB3-B5D9-A803-078A-5BF86C7BD3BE}"/>
                  </a:ext>
                </a:extLst>
              </p14:cNvPr>
              <p14:cNvContentPartPr/>
              <p14:nvPr/>
            </p14:nvContentPartPr>
            <p14:xfrm>
              <a:off x="141342" y="-74415"/>
              <a:ext cx="104400" cy="19080"/>
            </p14:xfrm>
          </p:contentPart>
        </mc:Choice>
        <mc:Fallback xmlns="">
          <p:pic>
            <p:nvPicPr>
              <p:cNvPr id="18" name="Ink 17">
                <a:extLst>
                  <a:ext uri="{FF2B5EF4-FFF2-40B4-BE49-F238E27FC236}">
                    <a16:creationId xmlns:a16="http://schemas.microsoft.com/office/drawing/2014/main" id="{8B38EDB3-B5D9-A803-078A-5BF86C7BD3BE}"/>
                  </a:ext>
                </a:extLst>
              </p:cNvPr>
              <p:cNvPicPr/>
              <p:nvPr/>
            </p:nvPicPr>
            <p:blipFill>
              <a:blip r:embed="rId17"/>
              <a:stretch>
                <a:fillRect/>
              </a:stretch>
            </p:blipFill>
            <p:spPr>
              <a:xfrm>
                <a:off x="87702" y="-182415"/>
                <a:ext cx="2120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C4E1888C-A840-9686-6DA0-EFA532A05C20}"/>
                  </a:ext>
                </a:extLst>
              </p14:cNvPr>
              <p14:cNvContentPartPr/>
              <p14:nvPr/>
            </p14:nvContentPartPr>
            <p14:xfrm>
              <a:off x="3332022" y="-38022"/>
              <a:ext cx="1361520" cy="34920"/>
            </p14:xfrm>
          </p:contentPart>
        </mc:Choice>
        <mc:Fallback xmlns="">
          <p:pic>
            <p:nvPicPr>
              <p:cNvPr id="26" name="Ink 25">
                <a:extLst>
                  <a:ext uri="{FF2B5EF4-FFF2-40B4-BE49-F238E27FC236}">
                    <a16:creationId xmlns:a16="http://schemas.microsoft.com/office/drawing/2014/main" id="{C4E1888C-A840-9686-6DA0-EFA532A05C20}"/>
                  </a:ext>
                </a:extLst>
              </p:cNvPr>
              <p:cNvPicPr/>
              <p:nvPr/>
            </p:nvPicPr>
            <p:blipFill>
              <a:blip r:embed="rId19"/>
              <a:stretch>
                <a:fillRect/>
              </a:stretch>
            </p:blipFill>
            <p:spPr>
              <a:xfrm>
                <a:off x="3296382" y="-110022"/>
                <a:ext cx="1433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5B26DAA6-00BB-C4E5-41C1-FB1895275472}"/>
                  </a:ext>
                </a:extLst>
              </p14:cNvPr>
              <p14:cNvContentPartPr/>
              <p14:nvPr/>
            </p14:nvContentPartPr>
            <p14:xfrm>
              <a:off x="506382" y="-222"/>
              <a:ext cx="1800" cy="360"/>
            </p14:xfrm>
          </p:contentPart>
        </mc:Choice>
        <mc:Fallback xmlns="">
          <p:pic>
            <p:nvPicPr>
              <p:cNvPr id="31" name="Ink 30">
                <a:extLst>
                  <a:ext uri="{FF2B5EF4-FFF2-40B4-BE49-F238E27FC236}">
                    <a16:creationId xmlns:a16="http://schemas.microsoft.com/office/drawing/2014/main" id="{5B26DAA6-00BB-C4E5-41C1-FB1895275472}"/>
                  </a:ext>
                </a:extLst>
              </p:cNvPr>
              <p:cNvPicPr/>
              <p:nvPr/>
            </p:nvPicPr>
            <p:blipFill>
              <a:blip r:embed="rId21"/>
              <a:stretch>
                <a:fillRect/>
              </a:stretch>
            </p:blipFill>
            <p:spPr>
              <a:xfrm>
                <a:off x="500262" y="-6342"/>
                <a:ext cx="14040" cy="12600"/>
              </a:xfrm>
              <a:prstGeom prst="rect">
                <a:avLst/>
              </a:prstGeom>
            </p:spPr>
          </p:pic>
        </mc:Fallback>
      </mc:AlternateContent>
      <p:sp>
        <p:nvSpPr>
          <p:cNvPr id="36" name="TextBox 35">
            <a:extLst>
              <a:ext uri="{FF2B5EF4-FFF2-40B4-BE49-F238E27FC236}">
                <a16:creationId xmlns:a16="http://schemas.microsoft.com/office/drawing/2014/main" id="{14189944-6252-CBEF-F970-E2A60F0C09CE}"/>
              </a:ext>
            </a:extLst>
          </p:cNvPr>
          <p:cNvSpPr txBox="1"/>
          <p:nvPr/>
        </p:nvSpPr>
        <p:spPr>
          <a:xfrm>
            <a:off x="368604" y="5166836"/>
            <a:ext cx="11585165" cy="1477328"/>
          </a:xfrm>
          <a:prstGeom prst="rect">
            <a:avLst/>
          </a:prstGeom>
          <a:noFill/>
        </p:spPr>
        <p:txBody>
          <a:bodyPr wrap="square" rtlCol="0">
            <a:spAutoFit/>
          </a:bodyPr>
          <a:lstStyle/>
          <a:p>
            <a:r>
              <a:rPr lang="en-CA" dirty="0">
                <a:solidFill>
                  <a:schemeClr val="bg1"/>
                </a:solidFill>
              </a:rPr>
              <a:t>Here we can see that in the state of California, the average prices of all homes and Condos have more than doubled in the past 10 years. The average prices of all homes and Condos are also worth more compared to other States near the coasts of America. The Linear Regression shows a steady slope making California a great place to invest near the coast, even though our Standard deviation is high due to major discrepancies of unfavorable neighborhoods, the information is good. </a:t>
            </a:r>
          </a:p>
        </p:txBody>
      </p:sp>
    </p:spTree>
    <p:extLst>
      <p:ext uri="{BB962C8B-B14F-4D97-AF65-F5344CB8AC3E}">
        <p14:creationId xmlns:p14="http://schemas.microsoft.com/office/powerpoint/2010/main" val="379844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F9A22F1A-622E-6B58-D337-F8C6B630CF01}"/>
              </a:ext>
            </a:extLst>
          </p:cNvPr>
          <p:cNvPicPr>
            <a:picLocks noChangeAspect="1"/>
          </p:cNvPicPr>
          <p:nvPr/>
        </p:nvPicPr>
        <p:blipFill>
          <a:blip r:embed="rId2"/>
          <a:stretch>
            <a:fillRect/>
          </a:stretch>
        </p:blipFill>
        <p:spPr>
          <a:xfrm>
            <a:off x="-1541" y="1"/>
            <a:ext cx="6097541" cy="4953000"/>
          </a:xfrm>
          <a:prstGeom prst="rect">
            <a:avLst/>
          </a:prstGeom>
        </p:spPr>
      </p:pic>
      <p:pic>
        <p:nvPicPr>
          <p:cNvPr id="6" name="Picture 5">
            <a:extLst>
              <a:ext uri="{FF2B5EF4-FFF2-40B4-BE49-F238E27FC236}">
                <a16:creationId xmlns:a16="http://schemas.microsoft.com/office/drawing/2014/main" id="{B9FEF114-00F9-0795-9FDF-654075C70D54}"/>
              </a:ext>
            </a:extLst>
          </p:cNvPr>
          <p:cNvPicPr>
            <a:picLocks noChangeAspect="1"/>
          </p:cNvPicPr>
          <p:nvPr/>
        </p:nvPicPr>
        <p:blipFill>
          <a:blip r:embed="rId3"/>
          <a:stretch>
            <a:fillRect/>
          </a:stretch>
        </p:blipFill>
        <p:spPr>
          <a:xfrm>
            <a:off x="4278483" y="3615711"/>
            <a:ext cx="1752845" cy="866896"/>
          </a:xfrm>
          <a:prstGeom prst="rect">
            <a:avLst/>
          </a:prstGeom>
        </p:spPr>
      </p:pic>
      <p:pic>
        <p:nvPicPr>
          <p:cNvPr id="8" name="Picture 7">
            <a:extLst>
              <a:ext uri="{FF2B5EF4-FFF2-40B4-BE49-F238E27FC236}">
                <a16:creationId xmlns:a16="http://schemas.microsoft.com/office/drawing/2014/main" id="{0A051310-D115-EFB3-E19E-201FA37A0925}"/>
              </a:ext>
            </a:extLst>
          </p:cNvPr>
          <p:cNvPicPr>
            <a:picLocks noChangeAspect="1"/>
          </p:cNvPicPr>
          <p:nvPr/>
        </p:nvPicPr>
        <p:blipFill>
          <a:blip r:embed="rId4"/>
          <a:stretch>
            <a:fillRect/>
          </a:stretch>
        </p:blipFill>
        <p:spPr>
          <a:xfrm>
            <a:off x="6103611" y="1"/>
            <a:ext cx="6086848" cy="4932218"/>
          </a:xfrm>
          <a:prstGeom prst="rect">
            <a:avLst/>
          </a:prstGeom>
        </p:spPr>
      </p:pic>
      <p:pic>
        <p:nvPicPr>
          <p:cNvPr id="10" name="Picture 9">
            <a:extLst>
              <a:ext uri="{FF2B5EF4-FFF2-40B4-BE49-F238E27FC236}">
                <a16:creationId xmlns:a16="http://schemas.microsoft.com/office/drawing/2014/main" id="{CB13F86B-1F41-1D77-37D2-A8B442A0216A}"/>
              </a:ext>
            </a:extLst>
          </p:cNvPr>
          <p:cNvPicPr>
            <a:picLocks noChangeAspect="1"/>
          </p:cNvPicPr>
          <p:nvPr/>
        </p:nvPicPr>
        <p:blipFill>
          <a:blip r:embed="rId5"/>
          <a:stretch>
            <a:fillRect/>
          </a:stretch>
        </p:blipFill>
        <p:spPr>
          <a:xfrm>
            <a:off x="10372976" y="3579050"/>
            <a:ext cx="1743318" cy="885949"/>
          </a:xfrm>
          <a:prstGeom prst="rect">
            <a:avLst/>
          </a:prstGeom>
        </p:spPr>
      </p:pic>
      <p:sp>
        <p:nvSpPr>
          <p:cNvPr id="11" name="TextBox 10">
            <a:extLst>
              <a:ext uri="{FF2B5EF4-FFF2-40B4-BE49-F238E27FC236}">
                <a16:creationId xmlns:a16="http://schemas.microsoft.com/office/drawing/2014/main" id="{049202AE-AB0C-5F19-F2E4-6DEFD1E29965}"/>
              </a:ext>
            </a:extLst>
          </p:cNvPr>
          <p:cNvSpPr txBox="1"/>
          <p:nvPr/>
        </p:nvSpPr>
        <p:spPr>
          <a:xfrm>
            <a:off x="385271" y="5082875"/>
            <a:ext cx="11397672" cy="1477328"/>
          </a:xfrm>
          <a:prstGeom prst="rect">
            <a:avLst/>
          </a:prstGeom>
          <a:noFill/>
        </p:spPr>
        <p:txBody>
          <a:bodyPr wrap="square" rtlCol="0">
            <a:spAutoFit/>
          </a:bodyPr>
          <a:lstStyle/>
          <a:p>
            <a:r>
              <a:rPr lang="en-CA" dirty="0">
                <a:solidFill>
                  <a:schemeClr val="bg1"/>
                </a:solidFill>
              </a:rPr>
              <a:t>Here we can see that in the state of Washington, the average prices of all homes and Condos have almost tripled in the past 10 years. The average prices of all homes are also worth more compared to other States near the coasts of America. The Linear Regression shows a steady slope making Washington a great place to invest near the coast, even though our Standard deviation is high due to minor discrepancies of unfavorable neighborhoods, the information is good. </a:t>
            </a:r>
          </a:p>
        </p:txBody>
      </p:sp>
    </p:spTree>
    <p:extLst>
      <p:ext uri="{BB962C8B-B14F-4D97-AF65-F5344CB8AC3E}">
        <p14:creationId xmlns:p14="http://schemas.microsoft.com/office/powerpoint/2010/main" val="353537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A112669C-0523-8161-4945-D94658FE38C7}"/>
              </a:ext>
            </a:extLst>
          </p:cNvPr>
          <p:cNvPicPr>
            <a:picLocks noChangeAspect="1"/>
          </p:cNvPicPr>
          <p:nvPr/>
        </p:nvPicPr>
        <p:blipFill>
          <a:blip r:embed="rId2"/>
          <a:stretch>
            <a:fillRect/>
          </a:stretch>
        </p:blipFill>
        <p:spPr>
          <a:xfrm>
            <a:off x="-1540" y="0"/>
            <a:ext cx="6097540" cy="4953000"/>
          </a:xfrm>
          <a:prstGeom prst="rect">
            <a:avLst/>
          </a:prstGeom>
        </p:spPr>
      </p:pic>
      <p:pic>
        <p:nvPicPr>
          <p:cNvPr id="6" name="Picture 5">
            <a:extLst>
              <a:ext uri="{FF2B5EF4-FFF2-40B4-BE49-F238E27FC236}">
                <a16:creationId xmlns:a16="http://schemas.microsoft.com/office/drawing/2014/main" id="{F3BCACD4-77F3-9EEE-7F7E-EEE41E4B95F4}"/>
              </a:ext>
            </a:extLst>
          </p:cNvPr>
          <p:cNvPicPr>
            <a:picLocks noChangeAspect="1"/>
          </p:cNvPicPr>
          <p:nvPr/>
        </p:nvPicPr>
        <p:blipFill>
          <a:blip r:embed="rId3"/>
          <a:stretch>
            <a:fillRect/>
          </a:stretch>
        </p:blipFill>
        <p:spPr>
          <a:xfrm>
            <a:off x="4287924" y="3549706"/>
            <a:ext cx="1752845" cy="914528"/>
          </a:xfrm>
          <a:prstGeom prst="rect">
            <a:avLst/>
          </a:prstGeom>
        </p:spPr>
      </p:pic>
      <p:pic>
        <p:nvPicPr>
          <p:cNvPr id="8" name="Picture 7">
            <a:extLst>
              <a:ext uri="{FF2B5EF4-FFF2-40B4-BE49-F238E27FC236}">
                <a16:creationId xmlns:a16="http://schemas.microsoft.com/office/drawing/2014/main" id="{FE70EEE3-8390-2E50-4D86-F114E1B9F48C}"/>
              </a:ext>
            </a:extLst>
          </p:cNvPr>
          <p:cNvPicPr>
            <a:picLocks noChangeAspect="1"/>
          </p:cNvPicPr>
          <p:nvPr/>
        </p:nvPicPr>
        <p:blipFill>
          <a:blip r:embed="rId4"/>
          <a:stretch>
            <a:fillRect/>
          </a:stretch>
        </p:blipFill>
        <p:spPr>
          <a:xfrm>
            <a:off x="6071491" y="0"/>
            <a:ext cx="6118967" cy="4953000"/>
          </a:xfrm>
          <a:prstGeom prst="rect">
            <a:avLst/>
          </a:prstGeom>
        </p:spPr>
      </p:pic>
      <p:pic>
        <p:nvPicPr>
          <p:cNvPr id="10" name="Picture 9">
            <a:extLst>
              <a:ext uri="{FF2B5EF4-FFF2-40B4-BE49-F238E27FC236}">
                <a16:creationId xmlns:a16="http://schemas.microsoft.com/office/drawing/2014/main" id="{B453DE97-3710-8863-276C-3B143CBBDF42}"/>
              </a:ext>
            </a:extLst>
          </p:cNvPr>
          <p:cNvPicPr>
            <a:picLocks noChangeAspect="1"/>
          </p:cNvPicPr>
          <p:nvPr/>
        </p:nvPicPr>
        <p:blipFill>
          <a:blip r:embed="rId5"/>
          <a:stretch>
            <a:fillRect/>
          </a:stretch>
        </p:blipFill>
        <p:spPr>
          <a:xfrm>
            <a:off x="10378173" y="3558333"/>
            <a:ext cx="1752845" cy="914528"/>
          </a:xfrm>
          <a:prstGeom prst="rect">
            <a:avLst/>
          </a:prstGeom>
        </p:spPr>
      </p:pic>
      <p:sp>
        <p:nvSpPr>
          <p:cNvPr id="11" name="TextBox 10">
            <a:extLst>
              <a:ext uri="{FF2B5EF4-FFF2-40B4-BE49-F238E27FC236}">
                <a16:creationId xmlns:a16="http://schemas.microsoft.com/office/drawing/2014/main" id="{29E26F9C-253A-D2E3-FB0B-CCFDB8358461}"/>
              </a:ext>
            </a:extLst>
          </p:cNvPr>
          <p:cNvSpPr txBox="1"/>
          <p:nvPr/>
        </p:nvSpPr>
        <p:spPr>
          <a:xfrm>
            <a:off x="278853" y="5180881"/>
            <a:ext cx="11585276" cy="1200329"/>
          </a:xfrm>
          <a:prstGeom prst="rect">
            <a:avLst/>
          </a:prstGeom>
          <a:noFill/>
        </p:spPr>
        <p:txBody>
          <a:bodyPr wrap="square" rtlCol="0">
            <a:spAutoFit/>
          </a:bodyPr>
          <a:lstStyle/>
          <a:p>
            <a:r>
              <a:rPr lang="en-CA" dirty="0">
                <a:solidFill>
                  <a:schemeClr val="bg1"/>
                </a:solidFill>
              </a:rPr>
              <a:t>Here we can see that in the state of New York, the average prices of all homes and Condos have almost doubled in the past 10 years. The average prices of all homes are within the average compared to other States on the coasts of America. The Linear Regression shows a steady slope making Washington a great place to invest near the coast, even though our Standard deviation is high due to discrepancies of unfavorable neighborhoods, the information is good. </a:t>
            </a:r>
          </a:p>
        </p:txBody>
      </p:sp>
    </p:spTree>
    <p:extLst>
      <p:ext uri="{BB962C8B-B14F-4D97-AF65-F5344CB8AC3E}">
        <p14:creationId xmlns:p14="http://schemas.microsoft.com/office/powerpoint/2010/main" val="2072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graph with a line and a line&#10;&#10;Description automatically generated with medium confidence">
            <a:extLst>
              <a:ext uri="{FF2B5EF4-FFF2-40B4-BE49-F238E27FC236}">
                <a16:creationId xmlns:a16="http://schemas.microsoft.com/office/drawing/2014/main" id="{369A9EAA-C05B-0738-A876-38BEF64AE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 y="673736"/>
            <a:ext cx="12191985" cy="3230877"/>
          </a:xfrm>
          <a:prstGeom prst="rect">
            <a:avLst/>
          </a:prstGeom>
          <a:noFill/>
        </p:spPr>
      </p:pic>
      <p:sp>
        <p:nvSpPr>
          <p:cNvPr id="8" name="TextBox 7">
            <a:extLst>
              <a:ext uri="{FF2B5EF4-FFF2-40B4-BE49-F238E27FC236}">
                <a16:creationId xmlns:a16="http://schemas.microsoft.com/office/drawing/2014/main" id="{86290F25-A76D-58A9-9FA3-374571D0D6BD}"/>
              </a:ext>
            </a:extLst>
          </p:cNvPr>
          <p:cNvSpPr txBox="1"/>
          <p:nvPr/>
        </p:nvSpPr>
        <p:spPr>
          <a:xfrm>
            <a:off x="696036" y="4790364"/>
            <a:ext cx="11354937" cy="1200329"/>
          </a:xfrm>
          <a:prstGeom prst="rect">
            <a:avLst/>
          </a:prstGeom>
          <a:noFill/>
        </p:spPr>
        <p:txBody>
          <a:bodyPr wrap="square" rtlCol="0">
            <a:spAutoFit/>
          </a:bodyPr>
          <a:lstStyle/>
          <a:p>
            <a:r>
              <a:rPr lang="en-US" dirty="0">
                <a:solidFill>
                  <a:schemeClr val="bg1"/>
                </a:solidFill>
              </a:rPr>
              <a:t>In New Hampshire state, we analyzed 1 Bedroom house prices from 2012 to 2022, it indicates the strong R-value which shows the average price and years have strong positive relationship. </a:t>
            </a:r>
          </a:p>
          <a:p>
            <a:r>
              <a:rPr lang="en-US" dirty="0">
                <a:solidFill>
                  <a:schemeClr val="bg1"/>
                </a:solidFill>
              </a:rPr>
              <a:t>2012-2022, we also investigated Condos values and graph shows the R-value 0.93 which indicates it has strong positive relationship between average price and average.</a:t>
            </a:r>
          </a:p>
        </p:txBody>
      </p:sp>
    </p:spTree>
    <p:extLst>
      <p:ext uri="{BB962C8B-B14F-4D97-AF65-F5344CB8AC3E}">
        <p14:creationId xmlns:p14="http://schemas.microsoft.com/office/powerpoint/2010/main" val="246128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B64CFC53-DC1B-8CA4-5A21-B2CDFB2C2C0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0977" b="-20977"/>
          <a:stretch/>
        </p:blipFill>
        <p:spPr>
          <a:xfrm>
            <a:off x="0" y="0"/>
            <a:ext cx="12191985" cy="4578350"/>
          </a:xfrm>
        </p:spPr>
      </p:pic>
      <p:sp>
        <p:nvSpPr>
          <p:cNvPr id="8" name="TextBox 7">
            <a:extLst>
              <a:ext uri="{FF2B5EF4-FFF2-40B4-BE49-F238E27FC236}">
                <a16:creationId xmlns:a16="http://schemas.microsoft.com/office/drawing/2014/main" id="{C9E8FFAF-10D4-5647-55F5-4DBBDD32519A}"/>
              </a:ext>
            </a:extLst>
          </p:cNvPr>
          <p:cNvSpPr txBox="1"/>
          <p:nvPr/>
        </p:nvSpPr>
        <p:spPr>
          <a:xfrm>
            <a:off x="773723" y="4839286"/>
            <a:ext cx="10733649" cy="923330"/>
          </a:xfrm>
          <a:prstGeom prst="rect">
            <a:avLst/>
          </a:prstGeom>
          <a:noFill/>
        </p:spPr>
        <p:txBody>
          <a:bodyPr wrap="square" rtlCol="0">
            <a:spAutoFit/>
          </a:bodyPr>
          <a:lstStyle/>
          <a:p>
            <a:r>
              <a:rPr lang="en-US" dirty="0">
                <a:solidFill>
                  <a:schemeClr val="bg1"/>
                </a:solidFill>
              </a:rPr>
              <a:t>3 Bedroom house, indicates the positive relationship between Average price and year as the R-value is 0.93.</a:t>
            </a:r>
          </a:p>
          <a:p>
            <a:r>
              <a:rPr lang="en-US" dirty="0">
                <a:solidFill>
                  <a:schemeClr val="bg1"/>
                </a:solidFill>
              </a:rPr>
              <a:t>5 Bedroom house, indicates the R-value 0.91 which represents the positive relationship between average price and year.</a:t>
            </a:r>
          </a:p>
        </p:txBody>
      </p:sp>
    </p:spTree>
    <p:extLst>
      <p:ext uri="{BB962C8B-B14F-4D97-AF65-F5344CB8AC3E}">
        <p14:creationId xmlns:p14="http://schemas.microsoft.com/office/powerpoint/2010/main" val="167757959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{BA80A094-2EC7-4B92-ABC8-2690BE6A6605}tf56160789_win32</Template>
  <TotalTime>110</TotalTime>
  <Words>637</Words>
  <Application>Microsoft Macintosh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Bookman Old Style</vt:lpstr>
      <vt:lpstr>Calibri</vt:lpstr>
      <vt:lpstr>Franklin Gothic Book</vt:lpstr>
      <vt:lpstr>Custom</vt:lpstr>
      <vt:lpstr>Nasdaq Real Estate Data Cleaning</vt:lpstr>
      <vt:lpstr>In this project, we’ve gathered Real Estate data from Nasdaq and cleaned it to show linear regression of the Average price of all homes, and condos for a Real Estate tycoon.</vt:lpstr>
      <vt:lpstr>The Real Estate tycoon has also invested in a Freight shipping company and is looking to set up near the four main coasts in the states, so we’ve provided data from Washington, New York, Florida and California.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 looking at all the data, we’ve come to conclusion that the state of California has the highest Value, and greatest Linear  Regression slope of property value increase in the last ten years, making it the ideal state to invest in Real Estate.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Nasdaq Real Estate Data Cleaning</dc:title>
  <dc:creator>alexandru arnautu</dc:creator>
  <cp:lastModifiedBy>Lovepreet Singh</cp:lastModifiedBy>
  <cp:revision>3</cp:revision>
  <dcterms:created xsi:type="dcterms:W3CDTF">2023-10-03T00:33:56Z</dcterms:created>
  <dcterms:modified xsi:type="dcterms:W3CDTF">2023-10-10T03:19:07Z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