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80" r:id="rId8"/>
    <p:sldId id="278" r:id="rId9"/>
    <p:sldId id="281" r:id="rId10"/>
    <p:sldId id="282" r:id="rId11"/>
    <p:sldId id="284" r:id="rId12"/>
    <p:sldId id="285" r:id="rId13"/>
    <p:sldId id="286" r:id="rId14"/>
    <p:sldId id="283" r:id="rId15"/>
    <p:sldId id="260" r:id="rId16"/>
    <p:sldId id="262" r:id="rId17"/>
    <p:sldId id="263" r:id="rId18"/>
    <p:sldId id="264" r:id="rId19"/>
    <p:sldId id="277" r:id="rId20"/>
    <p:sldId id="287" r:id="rId21"/>
    <p:sldId id="272" r:id="rId22"/>
    <p:sldId id="273" r:id="rId23"/>
    <p:sldId id="27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D541B-DC2E-4342-A08E-E4937901D7D6}" v="37" dt="2023-10-07T23:06: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5" autoAdjust="0"/>
    <p:restoredTop sz="94660"/>
  </p:normalViewPr>
  <p:slideViewPr>
    <p:cSldViewPr snapToGrid="0">
      <p:cViewPr varScale="1">
        <p:scale>
          <a:sx n="111" d="100"/>
          <a:sy n="11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09.7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80,'109'2,"117"-5,-202-1,0 0,37-13,-40 10,0 1,1 1,36-3,-58 8,31-1,1-2,44-9,-43 7,0 1,1 1,60 4,-43 0,-29-1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0.7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100 210,'10'-1,"0"0,0 0,0-1,0 0,0-1,-1 0,18-8,63-39,-10 4,-59 36,37-18,-54 26,-1 0,1-1,0 1,-1-1,1 0,-1 0,0 0,0 0,0-1,4-5,-7 9,0-1,0 1,-1-1,1 0,0 1,0-1,0 1,-1-1,1 1,0-1,0 1,-1 0,1-1,0 1,-1-1,1 1,-1 0,1-1,0 1,-1-1,1 1,-1 0,1 0,-1-1,1 1,-1 0,1 0,-1 0,0 0,1 0,-1-1,1 1,-1 0,1 0,-1 0,1 0,-1 1,0-1,0 0,-28-2,27 2,-52-1,-206 5,255-3,0 1,0-1,0 1,0 0,0 0,0 1,1 0,-1-1,1 2,0-1,0 0,0 1,-6 7,2-2,0 0,1 1,0 0,1 0,-5 12,4-7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1.3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80 695,'-1'-11,"0"0,-1 0,-1 0,0 1,0-1,-8-16,-11-40,10 12,6 26,1 0,-4-59,9 73,-1-17,1 0,1-1,2 1,1 0,2 0,18-59,-18 73,-1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2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254 350,'-11'1,"-1"-2,0 1,0-2,0 1,1-2,-20-6,25 7,1-1,0 1,0-1,0-1,0 1,0-1,1 0,-1 0,1 0,0 0,1-1,-1 0,1 0,0 0,-4-6,-3-10,1 0,1 0,1-1,0 0,2-1,0 1,-2-40,7 62,0 0,0 0,0 0,0 1,0-1,0 0,0 0,0 0,0 0,0 0,0 0,-1 0,1 0,0 0,0 0,0 0,0 0,0 0,0 0,0 0,0 0,0 0,0 0,-1 0,1 0,0 0,0 0,0 0,0 0,0-1,0 1,0 0,0 0,0 0,0 0,0 0,0 0,0 0,0 0,-1 0,1 0,0 0,0 0,0 0,0 0,0-1,0 1,0 0,0 0,0 0,0 0,0 0,0 0,0 0,0 0,0 0,0-1,-6 13,-4 17,9-26,1 0,-1-1,1 1,0 0,0 0,0 0,0 0,0 0,1 0,-1-1,1 1,0 0,0 0,0 0,0-1,0 1,0-1,1 1,0-1,-1 1,3 1,-2-3,0 0,0 0,0 0,0 0,0 0,0 0,0-1,0 1,0-1,0 0,0 0,0 1,1-1,-1-1,0 1,0 0,0 0,0-1,0 1,0-1,0 0,0 0,0 1,0-1,0-1,0 1,0 0,3-3,35-25,38-36,-26 20,-40 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6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1 146,'23'-3,"0"0,0-1,0-1,0-2,-1 0,0-1,25-14,60-19,-71 30,51-8,-47 9,-23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3.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95 53,'26'-2,"1"0,30-8,28-2,-284 13,109-2,150-19,-6 15,-30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23.175"/>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674 3,'-1'1,"0"1,1 0,-1-1,0 1,0-1,0 1,0-1,-1 1,1-1,0 0,0 0,-1 1,1-1,-1 0,1 0,-1 0,-3 1,-29 14,8-11,-1 0,0-1,0-2,0-1,0-1,-33-4,-21 1,21 4,-66-2,112 0,-1-1,1 0,0-1,0 0,0-2,-17-6,30 11,1 0,0 0,-1 0,1 0,-1 0,1 0,0 0,-1-1,1 1,0 0,-1 0,1 0,0 0,-1 0,1-1,0 1,-1 0,1 0,0-1,-1 1,1 0,0 0,0-1,-1 1,1 0,0-1,0 1,0 0,0-1,-1 1,1 0,0-1,0 1,0-1,0 1,0 0,0-1,0 1,0 0,0-1,0 1,0-1,0 1,0 0,0-1,1 0,20-6,32 1,890 5,-440 4,-474-2,58 11,-57-6,55 2,1310-9,-1347 3,-1 3,62 14,-57-9,82 5,-84-14,108 9,-122-5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22:27:28.777"/>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0.png"/><Relationship Id="rId18" Type="http://schemas.openxmlformats.org/officeDocument/2006/relationships/customXml" Target="../ink/ink7.xml"/><Relationship Id="rId21" Type="http://schemas.openxmlformats.org/officeDocument/2006/relationships/image" Target="../media/image190.png"/><Relationship Id="rId7" Type="http://schemas.openxmlformats.org/officeDocument/2006/relationships/image" Target="../media/image120.png"/><Relationship Id="rId12" Type="http://schemas.openxmlformats.org/officeDocument/2006/relationships/customXml" Target="../ink/ink4.xml"/><Relationship Id="rId17" Type="http://schemas.openxmlformats.org/officeDocument/2006/relationships/image" Target="../media/image170.png"/><Relationship Id="rId25"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1.xml"/><Relationship Id="rId11" Type="http://schemas.openxmlformats.org/officeDocument/2006/relationships/image" Target="../media/image140.png"/><Relationship Id="rId24" Type="http://schemas.openxmlformats.org/officeDocument/2006/relationships/image" Target="../media/image22.png"/><Relationship Id="rId15" Type="http://schemas.openxmlformats.org/officeDocument/2006/relationships/image" Target="../media/image160.png"/><Relationship Id="rId23" Type="http://schemas.openxmlformats.org/officeDocument/2006/relationships/image" Target="../media/image21.png"/><Relationship Id="rId10" Type="http://schemas.openxmlformats.org/officeDocument/2006/relationships/customXml" Target="../ink/ink3.xml"/><Relationship Id="rId19" Type="http://schemas.openxmlformats.org/officeDocument/2006/relationships/image" Target="../media/image180.png"/><Relationship Id="rId9" Type="http://schemas.openxmlformats.org/officeDocument/2006/relationships/image" Target="../media/image130.png"/><Relationship Id="rId14" Type="http://schemas.openxmlformats.org/officeDocument/2006/relationships/customXml" Target="../ink/ink5.xml"/><Relationship Id="rId22"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38328" y="61127"/>
            <a:ext cx="6253317" cy="3686015"/>
          </a:xfrm>
        </p:spPr>
        <p:txBody>
          <a:bodyPr>
            <a:normAutofit fontScale="90000"/>
          </a:bodyPr>
          <a:lstStyle/>
          <a:p>
            <a:r>
              <a:rPr lang="en-US" dirty="0"/>
              <a:t>Nasdaq </a:t>
            </a:r>
            <a:r>
              <a:rPr lang="en-US" sz="8000" dirty="0"/>
              <a:t>Real Estate Data Cleaning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761257"/>
            <a:ext cx="6269347" cy="1820695"/>
          </a:xfrm>
        </p:spPr>
        <p:txBody>
          <a:bodyPr>
            <a:normAutofit/>
          </a:bodyPr>
          <a:lstStyle/>
          <a:p>
            <a:pPr algn="ctr"/>
            <a:r>
              <a:rPr lang="en-US" dirty="0">
                <a:solidFill>
                  <a:schemeClr val="tx1">
                    <a:lumMod val="85000"/>
                    <a:lumOff val="15000"/>
                  </a:schemeClr>
                </a:solidFill>
              </a:rPr>
              <a:t>Project 1 – Ashli ben, </a:t>
            </a:r>
            <a:r>
              <a:rPr lang="en-US" dirty="0" err="1">
                <a:solidFill>
                  <a:schemeClr val="tx1">
                    <a:lumMod val="85000"/>
                    <a:lumOff val="15000"/>
                  </a:schemeClr>
                </a:solidFill>
              </a:rPr>
              <a:t>lovepreet</a:t>
            </a:r>
            <a:r>
              <a:rPr lang="en-US" dirty="0">
                <a:solidFill>
                  <a:schemeClr val="tx1">
                    <a:lumMod val="85000"/>
                    <a:lumOff val="15000"/>
                  </a:schemeClr>
                </a:solidFill>
              </a:rPr>
              <a:t> </a:t>
            </a:r>
            <a:r>
              <a:rPr lang="en-US" dirty="0" err="1">
                <a:solidFill>
                  <a:schemeClr val="tx1">
                    <a:lumMod val="85000"/>
                    <a:lumOff val="15000"/>
                  </a:schemeClr>
                </a:solidFill>
              </a:rPr>
              <a:t>singh</a:t>
            </a:r>
            <a:r>
              <a:rPr lang="en-US" dirty="0">
                <a:solidFill>
                  <a:schemeClr val="tx1">
                    <a:lumMod val="85000"/>
                    <a:lumOff val="15000"/>
                  </a:schemeClr>
                </a:solidFill>
              </a:rPr>
              <a:t>, </a:t>
            </a:r>
            <a:r>
              <a:rPr lang="en-US" dirty="0" err="1">
                <a:solidFill>
                  <a:schemeClr val="tx1">
                    <a:lumMod val="85000"/>
                    <a:lumOff val="15000"/>
                  </a:schemeClr>
                </a:solidFill>
              </a:rPr>
              <a:t>omar</a:t>
            </a:r>
            <a:r>
              <a:rPr lang="en-US" dirty="0">
                <a:solidFill>
                  <a:schemeClr val="tx1">
                    <a:lumMod val="85000"/>
                    <a:lumOff val="15000"/>
                  </a:schemeClr>
                </a:solidFill>
              </a:rPr>
              <a:t> </a:t>
            </a:r>
            <a:r>
              <a:rPr lang="en-US" dirty="0" err="1">
                <a:solidFill>
                  <a:schemeClr val="tx1">
                    <a:lumMod val="85000"/>
                    <a:lumOff val="15000"/>
                  </a:schemeClr>
                </a:solidFill>
              </a:rPr>
              <a:t>salloum</a:t>
            </a:r>
            <a:r>
              <a:rPr lang="en-US" dirty="0">
                <a:solidFill>
                  <a:schemeClr val="tx1">
                    <a:lumMod val="85000"/>
                    <a:lumOff val="15000"/>
                  </a:schemeClr>
                </a:solidFill>
              </a:rPr>
              <a:t>, alexandru arnautu.</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7A5349-6EFE-FC55-97F4-33C3098A406F}"/>
              </a:ext>
            </a:extLst>
          </p:cNvPr>
          <p:cNvPicPr>
            <a:picLocks noChangeAspect="1"/>
          </p:cNvPicPr>
          <p:nvPr/>
        </p:nvPicPr>
        <p:blipFill>
          <a:blip r:embed="rId2"/>
          <a:stretch>
            <a:fillRect/>
          </a:stretch>
        </p:blipFill>
        <p:spPr>
          <a:xfrm>
            <a:off x="1" y="-1"/>
            <a:ext cx="5289752" cy="3686015"/>
          </a:xfrm>
          <a:prstGeom prst="rect">
            <a:avLst/>
          </a:prstGeom>
        </p:spPr>
      </p:pic>
      <p:pic>
        <p:nvPicPr>
          <p:cNvPr id="8" name="Picture 7">
            <a:extLst>
              <a:ext uri="{FF2B5EF4-FFF2-40B4-BE49-F238E27FC236}">
                <a16:creationId xmlns:a16="http://schemas.microsoft.com/office/drawing/2014/main" id="{6540DAA4-ED2F-2922-9C3A-4199DEADD8FF}"/>
              </a:ext>
            </a:extLst>
          </p:cNvPr>
          <p:cNvPicPr>
            <a:picLocks noChangeAspect="1"/>
          </p:cNvPicPr>
          <p:nvPr/>
        </p:nvPicPr>
        <p:blipFill>
          <a:blip r:embed="rId3"/>
          <a:stretch>
            <a:fillRect/>
          </a:stretch>
        </p:blipFill>
        <p:spPr>
          <a:xfrm>
            <a:off x="1" y="5287112"/>
            <a:ext cx="5289752" cy="1501561"/>
          </a:xfrm>
          <a:prstGeom prst="rect">
            <a:avLst/>
          </a:prstGeom>
        </p:spPr>
      </p:pic>
      <p:pic>
        <p:nvPicPr>
          <p:cNvPr id="5" name="Picture 4">
            <a:extLst>
              <a:ext uri="{FF2B5EF4-FFF2-40B4-BE49-F238E27FC236}">
                <a16:creationId xmlns:a16="http://schemas.microsoft.com/office/drawing/2014/main" id="{0358DD95-CA83-6714-2D68-1491BA4A6FD4}"/>
              </a:ext>
            </a:extLst>
          </p:cNvPr>
          <p:cNvPicPr>
            <a:picLocks noChangeAspect="1"/>
          </p:cNvPicPr>
          <p:nvPr/>
        </p:nvPicPr>
        <p:blipFill>
          <a:blip r:embed="rId4"/>
          <a:stretch>
            <a:fillRect/>
          </a:stretch>
        </p:blipFill>
        <p:spPr>
          <a:xfrm>
            <a:off x="-1" y="3665419"/>
            <a:ext cx="5289751" cy="1621693"/>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4 Bedroom homes and 5+ Bedroom homes in Idaho have also more than tripled in the past ten years. </a:t>
            </a:r>
          </a:p>
          <a:p>
            <a:endParaRPr lang="en-CA" sz="2800" dirty="0">
              <a:latin typeface="+mj-lt"/>
            </a:endParaRPr>
          </a:p>
        </p:txBody>
      </p:sp>
      <p:pic>
        <p:nvPicPr>
          <p:cNvPr id="4" name="Picture 3">
            <a:extLst>
              <a:ext uri="{FF2B5EF4-FFF2-40B4-BE49-F238E27FC236}">
                <a16:creationId xmlns:a16="http://schemas.microsoft.com/office/drawing/2014/main" id="{52002913-A31E-DAEC-2B05-863AEFC39F38}"/>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1AFA020F-DCBE-F334-DD16-00BCF8DD8BFC}"/>
              </a:ext>
            </a:extLst>
          </p:cNvPr>
          <p:cNvPicPr>
            <a:picLocks noChangeAspect="1"/>
          </p:cNvPicPr>
          <p:nvPr/>
        </p:nvPicPr>
        <p:blipFill>
          <a:blip r:embed="rId3"/>
          <a:stretch>
            <a:fillRect/>
          </a:stretch>
        </p:blipFill>
        <p:spPr>
          <a:xfrm>
            <a:off x="6096000" y="14980"/>
            <a:ext cx="6096000" cy="4938020"/>
          </a:xfrm>
          <a:prstGeom prst="rect">
            <a:avLst/>
          </a:prstGeom>
        </p:spPr>
      </p:pic>
    </p:spTree>
    <p:extLst>
      <p:ext uri="{BB962C8B-B14F-4D97-AF65-F5344CB8AC3E}">
        <p14:creationId xmlns:p14="http://schemas.microsoft.com/office/powerpoint/2010/main" val="419152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fontScale="90000"/>
          </a:bodyPr>
          <a:lstStyle/>
          <a:p>
            <a:pPr lvl="0"/>
            <a:r>
              <a:rPr lang="en-US" sz="4800" i="1" dirty="0">
                <a:solidFill>
                  <a:schemeClr val="tx1"/>
                </a:solidFill>
              </a:rPr>
              <a:t>Our Client was extremely satisfied with our data, they then explained how they were investing in a shipping company. We’ve been informed they would also like to invest in real estate connected to states which have a high impact in the shipping industry. We’ve deduced that Texas, California, Ohio and Illinois are the top 4 States in Freight Shipping.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41845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F9BBC643-EEE2-8C46-E26B-F482482B68CE}"/>
              </a:ext>
            </a:extLst>
          </p:cNvPr>
          <p:cNvPicPr>
            <a:picLocks noChangeAspect="1"/>
          </p:cNvPicPr>
          <p:nvPr/>
        </p:nvPicPr>
        <p:blipFill>
          <a:blip r:embed="rId2"/>
          <a:stretch>
            <a:fillRect/>
          </a:stretch>
        </p:blipFill>
        <p:spPr>
          <a:xfrm>
            <a:off x="0" y="0"/>
            <a:ext cx="6096000" cy="4953000"/>
          </a:xfrm>
          <a:prstGeom prst="rect">
            <a:avLst/>
          </a:prstGeom>
        </p:spPr>
      </p:pic>
      <p:pic>
        <p:nvPicPr>
          <p:cNvPr id="5" name="Picture 4">
            <a:extLst>
              <a:ext uri="{FF2B5EF4-FFF2-40B4-BE49-F238E27FC236}">
                <a16:creationId xmlns:a16="http://schemas.microsoft.com/office/drawing/2014/main" id="{60BE4CFA-F040-DEB9-4925-892E209F9697}"/>
              </a:ext>
            </a:extLst>
          </p:cNvPr>
          <p:cNvPicPr>
            <a:picLocks noChangeAspect="1"/>
          </p:cNvPicPr>
          <p:nvPr/>
        </p:nvPicPr>
        <p:blipFill>
          <a:blip r:embed="rId3"/>
          <a:stretch>
            <a:fillRect/>
          </a:stretch>
        </p:blipFill>
        <p:spPr>
          <a:xfrm>
            <a:off x="6096523" y="0"/>
            <a:ext cx="6093936" cy="4934309"/>
          </a:xfrm>
          <a:prstGeom prst="rect">
            <a:avLst/>
          </a:prstGeom>
        </p:spPr>
      </p:pic>
      <p:pic>
        <p:nvPicPr>
          <p:cNvPr id="8" name="Picture 7">
            <a:extLst>
              <a:ext uri="{FF2B5EF4-FFF2-40B4-BE49-F238E27FC236}">
                <a16:creationId xmlns:a16="http://schemas.microsoft.com/office/drawing/2014/main" id="{13D5DD96-2D1C-3B91-3467-8E8846491AEE}"/>
              </a:ext>
            </a:extLst>
          </p:cNvPr>
          <p:cNvPicPr>
            <a:picLocks noChangeAspect="1"/>
          </p:cNvPicPr>
          <p:nvPr/>
        </p:nvPicPr>
        <p:blipFill>
          <a:blip r:embed="rId4"/>
          <a:stretch>
            <a:fillRect/>
          </a:stretch>
        </p:blipFill>
        <p:spPr>
          <a:xfrm>
            <a:off x="4274148" y="3500417"/>
            <a:ext cx="1781424" cy="962159"/>
          </a:xfrm>
          <a:prstGeom prst="rect">
            <a:avLst/>
          </a:prstGeom>
        </p:spPr>
      </p:pic>
      <p:pic>
        <p:nvPicPr>
          <p:cNvPr id="12" name="Picture 11">
            <a:extLst>
              <a:ext uri="{FF2B5EF4-FFF2-40B4-BE49-F238E27FC236}">
                <a16:creationId xmlns:a16="http://schemas.microsoft.com/office/drawing/2014/main" id="{11D0F09C-260C-EC7D-78BE-142D3C4965A4}"/>
              </a:ext>
            </a:extLst>
          </p:cNvPr>
          <p:cNvPicPr>
            <a:picLocks noChangeAspect="1"/>
          </p:cNvPicPr>
          <p:nvPr/>
        </p:nvPicPr>
        <p:blipFill>
          <a:blip r:embed="rId5"/>
          <a:stretch>
            <a:fillRect/>
          </a:stretch>
        </p:blipFill>
        <p:spPr>
          <a:xfrm>
            <a:off x="10378173" y="3527690"/>
            <a:ext cx="1752845" cy="924054"/>
          </a:xfrm>
          <a:prstGeom prst="rect">
            <a:avLst/>
          </a:prstGeom>
        </p:spPr>
      </p:pic>
      <p:sp>
        <p:nvSpPr>
          <p:cNvPr id="15" name="TextBox 14">
            <a:extLst>
              <a:ext uri="{FF2B5EF4-FFF2-40B4-BE49-F238E27FC236}">
                <a16:creationId xmlns:a16="http://schemas.microsoft.com/office/drawing/2014/main" id="{E06E38A1-3ED8-795F-41B4-72A7D780F6A9}"/>
              </a:ext>
            </a:extLst>
          </p:cNvPr>
          <p:cNvSpPr txBox="1"/>
          <p:nvPr/>
        </p:nvSpPr>
        <p:spPr>
          <a:xfrm>
            <a:off x="0" y="4960189"/>
            <a:ext cx="11999343" cy="1384995"/>
          </a:xfrm>
          <a:prstGeom prst="rect">
            <a:avLst/>
          </a:prstGeom>
          <a:noFill/>
        </p:spPr>
        <p:txBody>
          <a:bodyPr wrap="square" rtlCol="0">
            <a:spAutoFit/>
          </a:bodyPr>
          <a:lstStyle/>
          <a:p>
            <a:r>
              <a:rPr lang="en-CA" sz="2800" dirty="0">
                <a:solidFill>
                  <a:schemeClr val="bg1"/>
                </a:solidFill>
                <a:latin typeface="+mj-lt"/>
              </a:rPr>
              <a:t>In the state of Texas, we can see that the price of Condos and the rest of the Home types have doubled in the past ten years. With an R-squared value of .8 and .9, our data is reliable. </a:t>
            </a:r>
          </a:p>
        </p:txBody>
      </p:sp>
    </p:spTree>
    <p:extLst>
      <p:ext uri="{BB962C8B-B14F-4D97-AF65-F5344CB8AC3E}">
        <p14:creationId xmlns:p14="http://schemas.microsoft.com/office/powerpoint/2010/main" val="206846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39DA9398-3336-7751-C87E-A5330DB70A1A}"/>
                  </a:ext>
                </a:extLst>
              </p14:cNvPr>
              <p14:cNvContentPartPr/>
              <p14:nvPr/>
            </p14:nvContentPartPr>
            <p14:xfrm>
              <a:off x="18324" y="-74775"/>
              <a:ext cx="350280" cy="29880"/>
            </p14:xfrm>
          </p:contentPart>
        </mc:Choice>
        <mc:Fallback xmlns="">
          <p:pic>
            <p:nvPicPr>
              <p:cNvPr id="13" name="Ink 12">
                <a:extLst>
                  <a:ext uri="{FF2B5EF4-FFF2-40B4-BE49-F238E27FC236}">
                    <a16:creationId xmlns:a16="http://schemas.microsoft.com/office/drawing/2014/main" id="{39DA9398-3336-7751-C87E-A5330DB70A1A}"/>
                  </a:ext>
                </a:extLst>
              </p:cNvPr>
              <p:cNvPicPr/>
              <p:nvPr/>
            </p:nvPicPr>
            <p:blipFill>
              <a:blip r:embed="rId7"/>
              <a:stretch>
                <a:fillRect/>
              </a:stretch>
            </p:blipFill>
            <p:spPr>
              <a:xfrm>
                <a:off x="-35676" y="-182775"/>
                <a:ext cx="457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AEAC492-7D5B-9836-04EA-78D01B523588}"/>
                  </a:ext>
                </a:extLst>
              </p14:cNvPr>
              <p14:cNvContentPartPr/>
              <p14:nvPr/>
            </p14:nvContentPartPr>
            <p14:xfrm>
              <a:off x="65855" y="-75495"/>
              <a:ext cx="174960" cy="75600"/>
            </p14:xfrm>
          </p:contentPart>
        </mc:Choice>
        <mc:Fallback xmlns="">
          <p:pic>
            <p:nvPicPr>
              <p:cNvPr id="14" name="Ink 13">
                <a:extLst>
                  <a:ext uri="{FF2B5EF4-FFF2-40B4-BE49-F238E27FC236}">
                    <a16:creationId xmlns:a16="http://schemas.microsoft.com/office/drawing/2014/main" id="{3AEAC492-7D5B-9836-04EA-78D01B523588}"/>
                  </a:ext>
                </a:extLst>
              </p:cNvPr>
              <p:cNvPicPr/>
              <p:nvPr/>
            </p:nvPicPr>
            <p:blipFill>
              <a:blip r:embed="rId9"/>
              <a:stretch>
                <a:fillRect/>
              </a:stretch>
            </p:blipFill>
            <p:spPr>
              <a:xfrm>
                <a:off x="11855" y="-183135"/>
                <a:ext cx="282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A18CA75-E53B-DE67-920D-AB9CFCFB7BF0}"/>
                  </a:ext>
                </a:extLst>
              </p14:cNvPr>
              <p14:cNvContentPartPr/>
              <p14:nvPr/>
            </p14:nvContentPartPr>
            <p14:xfrm>
              <a:off x="44975" y="-176295"/>
              <a:ext cx="28800" cy="250560"/>
            </p14:xfrm>
          </p:contentPart>
        </mc:Choice>
        <mc:Fallback xmlns="">
          <p:pic>
            <p:nvPicPr>
              <p:cNvPr id="15" name="Ink 14">
                <a:extLst>
                  <a:ext uri="{FF2B5EF4-FFF2-40B4-BE49-F238E27FC236}">
                    <a16:creationId xmlns:a16="http://schemas.microsoft.com/office/drawing/2014/main" id="{FA18CA75-E53B-DE67-920D-AB9CFCFB7BF0}"/>
                  </a:ext>
                </a:extLst>
              </p:cNvPr>
              <p:cNvPicPr/>
              <p:nvPr/>
            </p:nvPicPr>
            <p:blipFill>
              <a:blip r:embed="rId11"/>
              <a:stretch>
                <a:fillRect/>
              </a:stretch>
            </p:blipFill>
            <p:spPr>
              <a:xfrm>
                <a:off x="-8665" y="-283935"/>
                <a:ext cx="1364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DE423D7-38E0-E4D9-682C-63098B6691F8}"/>
                  </a:ext>
                </a:extLst>
              </p14:cNvPr>
              <p14:cNvContentPartPr/>
              <p14:nvPr/>
            </p14:nvContentPartPr>
            <p14:xfrm>
              <a:off x="-8305" y="2985"/>
              <a:ext cx="94680" cy="126360"/>
            </p14:xfrm>
          </p:contentPart>
        </mc:Choice>
        <mc:Fallback xmlns="">
          <p:pic>
            <p:nvPicPr>
              <p:cNvPr id="16" name="Ink 15">
                <a:extLst>
                  <a:ext uri="{FF2B5EF4-FFF2-40B4-BE49-F238E27FC236}">
                    <a16:creationId xmlns:a16="http://schemas.microsoft.com/office/drawing/2014/main" id="{5DE423D7-38E0-E4D9-682C-63098B6691F8}"/>
                  </a:ext>
                </a:extLst>
              </p:cNvPr>
              <p:cNvPicPr/>
              <p:nvPr/>
            </p:nvPicPr>
            <p:blipFill>
              <a:blip r:embed="rId13"/>
              <a:stretch>
                <a:fillRect/>
              </a:stretch>
            </p:blipFill>
            <p:spPr>
              <a:xfrm>
                <a:off x="-61945" y="-104655"/>
                <a:ext cx="2023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6F53A97-C48C-C0C9-E956-9F2F91A16C49}"/>
                  </a:ext>
                </a:extLst>
              </p14:cNvPr>
              <p14:cNvContentPartPr/>
              <p14:nvPr/>
            </p14:nvContentPartPr>
            <p14:xfrm>
              <a:off x="73662" y="-52455"/>
              <a:ext cx="177840" cy="52560"/>
            </p14:xfrm>
          </p:contentPart>
        </mc:Choice>
        <mc:Fallback xmlns="">
          <p:pic>
            <p:nvPicPr>
              <p:cNvPr id="17" name="Ink 16">
                <a:extLst>
                  <a:ext uri="{FF2B5EF4-FFF2-40B4-BE49-F238E27FC236}">
                    <a16:creationId xmlns:a16="http://schemas.microsoft.com/office/drawing/2014/main" id="{36F53A97-C48C-C0C9-E956-9F2F91A16C49}"/>
                  </a:ext>
                </a:extLst>
              </p:cNvPr>
              <p:cNvPicPr/>
              <p:nvPr/>
            </p:nvPicPr>
            <p:blipFill>
              <a:blip r:embed="rId15"/>
              <a:stretch>
                <a:fillRect/>
              </a:stretch>
            </p:blipFill>
            <p:spPr>
              <a:xfrm>
                <a:off x="20022" y="-160455"/>
                <a:ext cx="285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38EDB3-B5D9-A803-078A-5BF86C7BD3BE}"/>
                  </a:ext>
                </a:extLst>
              </p14:cNvPr>
              <p14:cNvContentPartPr/>
              <p14:nvPr/>
            </p14:nvContentPartPr>
            <p14:xfrm>
              <a:off x="141342" y="-74415"/>
              <a:ext cx="104400" cy="19080"/>
            </p14:xfrm>
          </p:contentPart>
        </mc:Choice>
        <mc:Fallback xmlns="">
          <p:pic>
            <p:nvPicPr>
              <p:cNvPr id="18" name="Ink 17">
                <a:extLst>
                  <a:ext uri="{FF2B5EF4-FFF2-40B4-BE49-F238E27FC236}">
                    <a16:creationId xmlns:a16="http://schemas.microsoft.com/office/drawing/2014/main" id="{8B38EDB3-B5D9-A803-078A-5BF86C7BD3BE}"/>
                  </a:ext>
                </a:extLst>
              </p:cNvPr>
              <p:cNvPicPr/>
              <p:nvPr/>
            </p:nvPicPr>
            <p:blipFill>
              <a:blip r:embed="rId17"/>
              <a:stretch>
                <a:fillRect/>
              </a:stretch>
            </p:blipFill>
            <p:spPr>
              <a:xfrm>
                <a:off x="87702" y="-182415"/>
                <a:ext cx="212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C4E1888C-A840-9686-6DA0-EFA532A05C20}"/>
                  </a:ext>
                </a:extLst>
              </p14:cNvPr>
              <p14:cNvContentPartPr/>
              <p14:nvPr/>
            </p14:nvContentPartPr>
            <p14:xfrm>
              <a:off x="3332022" y="-38022"/>
              <a:ext cx="1361520" cy="34920"/>
            </p14:xfrm>
          </p:contentPart>
        </mc:Choice>
        <mc:Fallback xmlns="">
          <p:pic>
            <p:nvPicPr>
              <p:cNvPr id="26" name="Ink 25">
                <a:extLst>
                  <a:ext uri="{FF2B5EF4-FFF2-40B4-BE49-F238E27FC236}">
                    <a16:creationId xmlns:a16="http://schemas.microsoft.com/office/drawing/2014/main" id="{C4E1888C-A840-9686-6DA0-EFA532A05C20}"/>
                  </a:ext>
                </a:extLst>
              </p:cNvPr>
              <p:cNvPicPr/>
              <p:nvPr/>
            </p:nvPicPr>
            <p:blipFill>
              <a:blip r:embed="rId19"/>
              <a:stretch>
                <a:fillRect/>
              </a:stretch>
            </p:blipFill>
            <p:spPr>
              <a:xfrm>
                <a:off x="3296382" y="-110022"/>
                <a:ext cx="1433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B26DAA6-00BB-C4E5-41C1-FB1895275472}"/>
                  </a:ext>
                </a:extLst>
              </p14:cNvPr>
              <p14:cNvContentPartPr/>
              <p14:nvPr/>
            </p14:nvContentPartPr>
            <p14:xfrm>
              <a:off x="506382" y="-222"/>
              <a:ext cx="1800" cy="360"/>
            </p14:xfrm>
          </p:contentPart>
        </mc:Choice>
        <mc:Fallback xmlns="">
          <p:pic>
            <p:nvPicPr>
              <p:cNvPr id="31" name="Ink 30">
                <a:extLst>
                  <a:ext uri="{FF2B5EF4-FFF2-40B4-BE49-F238E27FC236}">
                    <a16:creationId xmlns:a16="http://schemas.microsoft.com/office/drawing/2014/main" id="{5B26DAA6-00BB-C4E5-41C1-FB1895275472}"/>
                  </a:ext>
                </a:extLst>
              </p:cNvPr>
              <p:cNvPicPr/>
              <p:nvPr/>
            </p:nvPicPr>
            <p:blipFill>
              <a:blip r:embed="rId21"/>
              <a:stretch>
                <a:fillRect/>
              </a:stretch>
            </p:blipFill>
            <p:spPr>
              <a:xfrm>
                <a:off x="500262" y="-6342"/>
                <a:ext cx="14040" cy="12600"/>
              </a:xfrm>
              <a:prstGeom prst="rect">
                <a:avLst/>
              </a:prstGeom>
            </p:spPr>
          </p:pic>
        </mc:Fallback>
      </mc:AlternateContent>
      <p:pic>
        <p:nvPicPr>
          <p:cNvPr id="3" name="Picture 2">
            <a:extLst>
              <a:ext uri="{FF2B5EF4-FFF2-40B4-BE49-F238E27FC236}">
                <a16:creationId xmlns:a16="http://schemas.microsoft.com/office/drawing/2014/main" id="{1A8F5267-D5AE-0568-D917-73550D1C471C}"/>
              </a:ext>
            </a:extLst>
          </p:cNvPr>
          <p:cNvPicPr>
            <a:picLocks noChangeAspect="1"/>
          </p:cNvPicPr>
          <p:nvPr/>
        </p:nvPicPr>
        <p:blipFill>
          <a:blip r:embed="rId22"/>
          <a:stretch>
            <a:fillRect/>
          </a:stretch>
        </p:blipFill>
        <p:spPr>
          <a:xfrm>
            <a:off x="-1541" y="2551"/>
            <a:ext cx="6093941" cy="4940386"/>
          </a:xfrm>
          <a:prstGeom prst="rect">
            <a:avLst/>
          </a:prstGeom>
        </p:spPr>
      </p:pic>
      <p:pic>
        <p:nvPicPr>
          <p:cNvPr id="7" name="Picture 6">
            <a:extLst>
              <a:ext uri="{FF2B5EF4-FFF2-40B4-BE49-F238E27FC236}">
                <a16:creationId xmlns:a16="http://schemas.microsoft.com/office/drawing/2014/main" id="{E67FF8C7-370A-39E7-2A06-0353301190D5}"/>
              </a:ext>
            </a:extLst>
          </p:cNvPr>
          <p:cNvPicPr>
            <a:picLocks noChangeAspect="1"/>
          </p:cNvPicPr>
          <p:nvPr/>
        </p:nvPicPr>
        <p:blipFill>
          <a:blip r:embed="rId23"/>
          <a:stretch>
            <a:fillRect/>
          </a:stretch>
        </p:blipFill>
        <p:spPr>
          <a:xfrm>
            <a:off x="4198960" y="3585111"/>
            <a:ext cx="1810003" cy="895475"/>
          </a:xfrm>
          <a:prstGeom prst="rect">
            <a:avLst/>
          </a:prstGeom>
        </p:spPr>
      </p:pic>
      <p:pic>
        <p:nvPicPr>
          <p:cNvPr id="11" name="Picture 10">
            <a:extLst>
              <a:ext uri="{FF2B5EF4-FFF2-40B4-BE49-F238E27FC236}">
                <a16:creationId xmlns:a16="http://schemas.microsoft.com/office/drawing/2014/main" id="{B78FAAF3-15F9-5A08-6FDC-94093F8F268C}"/>
              </a:ext>
            </a:extLst>
          </p:cNvPr>
          <p:cNvPicPr>
            <a:picLocks noChangeAspect="1"/>
          </p:cNvPicPr>
          <p:nvPr/>
        </p:nvPicPr>
        <p:blipFill>
          <a:blip r:embed="rId24"/>
          <a:stretch>
            <a:fillRect/>
          </a:stretch>
        </p:blipFill>
        <p:spPr>
          <a:xfrm>
            <a:off x="6092399" y="0"/>
            <a:ext cx="6107407" cy="4949898"/>
          </a:xfrm>
          <a:prstGeom prst="rect">
            <a:avLst/>
          </a:prstGeom>
        </p:spPr>
      </p:pic>
      <p:pic>
        <p:nvPicPr>
          <p:cNvPr id="19" name="Picture 18">
            <a:extLst>
              <a:ext uri="{FF2B5EF4-FFF2-40B4-BE49-F238E27FC236}">
                <a16:creationId xmlns:a16="http://schemas.microsoft.com/office/drawing/2014/main" id="{FF37E09F-9A12-400E-B174-1D4CD1CBA3A8}"/>
              </a:ext>
            </a:extLst>
          </p:cNvPr>
          <p:cNvPicPr>
            <a:picLocks noChangeAspect="1"/>
          </p:cNvPicPr>
          <p:nvPr/>
        </p:nvPicPr>
        <p:blipFill>
          <a:blip r:embed="rId25"/>
          <a:stretch>
            <a:fillRect/>
          </a:stretch>
        </p:blipFill>
        <p:spPr>
          <a:xfrm>
            <a:off x="10363885" y="3544942"/>
            <a:ext cx="1781424" cy="924054"/>
          </a:xfrm>
          <a:prstGeom prst="rect">
            <a:avLst/>
          </a:prstGeom>
        </p:spPr>
      </p:pic>
      <p:sp>
        <p:nvSpPr>
          <p:cNvPr id="20" name="TextBox 19">
            <a:extLst>
              <a:ext uri="{FF2B5EF4-FFF2-40B4-BE49-F238E27FC236}">
                <a16:creationId xmlns:a16="http://schemas.microsoft.com/office/drawing/2014/main" id="{0C1DB08E-3263-E470-5644-1C5E67A98910}"/>
              </a:ext>
            </a:extLst>
          </p:cNvPr>
          <p:cNvSpPr txBox="1"/>
          <p:nvPr/>
        </p:nvSpPr>
        <p:spPr>
          <a:xfrm>
            <a:off x="7603" y="4942937"/>
            <a:ext cx="12188952" cy="1384995"/>
          </a:xfrm>
          <a:prstGeom prst="rect">
            <a:avLst/>
          </a:prstGeom>
          <a:noFill/>
        </p:spPr>
        <p:txBody>
          <a:bodyPr wrap="square" rtlCol="0">
            <a:spAutoFit/>
          </a:bodyPr>
          <a:lstStyle/>
          <a:p>
            <a:r>
              <a:rPr lang="en-CA" sz="2800" dirty="0">
                <a:solidFill>
                  <a:schemeClr val="bg1"/>
                </a:solidFill>
                <a:latin typeface="+mj-lt"/>
              </a:rPr>
              <a:t>In the state of California, we can see that the price of all home types, and condos, have more than doubled in the past ten years. With an R-squared value of .9, our information is reliable.</a:t>
            </a:r>
          </a:p>
        </p:txBody>
      </p:sp>
    </p:spTree>
    <p:extLst>
      <p:ext uri="{BB962C8B-B14F-4D97-AF65-F5344CB8AC3E}">
        <p14:creationId xmlns:p14="http://schemas.microsoft.com/office/powerpoint/2010/main" val="379844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21F8232D-197A-33AC-C2CA-030BEEF6D9D5}"/>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823FDC66-AB83-0715-4610-A845C9EA0157}"/>
              </a:ext>
            </a:extLst>
          </p:cNvPr>
          <p:cNvPicPr>
            <a:picLocks noChangeAspect="1"/>
          </p:cNvPicPr>
          <p:nvPr/>
        </p:nvPicPr>
        <p:blipFill>
          <a:blip r:embed="rId3"/>
          <a:stretch>
            <a:fillRect/>
          </a:stretch>
        </p:blipFill>
        <p:spPr>
          <a:xfrm>
            <a:off x="6095999" y="-1"/>
            <a:ext cx="6094459" cy="4934309"/>
          </a:xfrm>
          <a:prstGeom prst="rect">
            <a:avLst/>
          </a:prstGeom>
        </p:spPr>
      </p:pic>
      <p:sp>
        <p:nvSpPr>
          <p:cNvPr id="9" name="TextBox 8">
            <a:extLst>
              <a:ext uri="{FF2B5EF4-FFF2-40B4-BE49-F238E27FC236}">
                <a16:creationId xmlns:a16="http://schemas.microsoft.com/office/drawing/2014/main" id="{4485B2E6-036D-90AD-C84D-9C20FC17249A}"/>
              </a:ext>
            </a:extLst>
          </p:cNvPr>
          <p:cNvSpPr txBox="1"/>
          <p:nvPr/>
        </p:nvSpPr>
        <p:spPr>
          <a:xfrm>
            <a:off x="0" y="4934308"/>
            <a:ext cx="12188952" cy="1384995"/>
          </a:xfrm>
          <a:prstGeom prst="rect">
            <a:avLst/>
          </a:prstGeom>
          <a:noFill/>
        </p:spPr>
        <p:txBody>
          <a:bodyPr wrap="square" rtlCol="0">
            <a:spAutoFit/>
          </a:bodyPr>
          <a:lstStyle/>
          <a:p>
            <a:r>
              <a:rPr lang="en-CA" sz="2800" dirty="0">
                <a:solidFill>
                  <a:schemeClr val="bg1"/>
                </a:solidFill>
                <a:latin typeface="+mj-lt"/>
              </a:rPr>
              <a:t>In the state of Ohio, we can clearly see that the prices of All home types and Condos have nearly doubled in the last ten years. With an R-squared value of .9, our data is reliable. </a:t>
            </a:r>
          </a:p>
        </p:txBody>
      </p:sp>
      <p:pic>
        <p:nvPicPr>
          <p:cNvPr id="13" name="Picture 12">
            <a:extLst>
              <a:ext uri="{FF2B5EF4-FFF2-40B4-BE49-F238E27FC236}">
                <a16:creationId xmlns:a16="http://schemas.microsoft.com/office/drawing/2014/main" id="{669DBB50-00D0-C502-0881-000C2D48A57E}"/>
              </a:ext>
            </a:extLst>
          </p:cNvPr>
          <p:cNvPicPr>
            <a:picLocks noChangeAspect="1"/>
          </p:cNvPicPr>
          <p:nvPr/>
        </p:nvPicPr>
        <p:blipFill>
          <a:blip r:embed="rId4"/>
          <a:stretch>
            <a:fillRect/>
          </a:stretch>
        </p:blipFill>
        <p:spPr>
          <a:xfrm>
            <a:off x="4228703" y="3531553"/>
            <a:ext cx="1819529" cy="933580"/>
          </a:xfrm>
          <a:prstGeom prst="rect">
            <a:avLst/>
          </a:prstGeom>
        </p:spPr>
      </p:pic>
      <p:pic>
        <p:nvPicPr>
          <p:cNvPr id="15" name="Picture 14">
            <a:extLst>
              <a:ext uri="{FF2B5EF4-FFF2-40B4-BE49-F238E27FC236}">
                <a16:creationId xmlns:a16="http://schemas.microsoft.com/office/drawing/2014/main" id="{83E3FE0D-2FC2-8223-9AF4-82120A3DAFC4}"/>
              </a:ext>
            </a:extLst>
          </p:cNvPr>
          <p:cNvPicPr>
            <a:picLocks noChangeAspect="1"/>
          </p:cNvPicPr>
          <p:nvPr/>
        </p:nvPicPr>
        <p:blipFill>
          <a:blip r:embed="rId5"/>
          <a:stretch>
            <a:fillRect/>
          </a:stretch>
        </p:blipFill>
        <p:spPr>
          <a:xfrm>
            <a:off x="10382938" y="3559232"/>
            <a:ext cx="1743318" cy="895475"/>
          </a:xfrm>
          <a:prstGeom prst="rect">
            <a:avLst/>
          </a:prstGeom>
        </p:spPr>
      </p:pic>
    </p:spTree>
    <p:extLst>
      <p:ext uri="{BB962C8B-B14F-4D97-AF65-F5344CB8AC3E}">
        <p14:creationId xmlns:p14="http://schemas.microsoft.com/office/powerpoint/2010/main" val="353537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DCDAC923-CA1D-E165-F10E-3E4CD9DCB7B1}"/>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FE73A1D0-F5E4-7F42-C031-668CEC64802D}"/>
              </a:ext>
            </a:extLst>
          </p:cNvPr>
          <p:cNvPicPr>
            <a:picLocks noChangeAspect="1"/>
          </p:cNvPicPr>
          <p:nvPr/>
        </p:nvPicPr>
        <p:blipFill>
          <a:blip r:embed="rId3"/>
          <a:stretch>
            <a:fillRect/>
          </a:stretch>
        </p:blipFill>
        <p:spPr>
          <a:xfrm>
            <a:off x="4269772" y="3611890"/>
            <a:ext cx="1771897" cy="876422"/>
          </a:xfrm>
          <a:prstGeom prst="rect">
            <a:avLst/>
          </a:prstGeom>
        </p:spPr>
      </p:pic>
      <p:pic>
        <p:nvPicPr>
          <p:cNvPr id="12" name="Picture 11">
            <a:extLst>
              <a:ext uri="{FF2B5EF4-FFF2-40B4-BE49-F238E27FC236}">
                <a16:creationId xmlns:a16="http://schemas.microsoft.com/office/drawing/2014/main" id="{1CC672DE-0185-872D-BF2F-FE3B7F2CF751}"/>
              </a:ext>
            </a:extLst>
          </p:cNvPr>
          <p:cNvPicPr>
            <a:picLocks noChangeAspect="1"/>
          </p:cNvPicPr>
          <p:nvPr/>
        </p:nvPicPr>
        <p:blipFill>
          <a:blip r:embed="rId4"/>
          <a:stretch>
            <a:fillRect/>
          </a:stretch>
        </p:blipFill>
        <p:spPr>
          <a:xfrm>
            <a:off x="6096000" y="0"/>
            <a:ext cx="6096000" cy="4968815"/>
          </a:xfrm>
          <a:prstGeom prst="rect">
            <a:avLst/>
          </a:prstGeom>
        </p:spPr>
      </p:pic>
      <p:pic>
        <p:nvPicPr>
          <p:cNvPr id="14" name="Picture 13">
            <a:extLst>
              <a:ext uri="{FF2B5EF4-FFF2-40B4-BE49-F238E27FC236}">
                <a16:creationId xmlns:a16="http://schemas.microsoft.com/office/drawing/2014/main" id="{B6363FE7-4362-F599-7FDF-AA9F3B6742CF}"/>
              </a:ext>
            </a:extLst>
          </p:cNvPr>
          <p:cNvPicPr>
            <a:picLocks noChangeAspect="1"/>
          </p:cNvPicPr>
          <p:nvPr/>
        </p:nvPicPr>
        <p:blipFill>
          <a:blip r:embed="rId5"/>
          <a:stretch>
            <a:fillRect/>
          </a:stretch>
        </p:blipFill>
        <p:spPr>
          <a:xfrm>
            <a:off x="10396327" y="3571721"/>
            <a:ext cx="1733792" cy="905001"/>
          </a:xfrm>
          <a:prstGeom prst="rect">
            <a:avLst/>
          </a:prstGeom>
        </p:spPr>
      </p:pic>
      <p:sp>
        <p:nvSpPr>
          <p:cNvPr id="15" name="TextBox 14">
            <a:extLst>
              <a:ext uri="{FF2B5EF4-FFF2-40B4-BE49-F238E27FC236}">
                <a16:creationId xmlns:a16="http://schemas.microsoft.com/office/drawing/2014/main" id="{8B6B066B-C4C7-8300-03C4-6DE18727E73D}"/>
              </a:ext>
            </a:extLst>
          </p:cNvPr>
          <p:cNvSpPr txBox="1"/>
          <p:nvPr/>
        </p:nvSpPr>
        <p:spPr>
          <a:xfrm>
            <a:off x="0" y="4953000"/>
            <a:ext cx="12188952" cy="1384995"/>
          </a:xfrm>
          <a:prstGeom prst="rect">
            <a:avLst/>
          </a:prstGeom>
          <a:noFill/>
        </p:spPr>
        <p:txBody>
          <a:bodyPr wrap="square" rtlCol="0">
            <a:spAutoFit/>
          </a:bodyPr>
          <a:lstStyle/>
          <a:p>
            <a:r>
              <a:rPr lang="en-CA" sz="2800" dirty="0">
                <a:solidFill>
                  <a:schemeClr val="bg1"/>
                </a:solidFill>
                <a:latin typeface="+mj-lt"/>
              </a:rPr>
              <a:t>In the state of Illinois, we can clearly observe that the prices of All home types and Condos have nearly doubled in the past ten years. With an R-squared value of .9, we know our data is reliable. </a:t>
            </a:r>
          </a:p>
        </p:txBody>
      </p:sp>
    </p:spTree>
    <p:extLst>
      <p:ext uri="{BB962C8B-B14F-4D97-AF65-F5344CB8AC3E}">
        <p14:creationId xmlns:p14="http://schemas.microsoft.com/office/powerpoint/2010/main" val="2072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6"/>
            <a:ext cx="11257472" cy="4399516"/>
          </a:xfrm>
        </p:spPr>
        <p:txBody>
          <a:bodyPr anchor="ctr">
            <a:normAutofit fontScale="90000"/>
          </a:bodyPr>
          <a:lstStyle/>
          <a:p>
            <a:pPr lvl="0"/>
            <a:r>
              <a:rPr lang="en-US" sz="4800" i="1" dirty="0">
                <a:solidFill>
                  <a:schemeClr val="tx1"/>
                </a:solidFill>
              </a:rPr>
              <a:t>After looking at all the data, we’ve come to the conclusion that the state of California has the highest Value, and greatest Linear  Regression slope of property value increase in the last ten years, making it the ideal state to invest in Real Estate for our clients Freight Shipping interests. </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49409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553484"/>
            <a:ext cx="11257472" cy="4399516"/>
          </a:xfrm>
        </p:spPr>
        <p:txBody>
          <a:bodyPr anchor="ctr">
            <a:normAutofit fontScale="90000"/>
          </a:bodyPr>
          <a:lstStyle/>
          <a:p>
            <a:pPr lvl="0"/>
            <a:r>
              <a:rPr lang="en-US" sz="4800" i="1" dirty="0">
                <a:solidFill>
                  <a:schemeClr val="tx1"/>
                </a:solidFill>
              </a:rPr>
              <a:t>Our client has never been happier, so much so that they have stated they would like to move their family to the States. They have asked us to explore the top two safest States and inform them which would be the better investment. We’ve deduced that Maine and New Hampshire are the top two safest States.</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47675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a line and a line&#10;&#10;Description automatically generated with medium confidence">
            <a:extLst>
              <a:ext uri="{FF2B5EF4-FFF2-40B4-BE49-F238E27FC236}">
                <a16:creationId xmlns:a16="http://schemas.microsoft.com/office/drawing/2014/main" id="{96F6F1AA-5E58-1CC1-FF7B-57938B036C26}"/>
              </a:ext>
            </a:extLst>
          </p:cNvPr>
          <p:cNvPicPr>
            <a:picLocks noChangeAspect="1"/>
          </p:cNvPicPr>
          <p:nvPr/>
        </p:nvPicPr>
        <p:blipFill rotWithShape="1">
          <a:blip r:embed="rId2">
            <a:extLst>
              <a:ext uri="{28A0092B-C50C-407E-A947-70E740481C1C}">
                <a14:useLocalDpi xmlns:a14="http://schemas.microsoft.com/office/drawing/2010/main" val="0"/>
              </a:ext>
            </a:extLst>
          </a:blip>
          <a:srcRect t="2692"/>
          <a:stretch/>
        </p:blipFill>
        <p:spPr>
          <a:xfrm>
            <a:off x="759655" y="886265"/>
            <a:ext cx="9852079" cy="2542736"/>
          </a:xfrm>
          <a:prstGeom prst="rect">
            <a:avLst/>
          </a:prstGeom>
        </p:spPr>
      </p:pic>
      <p:pic>
        <p:nvPicPr>
          <p:cNvPr id="5" name="Picture 4" descr="A graph with a line and a line graph&#10;&#10;Description automatically generated with medium confidence">
            <a:extLst>
              <a:ext uri="{FF2B5EF4-FFF2-40B4-BE49-F238E27FC236}">
                <a16:creationId xmlns:a16="http://schemas.microsoft.com/office/drawing/2014/main" id="{84EC855B-8725-927E-531B-85F058B89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07" y="4058531"/>
            <a:ext cx="9533985" cy="2310618"/>
          </a:xfrm>
          <a:prstGeom prst="rect">
            <a:avLst/>
          </a:prstGeom>
        </p:spPr>
      </p:pic>
      <p:sp>
        <p:nvSpPr>
          <p:cNvPr id="7" name="TextBox 6">
            <a:extLst>
              <a:ext uri="{FF2B5EF4-FFF2-40B4-BE49-F238E27FC236}">
                <a16:creationId xmlns:a16="http://schemas.microsoft.com/office/drawing/2014/main" id="{4F1851AE-CD42-9EFE-D816-BC8BE562FA1D}"/>
              </a:ext>
            </a:extLst>
          </p:cNvPr>
          <p:cNvSpPr txBox="1"/>
          <p:nvPr/>
        </p:nvSpPr>
        <p:spPr>
          <a:xfrm>
            <a:off x="3026811" y="304185"/>
            <a:ext cx="5511702" cy="369332"/>
          </a:xfrm>
          <a:prstGeom prst="rect">
            <a:avLst/>
          </a:prstGeom>
          <a:noFill/>
        </p:spPr>
        <p:txBody>
          <a:bodyPr wrap="none" rtlCol="0">
            <a:spAutoFit/>
          </a:bodyPr>
          <a:lstStyle/>
          <a:p>
            <a:r>
              <a:rPr lang="en-US" dirty="0">
                <a:solidFill>
                  <a:schemeClr val="bg1"/>
                </a:solidFill>
                <a:highlight>
                  <a:srgbClr val="000000"/>
                </a:highlight>
              </a:rPr>
              <a:t>New Hampshire: 1 Bedroom and Condos (2012-2022) </a:t>
            </a:r>
          </a:p>
        </p:txBody>
      </p:sp>
      <p:sp>
        <p:nvSpPr>
          <p:cNvPr id="8" name="TextBox 7">
            <a:extLst>
              <a:ext uri="{FF2B5EF4-FFF2-40B4-BE49-F238E27FC236}">
                <a16:creationId xmlns:a16="http://schemas.microsoft.com/office/drawing/2014/main" id="{5AC32F14-1364-547C-64B7-C85E72C48AC3}"/>
              </a:ext>
            </a:extLst>
          </p:cNvPr>
          <p:cNvSpPr txBox="1"/>
          <p:nvPr/>
        </p:nvSpPr>
        <p:spPr>
          <a:xfrm>
            <a:off x="3493477" y="3611758"/>
            <a:ext cx="4578369" cy="646331"/>
          </a:xfrm>
          <a:prstGeom prst="rect">
            <a:avLst/>
          </a:prstGeom>
          <a:noFill/>
        </p:spPr>
        <p:txBody>
          <a:bodyPr wrap="none" rtlCol="0">
            <a:spAutoFit/>
          </a:bodyPr>
          <a:lstStyle/>
          <a:p>
            <a:r>
              <a:rPr lang="en-US" dirty="0">
                <a:solidFill>
                  <a:schemeClr val="bg1"/>
                </a:solidFill>
                <a:highlight>
                  <a:srgbClr val="000000"/>
                </a:highlight>
              </a:rPr>
              <a:t>Maine: 1 Bedroom and Condos (2012-2022) </a:t>
            </a:r>
          </a:p>
          <a:p>
            <a:endParaRPr lang="en-US" dirty="0"/>
          </a:p>
        </p:txBody>
      </p:sp>
    </p:spTree>
    <p:extLst>
      <p:ext uri="{BB962C8B-B14F-4D97-AF65-F5344CB8AC3E}">
        <p14:creationId xmlns:p14="http://schemas.microsoft.com/office/powerpoint/2010/main" val="263878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AA85570-6F99-9EBB-F75C-7A2BAF3C3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850509"/>
            <a:ext cx="10306600" cy="2463503"/>
          </a:xfrm>
          <a:prstGeom prst="rect">
            <a:avLst/>
          </a:prstGeom>
        </p:spPr>
      </p:pic>
      <p:pic>
        <p:nvPicPr>
          <p:cNvPr id="5" name="Picture 4" descr="A graph with a line and a line&#10;&#10;Description automatically generated with medium confidence">
            <a:extLst>
              <a:ext uri="{FF2B5EF4-FFF2-40B4-BE49-F238E27FC236}">
                <a16:creationId xmlns:a16="http://schemas.microsoft.com/office/drawing/2014/main" id="{33F731C1-143F-3601-5C82-A70C5998C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64" y="3713871"/>
            <a:ext cx="9800163" cy="2602522"/>
          </a:xfrm>
          <a:prstGeom prst="rect">
            <a:avLst/>
          </a:prstGeom>
        </p:spPr>
      </p:pic>
      <p:sp>
        <p:nvSpPr>
          <p:cNvPr id="7" name="TextBox 6">
            <a:extLst>
              <a:ext uri="{FF2B5EF4-FFF2-40B4-BE49-F238E27FC236}">
                <a16:creationId xmlns:a16="http://schemas.microsoft.com/office/drawing/2014/main" id="{A09D85A8-77C3-8C1F-5E1B-112E23F995B5}"/>
              </a:ext>
            </a:extLst>
          </p:cNvPr>
          <p:cNvSpPr txBox="1"/>
          <p:nvPr/>
        </p:nvSpPr>
        <p:spPr>
          <a:xfrm>
            <a:off x="2700997" y="204178"/>
            <a:ext cx="5991640" cy="646331"/>
          </a:xfrm>
          <a:prstGeom prst="rect">
            <a:avLst/>
          </a:prstGeom>
          <a:noFill/>
        </p:spPr>
        <p:txBody>
          <a:bodyPr wrap="none" rtlCol="0">
            <a:spAutoFit/>
          </a:bodyPr>
          <a:lstStyle/>
          <a:p>
            <a:r>
              <a:rPr lang="en-US" dirty="0">
                <a:solidFill>
                  <a:schemeClr val="bg1"/>
                </a:solidFill>
                <a:highlight>
                  <a:srgbClr val="000000"/>
                </a:highlight>
              </a:rPr>
              <a:t>New Hampshire: 3 Bedroom and 5+ Bedroom (2012-2022) </a:t>
            </a:r>
          </a:p>
          <a:p>
            <a:endParaRPr lang="en-US" dirty="0"/>
          </a:p>
        </p:txBody>
      </p:sp>
      <p:sp>
        <p:nvSpPr>
          <p:cNvPr id="8" name="TextBox 7">
            <a:extLst>
              <a:ext uri="{FF2B5EF4-FFF2-40B4-BE49-F238E27FC236}">
                <a16:creationId xmlns:a16="http://schemas.microsoft.com/office/drawing/2014/main" id="{F63743C8-852B-D1C1-62AC-3FEBE4FCE601}"/>
              </a:ext>
            </a:extLst>
          </p:cNvPr>
          <p:cNvSpPr txBox="1"/>
          <p:nvPr/>
        </p:nvSpPr>
        <p:spPr>
          <a:xfrm>
            <a:off x="3080825" y="3314012"/>
            <a:ext cx="5800577" cy="646331"/>
          </a:xfrm>
          <a:prstGeom prst="rect">
            <a:avLst/>
          </a:prstGeom>
          <a:noFill/>
        </p:spPr>
        <p:txBody>
          <a:bodyPr wrap="square" rtlCol="0">
            <a:spAutoFit/>
          </a:bodyPr>
          <a:lstStyle/>
          <a:p>
            <a:r>
              <a:rPr lang="en-US" dirty="0">
                <a:solidFill>
                  <a:schemeClr val="bg1"/>
                </a:solidFill>
                <a:highlight>
                  <a:srgbClr val="000000"/>
                </a:highlight>
              </a:rPr>
              <a:t>Maine: 3 Bedroom and 5+ Bedroom (2012-2022) </a:t>
            </a:r>
          </a:p>
          <a:p>
            <a:endParaRPr lang="en-US" dirty="0"/>
          </a:p>
        </p:txBody>
      </p:sp>
    </p:spTree>
    <p:extLst>
      <p:ext uri="{BB962C8B-B14F-4D97-AF65-F5344CB8AC3E}">
        <p14:creationId xmlns:p14="http://schemas.microsoft.com/office/powerpoint/2010/main" val="360813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 y="0"/>
            <a:ext cx="12188951" cy="4953000"/>
          </a:xfrm>
        </p:spPr>
        <p:txBody>
          <a:bodyPr anchor="ctr">
            <a:normAutofit/>
          </a:bodyPr>
          <a:lstStyle/>
          <a:p>
            <a:pPr lvl="0"/>
            <a:r>
              <a:rPr lang="en-US" sz="4800" i="1" dirty="0">
                <a:solidFill>
                  <a:schemeClr val="tx1"/>
                </a:solidFill>
              </a:rPr>
              <a:t>Our client is a real estate Tycoon, they have asked us to look up housing prices in the States over the past decade, so they can then use our data to invest in the housing market.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dots&#10;&#10;Description automatically generated">
            <a:extLst>
              <a:ext uri="{FF2B5EF4-FFF2-40B4-BE49-F238E27FC236}">
                <a16:creationId xmlns:a16="http://schemas.microsoft.com/office/drawing/2014/main" id="{9033F7EF-3636-1B0F-DB5B-693582125A00}"/>
              </a:ext>
            </a:extLst>
          </p:cNvPr>
          <p:cNvPicPr>
            <a:picLocks noChangeAspect="1"/>
          </p:cNvPicPr>
          <p:nvPr/>
        </p:nvPicPr>
        <p:blipFill rotWithShape="1">
          <a:blip r:embed="rId2">
            <a:extLst>
              <a:ext uri="{28A0092B-C50C-407E-A947-70E740481C1C}">
                <a14:useLocalDpi xmlns:a14="http://schemas.microsoft.com/office/drawing/2010/main" val="0"/>
              </a:ext>
            </a:extLst>
          </a:blip>
          <a:srcRect l="935" r="55294"/>
          <a:stretch/>
        </p:blipFill>
        <p:spPr>
          <a:xfrm>
            <a:off x="2194560" y="868341"/>
            <a:ext cx="7160455" cy="3028410"/>
          </a:xfrm>
          <a:prstGeom prst="rect">
            <a:avLst/>
          </a:prstGeom>
          <a:noFill/>
        </p:spPr>
      </p:pic>
      <p:sp>
        <p:nvSpPr>
          <p:cNvPr id="8" name="Title 2">
            <a:extLst>
              <a:ext uri="{FF2B5EF4-FFF2-40B4-BE49-F238E27FC236}">
                <a16:creationId xmlns:a16="http://schemas.microsoft.com/office/drawing/2014/main" id="{2B0DFA1B-4160-6012-02F7-C054C163CBEB}"/>
              </a:ext>
            </a:extLst>
          </p:cNvPr>
          <p:cNvSpPr>
            <a:spLocks noGrp="1"/>
          </p:cNvSpPr>
          <p:nvPr>
            <p:ph type="title"/>
          </p:nvPr>
        </p:nvSpPr>
        <p:spPr>
          <a:xfrm>
            <a:off x="1097279" y="4686820"/>
            <a:ext cx="10113645" cy="743682"/>
          </a:xfrm>
        </p:spPr>
        <p:txBody>
          <a:bodyPr/>
          <a:lstStyle/>
          <a:p>
            <a:r>
              <a:rPr lang="en-US" sz="3200" dirty="0"/>
              <a:t>CAGR : Maine Vs New Hampshire (2012-2022)</a:t>
            </a:r>
          </a:p>
        </p:txBody>
      </p:sp>
      <p:sp>
        <p:nvSpPr>
          <p:cNvPr id="10" name="Text Placeholder 3">
            <a:extLst>
              <a:ext uri="{FF2B5EF4-FFF2-40B4-BE49-F238E27FC236}">
                <a16:creationId xmlns:a16="http://schemas.microsoft.com/office/drawing/2014/main" id="{6440A4A8-62BA-CAFB-9AC5-31544D3B25A4}"/>
              </a:ext>
            </a:extLst>
          </p:cNvPr>
          <p:cNvSpPr>
            <a:spLocks noGrp="1"/>
          </p:cNvSpPr>
          <p:nvPr>
            <p:ph type="body" sz="half" idx="2"/>
          </p:nvPr>
        </p:nvSpPr>
        <p:spPr>
          <a:xfrm>
            <a:off x="1097279" y="5715000"/>
            <a:ext cx="10113264" cy="609600"/>
          </a:xfrm>
        </p:spPr>
        <p:txBody>
          <a:bodyPr>
            <a:normAutofit/>
          </a:bodyPr>
          <a:lstStyle/>
          <a:p>
            <a:r>
              <a:rPr lang="en-US" dirty="0">
                <a:latin typeface="+mj-lt"/>
              </a:rPr>
              <a:t>New Hampshire indicates a higher Compound Annual Growth Rate when compared with Maine in all the property types in given years.</a:t>
            </a:r>
          </a:p>
        </p:txBody>
      </p:sp>
    </p:spTree>
    <p:extLst>
      <p:ext uri="{BB962C8B-B14F-4D97-AF65-F5344CB8AC3E}">
        <p14:creationId xmlns:p14="http://schemas.microsoft.com/office/powerpoint/2010/main" val="102632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5"/>
            <a:ext cx="11257472" cy="4899051"/>
          </a:xfrm>
        </p:spPr>
        <p:txBody>
          <a:bodyPr anchor="ctr">
            <a:normAutofit fontScale="90000"/>
          </a:bodyPr>
          <a:lstStyle/>
          <a:p>
            <a:pPr lvl="0"/>
            <a:r>
              <a:rPr lang="en-US" sz="4800" i="1" dirty="0">
                <a:solidFill>
                  <a:schemeClr val="tx1"/>
                </a:solidFill>
              </a:rPr>
              <a:t>We have analyzed both the States(Maine and New Hampshire) and concluded that both states indicated a strong positive relationship between price and year. </a:t>
            </a:r>
            <a:br>
              <a:rPr lang="en-US" sz="4800" i="1" dirty="0">
                <a:solidFill>
                  <a:schemeClr val="tx1"/>
                </a:solidFill>
              </a:rPr>
            </a:br>
            <a:r>
              <a:rPr lang="en-US" sz="4800" i="1" dirty="0">
                <a:solidFill>
                  <a:schemeClr val="tx1"/>
                </a:solidFill>
              </a:rPr>
              <a:t>CAGR is higher for New Hampshire, therefore New Hampshire would be a wiser state to invest in.</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8453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fontScale="90000"/>
          </a:bodyPr>
          <a:lstStyle/>
          <a:p>
            <a:pPr lvl="0"/>
            <a:r>
              <a:rPr lang="en-US" sz="4800" i="1" dirty="0">
                <a:solidFill>
                  <a:schemeClr val="tx1"/>
                </a:solidFill>
              </a:rPr>
              <a:t>Initially, we organized the data by property type, creating categories that needed observation. We grouped information by both year and state to calculate the average housing price. Following this, we determined the annual change rate for each year. We then aggregated the yearly change rate while computing their average.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47682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3" name="Picture 2">
            <a:extLst>
              <a:ext uri="{FF2B5EF4-FFF2-40B4-BE49-F238E27FC236}">
                <a16:creationId xmlns:a16="http://schemas.microsoft.com/office/drawing/2014/main" id="{176324A7-9F5C-5F1C-C27C-43A83CC3A5CD}"/>
              </a:ext>
            </a:extLst>
          </p:cNvPr>
          <p:cNvPicPr>
            <a:picLocks noChangeAspect="1"/>
          </p:cNvPicPr>
          <p:nvPr/>
        </p:nvPicPr>
        <p:blipFill>
          <a:blip r:embed="rId2"/>
          <a:stretch>
            <a:fillRect/>
          </a:stretch>
        </p:blipFill>
        <p:spPr>
          <a:xfrm>
            <a:off x="0" y="0"/>
            <a:ext cx="6096000" cy="4953000"/>
          </a:xfrm>
          <a:prstGeom prst="rect">
            <a:avLst/>
          </a:prstGeom>
        </p:spPr>
      </p:pic>
      <p:pic>
        <p:nvPicPr>
          <p:cNvPr id="5" name="Picture 4">
            <a:extLst>
              <a:ext uri="{FF2B5EF4-FFF2-40B4-BE49-F238E27FC236}">
                <a16:creationId xmlns:a16="http://schemas.microsoft.com/office/drawing/2014/main" id="{E42C2FF1-D3EF-A64F-96B6-768EBCC2775B}"/>
              </a:ext>
            </a:extLst>
          </p:cNvPr>
          <p:cNvPicPr>
            <a:picLocks noChangeAspect="1"/>
          </p:cNvPicPr>
          <p:nvPr/>
        </p:nvPicPr>
        <p:blipFill>
          <a:blip r:embed="rId3"/>
          <a:stretch>
            <a:fillRect/>
          </a:stretch>
        </p:blipFill>
        <p:spPr>
          <a:xfrm>
            <a:off x="6096000" y="0"/>
            <a:ext cx="6094459" cy="4953000"/>
          </a:xfrm>
          <a:prstGeom prst="rect">
            <a:avLst/>
          </a:prstGeom>
        </p:spPr>
      </p:pic>
      <p:sp>
        <p:nvSpPr>
          <p:cNvPr id="6" name="TextBox 5">
            <a:extLst>
              <a:ext uri="{FF2B5EF4-FFF2-40B4-BE49-F238E27FC236}">
                <a16:creationId xmlns:a16="http://schemas.microsoft.com/office/drawing/2014/main" id="{066D3C73-C1C6-389D-BE56-2DB500588576}"/>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1-bedroom and 2-bedroom homes in the past ten years are Nevada, Idaho, and Arizona. Nevada has the highest Annual Price Change Rate.</a:t>
            </a:r>
          </a:p>
        </p:txBody>
      </p:sp>
    </p:spTree>
    <p:extLst>
      <p:ext uri="{BB962C8B-B14F-4D97-AF65-F5344CB8AC3E}">
        <p14:creationId xmlns:p14="http://schemas.microsoft.com/office/powerpoint/2010/main" val="121720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5" name="Picture 4">
            <a:extLst>
              <a:ext uri="{FF2B5EF4-FFF2-40B4-BE49-F238E27FC236}">
                <a16:creationId xmlns:a16="http://schemas.microsoft.com/office/drawing/2014/main" id="{060BA457-17C1-E437-7F76-C9EB755FD374}"/>
              </a:ext>
            </a:extLst>
          </p:cNvPr>
          <p:cNvPicPr>
            <a:picLocks noChangeAspect="1"/>
          </p:cNvPicPr>
          <p:nvPr/>
        </p:nvPicPr>
        <p:blipFill>
          <a:blip r:embed="rId2"/>
          <a:stretch>
            <a:fillRect/>
          </a:stretch>
        </p:blipFill>
        <p:spPr>
          <a:xfrm>
            <a:off x="0" y="0"/>
            <a:ext cx="6096000" cy="4953000"/>
          </a:xfrm>
          <a:prstGeom prst="rect">
            <a:avLst/>
          </a:prstGeom>
        </p:spPr>
      </p:pic>
      <p:pic>
        <p:nvPicPr>
          <p:cNvPr id="7" name="Picture 6">
            <a:extLst>
              <a:ext uri="{FF2B5EF4-FFF2-40B4-BE49-F238E27FC236}">
                <a16:creationId xmlns:a16="http://schemas.microsoft.com/office/drawing/2014/main" id="{036204F0-4259-5637-2E3C-A199E201262B}"/>
              </a:ext>
            </a:extLst>
          </p:cNvPr>
          <p:cNvPicPr>
            <a:picLocks noChangeAspect="1"/>
          </p:cNvPicPr>
          <p:nvPr/>
        </p:nvPicPr>
        <p:blipFill>
          <a:blip r:embed="rId3"/>
          <a:stretch>
            <a:fillRect/>
          </a:stretch>
        </p:blipFill>
        <p:spPr>
          <a:xfrm>
            <a:off x="6096000" y="0"/>
            <a:ext cx="6094459" cy="4953000"/>
          </a:xfrm>
          <a:prstGeom prst="rect">
            <a:avLst/>
          </a:prstGeom>
        </p:spPr>
      </p:pic>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2246769"/>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3-bedroom homes and Condos in the past ten years are Nevada, Idaho, and Arizona. Nevada has the highest Annual Price Change Rate.</a:t>
            </a:r>
          </a:p>
          <a:p>
            <a:endParaRPr lang="en-CA" sz="2800" dirty="0">
              <a:latin typeface="+mj-lt"/>
            </a:endParaRPr>
          </a:p>
        </p:txBody>
      </p:sp>
    </p:spTree>
    <p:extLst>
      <p:ext uri="{BB962C8B-B14F-4D97-AF65-F5344CB8AC3E}">
        <p14:creationId xmlns:p14="http://schemas.microsoft.com/office/powerpoint/2010/main" val="11763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2246769"/>
          </a:xfrm>
          <a:prstGeom prst="rect">
            <a:avLst/>
          </a:prstGeom>
          <a:noFill/>
        </p:spPr>
        <p:txBody>
          <a:bodyPr wrap="square" rtlCol="0">
            <a:spAutoFit/>
          </a:bodyPr>
          <a:lstStyle/>
          <a:p>
            <a:r>
              <a:rPr lang="en-CA" sz="2800" dirty="0">
                <a:solidFill>
                  <a:schemeClr val="bg1"/>
                </a:solidFill>
                <a:latin typeface="+mj-lt"/>
              </a:rPr>
              <a:t>The top three states with the highest Annual Price Change Rate percentage for 4-bedroom homes and 5+-bedroom homes in the past ten years are Nevada, Idaho, and Arizona. Idaho has the highest Annual Price Change Rate.</a:t>
            </a:r>
          </a:p>
          <a:p>
            <a:endParaRPr lang="en-CA" sz="2800" dirty="0">
              <a:latin typeface="+mj-lt"/>
            </a:endParaRPr>
          </a:p>
        </p:txBody>
      </p:sp>
      <p:pic>
        <p:nvPicPr>
          <p:cNvPr id="3" name="Picture 2">
            <a:extLst>
              <a:ext uri="{FF2B5EF4-FFF2-40B4-BE49-F238E27FC236}">
                <a16:creationId xmlns:a16="http://schemas.microsoft.com/office/drawing/2014/main" id="{3EE214A1-846D-061B-0190-337CC7FB7FF6}"/>
              </a:ext>
            </a:extLst>
          </p:cNvPr>
          <p:cNvPicPr>
            <a:picLocks noChangeAspect="1"/>
          </p:cNvPicPr>
          <p:nvPr/>
        </p:nvPicPr>
        <p:blipFill>
          <a:blip r:embed="rId2"/>
          <a:stretch>
            <a:fillRect/>
          </a:stretch>
        </p:blipFill>
        <p:spPr>
          <a:xfrm>
            <a:off x="3048" y="1"/>
            <a:ext cx="6092951" cy="4953000"/>
          </a:xfrm>
          <a:prstGeom prst="rect">
            <a:avLst/>
          </a:prstGeom>
        </p:spPr>
      </p:pic>
      <p:pic>
        <p:nvPicPr>
          <p:cNvPr id="6" name="Picture 5">
            <a:extLst>
              <a:ext uri="{FF2B5EF4-FFF2-40B4-BE49-F238E27FC236}">
                <a16:creationId xmlns:a16="http://schemas.microsoft.com/office/drawing/2014/main" id="{B2B38E34-EB01-A0F5-F6FD-2D7D6B86A871}"/>
              </a:ext>
            </a:extLst>
          </p:cNvPr>
          <p:cNvPicPr>
            <a:picLocks noChangeAspect="1"/>
          </p:cNvPicPr>
          <p:nvPr/>
        </p:nvPicPr>
        <p:blipFill>
          <a:blip r:embed="rId3"/>
          <a:stretch>
            <a:fillRect/>
          </a:stretch>
        </p:blipFill>
        <p:spPr>
          <a:xfrm>
            <a:off x="6096910" y="1"/>
            <a:ext cx="6092042" cy="4952998"/>
          </a:xfrm>
          <a:prstGeom prst="rect">
            <a:avLst/>
          </a:prstGeom>
        </p:spPr>
      </p:pic>
    </p:spTree>
    <p:extLst>
      <p:ext uri="{BB962C8B-B14F-4D97-AF65-F5344CB8AC3E}">
        <p14:creationId xmlns:p14="http://schemas.microsoft.com/office/powerpoint/2010/main" val="138280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2192000" cy="4953000"/>
          </a:xfrm>
        </p:spPr>
        <p:txBody>
          <a:bodyPr anchor="ctr">
            <a:normAutofit/>
          </a:bodyPr>
          <a:lstStyle/>
          <a:p>
            <a:pPr lvl="0"/>
            <a:r>
              <a:rPr lang="en-US" sz="4800" i="1" dirty="0">
                <a:solidFill>
                  <a:schemeClr val="tx1"/>
                </a:solidFill>
              </a:rPr>
              <a:t>After accumulating our data, we presented it to our client. Enthusiastically, they asked for linear regression plots on all the states with the highest Annual Price Change Rates…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97690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1 Bedroom and 2 Bedroom homes in Nevada have more than tripled in the past ten years. </a:t>
            </a:r>
          </a:p>
          <a:p>
            <a:endParaRPr lang="en-CA" sz="2800" dirty="0">
              <a:latin typeface="+mj-lt"/>
            </a:endParaRPr>
          </a:p>
        </p:txBody>
      </p:sp>
      <p:pic>
        <p:nvPicPr>
          <p:cNvPr id="4" name="Picture 3">
            <a:extLst>
              <a:ext uri="{FF2B5EF4-FFF2-40B4-BE49-F238E27FC236}">
                <a16:creationId xmlns:a16="http://schemas.microsoft.com/office/drawing/2014/main" id="{AD635B1D-AC55-9831-7936-80F1840CE154}"/>
              </a:ext>
            </a:extLst>
          </p:cNvPr>
          <p:cNvPicPr>
            <a:picLocks noChangeAspect="1"/>
          </p:cNvPicPr>
          <p:nvPr/>
        </p:nvPicPr>
        <p:blipFill>
          <a:blip r:embed="rId2"/>
          <a:stretch>
            <a:fillRect/>
          </a:stretch>
        </p:blipFill>
        <p:spPr>
          <a:xfrm>
            <a:off x="1" y="0"/>
            <a:ext cx="6096000" cy="4953000"/>
          </a:xfrm>
          <a:prstGeom prst="rect">
            <a:avLst/>
          </a:prstGeom>
        </p:spPr>
      </p:pic>
      <p:pic>
        <p:nvPicPr>
          <p:cNvPr id="7" name="Picture 6">
            <a:extLst>
              <a:ext uri="{FF2B5EF4-FFF2-40B4-BE49-F238E27FC236}">
                <a16:creationId xmlns:a16="http://schemas.microsoft.com/office/drawing/2014/main" id="{D30BC818-4BF4-92D8-2892-B03CB8842115}"/>
              </a:ext>
            </a:extLst>
          </p:cNvPr>
          <p:cNvPicPr>
            <a:picLocks noChangeAspect="1"/>
          </p:cNvPicPr>
          <p:nvPr/>
        </p:nvPicPr>
        <p:blipFill>
          <a:blip r:embed="rId3"/>
          <a:stretch>
            <a:fillRect/>
          </a:stretch>
        </p:blipFill>
        <p:spPr>
          <a:xfrm>
            <a:off x="6092952" y="0"/>
            <a:ext cx="6096000" cy="4953000"/>
          </a:xfrm>
          <a:prstGeom prst="rect">
            <a:avLst/>
          </a:prstGeom>
        </p:spPr>
      </p:pic>
    </p:spTree>
    <p:extLst>
      <p:ext uri="{BB962C8B-B14F-4D97-AF65-F5344CB8AC3E}">
        <p14:creationId xmlns:p14="http://schemas.microsoft.com/office/powerpoint/2010/main" val="25682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9" name="TextBox 8">
            <a:extLst>
              <a:ext uri="{FF2B5EF4-FFF2-40B4-BE49-F238E27FC236}">
                <a16:creationId xmlns:a16="http://schemas.microsoft.com/office/drawing/2014/main" id="{E9DDD0C0-D84E-2EC8-6A34-A9902F8FFCD9}"/>
              </a:ext>
            </a:extLst>
          </p:cNvPr>
          <p:cNvSpPr txBox="1"/>
          <p:nvPr/>
        </p:nvSpPr>
        <p:spPr>
          <a:xfrm>
            <a:off x="0" y="4953000"/>
            <a:ext cx="12188952" cy="1815882"/>
          </a:xfrm>
          <a:prstGeom prst="rect">
            <a:avLst/>
          </a:prstGeom>
          <a:noFill/>
        </p:spPr>
        <p:txBody>
          <a:bodyPr wrap="square" rtlCol="0">
            <a:spAutoFit/>
          </a:bodyPr>
          <a:lstStyle/>
          <a:p>
            <a:r>
              <a:rPr lang="en-CA" sz="2800" dirty="0">
                <a:solidFill>
                  <a:schemeClr val="bg1"/>
                </a:solidFill>
                <a:latin typeface="+mj-lt"/>
              </a:rPr>
              <a:t>With an R-squared value of .9, our data is very reliable. As you can see the prices of 3 Bedroom homes and Condos in Nevada have more than quadrupled in the past ten years. </a:t>
            </a:r>
          </a:p>
          <a:p>
            <a:endParaRPr lang="en-CA" sz="2800" dirty="0">
              <a:latin typeface="+mj-lt"/>
            </a:endParaRPr>
          </a:p>
        </p:txBody>
      </p:sp>
      <p:pic>
        <p:nvPicPr>
          <p:cNvPr id="3" name="Picture 2">
            <a:extLst>
              <a:ext uri="{FF2B5EF4-FFF2-40B4-BE49-F238E27FC236}">
                <a16:creationId xmlns:a16="http://schemas.microsoft.com/office/drawing/2014/main" id="{7B282588-76C2-D62A-5EB6-765D468CF33C}"/>
              </a:ext>
            </a:extLst>
          </p:cNvPr>
          <p:cNvPicPr>
            <a:picLocks noChangeAspect="1"/>
          </p:cNvPicPr>
          <p:nvPr/>
        </p:nvPicPr>
        <p:blipFill>
          <a:blip r:embed="rId2"/>
          <a:stretch>
            <a:fillRect/>
          </a:stretch>
        </p:blipFill>
        <p:spPr>
          <a:xfrm>
            <a:off x="1" y="0"/>
            <a:ext cx="6096000" cy="4953000"/>
          </a:xfrm>
          <a:prstGeom prst="rect">
            <a:avLst/>
          </a:prstGeom>
        </p:spPr>
      </p:pic>
      <p:pic>
        <p:nvPicPr>
          <p:cNvPr id="6" name="Picture 5">
            <a:extLst>
              <a:ext uri="{FF2B5EF4-FFF2-40B4-BE49-F238E27FC236}">
                <a16:creationId xmlns:a16="http://schemas.microsoft.com/office/drawing/2014/main" id="{ADD66F90-E012-3F50-A2F0-9302E302B955}"/>
              </a:ext>
            </a:extLst>
          </p:cNvPr>
          <p:cNvPicPr>
            <a:picLocks noChangeAspect="1"/>
          </p:cNvPicPr>
          <p:nvPr/>
        </p:nvPicPr>
        <p:blipFill>
          <a:blip r:embed="rId3"/>
          <a:stretch>
            <a:fillRect/>
          </a:stretch>
        </p:blipFill>
        <p:spPr>
          <a:xfrm>
            <a:off x="6096000" y="0"/>
            <a:ext cx="6092952" cy="4934309"/>
          </a:xfrm>
          <a:prstGeom prst="rect">
            <a:avLst/>
          </a:prstGeom>
        </p:spPr>
      </p:pic>
    </p:spTree>
    <p:extLst>
      <p:ext uri="{BB962C8B-B14F-4D97-AF65-F5344CB8AC3E}">
        <p14:creationId xmlns:p14="http://schemas.microsoft.com/office/powerpoint/2010/main" val="86980024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{BA80A094-2EC7-4B92-ABC8-2690BE6A6605}tf56160789_win32</Template>
  <TotalTime>977</TotalTime>
  <Words>863</Words>
  <Application>Microsoft Office PowerPoint</Application>
  <PresentationFormat>Widescreen</PresentationFormat>
  <Paragraphs>25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Bookman Old Style</vt:lpstr>
      <vt:lpstr>Calibri</vt:lpstr>
      <vt:lpstr>Franklin Gothic Book</vt:lpstr>
      <vt:lpstr>Custom</vt:lpstr>
      <vt:lpstr>Nasdaq Real Estate Data Cleaning</vt:lpstr>
      <vt:lpstr>Our client is a real estate Tycoon, they have asked us to look up housing prices in the States over the past decade, so they can then use our data to invest in the housing market.</vt:lpstr>
      <vt:lpstr>Initially, we organized the data by property type, creating categories that needed observation. We grouped information by both year and state to calculate the average housing price. Following this, we determined the annual change rate for each year. We then aggregated the yearly change rate while computing their average. </vt:lpstr>
      <vt:lpstr>PowerPoint Presentation</vt:lpstr>
      <vt:lpstr>PowerPoint Presentation</vt:lpstr>
      <vt:lpstr>PowerPoint Presentation</vt:lpstr>
      <vt:lpstr>After accumulating our data, we presented it to our client. Enthusiastically, they asked for linear regression plots on all the states with the highest Annual Price Change Rates…</vt:lpstr>
      <vt:lpstr>PowerPoint Presentation</vt:lpstr>
      <vt:lpstr>PowerPoint Presentation</vt:lpstr>
      <vt:lpstr>PowerPoint Presentation</vt:lpstr>
      <vt:lpstr>Our Client was extremely satisfied with our data, they then explained how they were investing in a shipping company. We’ve been informed they would also like to invest in real estate connected to states which have a high impact in the shipping industry. We’ve deduced that Texas, California, Ohio and Illinois are the top 4 States in Freight Shipping.</vt:lpstr>
      <vt:lpstr>PowerPoint Presentation</vt:lpstr>
      <vt:lpstr>PowerPoint Presentation</vt:lpstr>
      <vt:lpstr>PowerPoint Presentation</vt:lpstr>
      <vt:lpstr>PowerPoint Presentation</vt:lpstr>
      <vt:lpstr>After looking at all the data, we’ve come to the conclusion that the state of California has the highest Value, and greatest Linear  Regression slope of property value increase in the last ten years, making it the ideal state to invest in Real Estate for our clients Freight Shipping interests.   </vt:lpstr>
      <vt:lpstr>Our client has never been happier, so much so that they have stated they would like to move their family to the States. They have asked us to explore the top two safest States and inform them which would be the better investment. We’ve deduced that Maine and New Hampshire are the top two safest States.  </vt:lpstr>
      <vt:lpstr>PowerPoint Presentation</vt:lpstr>
      <vt:lpstr>PowerPoint Presentation</vt:lpstr>
      <vt:lpstr>CAGR : Maine Vs New Hampshire (2012-2022)</vt:lpstr>
      <vt:lpstr>We have analyzed both the States(Maine and New Hampshire) and concluded that both states indicated a strong positive relationship between price and year.  CAGR is higher for New Hampshire, therefore New Hampshire would be a wiser state to invest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Real Estate Data Cleaning</dc:title>
  <dc:creator>alexandru arnautu</dc:creator>
  <cp:lastModifiedBy>alexandru arnautu</cp:lastModifiedBy>
  <cp:revision>7</cp:revision>
  <dcterms:created xsi:type="dcterms:W3CDTF">2023-10-03T00:33:56Z</dcterms:created>
  <dcterms:modified xsi:type="dcterms:W3CDTF">2023-10-10T20:42:34Z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