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4"/>
    <p:sldMasterId id="2147483654" r:id="rId5"/>
    <p:sldMasterId id="2147483721" r:id="rId6"/>
  </p:sldMasterIdLst>
  <p:notesMasterIdLst>
    <p:notesMasterId r:id="rId18"/>
  </p:notesMasterIdLst>
  <p:handoutMasterIdLst>
    <p:handoutMasterId r:id="rId19"/>
  </p:handoutMasterIdLst>
  <p:sldIdLst>
    <p:sldId id="268" r:id="rId7"/>
    <p:sldId id="269" r:id="rId8"/>
    <p:sldId id="270" r:id="rId9"/>
    <p:sldId id="277" r:id="rId10"/>
    <p:sldId id="275" r:id="rId11"/>
    <p:sldId id="279" r:id="rId12"/>
    <p:sldId id="278" r:id="rId13"/>
    <p:sldId id="272" r:id="rId14"/>
    <p:sldId id="280"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30"/>
    <a:srgbClr val="182445"/>
    <a:srgbClr val="53D0FD"/>
    <a:srgbClr val="02A1BB"/>
    <a:srgbClr val="02A0DA"/>
    <a:srgbClr val="F2B90C"/>
    <a:srgbClr val="40E2FD"/>
    <a:srgbClr val="C6EFFE"/>
    <a:srgbClr val="8CDF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9" autoAdjust="0"/>
    <p:restoredTop sz="95033" autoAdjust="0"/>
  </p:normalViewPr>
  <p:slideViewPr>
    <p:cSldViewPr snapToGrid="0" showGuides="1">
      <p:cViewPr varScale="1">
        <p:scale>
          <a:sx n="84" d="100"/>
          <a:sy n="84" d="100"/>
        </p:scale>
        <p:origin x="426" y="3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E04763-3576-4D99-AF8D-375E04BFFF9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4710DE7-1E65-458C-8CBB-7BCDA21D54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F303AB-0A01-4843-AD47-5DF1DACE97D8}" type="datetimeFigureOut">
              <a:rPr lang="en-US" smtClean="0"/>
              <a:t>2/11/2024</a:t>
            </a:fld>
            <a:endParaRPr lang="en-US" dirty="0"/>
          </a:p>
        </p:txBody>
      </p:sp>
      <p:sp>
        <p:nvSpPr>
          <p:cNvPr id="4" name="Footer Placeholder 3">
            <a:extLst>
              <a:ext uri="{FF2B5EF4-FFF2-40B4-BE49-F238E27FC236}">
                <a16:creationId xmlns:a16="http://schemas.microsoft.com/office/drawing/2014/main" id="{AD395122-512F-4D54-95C9-959EC351CF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72526D-3CA0-4248-B080-FE5C1C14F2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4CD5A2-CF7B-4AD1-9BB3-B77B1082CD64}" type="slidenum">
              <a:rPr lang="en-US" smtClean="0"/>
              <a:t>‹#›</a:t>
            </a:fld>
            <a:endParaRPr lang="en-US" dirty="0"/>
          </a:p>
        </p:txBody>
      </p:sp>
    </p:spTree>
    <p:extLst>
      <p:ext uri="{BB962C8B-B14F-4D97-AF65-F5344CB8AC3E}">
        <p14:creationId xmlns:p14="http://schemas.microsoft.com/office/powerpoint/2010/main" val="12100643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1CA5AA-5280-44AF-9F82-DBE463BFFD0E}" type="datetimeFigureOut">
              <a:rPr lang="en-US" smtClean="0"/>
              <a:t>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007A9-F549-4F20-8915-F7E7DBEDB83B}" type="slidenum">
              <a:rPr lang="en-US" smtClean="0"/>
              <a:t>‹#›</a:t>
            </a:fld>
            <a:endParaRPr lang="en-US" dirty="0"/>
          </a:p>
        </p:txBody>
      </p:sp>
    </p:spTree>
    <p:extLst>
      <p:ext uri="{BB962C8B-B14F-4D97-AF65-F5344CB8AC3E}">
        <p14:creationId xmlns:p14="http://schemas.microsoft.com/office/powerpoint/2010/main" val="8078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od Board 2">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53D4571-8E49-4E22-A61C-B7AD5A72C925}"/>
              </a:ext>
              <a:ext uri="{C183D7F6-B498-43B3-948B-1728B52AA6E4}">
                <adec:decorative xmlns:adec="http://schemas.microsoft.com/office/drawing/2017/decorative" val="1"/>
              </a:ext>
            </a:extLst>
          </p:cNvPr>
          <p:cNvSpPr/>
          <p:nvPr userDrawn="1"/>
        </p:nvSpPr>
        <p:spPr>
          <a:xfrm>
            <a:off x="0" y="2333625"/>
            <a:ext cx="3986097" cy="216864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E0BCFD27-1FE5-4704-BB9B-E7D380C47E74}"/>
              </a:ext>
              <a:ext uri="{C183D7F6-B498-43B3-948B-1728B52AA6E4}">
                <adec:decorative xmlns:adec="http://schemas.microsoft.com/office/drawing/2017/decorative" val="1"/>
              </a:ext>
            </a:extLst>
          </p:cNvPr>
          <p:cNvCxnSpPr>
            <a:cxnSpLocks/>
          </p:cNvCxnSpPr>
          <p:nvPr userDrawn="1"/>
        </p:nvCxnSpPr>
        <p:spPr>
          <a:xfrm>
            <a:off x="998749" y="3489477"/>
            <a:ext cx="1988598"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0B9152-DBB9-4441-9AE5-E59CC2A09CA3}"/>
              </a:ext>
            </a:extLst>
          </p:cNvPr>
          <p:cNvSpPr>
            <a:spLocks noGrp="1"/>
          </p:cNvSpPr>
          <p:nvPr>
            <p:ph type="title" hasCustomPrompt="1"/>
          </p:nvPr>
        </p:nvSpPr>
        <p:spPr>
          <a:xfrm>
            <a:off x="305564" y="3023255"/>
            <a:ext cx="3374968" cy="428299"/>
          </a:xfrm>
        </p:spPr>
        <p:txBody>
          <a:bodyPr vert="horz" lIns="91440" tIns="45720" rIns="91440" bIns="45720" rtlCol="0" anchor="t">
            <a:normAutofit/>
          </a:bodyPr>
          <a:lstStyle>
            <a:lvl1pPr algn="ctr">
              <a:defRPr lang="en-US" sz="2400" b="1" cap="all" spc="300" baseline="0">
                <a:solidFill>
                  <a:schemeClr val="accent1"/>
                </a:solidFill>
                <a:ea typeface="+mn-ea"/>
                <a:cs typeface="+mn-cs"/>
              </a:defRPr>
            </a:lvl1pPr>
          </a:lstStyle>
          <a:p>
            <a:pPr marL="0" lvl="0" indent="0" algn="ctr">
              <a:spcBef>
                <a:spcPts val="1000"/>
              </a:spcBef>
              <a:buFont typeface="Arial" panose="020B0604020202020204" pitchFamily="34" charset="0"/>
            </a:pPr>
            <a:r>
              <a:rPr lang="en-US" dirty="0"/>
              <a:t>Add Title</a:t>
            </a:r>
          </a:p>
        </p:txBody>
      </p:sp>
      <p:sp>
        <p:nvSpPr>
          <p:cNvPr id="79" name="Picture Placeholder 78">
            <a:extLst>
              <a:ext uri="{FF2B5EF4-FFF2-40B4-BE49-F238E27FC236}">
                <a16:creationId xmlns:a16="http://schemas.microsoft.com/office/drawing/2014/main" id="{6EA06CEA-B916-472E-8039-9B737A8A1789}"/>
              </a:ext>
            </a:extLst>
          </p:cNvPr>
          <p:cNvSpPr>
            <a:spLocks noGrp="1"/>
          </p:cNvSpPr>
          <p:nvPr>
            <p:ph type="pic" sz="quarter" idx="10"/>
          </p:nvPr>
        </p:nvSpPr>
        <p:spPr>
          <a:xfrm>
            <a:off x="-9525" y="-1"/>
            <a:ext cx="3984625" cy="2196726"/>
          </a:xfrm>
          <a:custGeom>
            <a:avLst/>
            <a:gdLst>
              <a:gd name="connsiteX0" fmla="*/ 0 w 3984625"/>
              <a:gd name="connsiteY0" fmla="*/ 0 h 2196726"/>
              <a:gd name="connsiteX1" fmla="*/ 3984625 w 3984625"/>
              <a:gd name="connsiteY1" fmla="*/ 0 h 2196726"/>
              <a:gd name="connsiteX2" fmla="*/ 3984625 w 3984625"/>
              <a:gd name="connsiteY2" fmla="*/ 2196726 h 2196726"/>
              <a:gd name="connsiteX3" fmla="*/ 3031457 w 3984625"/>
              <a:gd name="connsiteY3" fmla="*/ 2196726 h 2196726"/>
              <a:gd name="connsiteX4" fmla="*/ 3023754 w 3984625"/>
              <a:gd name="connsiteY4" fmla="*/ 2120311 h 2196726"/>
              <a:gd name="connsiteX5" fmla="*/ 2584801 w 3984625"/>
              <a:gd name="connsiteY5" fmla="*/ 1762554 h 2196726"/>
              <a:gd name="connsiteX6" fmla="*/ 2145848 w 3984625"/>
              <a:gd name="connsiteY6" fmla="*/ 2120311 h 2196726"/>
              <a:gd name="connsiteX7" fmla="*/ 2138145 w 3984625"/>
              <a:gd name="connsiteY7" fmla="*/ 2196726 h 2196726"/>
              <a:gd name="connsiteX8" fmla="*/ 1859223 w 3984625"/>
              <a:gd name="connsiteY8" fmla="*/ 2196726 h 2196726"/>
              <a:gd name="connsiteX9" fmla="*/ 1851520 w 3984625"/>
              <a:gd name="connsiteY9" fmla="*/ 2120311 h 2196726"/>
              <a:gd name="connsiteX10" fmla="*/ 1412567 w 3984625"/>
              <a:gd name="connsiteY10" fmla="*/ 1762554 h 2196726"/>
              <a:gd name="connsiteX11" fmla="*/ 973614 w 3984625"/>
              <a:gd name="connsiteY11" fmla="*/ 2120311 h 2196726"/>
              <a:gd name="connsiteX12" fmla="*/ 965911 w 3984625"/>
              <a:gd name="connsiteY12" fmla="*/ 2196726 h 2196726"/>
              <a:gd name="connsiteX13" fmla="*/ 0 w 3984625"/>
              <a:gd name="connsiteY13" fmla="*/ 2196726 h 219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84625" h="2196726">
                <a:moveTo>
                  <a:pt x="0" y="0"/>
                </a:moveTo>
                <a:lnTo>
                  <a:pt x="3984625" y="0"/>
                </a:lnTo>
                <a:lnTo>
                  <a:pt x="3984625" y="2196726"/>
                </a:lnTo>
                <a:lnTo>
                  <a:pt x="3031457" y="2196726"/>
                </a:lnTo>
                <a:lnTo>
                  <a:pt x="3023754" y="2120311"/>
                </a:lnTo>
                <a:cubicBezTo>
                  <a:pt x="2981975" y="1916140"/>
                  <a:pt x="2801323" y="1762554"/>
                  <a:pt x="2584801" y="1762554"/>
                </a:cubicBezTo>
                <a:cubicBezTo>
                  <a:pt x="2368279" y="1762554"/>
                  <a:pt x="2187628" y="1916140"/>
                  <a:pt x="2145848" y="2120311"/>
                </a:cubicBezTo>
                <a:lnTo>
                  <a:pt x="2138145" y="2196726"/>
                </a:lnTo>
                <a:lnTo>
                  <a:pt x="1859223" y="2196726"/>
                </a:lnTo>
                <a:lnTo>
                  <a:pt x="1851520" y="2120311"/>
                </a:lnTo>
                <a:cubicBezTo>
                  <a:pt x="1809741" y="1916140"/>
                  <a:pt x="1629089" y="1762554"/>
                  <a:pt x="1412567" y="1762554"/>
                </a:cubicBezTo>
                <a:cubicBezTo>
                  <a:pt x="1196045" y="1762554"/>
                  <a:pt x="1015394" y="1916140"/>
                  <a:pt x="973614" y="2120311"/>
                </a:cubicBezTo>
                <a:lnTo>
                  <a:pt x="965911" y="2196726"/>
                </a:lnTo>
                <a:lnTo>
                  <a:pt x="0" y="2196726"/>
                </a:lnTo>
                <a:close/>
              </a:path>
            </a:pathLst>
          </a:custGeom>
          <a:solidFill>
            <a:schemeClr val="tx2"/>
          </a:solidFill>
          <a:ln>
            <a:solidFill>
              <a:schemeClr val="bg1"/>
            </a:solidFill>
          </a:ln>
        </p:spPr>
        <p:txBody>
          <a:bodyPr wrap="square">
            <a:noAutofit/>
          </a:bodyPr>
          <a:lstStyle>
            <a:lvl1pPr algn="ctr">
              <a:buFontTx/>
              <a:buNone/>
              <a:defRPr sz="1400">
                <a:solidFill>
                  <a:schemeClr val="bg1"/>
                </a:solidFill>
              </a:defRPr>
            </a:lvl1pPr>
          </a:lstStyle>
          <a:p>
            <a:r>
              <a:rPr lang="en-US" dirty="0"/>
              <a:t>Click icon to add picture</a:t>
            </a:r>
          </a:p>
        </p:txBody>
      </p:sp>
      <p:sp>
        <p:nvSpPr>
          <p:cNvPr id="31" name="Picture Placeholder 31">
            <a:extLst>
              <a:ext uri="{FF2B5EF4-FFF2-40B4-BE49-F238E27FC236}">
                <a16:creationId xmlns:a16="http://schemas.microsoft.com/office/drawing/2014/main" id="{79EBEAFA-C01E-444B-8231-0E9FC1012F46}"/>
              </a:ext>
            </a:extLst>
          </p:cNvPr>
          <p:cNvSpPr>
            <a:spLocks noGrp="1"/>
          </p:cNvSpPr>
          <p:nvPr>
            <p:ph type="pic" sz="quarter" idx="18"/>
          </p:nvPr>
        </p:nvSpPr>
        <p:spPr>
          <a:xfrm>
            <a:off x="4097073" y="-1"/>
            <a:ext cx="3984625" cy="2201863"/>
          </a:xfrm>
          <a:solidFill>
            <a:schemeClr val="tx2">
              <a:lumMod val="50000"/>
            </a:schemeClr>
          </a:solidFill>
        </p:spPr>
        <p:txBody>
          <a:bodyPr>
            <a:normAutofit/>
          </a:bodyPr>
          <a:lstStyle>
            <a:lvl1pPr algn="ctr">
              <a:buNone/>
              <a:defRPr sz="1400">
                <a:solidFill>
                  <a:schemeClr val="bg1"/>
                </a:solidFill>
              </a:defRPr>
            </a:lvl1pPr>
          </a:lstStyle>
          <a:p>
            <a:r>
              <a:rPr lang="en-US" dirty="0"/>
              <a:t>Click icon to add picture</a:t>
            </a:r>
          </a:p>
        </p:txBody>
      </p:sp>
      <p:sp>
        <p:nvSpPr>
          <p:cNvPr id="82" name="Picture Placeholder 81">
            <a:extLst>
              <a:ext uri="{FF2B5EF4-FFF2-40B4-BE49-F238E27FC236}">
                <a16:creationId xmlns:a16="http://schemas.microsoft.com/office/drawing/2014/main" id="{CD427CC7-DB40-435D-BDC7-38FF6A4937DB}"/>
              </a:ext>
            </a:extLst>
          </p:cNvPr>
          <p:cNvSpPr>
            <a:spLocks noGrp="1"/>
          </p:cNvSpPr>
          <p:nvPr>
            <p:ph type="pic" sz="quarter" idx="19"/>
          </p:nvPr>
        </p:nvSpPr>
        <p:spPr>
          <a:xfrm>
            <a:off x="8216144" y="-1"/>
            <a:ext cx="3975856" cy="2196184"/>
          </a:xfrm>
          <a:custGeom>
            <a:avLst/>
            <a:gdLst>
              <a:gd name="connsiteX0" fmla="*/ 0 w 3975856"/>
              <a:gd name="connsiteY0" fmla="*/ 0 h 2196184"/>
              <a:gd name="connsiteX1" fmla="*/ 3975856 w 3975856"/>
              <a:gd name="connsiteY1" fmla="*/ 0 h 2196184"/>
              <a:gd name="connsiteX2" fmla="*/ 3975856 w 3975856"/>
              <a:gd name="connsiteY2" fmla="*/ 2196184 h 2196184"/>
              <a:gd name="connsiteX3" fmla="*/ 3002154 w 3975856"/>
              <a:gd name="connsiteY3" fmla="*/ 2196184 h 2196184"/>
              <a:gd name="connsiteX4" fmla="*/ 2994622 w 3975856"/>
              <a:gd name="connsiteY4" fmla="*/ 2121465 h 2196184"/>
              <a:gd name="connsiteX5" fmla="*/ 2555669 w 3975856"/>
              <a:gd name="connsiteY5" fmla="*/ 1763708 h 2196184"/>
              <a:gd name="connsiteX6" fmla="*/ 2116716 w 3975856"/>
              <a:gd name="connsiteY6" fmla="*/ 2121465 h 2196184"/>
              <a:gd name="connsiteX7" fmla="*/ 2109184 w 3975856"/>
              <a:gd name="connsiteY7" fmla="*/ 2196184 h 2196184"/>
              <a:gd name="connsiteX8" fmla="*/ 1836772 w 3975856"/>
              <a:gd name="connsiteY8" fmla="*/ 2196184 h 2196184"/>
              <a:gd name="connsiteX9" fmla="*/ 1830008 w 3975856"/>
              <a:gd name="connsiteY9" fmla="*/ 2129085 h 2196184"/>
              <a:gd name="connsiteX10" fmla="*/ 1391055 w 3975856"/>
              <a:gd name="connsiteY10" fmla="*/ 1771328 h 2196184"/>
              <a:gd name="connsiteX11" fmla="*/ 952102 w 3975856"/>
              <a:gd name="connsiteY11" fmla="*/ 2129085 h 2196184"/>
              <a:gd name="connsiteX12" fmla="*/ 945338 w 3975856"/>
              <a:gd name="connsiteY12" fmla="*/ 2196184 h 2196184"/>
              <a:gd name="connsiteX13" fmla="*/ 0 w 3975856"/>
              <a:gd name="connsiteY13" fmla="*/ 2196184 h 2196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5856" h="2196184">
                <a:moveTo>
                  <a:pt x="0" y="0"/>
                </a:moveTo>
                <a:lnTo>
                  <a:pt x="3975856" y="0"/>
                </a:lnTo>
                <a:lnTo>
                  <a:pt x="3975856" y="2196184"/>
                </a:lnTo>
                <a:lnTo>
                  <a:pt x="3002154" y="2196184"/>
                </a:lnTo>
                <a:lnTo>
                  <a:pt x="2994622" y="2121465"/>
                </a:lnTo>
                <a:cubicBezTo>
                  <a:pt x="2952842" y="1917294"/>
                  <a:pt x="2772191" y="1763708"/>
                  <a:pt x="2555669" y="1763708"/>
                </a:cubicBezTo>
                <a:cubicBezTo>
                  <a:pt x="2339147" y="1763708"/>
                  <a:pt x="2158496" y="1917294"/>
                  <a:pt x="2116716" y="2121465"/>
                </a:cubicBezTo>
                <a:lnTo>
                  <a:pt x="2109184" y="2196184"/>
                </a:lnTo>
                <a:lnTo>
                  <a:pt x="1836772" y="2196184"/>
                </a:lnTo>
                <a:lnTo>
                  <a:pt x="1830008" y="2129085"/>
                </a:lnTo>
                <a:cubicBezTo>
                  <a:pt x="1788228" y="1924914"/>
                  <a:pt x="1607577" y="1771328"/>
                  <a:pt x="1391055" y="1771328"/>
                </a:cubicBezTo>
                <a:cubicBezTo>
                  <a:pt x="1174533" y="1771328"/>
                  <a:pt x="993882" y="1924914"/>
                  <a:pt x="952102" y="2129085"/>
                </a:cubicBezTo>
                <a:lnTo>
                  <a:pt x="945338" y="2196184"/>
                </a:lnTo>
                <a:lnTo>
                  <a:pt x="0" y="2196184"/>
                </a:lnTo>
                <a:close/>
              </a:path>
            </a:pathLst>
          </a:custGeom>
          <a:solidFill>
            <a:schemeClr val="accent3"/>
          </a:solidFill>
        </p:spPr>
        <p:txBody>
          <a:bodyPr wrap="square">
            <a:noAutofit/>
          </a:bodyPr>
          <a:lstStyle>
            <a:lvl1pPr algn="ctr">
              <a:buFontTx/>
              <a:buNone/>
              <a:defRPr sz="1400">
                <a:solidFill>
                  <a:schemeClr val="bg1"/>
                </a:solidFill>
              </a:defRPr>
            </a:lvl1pPr>
          </a:lstStyle>
          <a:p>
            <a:r>
              <a:rPr lang="en-US" dirty="0"/>
              <a:t>Click icon to add picture</a:t>
            </a:r>
          </a:p>
        </p:txBody>
      </p:sp>
      <p:sp>
        <p:nvSpPr>
          <p:cNvPr id="56" name="Text Placeholder 55">
            <a:extLst>
              <a:ext uri="{FF2B5EF4-FFF2-40B4-BE49-F238E27FC236}">
                <a16:creationId xmlns:a16="http://schemas.microsoft.com/office/drawing/2014/main" id="{FA977322-F3B8-43C7-BFA0-44924F526BAE}"/>
              </a:ext>
            </a:extLst>
          </p:cNvPr>
          <p:cNvSpPr>
            <a:spLocks noGrp="1"/>
          </p:cNvSpPr>
          <p:nvPr>
            <p:ph type="body" sz="quarter" idx="27" hasCustomPrompt="1"/>
          </p:nvPr>
        </p:nvSpPr>
        <p:spPr>
          <a:xfrm>
            <a:off x="521436" y="3588455"/>
            <a:ext cx="2943225" cy="460375"/>
          </a:xfrm>
        </p:spPr>
        <p:txBody>
          <a:bodyPr>
            <a:normAutofit/>
          </a:bodyPr>
          <a:lstStyle>
            <a:lvl1pPr marL="0" indent="0" algn="ctr">
              <a:buNone/>
              <a:defRPr sz="1600" spc="300">
                <a:solidFill>
                  <a:schemeClr val="accent1"/>
                </a:solidFill>
              </a:defRPr>
            </a:lvl1pPr>
          </a:lstStyle>
          <a:p>
            <a:pPr lvl="0"/>
            <a:r>
              <a:rPr lang="en-US" dirty="0"/>
              <a:t>Add Subtitle</a:t>
            </a:r>
          </a:p>
        </p:txBody>
      </p:sp>
      <p:sp>
        <p:nvSpPr>
          <p:cNvPr id="85" name="Picture Placeholder 84">
            <a:extLst>
              <a:ext uri="{FF2B5EF4-FFF2-40B4-BE49-F238E27FC236}">
                <a16:creationId xmlns:a16="http://schemas.microsoft.com/office/drawing/2014/main" id="{F82416D7-8D0C-455C-8222-0B805DFF9157}"/>
              </a:ext>
            </a:extLst>
          </p:cNvPr>
          <p:cNvSpPr>
            <a:spLocks noGrp="1"/>
          </p:cNvSpPr>
          <p:nvPr>
            <p:ph type="pic" sz="quarter" idx="20"/>
          </p:nvPr>
        </p:nvSpPr>
        <p:spPr>
          <a:xfrm>
            <a:off x="4097073" y="2333625"/>
            <a:ext cx="3991240" cy="2168643"/>
          </a:xfrm>
          <a:custGeom>
            <a:avLst/>
            <a:gdLst>
              <a:gd name="connsiteX0" fmla="*/ 0 w 3991240"/>
              <a:gd name="connsiteY0" fmla="*/ 0 h 2168643"/>
              <a:gd name="connsiteX1" fmla="*/ 3991240 w 3991240"/>
              <a:gd name="connsiteY1" fmla="*/ 0 h 2168643"/>
              <a:gd name="connsiteX2" fmla="*/ 3991240 w 3991240"/>
              <a:gd name="connsiteY2" fmla="*/ 2168643 h 2168643"/>
              <a:gd name="connsiteX3" fmla="*/ 3021253 w 3991240"/>
              <a:gd name="connsiteY3" fmla="*/ 2168643 h 2168643"/>
              <a:gd name="connsiteX4" fmla="*/ 3020906 w 3991240"/>
              <a:gd name="connsiteY4" fmla="*/ 2165202 h 2168643"/>
              <a:gd name="connsiteX5" fmla="*/ 2581953 w 3991240"/>
              <a:gd name="connsiteY5" fmla="*/ 1807445 h 2168643"/>
              <a:gd name="connsiteX6" fmla="*/ 2143000 w 3991240"/>
              <a:gd name="connsiteY6" fmla="*/ 2165202 h 2168643"/>
              <a:gd name="connsiteX7" fmla="*/ 2142653 w 3991240"/>
              <a:gd name="connsiteY7" fmla="*/ 2168643 h 2168643"/>
              <a:gd name="connsiteX8" fmla="*/ 1859179 w 3991240"/>
              <a:gd name="connsiteY8" fmla="*/ 2168643 h 2168643"/>
              <a:gd name="connsiteX9" fmla="*/ 1858832 w 3991240"/>
              <a:gd name="connsiteY9" fmla="*/ 2165202 h 2168643"/>
              <a:gd name="connsiteX10" fmla="*/ 1419879 w 3991240"/>
              <a:gd name="connsiteY10" fmla="*/ 1807445 h 2168643"/>
              <a:gd name="connsiteX11" fmla="*/ 980926 w 3991240"/>
              <a:gd name="connsiteY11" fmla="*/ 2165202 h 2168643"/>
              <a:gd name="connsiteX12" fmla="*/ 980579 w 3991240"/>
              <a:gd name="connsiteY12" fmla="*/ 2168643 h 2168643"/>
              <a:gd name="connsiteX13" fmla="*/ 0 w 3991240"/>
              <a:gd name="connsiteY13" fmla="*/ 2168643 h 216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91240" h="2168643">
                <a:moveTo>
                  <a:pt x="0" y="0"/>
                </a:moveTo>
                <a:lnTo>
                  <a:pt x="3991240" y="0"/>
                </a:lnTo>
                <a:lnTo>
                  <a:pt x="3991240" y="2168643"/>
                </a:lnTo>
                <a:lnTo>
                  <a:pt x="3021253" y="2168643"/>
                </a:lnTo>
                <a:lnTo>
                  <a:pt x="3020906" y="2165202"/>
                </a:lnTo>
                <a:cubicBezTo>
                  <a:pt x="2979127" y="1961031"/>
                  <a:pt x="2798475" y="1807445"/>
                  <a:pt x="2581953" y="1807445"/>
                </a:cubicBezTo>
                <a:cubicBezTo>
                  <a:pt x="2365431" y="1807445"/>
                  <a:pt x="2184780" y="1961031"/>
                  <a:pt x="2143000" y="2165202"/>
                </a:cubicBezTo>
                <a:lnTo>
                  <a:pt x="2142653" y="2168643"/>
                </a:lnTo>
                <a:lnTo>
                  <a:pt x="1859179" y="2168643"/>
                </a:lnTo>
                <a:lnTo>
                  <a:pt x="1858832" y="2165202"/>
                </a:lnTo>
                <a:cubicBezTo>
                  <a:pt x="1817053" y="1961031"/>
                  <a:pt x="1636402" y="1807445"/>
                  <a:pt x="1419879" y="1807445"/>
                </a:cubicBezTo>
                <a:cubicBezTo>
                  <a:pt x="1203357" y="1807445"/>
                  <a:pt x="1022706" y="1961031"/>
                  <a:pt x="980926" y="2165202"/>
                </a:cubicBezTo>
                <a:lnTo>
                  <a:pt x="980579" y="2168643"/>
                </a:lnTo>
                <a:lnTo>
                  <a:pt x="0" y="2168643"/>
                </a:lnTo>
                <a:close/>
              </a:path>
            </a:pathLst>
          </a:custGeom>
          <a:solidFill>
            <a:schemeClr val="accent6"/>
          </a:solidFill>
        </p:spPr>
        <p:txBody>
          <a:bodyPr wrap="square">
            <a:noAutofit/>
          </a:bodyPr>
          <a:lstStyle>
            <a:lvl1pPr algn="ctr">
              <a:buNone/>
              <a:defRPr sz="1400">
                <a:solidFill>
                  <a:schemeClr val="accent1">
                    <a:lumMod val="50000"/>
                  </a:schemeClr>
                </a:solidFill>
              </a:defRPr>
            </a:lvl1pPr>
          </a:lstStyle>
          <a:p>
            <a:r>
              <a:rPr lang="en-US" dirty="0"/>
              <a:t>Click icon to add picture</a:t>
            </a:r>
          </a:p>
        </p:txBody>
      </p:sp>
      <p:sp>
        <p:nvSpPr>
          <p:cNvPr id="96" name="Picture Placeholder 95">
            <a:extLst>
              <a:ext uri="{FF2B5EF4-FFF2-40B4-BE49-F238E27FC236}">
                <a16:creationId xmlns:a16="http://schemas.microsoft.com/office/drawing/2014/main" id="{EC9EA677-7560-4A6B-ABF6-57209A0806A1}"/>
              </a:ext>
            </a:extLst>
          </p:cNvPr>
          <p:cNvSpPr>
            <a:spLocks noGrp="1"/>
          </p:cNvSpPr>
          <p:nvPr>
            <p:ph type="pic" sz="quarter" idx="24"/>
          </p:nvPr>
        </p:nvSpPr>
        <p:spPr>
          <a:xfrm>
            <a:off x="8216143" y="2333625"/>
            <a:ext cx="3975857" cy="1076325"/>
          </a:xfrm>
          <a:custGeom>
            <a:avLst/>
            <a:gdLst>
              <a:gd name="connsiteX0" fmla="*/ 0 w 3975857"/>
              <a:gd name="connsiteY0" fmla="*/ 0 h 1076325"/>
              <a:gd name="connsiteX1" fmla="*/ 965048 w 3975857"/>
              <a:gd name="connsiteY1" fmla="*/ 0 h 1076325"/>
              <a:gd name="connsiteX2" fmla="*/ 981555 w 3975857"/>
              <a:gd name="connsiteY2" fmla="*/ 53177 h 1076325"/>
              <a:gd name="connsiteX3" fmla="*/ 1394400 w 3975857"/>
              <a:gd name="connsiteY3" fmla="*/ 326829 h 1076325"/>
              <a:gd name="connsiteX4" fmla="*/ 1807246 w 3975857"/>
              <a:gd name="connsiteY4" fmla="*/ 53177 h 1076325"/>
              <a:gd name="connsiteX5" fmla="*/ 1823752 w 3975857"/>
              <a:gd name="connsiteY5" fmla="*/ 0 h 1076325"/>
              <a:gd name="connsiteX6" fmla="*/ 2130297 w 3975857"/>
              <a:gd name="connsiteY6" fmla="*/ 0 h 1076325"/>
              <a:gd name="connsiteX7" fmla="*/ 2146804 w 3975857"/>
              <a:gd name="connsiteY7" fmla="*/ 53177 h 1076325"/>
              <a:gd name="connsiteX8" fmla="*/ 2559649 w 3975857"/>
              <a:gd name="connsiteY8" fmla="*/ 326829 h 1076325"/>
              <a:gd name="connsiteX9" fmla="*/ 2972494 w 3975857"/>
              <a:gd name="connsiteY9" fmla="*/ 53177 h 1076325"/>
              <a:gd name="connsiteX10" fmla="*/ 2989001 w 3975857"/>
              <a:gd name="connsiteY10" fmla="*/ 0 h 1076325"/>
              <a:gd name="connsiteX11" fmla="*/ 3975857 w 3975857"/>
              <a:gd name="connsiteY11" fmla="*/ 0 h 1076325"/>
              <a:gd name="connsiteX12" fmla="*/ 3975857 w 3975857"/>
              <a:gd name="connsiteY12" fmla="*/ 1076325 h 1076325"/>
              <a:gd name="connsiteX13" fmla="*/ 0 w 3975857"/>
              <a:gd name="connsiteY13" fmla="*/ 1076325 h 1076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5857" h="1076325">
                <a:moveTo>
                  <a:pt x="0" y="0"/>
                </a:moveTo>
                <a:lnTo>
                  <a:pt x="965048" y="0"/>
                </a:lnTo>
                <a:lnTo>
                  <a:pt x="981555" y="53177"/>
                </a:lnTo>
                <a:cubicBezTo>
                  <a:pt x="1049573" y="213991"/>
                  <a:pt x="1208810" y="326829"/>
                  <a:pt x="1394400" y="326829"/>
                </a:cubicBezTo>
                <a:cubicBezTo>
                  <a:pt x="1579991" y="326829"/>
                  <a:pt x="1739227" y="213991"/>
                  <a:pt x="1807246" y="53177"/>
                </a:cubicBezTo>
                <a:lnTo>
                  <a:pt x="1823752" y="0"/>
                </a:lnTo>
                <a:lnTo>
                  <a:pt x="2130297" y="0"/>
                </a:lnTo>
                <a:lnTo>
                  <a:pt x="2146804" y="53177"/>
                </a:lnTo>
                <a:cubicBezTo>
                  <a:pt x="2214822" y="213991"/>
                  <a:pt x="2374059" y="326829"/>
                  <a:pt x="2559649" y="326829"/>
                </a:cubicBezTo>
                <a:cubicBezTo>
                  <a:pt x="2745239" y="326829"/>
                  <a:pt x="2904476" y="213991"/>
                  <a:pt x="2972494" y="53177"/>
                </a:cubicBezTo>
                <a:lnTo>
                  <a:pt x="2989001" y="0"/>
                </a:lnTo>
                <a:lnTo>
                  <a:pt x="3975857" y="0"/>
                </a:lnTo>
                <a:lnTo>
                  <a:pt x="3975857" y="1076325"/>
                </a:lnTo>
                <a:lnTo>
                  <a:pt x="0" y="1076325"/>
                </a:lnTo>
                <a:close/>
              </a:path>
            </a:pathLst>
          </a:custGeom>
          <a:solidFill>
            <a:schemeClr val="accent6">
              <a:lumMod val="60000"/>
              <a:lumOff val="40000"/>
            </a:schemeClr>
          </a:solidFill>
        </p:spPr>
        <p:txBody>
          <a:bodyPr wrap="square" anchor="b">
            <a:noAutofit/>
          </a:bodyPr>
          <a:lstStyle>
            <a:lvl1pPr algn="ctr">
              <a:buFontTx/>
              <a:buNone/>
              <a:defRPr sz="1400">
                <a:solidFill>
                  <a:schemeClr val="accent1">
                    <a:lumMod val="50000"/>
                  </a:schemeClr>
                </a:solidFill>
              </a:defRPr>
            </a:lvl1pPr>
          </a:lstStyle>
          <a:p>
            <a:r>
              <a:rPr lang="en-US" dirty="0"/>
              <a:t>Click icon to add picture</a:t>
            </a:r>
          </a:p>
        </p:txBody>
      </p:sp>
      <p:sp>
        <p:nvSpPr>
          <p:cNvPr id="86" name="Picture Placeholder 40">
            <a:extLst>
              <a:ext uri="{FF2B5EF4-FFF2-40B4-BE49-F238E27FC236}">
                <a16:creationId xmlns:a16="http://schemas.microsoft.com/office/drawing/2014/main" id="{DECF104C-6D44-424C-815A-002C49AD54D3}"/>
              </a:ext>
            </a:extLst>
          </p:cNvPr>
          <p:cNvSpPr>
            <a:spLocks noGrp="1"/>
          </p:cNvSpPr>
          <p:nvPr>
            <p:ph type="pic" sz="quarter" idx="25"/>
          </p:nvPr>
        </p:nvSpPr>
        <p:spPr>
          <a:xfrm>
            <a:off x="8216143" y="3534155"/>
            <a:ext cx="3975857" cy="968113"/>
          </a:xfrm>
          <a:solidFill>
            <a:schemeClr val="accent6">
              <a:lumMod val="40000"/>
              <a:lumOff val="60000"/>
            </a:schemeClr>
          </a:solidFill>
        </p:spPr>
        <p:txBody>
          <a:bodyPr>
            <a:normAutofit/>
          </a:bodyPr>
          <a:lstStyle>
            <a:lvl1pPr algn="ctr">
              <a:buFontTx/>
              <a:buNone/>
              <a:defRPr sz="1400">
                <a:solidFill>
                  <a:schemeClr val="accent1">
                    <a:lumMod val="50000"/>
                  </a:schemeClr>
                </a:solidFill>
              </a:defRPr>
            </a:lvl1pPr>
          </a:lstStyle>
          <a:p>
            <a:r>
              <a:rPr lang="en-US" dirty="0"/>
              <a:t>Click icon to add picture</a:t>
            </a:r>
          </a:p>
        </p:txBody>
      </p:sp>
      <p:sp>
        <p:nvSpPr>
          <p:cNvPr id="72" name="Picture Placeholder 31">
            <a:extLst>
              <a:ext uri="{FF2B5EF4-FFF2-40B4-BE49-F238E27FC236}">
                <a16:creationId xmlns:a16="http://schemas.microsoft.com/office/drawing/2014/main" id="{8E7B3B74-9567-42CA-94F7-6645702C068B}"/>
              </a:ext>
            </a:extLst>
          </p:cNvPr>
          <p:cNvSpPr>
            <a:spLocks noGrp="1"/>
          </p:cNvSpPr>
          <p:nvPr>
            <p:ph type="pic" sz="quarter" idx="21"/>
          </p:nvPr>
        </p:nvSpPr>
        <p:spPr>
          <a:xfrm>
            <a:off x="-10241" y="4665702"/>
            <a:ext cx="3984625" cy="2192296"/>
          </a:xfrm>
          <a:solidFill>
            <a:schemeClr val="tx2">
              <a:lumMod val="75000"/>
            </a:schemeClr>
          </a:solidFill>
        </p:spPr>
        <p:txBody>
          <a:bodyPr>
            <a:normAutofit/>
          </a:bodyPr>
          <a:lstStyle>
            <a:lvl1pPr algn="ctr">
              <a:buNone/>
              <a:defRPr sz="1400">
                <a:solidFill>
                  <a:schemeClr val="bg1"/>
                </a:solidFill>
              </a:defRPr>
            </a:lvl1pPr>
          </a:lstStyle>
          <a:p>
            <a:r>
              <a:rPr lang="en-US" dirty="0"/>
              <a:t>Click icon to add picture</a:t>
            </a:r>
          </a:p>
        </p:txBody>
      </p:sp>
      <p:sp>
        <p:nvSpPr>
          <p:cNvPr id="90" name="Picture Placeholder 89">
            <a:extLst>
              <a:ext uri="{FF2B5EF4-FFF2-40B4-BE49-F238E27FC236}">
                <a16:creationId xmlns:a16="http://schemas.microsoft.com/office/drawing/2014/main" id="{351D2BA5-7591-4349-8A0C-01DB5737D8B4}"/>
              </a:ext>
            </a:extLst>
          </p:cNvPr>
          <p:cNvSpPr>
            <a:spLocks noGrp="1"/>
          </p:cNvSpPr>
          <p:nvPr>
            <p:ph type="pic" sz="quarter" idx="22"/>
          </p:nvPr>
        </p:nvSpPr>
        <p:spPr>
          <a:xfrm>
            <a:off x="4103687" y="4665703"/>
            <a:ext cx="3984625" cy="2192297"/>
          </a:xfrm>
          <a:custGeom>
            <a:avLst/>
            <a:gdLst>
              <a:gd name="connsiteX0" fmla="*/ 0 w 3984625"/>
              <a:gd name="connsiteY0" fmla="*/ 0 h 2192297"/>
              <a:gd name="connsiteX1" fmla="*/ 972929 w 3984625"/>
              <a:gd name="connsiteY1" fmla="*/ 0 h 2192297"/>
              <a:gd name="connsiteX2" fmla="*/ 974312 w 3984625"/>
              <a:gd name="connsiteY2" fmla="*/ 13722 h 2192297"/>
              <a:gd name="connsiteX3" fmla="*/ 1413265 w 3984625"/>
              <a:gd name="connsiteY3" fmla="*/ 371479 h 2192297"/>
              <a:gd name="connsiteX4" fmla="*/ 1852218 w 3984625"/>
              <a:gd name="connsiteY4" fmla="*/ 13722 h 2192297"/>
              <a:gd name="connsiteX5" fmla="*/ 1853602 w 3984625"/>
              <a:gd name="connsiteY5" fmla="*/ 0 h 2192297"/>
              <a:gd name="connsiteX6" fmla="*/ 2135003 w 3984625"/>
              <a:gd name="connsiteY6" fmla="*/ 0 h 2192297"/>
              <a:gd name="connsiteX7" fmla="*/ 2136386 w 3984625"/>
              <a:gd name="connsiteY7" fmla="*/ 13722 h 2192297"/>
              <a:gd name="connsiteX8" fmla="*/ 2575339 w 3984625"/>
              <a:gd name="connsiteY8" fmla="*/ 371479 h 2192297"/>
              <a:gd name="connsiteX9" fmla="*/ 3014292 w 3984625"/>
              <a:gd name="connsiteY9" fmla="*/ 13722 h 2192297"/>
              <a:gd name="connsiteX10" fmla="*/ 3015676 w 3984625"/>
              <a:gd name="connsiteY10" fmla="*/ 0 h 2192297"/>
              <a:gd name="connsiteX11" fmla="*/ 3984625 w 3984625"/>
              <a:gd name="connsiteY11" fmla="*/ 0 h 2192297"/>
              <a:gd name="connsiteX12" fmla="*/ 3984625 w 3984625"/>
              <a:gd name="connsiteY12" fmla="*/ 2192297 h 2192297"/>
              <a:gd name="connsiteX13" fmla="*/ 0 w 3984625"/>
              <a:gd name="connsiteY13" fmla="*/ 2192297 h 2192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84625" h="2192297">
                <a:moveTo>
                  <a:pt x="0" y="0"/>
                </a:moveTo>
                <a:lnTo>
                  <a:pt x="972929" y="0"/>
                </a:lnTo>
                <a:lnTo>
                  <a:pt x="974312" y="13722"/>
                </a:lnTo>
                <a:cubicBezTo>
                  <a:pt x="1016092" y="217893"/>
                  <a:pt x="1196743" y="371479"/>
                  <a:pt x="1413265" y="371479"/>
                </a:cubicBezTo>
                <a:cubicBezTo>
                  <a:pt x="1629788" y="371479"/>
                  <a:pt x="1810439" y="217893"/>
                  <a:pt x="1852218" y="13722"/>
                </a:cubicBezTo>
                <a:lnTo>
                  <a:pt x="1853602" y="0"/>
                </a:lnTo>
                <a:lnTo>
                  <a:pt x="2135003" y="0"/>
                </a:lnTo>
                <a:lnTo>
                  <a:pt x="2136386" y="13722"/>
                </a:lnTo>
                <a:cubicBezTo>
                  <a:pt x="2178166" y="217893"/>
                  <a:pt x="2358817" y="371479"/>
                  <a:pt x="2575339" y="371479"/>
                </a:cubicBezTo>
                <a:cubicBezTo>
                  <a:pt x="2791861" y="371479"/>
                  <a:pt x="2972513" y="217893"/>
                  <a:pt x="3014292" y="13722"/>
                </a:cubicBezTo>
                <a:lnTo>
                  <a:pt x="3015676" y="0"/>
                </a:lnTo>
                <a:lnTo>
                  <a:pt x="3984625" y="0"/>
                </a:lnTo>
                <a:lnTo>
                  <a:pt x="3984625" y="2192297"/>
                </a:lnTo>
                <a:lnTo>
                  <a:pt x="0" y="2192297"/>
                </a:lnTo>
                <a:close/>
              </a:path>
            </a:pathLst>
          </a:custGeom>
          <a:solidFill>
            <a:schemeClr val="accent2">
              <a:lumMod val="60000"/>
              <a:lumOff val="40000"/>
            </a:schemeClr>
          </a:solidFill>
        </p:spPr>
        <p:txBody>
          <a:bodyPr wrap="square" anchor="b">
            <a:noAutofit/>
          </a:bodyPr>
          <a:lstStyle>
            <a:lvl1pPr algn="ctr">
              <a:buFontTx/>
              <a:buNone/>
              <a:defRPr sz="1400">
                <a:solidFill>
                  <a:schemeClr val="accent1">
                    <a:lumMod val="50000"/>
                  </a:schemeClr>
                </a:solidFill>
              </a:defRPr>
            </a:lvl1pPr>
          </a:lstStyle>
          <a:p>
            <a:r>
              <a:rPr lang="en-US" dirty="0"/>
              <a:t>Click icon to add picture</a:t>
            </a:r>
          </a:p>
        </p:txBody>
      </p:sp>
      <p:sp>
        <p:nvSpPr>
          <p:cNvPr id="74" name="Picture Placeholder 31">
            <a:extLst>
              <a:ext uri="{FF2B5EF4-FFF2-40B4-BE49-F238E27FC236}">
                <a16:creationId xmlns:a16="http://schemas.microsoft.com/office/drawing/2014/main" id="{3C4B3046-2276-4CBE-8A43-6E14B7006A20}"/>
              </a:ext>
            </a:extLst>
          </p:cNvPr>
          <p:cNvSpPr>
            <a:spLocks noGrp="1"/>
          </p:cNvSpPr>
          <p:nvPr>
            <p:ph type="pic" sz="quarter" idx="23"/>
          </p:nvPr>
        </p:nvSpPr>
        <p:spPr>
          <a:xfrm>
            <a:off x="8201521" y="4665704"/>
            <a:ext cx="3990479" cy="2192296"/>
          </a:xfrm>
          <a:solidFill>
            <a:schemeClr val="accent6">
              <a:lumMod val="50000"/>
            </a:schemeClr>
          </a:solidFill>
        </p:spPr>
        <p:txBody>
          <a:bodyPr>
            <a:normAutofit/>
          </a:bodyPr>
          <a:lstStyle>
            <a:lvl1pPr algn="ctr">
              <a:buFontTx/>
              <a:buNone/>
              <a:defRPr sz="1400">
                <a:solidFill>
                  <a:schemeClr val="bg1"/>
                </a:solidFill>
              </a:defRPr>
            </a:lvl1pPr>
          </a:lstStyle>
          <a:p>
            <a:r>
              <a:rPr lang="en-US" dirty="0"/>
              <a:t>Click icon to add picture</a:t>
            </a:r>
          </a:p>
        </p:txBody>
      </p:sp>
      <p:sp>
        <p:nvSpPr>
          <p:cNvPr id="61" name="Oval 60">
            <a:extLst>
              <a:ext uri="{FF2B5EF4-FFF2-40B4-BE49-F238E27FC236}">
                <a16:creationId xmlns:a16="http://schemas.microsoft.com/office/drawing/2014/main" id="{3608B718-26E6-4EFD-8089-942F0F328292}"/>
              </a:ext>
              <a:ext uri="{C183D7F6-B498-43B3-948B-1728B52AA6E4}">
                <adec:decorative xmlns:adec="http://schemas.microsoft.com/office/drawing/2017/decorative" val="1"/>
              </a:ext>
            </a:extLst>
          </p:cNvPr>
          <p:cNvSpPr/>
          <p:nvPr userDrawn="1"/>
        </p:nvSpPr>
        <p:spPr>
          <a:xfrm>
            <a:off x="972766" y="1786852"/>
            <a:ext cx="861653" cy="861653"/>
          </a:xfrm>
          <a:prstGeom prst="ellipse">
            <a:avLst/>
          </a:prstGeom>
          <a:solidFill>
            <a:schemeClr val="accent1"/>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63" name="Oval 62">
            <a:extLst>
              <a:ext uri="{FF2B5EF4-FFF2-40B4-BE49-F238E27FC236}">
                <a16:creationId xmlns:a16="http://schemas.microsoft.com/office/drawing/2014/main" id="{AC0D22C2-A63D-4119-AFC1-E6DAF507DF1E}"/>
              </a:ext>
              <a:ext uri="{C183D7F6-B498-43B3-948B-1728B52AA6E4}">
                <adec:decorative xmlns:adec="http://schemas.microsoft.com/office/drawing/2017/decorative" val="1"/>
              </a:ext>
            </a:extLst>
          </p:cNvPr>
          <p:cNvSpPr/>
          <p:nvPr userDrawn="1"/>
        </p:nvSpPr>
        <p:spPr>
          <a:xfrm>
            <a:off x="2139920" y="1786852"/>
            <a:ext cx="861653" cy="861653"/>
          </a:xfrm>
          <a:prstGeom prst="ellipse">
            <a:avLst/>
          </a:prstGeom>
          <a:solidFill>
            <a:schemeClr val="accent2"/>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2" name="Oval 91">
            <a:extLst>
              <a:ext uri="{FF2B5EF4-FFF2-40B4-BE49-F238E27FC236}">
                <a16:creationId xmlns:a16="http://schemas.microsoft.com/office/drawing/2014/main" id="{97A35D97-8FD0-4E13-85CE-A4A70441C2C9}"/>
              </a:ext>
              <a:ext uri="{C183D7F6-B498-43B3-948B-1728B52AA6E4}">
                <adec:decorative xmlns:adec="http://schemas.microsoft.com/office/drawing/2017/decorative" val="1"/>
              </a:ext>
            </a:extLst>
          </p:cNvPr>
          <p:cNvSpPr/>
          <p:nvPr userDrawn="1"/>
        </p:nvSpPr>
        <p:spPr>
          <a:xfrm>
            <a:off x="5081596" y="4157749"/>
            <a:ext cx="861653" cy="861653"/>
          </a:xfrm>
          <a:prstGeom prst="ellipse">
            <a:avLst/>
          </a:prstGeom>
          <a:solidFill>
            <a:schemeClr val="accent4">
              <a:lumMod val="75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4" name="Oval 93">
            <a:extLst>
              <a:ext uri="{FF2B5EF4-FFF2-40B4-BE49-F238E27FC236}">
                <a16:creationId xmlns:a16="http://schemas.microsoft.com/office/drawing/2014/main" id="{34DBEF4E-5AF4-4030-BA77-D9079CD22896}"/>
              </a:ext>
              <a:ext uri="{C183D7F6-B498-43B3-948B-1728B52AA6E4}">
                <adec:decorative xmlns:adec="http://schemas.microsoft.com/office/drawing/2017/decorative" val="1"/>
              </a:ext>
            </a:extLst>
          </p:cNvPr>
          <p:cNvSpPr/>
          <p:nvPr userDrawn="1"/>
        </p:nvSpPr>
        <p:spPr>
          <a:xfrm>
            <a:off x="6248750" y="4157749"/>
            <a:ext cx="861653" cy="861653"/>
          </a:xfrm>
          <a:prstGeom prst="ellipse">
            <a:avLst/>
          </a:prstGeom>
          <a:solidFill>
            <a:schemeClr val="accent4"/>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98" name="Oval 97">
            <a:extLst>
              <a:ext uri="{FF2B5EF4-FFF2-40B4-BE49-F238E27FC236}">
                <a16:creationId xmlns:a16="http://schemas.microsoft.com/office/drawing/2014/main" id="{A356FFAB-FBC2-4002-9E9C-6D67556495BD}"/>
              </a:ext>
              <a:ext uri="{C183D7F6-B498-43B3-948B-1728B52AA6E4}">
                <adec:decorative xmlns:adec="http://schemas.microsoft.com/office/drawing/2017/decorative" val="1"/>
              </a:ext>
            </a:extLst>
          </p:cNvPr>
          <p:cNvSpPr/>
          <p:nvPr userDrawn="1"/>
        </p:nvSpPr>
        <p:spPr>
          <a:xfrm>
            <a:off x="9175822" y="1785466"/>
            <a:ext cx="861653" cy="861653"/>
          </a:xfrm>
          <a:prstGeom prst="ellipse">
            <a:avLst/>
          </a:prstGeom>
          <a:solidFill>
            <a:schemeClr val="accent3">
              <a:lumMod val="60000"/>
              <a:lumOff val="40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
        <p:nvSpPr>
          <p:cNvPr id="100" name="Oval 99">
            <a:extLst>
              <a:ext uri="{FF2B5EF4-FFF2-40B4-BE49-F238E27FC236}">
                <a16:creationId xmlns:a16="http://schemas.microsoft.com/office/drawing/2014/main" id="{61C634B3-D558-4F8E-97F4-ED0D7C198D1C}"/>
              </a:ext>
              <a:ext uri="{C183D7F6-B498-43B3-948B-1728B52AA6E4}">
                <adec:decorative xmlns:adec="http://schemas.microsoft.com/office/drawing/2017/decorative" val="1"/>
              </a:ext>
            </a:extLst>
          </p:cNvPr>
          <p:cNvSpPr/>
          <p:nvPr userDrawn="1"/>
        </p:nvSpPr>
        <p:spPr>
          <a:xfrm>
            <a:off x="10342976" y="1785466"/>
            <a:ext cx="861653" cy="861653"/>
          </a:xfrm>
          <a:prstGeom prst="ellipse">
            <a:avLst/>
          </a:prstGeom>
          <a:solidFill>
            <a:schemeClr val="accent4">
              <a:lumMod val="20000"/>
              <a:lumOff val="80000"/>
            </a:schemeClr>
          </a:solidFill>
          <a:ln w="381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ln>
                <a:noFill/>
              </a:ln>
            </a:endParaRPr>
          </a:p>
        </p:txBody>
      </p:sp>
    </p:spTree>
    <p:extLst>
      <p:ext uri="{BB962C8B-B14F-4D97-AF65-F5344CB8AC3E}">
        <p14:creationId xmlns:p14="http://schemas.microsoft.com/office/powerpoint/2010/main" val="206995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od Board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4188-189F-4C45-84FE-46196D57E725}"/>
              </a:ext>
            </a:extLst>
          </p:cNvPr>
          <p:cNvSpPr>
            <a:spLocks noGrp="1"/>
          </p:cNvSpPr>
          <p:nvPr>
            <p:ph type="title" hasCustomPrompt="1"/>
          </p:nvPr>
        </p:nvSpPr>
        <p:spPr>
          <a:xfrm>
            <a:off x="8889236" y="638380"/>
            <a:ext cx="2943960" cy="475585"/>
          </a:xfrm>
        </p:spPr>
        <p:txBody>
          <a:bodyPr vert="horz" lIns="91440" tIns="45720" rIns="91440" bIns="45720" rtlCol="0">
            <a:normAutofit/>
          </a:bodyPr>
          <a:lstStyle>
            <a:lvl1pPr algn="ctr">
              <a:defRPr lang="en-US" sz="2800" b="1" cap="all" spc="300" baseline="0">
                <a:solidFill>
                  <a:schemeClr val="tx2"/>
                </a:solidFill>
                <a:ea typeface="+mn-ea"/>
                <a:cs typeface="+mn-cs"/>
              </a:defRPr>
            </a:lvl1pPr>
          </a:lstStyle>
          <a:p>
            <a:pPr marL="0" lvl="0" indent="0" algn="ctr">
              <a:spcBef>
                <a:spcPts val="1000"/>
              </a:spcBef>
              <a:buFont typeface="Arial" panose="020B0604020202020204" pitchFamily="34" charset="0"/>
            </a:pPr>
            <a:r>
              <a:rPr lang="en-US" dirty="0"/>
              <a:t>Add Title</a:t>
            </a:r>
          </a:p>
        </p:txBody>
      </p:sp>
      <p:sp>
        <p:nvSpPr>
          <p:cNvPr id="40" name="Picture Placeholder 39">
            <a:extLst>
              <a:ext uri="{FF2B5EF4-FFF2-40B4-BE49-F238E27FC236}">
                <a16:creationId xmlns:a16="http://schemas.microsoft.com/office/drawing/2014/main" id="{0F36A301-8DE6-4070-89B9-CAEDEEBAFF39}"/>
              </a:ext>
            </a:extLst>
          </p:cNvPr>
          <p:cNvSpPr>
            <a:spLocks noGrp="1"/>
          </p:cNvSpPr>
          <p:nvPr>
            <p:ph type="pic" sz="quarter" idx="10"/>
          </p:nvPr>
        </p:nvSpPr>
        <p:spPr>
          <a:xfrm>
            <a:off x="1013719" y="284365"/>
            <a:ext cx="3778414" cy="2985113"/>
          </a:xfrm>
          <a:custGeom>
            <a:avLst/>
            <a:gdLst>
              <a:gd name="connsiteX0" fmla="*/ 0 w 3778414"/>
              <a:gd name="connsiteY0" fmla="*/ 0 h 2985113"/>
              <a:gd name="connsiteX1" fmla="*/ 3778414 w 3778414"/>
              <a:gd name="connsiteY1" fmla="*/ 0 h 2985113"/>
              <a:gd name="connsiteX2" fmla="*/ 3778414 w 3778414"/>
              <a:gd name="connsiteY2" fmla="*/ 1641789 h 2985113"/>
              <a:gd name="connsiteX3" fmla="*/ 3672136 w 3778414"/>
              <a:gd name="connsiteY3" fmla="*/ 1706355 h 2985113"/>
              <a:gd name="connsiteX4" fmla="*/ 2968115 w 3778414"/>
              <a:gd name="connsiteY4" fmla="*/ 2880949 h 2985113"/>
              <a:gd name="connsiteX5" fmla="*/ 2962855 w 3778414"/>
              <a:gd name="connsiteY5" fmla="*/ 2985113 h 2985113"/>
              <a:gd name="connsiteX6" fmla="*/ 2051111 w 3778414"/>
              <a:gd name="connsiteY6" fmla="*/ 2985113 h 2985113"/>
              <a:gd name="connsiteX7" fmla="*/ 2051111 w 3778414"/>
              <a:gd name="connsiteY7" fmla="*/ 2050462 h 2985113"/>
              <a:gd name="connsiteX8" fmla="*/ 0 w 3778414"/>
              <a:gd name="connsiteY8" fmla="*/ 2050462 h 298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8414" h="2985113">
                <a:moveTo>
                  <a:pt x="0" y="0"/>
                </a:moveTo>
                <a:lnTo>
                  <a:pt x="3778414" y="0"/>
                </a:lnTo>
                <a:lnTo>
                  <a:pt x="3778414" y="1641789"/>
                </a:lnTo>
                <a:lnTo>
                  <a:pt x="3672136" y="1706355"/>
                </a:lnTo>
                <a:cubicBezTo>
                  <a:pt x="3285326" y="1967678"/>
                  <a:pt x="3017760" y="2392102"/>
                  <a:pt x="2968115" y="2880949"/>
                </a:cubicBezTo>
                <a:lnTo>
                  <a:pt x="2962855" y="2985113"/>
                </a:lnTo>
                <a:lnTo>
                  <a:pt x="2051111" y="2985113"/>
                </a:lnTo>
                <a:lnTo>
                  <a:pt x="2051111" y="2050462"/>
                </a:lnTo>
                <a:lnTo>
                  <a:pt x="0" y="2050462"/>
                </a:lnTo>
                <a:close/>
              </a:path>
            </a:pathLst>
          </a:custGeom>
          <a:solidFill>
            <a:schemeClr val="tx2"/>
          </a:solidFill>
          <a:ln w="76200">
            <a:noFill/>
          </a:ln>
        </p:spPr>
        <p:txBody>
          <a:bodyPr wrap="square">
            <a:noAutofit/>
          </a:bodyPr>
          <a:lstStyle>
            <a:lvl1pPr algn="ctr">
              <a:buFontTx/>
              <a:buNone/>
              <a:defRPr sz="1400">
                <a:solidFill>
                  <a:schemeClr val="bg1"/>
                </a:solidFill>
              </a:defRPr>
            </a:lvl1pPr>
          </a:lstStyle>
          <a:p>
            <a:r>
              <a:rPr lang="en-US" dirty="0"/>
              <a:t>Click icon to add picture</a:t>
            </a:r>
          </a:p>
        </p:txBody>
      </p:sp>
      <p:sp>
        <p:nvSpPr>
          <p:cNvPr id="38" name="Picture Placeholder 37">
            <a:extLst>
              <a:ext uri="{FF2B5EF4-FFF2-40B4-BE49-F238E27FC236}">
                <a16:creationId xmlns:a16="http://schemas.microsoft.com/office/drawing/2014/main" id="{83422ECC-7B1E-4F28-AFEB-5532505DDF56}"/>
              </a:ext>
            </a:extLst>
          </p:cNvPr>
          <p:cNvSpPr>
            <a:spLocks noGrp="1"/>
          </p:cNvSpPr>
          <p:nvPr>
            <p:ph type="pic" sz="quarter" idx="21"/>
          </p:nvPr>
        </p:nvSpPr>
        <p:spPr>
          <a:xfrm>
            <a:off x="1087358" y="3384610"/>
            <a:ext cx="3231471" cy="2397525"/>
          </a:xfrm>
          <a:custGeom>
            <a:avLst/>
            <a:gdLst>
              <a:gd name="connsiteX0" fmla="*/ 1946992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1946992 w 3231471"/>
              <a:gd name="connsiteY8" fmla="*/ 984960 h 2397525"/>
              <a:gd name="connsiteX0" fmla="*/ 1946992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2020144 w 3231471"/>
              <a:gd name="connsiteY8" fmla="*/ 984960 h 2397525"/>
              <a:gd name="connsiteX9" fmla="*/ 1946992 w 3231471"/>
              <a:gd name="connsiteY9" fmla="*/ 0 h 2397525"/>
              <a:gd name="connsiteX0" fmla="*/ 2026240 w 3231471"/>
              <a:gd name="connsiteY0" fmla="*/ 0 h 2397525"/>
              <a:gd name="connsiteX1" fmla="*/ 2856462 w 3231471"/>
              <a:gd name="connsiteY1" fmla="*/ 0 h 2397525"/>
              <a:gd name="connsiteX2" fmla="*/ 2863996 w 3231471"/>
              <a:gd name="connsiteY2" fmla="*/ 149203 h 2397525"/>
              <a:gd name="connsiteX3" fmla="*/ 3224610 w 3231471"/>
              <a:gd name="connsiteY3" fmla="*/ 1011761 h 2397525"/>
              <a:gd name="connsiteX4" fmla="*/ 3231471 w 3231471"/>
              <a:gd name="connsiteY4" fmla="*/ 1019311 h 2397525"/>
              <a:gd name="connsiteX5" fmla="*/ 3231471 w 3231471"/>
              <a:gd name="connsiteY5" fmla="*/ 2397525 h 2397525"/>
              <a:gd name="connsiteX6" fmla="*/ 0 w 3231471"/>
              <a:gd name="connsiteY6" fmla="*/ 2397525 h 2397525"/>
              <a:gd name="connsiteX7" fmla="*/ 0 w 3231471"/>
              <a:gd name="connsiteY7" fmla="*/ 984960 h 2397525"/>
              <a:gd name="connsiteX8" fmla="*/ 2020144 w 3231471"/>
              <a:gd name="connsiteY8" fmla="*/ 984960 h 2397525"/>
              <a:gd name="connsiteX9" fmla="*/ 2026240 w 3231471"/>
              <a:gd name="connsiteY9" fmla="*/ 0 h 239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31471" h="2397525">
                <a:moveTo>
                  <a:pt x="2026240" y="0"/>
                </a:moveTo>
                <a:lnTo>
                  <a:pt x="2856462" y="0"/>
                </a:lnTo>
                <a:lnTo>
                  <a:pt x="2863996" y="149203"/>
                </a:lnTo>
                <a:cubicBezTo>
                  <a:pt x="2897093" y="475100"/>
                  <a:pt x="3027043" y="772366"/>
                  <a:pt x="3224610" y="1011761"/>
                </a:cubicBezTo>
                <a:lnTo>
                  <a:pt x="3231471" y="1019311"/>
                </a:lnTo>
                <a:lnTo>
                  <a:pt x="3231471" y="2397525"/>
                </a:lnTo>
                <a:lnTo>
                  <a:pt x="0" y="2397525"/>
                </a:lnTo>
                <a:lnTo>
                  <a:pt x="0" y="984960"/>
                </a:lnTo>
                <a:lnTo>
                  <a:pt x="2020144" y="984960"/>
                </a:lnTo>
                <a:cubicBezTo>
                  <a:pt x="2020144" y="656640"/>
                  <a:pt x="2026240" y="328320"/>
                  <a:pt x="2026240" y="0"/>
                </a:cubicBezTo>
                <a:close/>
              </a:path>
            </a:pathLst>
          </a:custGeom>
          <a:solidFill>
            <a:schemeClr val="accent1">
              <a:lumMod val="75000"/>
            </a:schemeClr>
          </a:solidFill>
        </p:spPr>
        <p:txBody>
          <a:bodyPr wrap="square" anchor="b">
            <a:noAutofit/>
          </a:bodyPr>
          <a:lstStyle>
            <a:lvl1pPr algn="ctr">
              <a:buFontTx/>
              <a:buNone/>
              <a:defRPr sz="1400">
                <a:solidFill>
                  <a:schemeClr val="bg1"/>
                </a:solidFill>
              </a:defRPr>
            </a:lvl1pPr>
          </a:lstStyle>
          <a:p>
            <a:r>
              <a:rPr lang="en-US" dirty="0"/>
              <a:t>Click icon to add picture</a:t>
            </a:r>
          </a:p>
        </p:txBody>
      </p:sp>
      <p:sp>
        <p:nvSpPr>
          <p:cNvPr id="48" name="Picture Placeholder 47">
            <a:extLst>
              <a:ext uri="{FF2B5EF4-FFF2-40B4-BE49-F238E27FC236}">
                <a16:creationId xmlns:a16="http://schemas.microsoft.com/office/drawing/2014/main" id="{5FE1F749-6235-4ED4-9205-2DEBFB359391}"/>
              </a:ext>
            </a:extLst>
          </p:cNvPr>
          <p:cNvSpPr>
            <a:spLocks noGrp="1"/>
          </p:cNvSpPr>
          <p:nvPr>
            <p:ph type="pic" sz="quarter" idx="29"/>
          </p:nvPr>
        </p:nvSpPr>
        <p:spPr>
          <a:xfrm>
            <a:off x="4874582" y="736014"/>
            <a:ext cx="3780401" cy="3478367"/>
          </a:xfrm>
          <a:custGeom>
            <a:avLst/>
            <a:gdLst>
              <a:gd name="connsiteX0" fmla="*/ 0 w 3780401"/>
              <a:gd name="connsiteY0" fmla="*/ 0 h 3478367"/>
              <a:gd name="connsiteX1" fmla="*/ 3780401 w 3780401"/>
              <a:gd name="connsiteY1" fmla="*/ 0 h 3478367"/>
              <a:gd name="connsiteX2" fmla="*/ 3780401 w 3780401"/>
              <a:gd name="connsiteY2" fmla="*/ 2069606 h 3478367"/>
              <a:gd name="connsiteX3" fmla="*/ 3191889 w 3780401"/>
              <a:gd name="connsiteY3" fmla="*/ 2069606 h 3478367"/>
              <a:gd name="connsiteX4" fmla="*/ 3191889 w 3780401"/>
              <a:gd name="connsiteY4" fmla="*/ 3478367 h 3478367"/>
              <a:gd name="connsiteX5" fmla="*/ 2066290 w 3780401"/>
              <a:gd name="connsiteY5" fmla="*/ 3478367 h 3478367"/>
              <a:gd name="connsiteX6" fmla="*/ 2135372 w 3780401"/>
              <a:gd name="connsiteY6" fmla="*/ 3364655 h 3478367"/>
              <a:gd name="connsiteX7" fmla="*/ 2330382 w 3780401"/>
              <a:gd name="connsiteY7" fmla="*/ 2594499 h 3478367"/>
              <a:gd name="connsiteX8" fmla="*/ 714646 w 3780401"/>
              <a:gd name="connsiteY8" fmla="*/ 978763 h 3478367"/>
              <a:gd name="connsiteX9" fmla="*/ 85729 w 3780401"/>
              <a:gd name="connsiteY9" fmla="*/ 1105736 h 3478367"/>
              <a:gd name="connsiteX10" fmla="*/ 0 w 3780401"/>
              <a:gd name="connsiteY10" fmla="*/ 1147033 h 34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0401" h="3478367">
                <a:moveTo>
                  <a:pt x="0" y="0"/>
                </a:moveTo>
                <a:lnTo>
                  <a:pt x="3780401" y="0"/>
                </a:lnTo>
                <a:lnTo>
                  <a:pt x="3780401" y="2069606"/>
                </a:lnTo>
                <a:lnTo>
                  <a:pt x="3191889" y="2069606"/>
                </a:lnTo>
                <a:lnTo>
                  <a:pt x="3191889" y="3478367"/>
                </a:lnTo>
                <a:lnTo>
                  <a:pt x="2066290" y="3478367"/>
                </a:lnTo>
                <a:lnTo>
                  <a:pt x="2135372" y="3364655"/>
                </a:lnTo>
                <a:cubicBezTo>
                  <a:pt x="2259739" y="3135716"/>
                  <a:pt x="2330382" y="2873357"/>
                  <a:pt x="2330382" y="2594499"/>
                </a:cubicBezTo>
                <a:cubicBezTo>
                  <a:pt x="2330382" y="1702153"/>
                  <a:pt x="1606992" y="978763"/>
                  <a:pt x="714646" y="978763"/>
                </a:cubicBezTo>
                <a:cubicBezTo>
                  <a:pt x="491560" y="978763"/>
                  <a:pt x="279033" y="1023975"/>
                  <a:pt x="85729" y="1105736"/>
                </a:cubicBezTo>
                <a:lnTo>
                  <a:pt x="0" y="1147033"/>
                </a:lnTo>
                <a:close/>
              </a:path>
            </a:pathLst>
          </a:custGeom>
          <a:solidFill>
            <a:schemeClr val="accent2"/>
          </a:solidFill>
        </p:spPr>
        <p:txBody>
          <a:bodyPr wrap="square">
            <a:noAutofit/>
          </a:bodyPr>
          <a:lstStyle>
            <a:lvl1pPr algn="ctr">
              <a:buFontTx/>
              <a:buNone/>
              <a:defRPr sz="1400">
                <a:solidFill>
                  <a:schemeClr val="accent4">
                    <a:lumMod val="50000"/>
                  </a:schemeClr>
                </a:solidFill>
              </a:defRPr>
            </a:lvl1pPr>
          </a:lstStyle>
          <a:p>
            <a:r>
              <a:rPr lang="en-US" dirty="0"/>
              <a:t>Click icon to add picture</a:t>
            </a:r>
          </a:p>
        </p:txBody>
      </p:sp>
      <p:sp>
        <p:nvSpPr>
          <p:cNvPr id="46" name="Picture Placeholder 45">
            <a:extLst>
              <a:ext uri="{FF2B5EF4-FFF2-40B4-BE49-F238E27FC236}">
                <a16:creationId xmlns:a16="http://schemas.microsoft.com/office/drawing/2014/main" id="{6E47D2BB-415D-4079-B52B-C3C35D36F369}"/>
              </a:ext>
            </a:extLst>
          </p:cNvPr>
          <p:cNvSpPr>
            <a:spLocks noGrp="1"/>
          </p:cNvSpPr>
          <p:nvPr>
            <p:ph type="pic" sz="quarter" idx="28"/>
          </p:nvPr>
        </p:nvSpPr>
        <p:spPr>
          <a:xfrm>
            <a:off x="4448450" y="4321945"/>
            <a:ext cx="4208017" cy="2375332"/>
          </a:xfrm>
          <a:custGeom>
            <a:avLst/>
            <a:gdLst>
              <a:gd name="connsiteX0" fmla="*/ 2414723 w 4208017"/>
              <a:gd name="connsiteY0" fmla="*/ 0 h 2375332"/>
              <a:gd name="connsiteX1" fmla="*/ 3618021 w 4208017"/>
              <a:gd name="connsiteY1" fmla="*/ 0 h 2375332"/>
              <a:gd name="connsiteX2" fmla="*/ 3618021 w 4208017"/>
              <a:gd name="connsiteY2" fmla="*/ 1026017 h 2375332"/>
              <a:gd name="connsiteX3" fmla="*/ 4208017 w 4208017"/>
              <a:gd name="connsiteY3" fmla="*/ 1026017 h 2375332"/>
              <a:gd name="connsiteX4" fmla="*/ 4208017 w 4208017"/>
              <a:gd name="connsiteY4" fmla="*/ 2375332 h 2375332"/>
              <a:gd name="connsiteX5" fmla="*/ 0 w 4208017"/>
              <a:gd name="connsiteY5" fmla="*/ 2375332 h 2375332"/>
              <a:gd name="connsiteX6" fmla="*/ 0 w 4208017"/>
              <a:gd name="connsiteY6" fmla="*/ 152629 h 2375332"/>
              <a:gd name="connsiteX7" fmla="*/ 113020 w 4208017"/>
              <a:gd name="connsiteY7" fmla="*/ 255349 h 2375332"/>
              <a:gd name="connsiteX8" fmla="*/ 1140778 w 4208017"/>
              <a:gd name="connsiteY8" fmla="*/ 624304 h 2375332"/>
              <a:gd name="connsiteX9" fmla="*/ 2387559 w 4208017"/>
              <a:gd name="connsiteY9" fmla="*/ 36326 h 2375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08017" h="2375332">
                <a:moveTo>
                  <a:pt x="2414723" y="0"/>
                </a:moveTo>
                <a:lnTo>
                  <a:pt x="3618021" y="0"/>
                </a:lnTo>
                <a:lnTo>
                  <a:pt x="3618021" y="1026017"/>
                </a:lnTo>
                <a:lnTo>
                  <a:pt x="4208017" y="1026017"/>
                </a:lnTo>
                <a:lnTo>
                  <a:pt x="4208017" y="2375332"/>
                </a:lnTo>
                <a:lnTo>
                  <a:pt x="0" y="2375332"/>
                </a:lnTo>
                <a:lnTo>
                  <a:pt x="0" y="152629"/>
                </a:lnTo>
                <a:lnTo>
                  <a:pt x="113020" y="255349"/>
                </a:lnTo>
                <a:cubicBezTo>
                  <a:pt x="392315" y="485843"/>
                  <a:pt x="750377" y="624304"/>
                  <a:pt x="1140778" y="624304"/>
                </a:cubicBezTo>
                <a:cubicBezTo>
                  <a:pt x="1642723" y="624304"/>
                  <a:pt x="2091209" y="395419"/>
                  <a:pt x="2387559" y="36326"/>
                </a:cubicBezTo>
                <a:close/>
              </a:path>
            </a:pathLst>
          </a:custGeom>
          <a:solidFill>
            <a:schemeClr val="accent6">
              <a:lumMod val="40000"/>
              <a:lumOff val="60000"/>
            </a:schemeClr>
          </a:solidFill>
        </p:spPr>
        <p:txBody>
          <a:bodyPr wrap="square" anchor="b">
            <a:noAutofit/>
          </a:bodyPr>
          <a:lstStyle>
            <a:lvl1pPr algn="ctr">
              <a:buFontTx/>
              <a:buNone/>
              <a:defRPr sz="1400">
                <a:solidFill>
                  <a:schemeClr val="accent4">
                    <a:lumMod val="50000"/>
                  </a:schemeClr>
                </a:solidFill>
              </a:defRPr>
            </a:lvl1pPr>
          </a:lstStyle>
          <a:p>
            <a:r>
              <a:rPr lang="en-US" dirty="0"/>
              <a:t>Click icon to add picture</a:t>
            </a:r>
          </a:p>
        </p:txBody>
      </p:sp>
      <p:sp>
        <p:nvSpPr>
          <p:cNvPr id="34" name="Text Placeholder 55">
            <a:extLst>
              <a:ext uri="{FF2B5EF4-FFF2-40B4-BE49-F238E27FC236}">
                <a16:creationId xmlns:a16="http://schemas.microsoft.com/office/drawing/2014/main" id="{A094AAC4-B5ED-47F4-8258-99D53CFD5ECB}"/>
              </a:ext>
            </a:extLst>
          </p:cNvPr>
          <p:cNvSpPr>
            <a:spLocks noGrp="1"/>
          </p:cNvSpPr>
          <p:nvPr>
            <p:ph type="body" sz="quarter" idx="27" hasCustomPrompt="1"/>
          </p:nvPr>
        </p:nvSpPr>
        <p:spPr>
          <a:xfrm>
            <a:off x="8889236" y="1212967"/>
            <a:ext cx="2943225" cy="460375"/>
          </a:xfrm>
        </p:spPr>
        <p:txBody>
          <a:bodyPr>
            <a:normAutofit/>
          </a:bodyPr>
          <a:lstStyle>
            <a:lvl1pPr marL="0" indent="0" algn="ctr">
              <a:buNone/>
              <a:defRPr sz="1600" spc="300">
                <a:solidFill>
                  <a:schemeClr val="tx2"/>
                </a:solidFill>
              </a:defRPr>
            </a:lvl1pPr>
          </a:lstStyle>
          <a:p>
            <a:pPr lvl="0"/>
            <a:r>
              <a:rPr lang="en-US" dirty="0"/>
              <a:t>Add Subtitle</a:t>
            </a:r>
          </a:p>
        </p:txBody>
      </p:sp>
      <p:sp>
        <p:nvSpPr>
          <p:cNvPr id="45" name="Picture Placeholder 76">
            <a:extLst>
              <a:ext uri="{FF2B5EF4-FFF2-40B4-BE49-F238E27FC236}">
                <a16:creationId xmlns:a16="http://schemas.microsoft.com/office/drawing/2014/main" id="{612A5F8A-A926-4147-B50C-7CE357925765}"/>
              </a:ext>
            </a:extLst>
          </p:cNvPr>
          <p:cNvSpPr>
            <a:spLocks noGrp="1"/>
          </p:cNvSpPr>
          <p:nvPr>
            <p:ph type="pic" sz="quarter" idx="23"/>
          </p:nvPr>
        </p:nvSpPr>
        <p:spPr>
          <a:xfrm>
            <a:off x="568720" y="2334827"/>
            <a:ext cx="2496110" cy="1996643"/>
          </a:xfrm>
          <a:solidFill>
            <a:schemeClr val="accent6"/>
          </a:solidFill>
          <a:ln w="76200" cap="sq">
            <a:solidFill>
              <a:schemeClr val="bg1"/>
            </a:solidFill>
            <a:miter lim="800000"/>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37" name="Picture Placeholder 73">
            <a:extLst>
              <a:ext uri="{FF2B5EF4-FFF2-40B4-BE49-F238E27FC236}">
                <a16:creationId xmlns:a16="http://schemas.microsoft.com/office/drawing/2014/main" id="{D7F536AA-2C67-4EE9-BA44-3CD14A662A4A}"/>
              </a:ext>
            </a:extLst>
          </p:cNvPr>
          <p:cNvSpPr>
            <a:spLocks noGrp="1"/>
          </p:cNvSpPr>
          <p:nvPr>
            <p:ph type="pic" sz="quarter" idx="30"/>
          </p:nvPr>
        </p:nvSpPr>
        <p:spPr>
          <a:xfrm>
            <a:off x="3973492" y="1714777"/>
            <a:ext cx="3231471" cy="3231472"/>
          </a:xfrm>
          <a:prstGeom prst="ellipse">
            <a:avLst/>
          </a:prstGeom>
          <a:solidFill>
            <a:schemeClr val="accent1">
              <a:lumMod val="40000"/>
              <a:lumOff val="60000"/>
            </a:schemeClr>
          </a:solidFill>
          <a:ln w="76200">
            <a:solidFill>
              <a:schemeClr val="bg1"/>
            </a:solidFill>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49" name="Picture Placeholder 48">
            <a:extLst>
              <a:ext uri="{FF2B5EF4-FFF2-40B4-BE49-F238E27FC236}">
                <a16:creationId xmlns:a16="http://schemas.microsoft.com/office/drawing/2014/main" id="{702D7850-E2F0-4CF9-AE7D-387BB2740649}"/>
              </a:ext>
            </a:extLst>
          </p:cNvPr>
          <p:cNvSpPr>
            <a:spLocks noGrp="1"/>
          </p:cNvSpPr>
          <p:nvPr>
            <p:ph type="pic" sz="quarter" idx="24"/>
          </p:nvPr>
        </p:nvSpPr>
        <p:spPr>
          <a:xfrm>
            <a:off x="8066471" y="2805620"/>
            <a:ext cx="3555325" cy="2542342"/>
          </a:xfrm>
          <a:custGeom>
            <a:avLst/>
            <a:gdLst>
              <a:gd name="connsiteX0" fmla="*/ 0 w 3555325"/>
              <a:gd name="connsiteY0" fmla="*/ 0 h 2542342"/>
              <a:gd name="connsiteX1" fmla="*/ 3555325 w 3555325"/>
              <a:gd name="connsiteY1" fmla="*/ 0 h 2542342"/>
              <a:gd name="connsiteX2" fmla="*/ 3555325 w 3555325"/>
              <a:gd name="connsiteY2" fmla="*/ 2542342 h 2542342"/>
              <a:gd name="connsiteX3" fmla="*/ 3027792 w 3555325"/>
              <a:gd name="connsiteY3" fmla="*/ 2542342 h 2542342"/>
              <a:gd name="connsiteX4" fmla="*/ 3032805 w 3555325"/>
              <a:gd name="connsiteY4" fmla="*/ 2443072 h 2542342"/>
              <a:gd name="connsiteX5" fmla="*/ 1940342 w 3555325"/>
              <a:gd name="connsiteY5" fmla="*/ 1350609 h 2542342"/>
              <a:gd name="connsiteX6" fmla="*/ 847879 w 3555325"/>
              <a:gd name="connsiteY6" fmla="*/ 2443072 h 2542342"/>
              <a:gd name="connsiteX7" fmla="*/ 852892 w 3555325"/>
              <a:gd name="connsiteY7" fmla="*/ 2542342 h 2542342"/>
              <a:gd name="connsiteX8" fmla="*/ 0 w 3555325"/>
              <a:gd name="connsiteY8" fmla="*/ 2542342 h 254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5325" h="2542342">
                <a:moveTo>
                  <a:pt x="0" y="0"/>
                </a:moveTo>
                <a:lnTo>
                  <a:pt x="3555325" y="0"/>
                </a:lnTo>
                <a:lnTo>
                  <a:pt x="3555325" y="2542342"/>
                </a:lnTo>
                <a:lnTo>
                  <a:pt x="3027792" y="2542342"/>
                </a:lnTo>
                <a:lnTo>
                  <a:pt x="3032805" y="2443072"/>
                </a:lnTo>
                <a:cubicBezTo>
                  <a:pt x="3032805" y="1839721"/>
                  <a:pt x="2543693" y="1350609"/>
                  <a:pt x="1940342" y="1350609"/>
                </a:cubicBezTo>
                <a:cubicBezTo>
                  <a:pt x="1336991" y="1350609"/>
                  <a:pt x="847879" y="1839721"/>
                  <a:pt x="847879" y="2443072"/>
                </a:cubicBezTo>
                <a:lnTo>
                  <a:pt x="852892" y="2542342"/>
                </a:lnTo>
                <a:lnTo>
                  <a:pt x="0" y="2542342"/>
                </a:lnTo>
                <a:close/>
              </a:path>
            </a:pathLst>
          </a:custGeom>
          <a:solidFill>
            <a:schemeClr val="accent2">
              <a:lumMod val="75000"/>
            </a:schemeClr>
          </a:solidFill>
          <a:ln w="76200">
            <a:solidFill>
              <a:schemeClr val="bg1"/>
            </a:solidFill>
            <a:miter lim="800000"/>
          </a:ln>
        </p:spPr>
        <p:txBody>
          <a:bodyPr wrap="square">
            <a:noAutofit/>
          </a:bodyPr>
          <a:lstStyle>
            <a:lvl1pPr algn="ctr">
              <a:buFontTx/>
              <a:buNone/>
              <a:defRPr sz="1400">
                <a:solidFill>
                  <a:schemeClr val="accent4">
                    <a:lumMod val="50000"/>
                  </a:schemeClr>
                </a:solidFill>
              </a:defRPr>
            </a:lvl1pPr>
          </a:lstStyle>
          <a:p>
            <a:r>
              <a:rPr lang="en-US" dirty="0"/>
              <a:t>Click icon to add picture</a:t>
            </a:r>
          </a:p>
        </p:txBody>
      </p:sp>
      <p:sp>
        <p:nvSpPr>
          <p:cNvPr id="21" name="Picture Placeholder 73">
            <a:extLst>
              <a:ext uri="{FF2B5EF4-FFF2-40B4-BE49-F238E27FC236}">
                <a16:creationId xmlns:a16="http://schemas.microsoft.com/office/drawing/2014/main" id="{E2592FC4-8899-4307-8C15-58CDB76E20D7}"/>
              </a:ext>
            </a:extLst>
          </p:cNvPr>
          <p:cNvSpPr>
            <a:spLocks noGrp="1"/>
          </p:cNvSpPr>
          <p:nvPr>
            <p:ph type="pic" sz="quarter" idx="22"/>
          </p:nvPr>
        </p:nvSpPr>
        <p:spPr>
          <a:xfrm>
            <a:off x="8914350" y="4156229"/>
            <a:ext cx="2184926" cy="2184926"/>
          </a:xfrm>
          <a:prstGeom prst="ellipse">
            <a:avLst/>
          </a:prstGeom>
          <a:solidFill>
            <a:schemeClr val="accent1"/>
          </a:solidFill>
          <a:ln w="76200">
            <a:solidFill>
              <a:schemeClr val="bg1"/>
            </a:solidFill>
          </a:ln>
        </p:spPr>
        <p:txBody>
          <a:bodyPr>
            <a:normAutofit/>
          </a:bodyPr>
          <a:lstStyle>
            <a:lvl1pPr algn="ctr">
              <a:buFontTx/>
              <a:buNone/>
              <a:defRPr sz="1400">
                <a:solidFill>
                  <a:schemeClr val="accent4">
                    <a:lumMod val="50000"/>
                  </a:schemeClr>
                </a:solidFill>
              </a:defRPr>
            </a:lvl1pPr>
          </a:lstStyle>
          <a:p>
            <a:r>
              <a:rPr lang="en-US" dirty="0"/>
              <a:t>Click icon to add picture</a:t>
            </a:r>
          </a:p>
        </p:txBody>
      </p:sp>
      <p:sp>
        <p:nvSpPr>
          <p:cNvPr id="53" name="Oval 52">
            <a:extLst>
              <a:ext uri="{FF2B5EF4-FFF2-40B4-BE49-F238E27FC236}">
                <a16:creationId xmlns:a16="http://schemas.microsoft.com/office/drawing/2014/main" id="{149E8647-10FB-4E7D-8E74-B9BEAB6D2465}"/>
              </a:ext>
              <a:ext uri="{C183D7F6-B498-43B3-948B-1728B52AA6E4}">
                <adec:decorative xmlns:adec="http://schemas.microsoft.com/office/drawing/2017/decorative" val="1"/>
              </a:ext>
            </a:extLst>
          </p:cNvPr>
          <p:cNvSpPr/>
          <p:nvPr userDrawn="1"/>
        </p:nvSpPr>
        <p:spPr>
          <a:xfrm rot="16200000">
            <a:off x="699736" y="6029881"/>
            <a:ext cx="534876" cy="5348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09ABA2C7-B2C4-4127-A9FB-E9BB01E921C4}"/>
              </a:ext>
              <a:ext uri="{C183D7F6-B498-43B3-948B-1728B52AA6E4}">
                <adec:decorative xmlns:adec="http://schemas.microsoft.com/office/drawing/2017/decorative" val="1"/>
              </a:ext>
            </a:extLst>
          </p:cNvPr>
          <p:cNvSpPr/>
          <p:nvPr userDrawn="1"/>
        </p:nvSpPr>
        <p:spPr>
          <a:xfrm rot="16200000">
            <a:off x="1320900" y="6029881"/>
            <a:ext cx="534876" cy="53487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563B3079-C9FC-45D1-933E-E9961A6E50A3}"/>
              </a:ext>
              <a:ext uri="{C183D7F6-B498-43B3-948B-1728B52AA6E4}">
                <adec:decorative xmlns:adec="http://schemas.microsoft.com/office/drawing/2017/decorative" val="1"/>
              </a:ext>
            </a:extLst>
          </p:cNvPr>
          <p:cNvSpPr/>
          <p:nvPr userDrawn="1"/>
        </p:nvSpPr>
        <p:spPr>
          <a:xfrm rot="16200000">
            <a:off x="1942064" y="6029881"/>
            <a:ext cx="534876" cy="5348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58">
            <a:extLst>
              <a:ext uri="{FF2B5EF4-FFF2-40B4-BE49-F238E27FC236}">
                <a16:creationId xmlns:a16="http://schemas.microsoft.com/office/drawing/2014/main" id="{0BA2BBB9-B8F8-4505-A61F-F15805C974D6}"/>
              </a:ext>
              <a:ext uri="{C183D7F6-B498-43B3-948B-1728B52AA6E4}">
                <adec:decorative xmlns:adec="http://schemas.microsoft.com/office/drawing/2017/decorative" val="1"/>
              </a:ext>
            </a:extLst>
          </p:cNvPr>
          <p:cNvSpPr/>
          <p:nvPr userDrawn="1"/>
        </p:nvSpPr>
        <p:spPr>
          <a:xfrm rot="16200000">
            <a:off x="2563228" y="6029881"/>
            <a:ext cx="534876" cy="53487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186C9D19-7FB8-4E4D-839C-73D62A46D9F0}"/>
              </a:ext>
              <a:ext uri="{C183D7F6-B498-43B3-948B-1728B52AA6E4}">
                <adec:decorative xmlns:adec="http://schemas.microsoft.com/office/drawing/2017/decorative" val="1"/>
              </a:ext>
            </a:extLst>
          </p:cNvPr>
          <p:cNvSpPr/>
          <p:nvPr userDrawn="1"/>
        </p:nvSpPr>
        <p:spPr>
          <a:xfrm rot="16200000">
            <a:off x="3184392" y="6029881"/>
            <a:ext cx="534876" cy="534876"/>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8B8B723D-4C14-45B2-B6B7-F321C09B4FB6}"/>
              </a:ext>
              <a:ext uri="{C183D7F6-B498-43B3-948B-1728B52AA6E4}">
                <adec:decorative xmlns:adec="http://schemas.microsoft.com/office/drawing/2017/decorative" val="1"/>
              </a:ext>
            </a:extLst>
          </p:cNvPr>
          <p:cNvSpPr/>
          <p:nvPr userDrawn="1"/>
        </p:nvSpPr>
        <p:spPr>
          <a:xfrm rot="16200000">
            <a:off x="3805556" y="6029881"/>
            <a:ext cx="534876" cy="53487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C3DAD4DA-9BF0-49DF-B3A0-AD4373B7AB97}"/>
              </a:ext>
              <a:ext uri="{C183D7F6-B498-43B3-948B-1728B52AA6E4}">
                <adec:decorative xmlns:adec="http://schemas.microsoft.com/office/drawing/2017/decorative" val="1"/>
              </a:ext>
            </a:extLst>
          </p:cNvPr>
          <p:cNvCxnSpPr>
            <a:cxnSpLocks/>
          </p:cNvCxnSpPr>
          <p:nvPr userDrawn="1"/>
        </p:nvCxnSpPr>
        <p:spPr>
          <a:xfrm>
            <a:off x="9355907" y="1113989"/>
            <a:ext cx="1988598"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19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2/11/2024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2/11/2024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8ABCE-31AC-4327-9B36-F2B59C5D4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0F45AC-DAFB-4609-8891-7B1DB038F6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AADEEF-9D0B-4D47-9548-74B8AC459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2AD7D-694A-4AA4-891F-A0148B1A6185}" type="datetimeFigureOut">
              <a:rPr lang="en-US" smtClean="0"/>
              <a:t>2/11/2024</a:t>
            </a:fld>
            <a:endParaRPr lang="en-US" dirty="0"/>
          </a:p>
        </p:txBody>
      </p:sp>
      <p:sp>
        <p:nvSpPr>
          <p:cNvPr id="5" name="Footer Placeholder 4">
            <a:extLst>
              <a:ext uri="{FF2B5EF4-FFF2-40B4-BE49-F238E27FC236}">
                <a16:creationId xmlns:a16="http://schemas.microsoft.com/office/drawing/2014/main" id="{55F009E5-7029-4B2F-89EC-353A277061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F782EB3-3F8D-45C0-AEC0-052807C85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C9CAF-8D6B-4355-91CA-5D99A58C0DB6}" type="slidenum">
              <a:rPr lang="en-US" smtClean="0"/>
              <a:t>‹#›</a:t>
            </a:fld>
            <a:endParaRPr lang="en-US" dirty="0"/>
          </a:p>
        </p:txBody>
      </p:sp>
    </p:spTree>
    <p:extLst>
      <p:ext uri="{BB962C8B-B14F-4D97-AF65-F5344CB8AC3E}">
        <p14:creationId xmlns:p14="http://schemas.microsoft.com/office/powerpoint/2010/main" val="2614954667"/>
      </p:ext>
    </p:extLst>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E22471-3A87-41A2-A13E-C54316F823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C427758-48DC-4A90-9555-4F3989FC6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77771A8-9400-498F-B157-008786E99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7A548C-C551-4F8C-BC48-1654C3AEB978}" type="datetimeFigureOut">
              <a:rPr lang="en-US" smtClean="0"/>
              <a:t>2/11/2024</a:t>
            </a:fld>
            <a:endParaRPr lang="en-US" dirty="0"/>
          </a:p>
        </p:txBody>
      </p:sp>
      <p:sp>
        <p:nvSpPr>
          <p:cNvPr id="5" name="Footer Placeholder 4">
            <a:extLst>
              <a:ext uri="{FF2B5EF4-FFF2-40B4-BE49-F238E27FC236}">
                <a16:creationId xmlns:a16="http://schemas.microsoft.com/office/drawing/2014/main" id="{E93D8B6F-779C-457F-B11E-7A71043812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F227D71-E7B8-4B0D-8A85-652FA24E5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7971FC-D77F-48A5-9D22-47010B6655CF}" type="slidenum">
              <a:rPr lang="en-US" smtClean="0"/>
              <a:t>‹#›</a:t>
            </a:fld>
            <a:endParaRPr lang="en-US" dirty="0"/>
          </a:p>
        </p:txBody>
      </p:sp>
    </p:spTree>
    <p:extLst>
      <p:ext uri="{BB962C8B-B14F-4D97-AF65-F5344CB8AC3E}">
        <p14:creationId xmlns:p14="http://schemas.microsoft.com/office/powerpoint/2010/main" val="1529110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2/11/2024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D477D2F-4EBC-34B0-2E1B-85F8FA327902}"/>
              </a:ext>
            </a:extLst>
          </p:cNvPr>
          <p:cNvSpPr>
            <a:spLocks noGrp="1"/>
          </p:cNvSpPr>
          <p:nvPr>
            <p:ph type="ctrTitle"/>
          </p:nvPr>
        </p:nvSpPr>
        <p:spPr/>
        <p:txBody>
          <a:bodyPr/>
          <a:lstStyle/>
          <a:p>
            <a:r>
              <a:rPr lang="en-US" dirty="0"/>
              <a:t>Heart Risk Project; Data Analysis</a:t>
            </a:r>
          </a:p>
        </p:txBody>
      </p:sp>
      <p:sp>
        <p:nvSpPr>
          <p:cNvPr id="11" name="Subtitle 10">
            <a:extLst>
              <a:ext uri="{FF2B5EF4-FFF2-40B4-BE49-F238E27FC236}">
                <a16:creationId xmlns:a16="http://schemas.microsoft.com/office/drawing/2014/main" id="{CCF0AFEF-4E04-EB8C-C018-B91829C88F79}"/>
              </a:ext>
            </a:extLst>
          </p:cNvPr>
          <p:cNvSpPr>
            <a:spLocks noGrp="1"/>
          </p:cNvSpPr>
          <p:nvPr>
            <p:ph type="subTitle" idx="1"/>
          </p:nvPr>
        </p:nvSpPr>
        <p:spPr/>
        <p:txBody>
          <a:bodyPr/>
          <a:lstStyle/>
          <a:p>
            <a:r>
              <a:rPr lang="en-US" dirty="0"/>
              <a:t>By: </a:t>
            </a:r>
            <a:r>
              <a:rPr lang="en-US" dirty="0" err="1"/>
              <a:t>Mahsa</a:t>
            </a:r>
            <a:r>
              <a:rPr lang="en-US" dirty="0"/>
              <a:t> </a:t>
            </a:r>
            <a:r>
              <a:rPr lang="en-US" dirty="0" err="1"/>
              <a:t>Nafei</a:t>
            </a:r>
            <a:r>
              <a:rPr lang="en-US" dirty="0"/>
              <a:t>, Jesús Hernández, Fernando Lopez, and Alexandru Arnautu</a:t>
            </a:r>
          </a:p>
        </p:txBody>
      </p:sp>
      <p:pic>
        <p:nvPicPr>
          <p:cNvPr id="2" name="Picture Placeholder 1">
            <a:extLst>
              <a:ext uri="{FF2B5EF4-FFF2-40B4-BE49-F238E27FC236}">
                <a16:creationId xmlns:a16="http://schemas.microsoft.com/office/drawing/2014/main" id="{7C337959-25E2-0721-1E3F-324C03A5AB79}"/>
              </a:ext>
            </a:extLst>
          </p:cNvPr>
          <p:cNvPicPr>
            <a:picLocks noGrp="1" noChangeAspect="1"/>
          </p:cNvPicPr>
          <p:nvPr>
            <p:ph type="pic" sz="quarter" idx="13"/>
          </p:nvPr>
        </p:nvPicPr>
        <p:blipFill>
          <a:blip r:embed="rId2"/>
          <a:srcRect l="20" r="20"/>
          <a:stretch>
            <a:fillRect/>
          </a:stretch>
        </p:blipFill>
        <p:spPr/>
      </p:pic>
    </p:spTree>
    <p:extLst>
      <p:ext uri="{BB962C8B-B14F-4D97-AF65-F5344CB8AC3E}">
        <p14:creationId xmlns:p14="http://schemas.microsoft.com/office/powerpoint/2010/main" val="51793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ECB0-B351-3EB4-7C48-9BFBDE2D9C61}"/>
              </a:ext>
            </a:extLst>
          </p:cNvPr>
          <p:cNvSpPr>
            <a:spLocks noGrp="1"/>
          </p:cNvSpPr>
          <p:nvPr>
            <p:ph type="title"/>
          </p:nvPr>
        </p:nvSpPr>
        <p:spPr/>
        <p:txBody>
          <a:bodyPr/>
          <a:lstStyle/>
          <a:p>
            <a:r>
              <a:rPr lang="en-CA"/>
              <a:t>Recommendations</a:t>
            </a:r>
          </a:p>
        </p:txBody>
      </p:sp>
      <p:sp>
        <p:nvSpPr>
          <p:cNvPr id="3" name="Text Placeholder 2">
            <a:extLst>
              <a:ext uri="{FF2B5EF4-FFF2-40B4-BE49-F238E27FC236}">
                <a16:creationId xmlns:a16="http://schemas.microsoft.com/office/drawing/2014/main" id="{9881D60E-6497-EEA2-DF0E-0972AEBAD5D8}"/>
              </a:ext>
            </a:extLst>
          </p:cNvPr>
          <p:cNvSpPr>
            <a:spLocks noGrp="1"/>
          </p:cNvSpPr>
          <p:nvPr>
            <p:ph type="body" idx="1"/>
          </p:nvPr>
        </p:nvSpPr>
        <p:spPr/>
        <p:txBody>
          <a:bodyPr/>
          <a:lstStyle/>
          <a:p>
            <a:r>
              <a:rPr lang="en-CA"/>
              <a:t>Actionable Steps</a:t>
            </a:r>
          </a:p>
        </p:txBody>
      </p:sp>
      <p:sp>
        <p:nvSpPr>
          <p:cNvPr id="4" name="Text Placeholder 3">
            <a:extLst>
              <a:ext uri="{FF2B5EF4-FFF2-40B4-BE49-F238E27FC236}">
                <a16:creationId xmlns:a16="http://schemas.microsoft.com/office/drawing/2014/main" id="{80638349-3B83-3AB2-05DF-AF3817971B55}"/>
              </a:ext>
            </a:extLst>
          </p:cNvPr>
          <p:cNvSpPr>
            <a:spLocks noGrp="1"/>
          </p:cNvSpPr>
          <p:nvPr>
            <p:ph type="body" sz="half" idx="2"/>
          </p:nvPr>
        </p:nvSpPr>
        <p:spPr/>
        <p:txBody>
          <a:bodyPr>
            <a:normAutofit lnSpcReduction="10000"/>
          </a:bodyPr>
          <a:lstStyle/>
          <a:p>
            <a:r>
              <a:rPr lang="en-US" dirty="0"/>
              <a:t>To minimize your heart attack risk, ensure ample sleep, adhere to a nutritious diet, maintain a five-day exercise regimen per week, comply with medication schedules, and keep cholesterol levels in check. </a:t>
            </a:r>
            <a:endParaRPr lang="en-CA" dirty="0"/>
          </a:p>
        </p:txBody>
      </p:sp>
      <p:sp>
        <p:nvSpPr>
          <p:cNvPr id="5" name="Text Placeholder 4">
            <a:extLst>
              <a:ext uri="{FF2B5EF4-FFF2-40B4-BE49-F238E27FC236}">
                <a16:creationId xmlns:a16="http://schemas.microsoft.com/office/drawing/2014/main" id="{A9B121BA-8DC5-824E-AA4F-C8B989F3B9F6}"/>
              </a:ext>
            </a:extLst>
          </p:cNvPr>
          <p:cNvSpPr>
            <a:spLocks noGrp="1"/>
          </p:cNvSpPr>
          <p:nvPr>
            <p:ph type="body" idx="18"/>
          </p:nvPr>
        </p:nvSpPr>
        <p:spPr/>
        <p:txBody>
          <a:bodyPr/>
          <a:lstStyle/>
          <a:p>
            <a:r>
              <a:rPr lang="en-CA"/>
              <a:t>Potential Interventions</a:t>
            </a:r>
          </a:p>
        </p:txBody>
      </p:sp>
      <p:sp>
        <p:nvSpPr>
          <p:cNvPr id="6" name="Text Placeholder 5">
            <a:extLst>
              <a:ext uri="{FF2B5EF4-FFF2-40B4-BE49-F238E27FC236}">
                <a16:creationId xmlns:a16="http://schemas.microsoft.com/office/drawing/2014/main" id="{A5CE44C0-28E9-61DA-92B0-B4BD70BF4E49}"/>
              </a:ext>
            </a:extLst>
          </p:cNvPr>
          <p:cNvSpPr>
            <a:spLocks noGrp="1"/>
          </p:cNvSpPr>
          <p:nvPr>
            <p:ph type="body" sz="half" idx="19"/>
          </p:nvPr>
        </p:nvSpPr>
        <p:spPr/>
        <p:txBody>
          <a:bodyPr/>
          <a:lstStyle/>
          <a:p>
            <a:r>
              <a:rPr lang="en-US" dirty="0"/>
              <a:t>To achieve a representative dataset with global scope, and expanded sample size is necessitated. </a:t>
            </a:r>
            <a:endParaRPr lang="en-CA" dirty="0"/>
          </a:p>
        </p:txBody>
      </p:sp>
      <p:sp>
        <p:nvSpPr>
          <p:cNvPr id="7" name="Text Placeholder 6">
            <a:extLst>
              <a:ext uri="{FF2B5EF4-FFF2-40B4-BE49-F238E27FC236}">
                <a16:creationId xmlns:a16="http://schemas.microsoft.com/office/drawing/2014/main" id="{E3F15131-E731-7B8C-6F21-3E76E633AE86}"/>
              </a:ext>
            </a:extLst>
          </p:cNvPr>
          <p:cNvSpPr>
            <a:spLocks noGrp="1"/>
          </p:cNvSpPr>
          <p:nvPr>
            <p:ph type="body" idx="20"/>
          </p:nvPr>
        </p:nvSpPr>
        <p:spPr/>
        <p:txBody>
          <a:bodyPr/>
          <a:lstStyle/>
          <a:p>
            <a:r>
              <a:rPr lang="en-CA" dirty="0"/>
              <a:t>Future Research Opportunities</a:t>
            </a:r>
          </a:p>
        </p:txBody>
      </p:sp>
      <p:sp>
        <p:nvSpPr>
          <p:cNvPr id="8" name="Text Placeholder 7">
            <a:extLst>
              <a:ext uri="{FF2B5EF4-FFF2-40B4-BE49-F238E27FC236}">
                <a16:creationId xmlns:a16="http://schemas.microsoft.com/office/drawing/2014/main" id="{3E3E0040-FC62-9FE9-4418-080DA07EE115}"/>
              </a:ext>
            </a:extLst>
          </p:cNvPr>
          <p:cNvSpPr>
            <a:spLocks noGrp="1"/>
          </p:cNvSpPr>
          <p:nvPr>
            <p:ph type="body" sz="half" idx="21"/>
          </p:nvPr>
        </p:nvSpPr>
        <p:spPr/>
        <p:txBody>
          <a:bodyPr>
            <a:normAutofit fontScale="85000" lnSpcReduction="20000"/>
          </a:bodyPr>
          <a:lstStyle/>
          <a:p>
            <a:r>
              <a:rPr lang="en-US" dirty="0"/>
              <a:t>Further examination could be conducted into the median age of individuals adhering to a nutritious diet and an in-depth analysis of familial heart disease history among both smokers and non-smokers, to glean additional insights in the occurrence of the “smoker paradox” phenomenon.</a:t>
            </a:r>
            <a:endParaRPr lang="en-CA" dirty="0"/>
          </a:p>
        </p:txBody>
      </p:sp>
      <p:pic>
        <p:nvPicPr>
          <p:cNvPr id="10" name="Picture Placeholder 9">
            <a:extLst>
              <a:ext uri="{FF2B5EF4-FFF2-40B4-BE49-F238E27FC236}">
                <a16:creationId xmlns:a16="http://schemas.microsoft.com/office/drawing/2014/main" id="{38EBC372-48B8-170A-3CFA-F205535AF7A5}"/>
              </a:ext>
            </a:extLst>
          </p:cNvPr>
          <p:cNvPicPr>
            <a:picLocks noGrp="1" noChangeAspect="1"/>
          </p:cNvPicPr>
          <p:nvPr>
            <p:ph type="pic" sz="quarter" idx="22"/>
          </p:nvPr>
        </p:nvPicPr>
        <p:blipFill>
          <a:blip r:embed="rId2"/>
          <a:srcRect t="12465" b="12465"/>
          <a:stretch>
            <a:fillRect/>
          </a:stretch>
        </p:blipFill>
        <p:spPr/>
      </p:pic>
    </p:spTree>
    <p:extLst>
      <p:ext uri="{BB962C8B-B14F-4D97-AF65-F5344CB8AC3E}">
        <p14:creationId xmlns:p14="http://schemas.microsoft.com/office/powerpoint/2010/main" val="682199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EC7A-485B-FC37-01B9-07A10EE73450}"/>
              </a:ext>
            </a:extLst>
          </p:cNvPr>
          <p:cNvSpPr>
            <a:spLocks noGrp="1"/>
          </p:cNvSpPr>
          <p:nvPr>
            <p:ph type="title"/>
          </p:nvPr>
        </p:nvSpPr>
        <p:spPr/>
        <p:txBody>
          <a:bodyPr/>
          <a:lstStyle/>
          <a:p>
            <a:r>
              <a:rPr lang="en-CA"/>
              <a:t>Conclusion</a:t>
            </a:r>
          </a:p>
        </p:txBody>
      </p:sp>
      <p:sp>
        <p:nvSpPr>
          <p:cNvPr id="3" name="Text Placeholder 2">
            <a:extLst>
              <a:ext uri="{FF2B5EF4-FFF2-40B4-BE49-F238E27FC236}">
                <a16:creationId xmlns:a16="http://schemas.microsoft.com/office/drawing/2014/main" id="{13BA5698-4D66-F5A4-B546-87084EED89D2}"/>
              </a:ext>
            </a:extLst>
          </p:cNvPr>
          <p:cNvSpPr>
            <a:spLocks noGrp="1"/>
          </p:cNvSpPr>
          <p:nvPr>
            <p:ph type="body" idx="1"/>
          </p:nvPr>
        </p:nvSpPr>
        <p:spPr/>
        <p:txBody>
          <a:bodyPr/>
          <a:lstStyle/>
          <a:p>
            <a:r>
              <a:rPr lang="en-CA"/>
              <a:t>Summary of Findings</a:t>
            </a:r>
          </a:p>
        </p:txBody>
      </p:sp>
      <p:sp>
        <p:nvSpPr>
          <p:cNvPr id="4" name="Text Placeholder 3">
            <a:extLst>
              <a:ext uri="{FF2B5EF4-FFF2-40B4-BE49-F238E27FC236}">
                <a16:creationId xmlns:a16="http://schemas.microsoft.com/office/drawing/2014/main" id="{B7C973B3-F726-E2C8-F044-A31AC1A2227F}"/>
              </a:ext>
            </a:extLst>
          </p:cNvPr>
          <p:cNvSpPr>
            <a:spLocks noGrp="1"/>
          </p:cNvSpPr>
          <p:nvPr>
            <p:ph type="body" sz="half" idx="2"/>
          </p:nvPr>
        </p:nvSpPr>
        <p:spPr/>
        <p:txBody>
          <a:bodyPr/>
          <a:lstStyle/>
          <a:p>
            <a:r>
              <a:rPr lang="en-US"/>
              <a:t>Recapitulating the significant findings and insights from the data analysis.</a:t>
            </a:r>
            <a:endParaRPr lang="en-CA"/>
          </a:p>
        </p:txBody>
      </p:sp>
      <p:sp>
        <p:nvSpPr>
          <p:cNvPr id="5" name="Text Placeholder 4">
            <a:extLst>
              <a:ext uri="{FF2B5EF4-FFF2-40B4-BE49-F238E27FC236}">
                <a16:creationId xmlns:a16="http://schemas.microsoft.com/office/drawing/2014/main" id="{A7F2D00C-9334-72EC-2941-5D62B0CAECB2}"/>
              </a:ext>
            </a:extLst>
          </p:cNvPr>
          <p:cNvSpPr>
            <a:spLocks noGrp="1"/>
          </p:cNvSpPr>
          <p:nvPr>
            <p:ph type="body" idx="18"/>
          </p:nvPr>
        </p:nvSpPr>
        <p:spPr/>
        <p:txBody>
          <a:bodyPr>
            <a:normAutofit lnSpcReduction="10000"/>
          </a:bodyPr>
          <a:lstStyle/>
          <a:p>
            <a:r>
              <a:rPr lang="en-CA"/>
              <a:t>Implications and Applications</a:t>
            </a:r>
          </a:p>
        </p:txBody>
      </p:sp>
      <p:sp>
        <p:nvSpPr>
          <p:cNvPr id="6" name="Text Placeholder 5">
            <a:extLst>
              <a:ext uri="{FF2B5EF4-FFF2-40B4-BE49-F238E27FC236}">
                <a16:creationId xmlns:a16="http://schemas.microsoft.com/office/drawing/2014/main" id="{8478E0D6-AD25-44ED-E46A-C09266BB77F8}"/>
              </a:ext>
            </a:extLst>
          </p:cNvPr>
          <p:cNvSpPr>
            <a:spLocks noGrp="1"/>
          </p:cNvSpPr>
          <p:nvPr>
            <p:ph type="body" sz="half" idx="19"/>
          </p:nvPr>
        </p:nvSpPr>
        <p:spPr/>
        <p:txBody>
          <a:bodyPr/>
          <a:lstStyle/>
          <a:p>
            <a:r>
              <a:rPr lang="en-US"/>
              <a:t>Exploring the real-world implications and potential applications of the findings.</a:t>
            </a:r>
            <a:endParaRPr lang="en-CA"/>
          </a:p>
        </p:txBody>
      </p:sp>
      <p:sp>
        <p:nvSpPr>
          <p:cNvPr id="7" name="Text Placeholder 6">
            <a:extLst>
              <a:ext uri="{FF2B5EF4-FFF2-40B4-BE49-F238E27FC236}">
                <a16:creationId xmlns:a16="http://schemas.microsoft.com/office/drawing/2014/main" id="{F4D6989F-DBD0-3EDB-B89A-06732D8029E2}"/>
              </a:ext>
            </a:extLst>
          </p:cNvPr>
          <p:cNvSpPr>
            <a:spLocks noGrp="1"/>
          </p:cNvSpPr>
          <p:nvPr>
            <p:ph type="body" idx="20"/>
          </p:nvPr>
        </p:nvSpPr>
        <p:spPr/>
        <p:txBody>
          <a:bodyPr/>
          <a:lstStyle/>
          <a:p>
            <a:r>
              <a:rPr lang="en-CA"/>
              <a:t>Future Actions</a:t>
            </a:r>
          </a:p>
        </p:txBody>
      </p:sp>
      <p:sp>
        <p:nvSpPr>
          <p:cNvPr id="8" name="Text Placeholder 7">
            <a:extLst>
              <a:ext uri="{FF2B5EF4-FFF2-40B4-BE49-F238E27FC236}">
                <a16:creationId xmlns:a16="http://schemas.microsoft.com/office/drawing/2014/main" id="{DD1017D7-88B1-2B8D-CD12-67788712EF72}"/>
              </a:ext>
            </a:extLst>
          </p:cNvPr>
          <p:cNvSpPr>
            <a:spLocks noGrp="1"/>
          </p:cNvSpPr>
          <p:nvPr>
            <p:ph type="body" sz="half" idx="21"/>
          </p:nvPr>
        </p:nvSpPr>
        <p:spPr/>
        <p:txBody>
          <a:bodyPr/>
          <a:lstStyle/>
          <a:p>
            <a:r>
              <a:rPr lang="en-US"/>
              <a:t>Proposing possible next steps and actions based on the analysis outcomes.</a:t>
            </a:r>
            <a:endParaRPr lang="en-CA"/>
          </a:p>
        </p:txBody>
      </p:sp>
      <p:pic>
        <p:nvPicPr>
          <p:cNvPr id="10" name="Picture Placeholder 9">
            <a:extLst>
              <a:ext uri="{FF2B5EF4-FFF2-40B4-BE49-F238E27FC236}">
                <a16:creationId xmlns:a16="http://schemas.microsoft.com/office/drawing/2014/main" id="{BF0AF02D-478A-C8E6-9554-605CC45F3A33}"/>
              </a:ext>
            </a:extLst>
          </p:cNvPr>
          <p:cNvPicPr>
            <a:picLocks noGrp="1" noChangeAspect="1"/>
          </p:cNvPicPr>
          <p:nvPr>
            <p:ph type="pic" sz="quarter" idx="22"/>
          </p:nvPr>
        </p:nvPicPr>
        <p:blipFill>
          <a:blip r:embed="rId2"/>
          <a:srcRect l="1578" r="1578"/>
          <a:stretch>
            <a:fillRect/>
          </a:stretch>
        </p:blipFill>
        <p:spPr/>
      </p:pic>
    </p:spTree>
    <p:extLst>
      <p:ext uri="{BB962C8B-B14F-4D97-AF65-F5344CB8AC3E}">
        <p14:creationId xmlns:p14="http://schemas.microsoft.com/office/powerpoint/2010/main" val="363718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30A4B-E59F-0343-C14E-5C5B244410A2}"/>
              </a:ext>
            </a:extLst>
          </p:cNvPr>
          <p:cNvSpPr>
            <a:spLocks noGrp="1"/>
          </p:cNvSpPr>
          <p:nvPr>
            <p:ph type="title"/>
          </p:nvPr>
        </p:nvSpPr>
        <p:spPr/>
        <p:txBody>
          <a:bodyPr/>
          <a:lstStyle/>
          <a:p>
            <a:r>
              <a:rPr lang="en-CA" dirty="0"/>
              <a:t>Heart Risk Data Analysis</a:t>
            </a:r>
          </a:p>
        </p:txBody>
      </p:sp>
      <p:sp>
        <p:nvSpPr>
          <p:cNvPr id="3" name="Text Placeholder 2">
            <a:extLst>
              <a:ext uri="{FF2B5EF4-FFF2-40B4-BE49-F238E27FC236}">
                <a16:creationId xmlns:a16="http://schemas.microsoft.com/office/drawing/2014/main" id="{4EE505F9-AA2E-2EE7-9FCC-CBB9B196FF11}"/>
              </a:ext>
            </a:extLst>
          </p:cNvPr>
          <p:cNvSpPr>
            <a:spLocks noGrp="1"/>
          </p:cNvSpPr>
          <p:nvPr>
            <p:ph type="body" idx="1"/>
          </p:nvPr>
        </p:nvSpPr>
        <p:spPr>
          <a:xfrm>
            <a:off x="609600" y="1282364"/>
            <a:ext cx="5157787" cy="593840"/>
          </a:xfrm>
        </p:spPr>
        <p:txBody>
          <a:bodyPr/>
          <a:lstStyle/>
          <a:p>
            <a:r>
              <a:rPr lang="en-CA" dirty="0"/>
              <a:t>Overview</a:t>
            </a:r>
          </a:p>
        </p:txBody>
      </p:sp>
      <p:sp>
        <p:nvSpPr>
          <p:cNvPr id="4" name="Text Placeholder 3">
            <a:extLst>
              <a:ext uri="{FF2B5EF4-FFF2-40B4-BE49-F238E27FC236}">
                <a16:creationId xmlns:a16="http://schemas.microsoft.com/office/drawing/2014/main" id="{ED4B406C-767B-4BEF-1DD3-63ECCFF6A909}"/>
              </a:ext>
            </a:extLst>
          </p:cNvPr>
          <p:cNvSpPr>
            <a:spLocks noGrp="1"/>
          </p:cNvSpPr>
          <p:nvPr>
            <p:ph type="body" sz="half" idx="2"/>
          </p:nvPr>
        </p:nvSpPr>
        <p:spPr>
          <a:xfrm>
            <a:off x="960664" y="1975362"/>
            <a:ext cx="5305911" cy="1120176"/>
          </a:xfrm>
        </p:spPr>
        <p:txBody>
          <a:bodyPr>
            <a:normAutofit/>
          </a:bodyPr>
          <a:lstStyle/>
          <a:p>
            <a:r>
              <a:rPr lang="en-US" sz="1100" b="0" i="0" dirty="0">
                <a:solidFill>
                  <a:srgbClr val="0D0D0D"/>
                </a:solidFill>
                <a:effectLst/>
                <a:latin typeface="+mn-lt"/>
              </a:rPr>
              <a:t>This repository combines two data sources and API Coordinates  to predict heart attack risk using machine learning and visualization analysis. It features a Flask-based web application for risk prediction, a data processing script using Postgres SQL in Amazon RDS, and employs Spark for data cleaning and preparation. For data visualization and analysis, it uses </a:t>
            </a:r>
            <a:r>
              <a:rPr lang="en-US" sz="1100" b="0" i="0" dirty="0" err="1">
                <a:solidFill>
                  <a:srgbClr val="0D0D0D"/>
                </a:solidFill>
                <a:effectLst/>
                <a:latin typeface="+mn-lt"/>
              </a:rPr>
              <a:t>Plotly</a:t>
            </a:r>
            <a:r>
              <a:rPr lang="en-US" sz="1100" b="0" i="0" dirty="0">
                <a:solidFill>
                  <a:srgbClr val="0D0D0D"/>
                </a:solidFill>
                <a:effectLst/>
                <a:latin typeface="+mn-lt"/>
              </a:rPr>
              <a:t>, Pandas and Folium.</a:t>
            </a:r>
            <a:endParaRPr lang="en-CA" sz="1100" dirty="0">
              <a:latin typeface="+mn-lt"/>
            </a:endParaRPr>
          </a:p>
        </p:txBody>
      </p:sp>
      <p:sp>
        <p:nvSpPr>
          <p:cNvPr id="5" name="Text Placeholder 4">
            <a:extLst>
              <a:ext uri="{FF2B5EF4-FFF2-40B4-BE49-F238E27FC236}">
                <a16:creationId xmlns:a16="http://schemas.microsoft.com/office/drawing/2014/main" id="{EC74CD84-3644-4AEC-4FBA-AF23E7B1947C}"/>
              </a:ext>
            </a:extLst>
          </p:cNvPr>
          <p:cNvSpPr>
            <a:spLocks noGrp="1"/>
          </p:cNvSpPr>
          <p:nvPr>
            <p:ph type="body" idx="13"/>
          </p:nvPr>
        </p:nvSpPr>
        <p:spPr>
          <a:xfrm>
            <a:off x="609599" y="2967737"/>
            <a:ext cx="5157787" cy="593840"/>
          </a:xfrm>
        </p:spPr>
        <p:txBody>
          <a:bodyPr/>
          <a:lstStyle/>
          <a:p>
            <a:r>
              <a:rPr lang="en-CA" dirty="0"/>
              <a:t>Objective</a:t>
            </a:r>
          </a:p>
        </p:txBody>
      </p:sp>
      <p:sp>
        <p:nvSpPr>
          <p:cNvPr id="6" name="Text Placeholder 5">
            <a:extLst>
              <a:ext uri="{FF2B5EF4-FFF2-40B4-BE49-F238E27FC236}">
                <a16:creationId xmlns:a16="http://schemas.microsoft.com/office/drawing/2014/main" id="{09F9E830-6967-2888-59E7-F9AD172599FD}"/>
              </a:ext>
            </a:extLst>
          </p:cNvPr>
          <p:cNvSpPr>
            <a:spLocks noGrp="1"/>
          </p:cNvSpPr>
          <p:nvPr>
            <p:ph type="body" sz="half" idx="14"/>
          </p:nvPr>
        </p:nvSpPr>
        <p:spPr>
          <a:xfrm>
            <a:off x="960663" y="3561576"/>
            <a:ext cx="5884753" cy="2503663"/>
          </a:xfrm>
        </p:spPr>
        <p:txBody>
          <a:bodyPr>
            <a:noAutofit/>
          </a:bodyPr>
          <a:lstStyle/>
          <a:p>
            <a:r>
              <a:rPr lang="en-US" sz="1100" b="0" i="0" dirty="0">
                <a:solidFill>
                  <a:srgbClr val="0D0D0D"/>
                </a:solidFill>
                <a:effectLst/>
                <a:latin typeface="+mn-lt"/>
              </a:rPr>
              <a:t>This project focuses on using a dataset to create a predictive model for assessing an individual's risk of having a heart attack. It aims to understand how lifestyle factors, like smoking, obesity, and physical activity, compare to clinical parameters, such as cholesterol levels and blood pressure, in predicting this risk. Additionally, the project seeks to examine how data analysis can influence insurance premium adjustments and underwriting processes improvement. A critical aspect of the project is ensuring fairness and reducing bias in predictions across different demographic groups. The ultimate objectives are to improve risk assessment accuracy, support informed decision-making in insurance, and promote fairness and transparency in heart attack risk evaluation.</a:t>
            </a:r>
            <a:endParaRPr lang="en-CA" sz="1100" dirty="0">
              <a:latin typeface="+mn-lt"/>
            </a:endParaRPr>
          </a:p>
        </p:txBody>
      </p:sp>
      <p:pic>
        <p:nvPicPr>
          <p:cNvPr id="10" name="Picture Placeholder 9">
            <a:extLst>
              <a:ext uri="{FF2B5EF4-FFF2-40B4-BE49-F238E27FC236}">
                <a16:creationId xmlns:a16="http://schemas.microsoft.com/office/drawing/2014/main" id="{78F91830-850E-2849-35C0-3BCCCF8F2D83}"/>
              </a:ext>
            </a:extLst>
          </p:cNvPr>
          <p:cNvPicPr>
            <a:picLocks noGrp="1" noChangeAspect="1"/>
          </p:cNvPicPr>
          <p:nvPr>
            <p:ph type="pic" sz="quarter" idx="17"/>
          </p:nvPr>
        </p:nvPicPr>
        <p:blipFill>
          <a:blip r:embed="rId2"/>
          <a:srcRect l="16649" r="16649"/>
          <a:stretch>
            <a:fillRect/>
          </a:stretch>
        </p:blipFill>
        <p:spPr/>
      </p:pic>
    </p:spTree>
    <p:extLst>
      <p:ext uri="{BB962C8B-B14F-4D97-AF65-F5344CB8AC3E}">
        <p14:creationId xmlns:p14="http://schemas.microsoft.com/office/powerpoint/2010/main" val="1151548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85D5-7CA0-2A26-FC85-20100FB0CE6C}"/>
              </a:ext>
            </a:extLst>
          </p:cNvPr>
          <p:cNvSpPr>
            <a:spLocks noGrp="1"/>
          </p:cNvSpPr>
          <p:nvPr>
            <p:ph type="title"/>
          </p:nvPr>
        </p:nvSpPr>
        <p:spPr>
          <a:xfrm>
            <a:off x="761997" y="58724"/>
            <a:ext cx="10530141" cy="647700"/>
          </a:xfrm>
        </p:spPr>
        <p:txBody>
          <a:bodyPr>
            <a:normAutofit fontScale="90000"/>
          </a:bodyPr>
          <a:lstStyle/>
          <a:p>
            <a:pPr algn="ctr"/>
            <a:r>
              <a:rPr lang="en-CA" dirty="0"/>
              <a:t>Data Collection and Preprocessing</a:t>
            </a:r>
          </a:p>
        </p:txBody>
      </p:sp>
      <p:sp>
        <p:nvSpPr>
          <p:cNvPr id="4" name="Text Placeholder 3">
            <a:extLst>
              <a:ext uri="{FF2B5EF4-FFF2-40B4-BE49-F238E27FC236}">
                <a16:creationId xmlns:a16="http://schemas.microsoft.com/office/drawing/2014/main" id="{A10BDEF4-8C4C-6542-549C-835E63571429}"/>
              </a:ext>
            </a:extLst>
          </p:cNvPr>
          <p:cNvSpPr>
            <a:spLocks noGrp="1"/>
          </p:cNvSpPr>
          <p:nvPr>
            <p:ph type="body" idx="18"/>
          </p:nvPr>
        </p:nvSpPr>
        <p:spPr>
          <a:xfrm>
            <a:off x="4365403" y="4576750"/>
            <a:ext cx="3452196" cy="382726"/>
          </a:xfrm>
        </p:spPr>
        <p:txBody>
          <a:bodyPr>
            <a:normAutofit/>
          </a:bodyPr>
          <a:lstStyle/>
          <a:p>
            <a:r>
              <a:rPr lang="en-CA" sz="1800" dirty="0"/>
              <a:t>Processing the Data</a:t>
            </a:r>
          </a:p>
        </p:txBody>
      </p:sp>
      <p:sp>
        <p:nvSpPr>
          <p:cNvPr id="5" name="Text Placeholder 4">
            <a:extLst>
              <a:ext uri="{FF2B5EF4-FFF2-40B4-BE49-F238E27FC236}">
                <a16:creationId xmlns:a16="http://schemas.microsoft.com/office/drawing/2014/main" id="{A8C78236-2DD3-BE9F-6CF8-A95571B4806B}"/>
              </a:ext>
            </a:extLst>
          </p:cNvPr>
          <p:cNvSpPr>
            <a:spLocks noGrp="1"/>
          </p:cNvSpPr>
          <p:nvPr>
            <p:ph type="body" sz="half" idx="19"/>
          </p:nvPr>
        </p:nvSpPr>
        <p:spPr>
          <a:xfrm>
            <a:off x="4365403" y="4925920"/>
            <a:ext cx="3452194" cy="1225655"/>
          </a:xfrm>
        </p:spPr>
        <p:txBody>
          <a:bodyPr>
            <a:noAutofit/>
          </a:bodyPr>
          <a:lstStyle/>
          <a:p>
            <a:r>
              <a:rPr lang="en-US" sz="1100" b="0" i="0" dirty="0">
                <a:solidFill>
                  <a:srgbClr val="0D0D0D"/>
                </a:solidFill>
                <a:effectLst/>
                <a:latin typeface="+mn-lt"/>
              </a:rPr>
              <a:t>Utilizing the refined datasets, specifically the Heart Attack Capitals and Encoded CSV, we employed the advanced capabilities of PostgreSQL in conjunction with Amazon Relational Database Service to meticulously identify the most efficacious machine learning model. This model is poised to be the cornerstone of our sophisticated Heart Attack Prediction application developed in Flask.</a:t>
            </a:r>
            <a:endParaRPr lang="en-CA" sz="1100" dirty="0">
              <a:latin typeface="+mn-lt"/>
            </a:endParaRPr>
          </a:p>
        </p:txBody>
      </p:sp>
      <p:sp>
        <p:nvSpPr>
          <p:cNvPr id="7" name="Text Placeholder 6">
            <a:extLst>
              <a:ext uri="{FF2B5EF4-FFF2-40B4-BE49-F238E27FC236}">
                <a16:creationId xmlns:a16="http://schemas.microsoft.com/office/drawing/2014/main" id="{C7EB0B0E-999C-01A4-03D5-AA4F62999DF5}"/>
              </a:ext>
            </a:extLst>
          </p:cNvPr>
          <p:cNvSpPr>
            <a:spLocks noGrp="1"/>
          </p:cNvSpPr>
          <p:nvPr>
            <p:ph type="body" idx="21"/>
          </p:nvPr>
        </p:nvSpPr>
        <p:spPr>
          <a:xfrm>
            <a:off x="7987745" y="4660640"/>
            <a:ext cx="3452196" cy="298836"/>
          </a:xfrm>
        </p:spPr>
        <p:txBody>
          <a:bodyPr>
            <a:noAutofit/>
          </a:bodyPr>
          <a:lstStyle/>
          <a:p>
            <a:r>
              <a:rPr lang="en-CA" sz="1800" dirty="0"/>
              <a:t>Analyzing and Visualizing the Data</a:t>
            </a:r>
          </a:p>
        </p:txBody>
      </p:sp>
      <p:sp>
        <p:nvSpPr>
          <p:cNvPr id="8" name="Text Placeholder 7">
            <a:extLst>
              <a:ext uri="{FF2B5EF4-FFF2-40B4-BE49-F238E27FC236}">
                <a16:creationId xmlns:a16="http://schemas.microsoft.com/office/drawing/2014/main" id="{AFB963B1-1A95-DD41-20FD-C5169A824C35}"/>
              </a:ext>
            </a:extLst>
          </p:cNvPr>
          <p:cNvSpPr>
            <a:spLocks noGrp="1"/>
          </p:cNvSpPr>
          <p:nvPr>
            <p:ph type="body" sz="half" idx="22"/>
          </p:nvPr>
        </p:nvSpPr>
        <p:spPr>
          <a:xfrm>
            <a:off x="7987747" y="4917531"/>
            <a:ext cx="3452194" cy="1192099"/>
          </a:xfrm>
        </p:spPr>
        <p:txBody>
          <a:bodyPr>
            <a:normAutofit/>
          </a:bodyPr>
          <a:lstStyle/>
          <a:p>
            <a:r>
              <a:rPr lang="en-US" sz="1100" b="0" i="0" dirty="0">
                <a:solidFill>
                  <a:srgbClr val="0D0D0D"/>
                </a:solidFill>
                <a:effectLst/>
                <a:latin typeface="+mn-lt"/>
              </a:rPr>
              <a:t>We articulate our analytical conclusions in response to the posed research inquiries, articulated through intricate visualizations crafted using the Folium library, along with Pandas and </a:t>
            </a:r>
            <a:r>
              <a:rPr lang="en-US" sz="1100" b="0" i="0" dirty="0" err="1">
                <a:solidFill>
                  <a:srgbClr val="0D0D0D"/>
                </a:solidFill>
                <a:effectLst/>
                <a:latin typeface="+mn-lt"/>
              </a:rPr>
              <a:t>Plotly</a:t>
            </a:r>
            <a:r>
              <a:rPr lang="en-US" sz="1100" b="0" i="0" dirty="0">
                <a:solidFill>
                  <a:srgbClr val="0D0D0D"/>
                </a:solidFill>
                <a:effectLst/>
                <a:latin typeface="+mn-lt"/>
              </a:rPr>
              <a:t>. These visual representations provide a comprehensive understanding and interpretation, facilitating an effective resolution to the research questions at hand.</a:t>
            </a:r>
            <a:endParaRPr lang="en-CA" sz="1100" dirty="0">
              <a:latin typeface="+mn-lt"/>
            </a:endParaRPr>
          </a:p>
        </p:txBody>
      </p:sp>
      <p:sp>
        <p:nvSpPr>
          <p:cNvPr id="10" name="Text Placeholder 9">
            <a:extLst>
              <a:ext uri="{FF2B5EF4-FFF2-40B4-BE49-F238E27FC236}">
                <a16:creationId xmlns:a16="http://schemas.microsoft.com/office/drawing/2014/main" id="{3E9B3210-7914-AF7A-D8BA-4EBDF328912A}"/>
              </a:ext>
            </a:extLst>
          </p:cNvPr>
          <p:cNvSpPr>
            <a:spLocks noGrp="1"/>
          </p:cNvSpPr>
          <p:nvPr>
            <p:ph type="body" idx="24"/>
          </p:nvPr>
        </p:nvSpPr>
        <p:spPr>
          <a:xfrm>
            <a:off x="775342" y="4646531"/>
            <a:ext cx="3452196" cy="315615"/>
          </a:xfrm>
        </p:spPr>
        <p:txBody>
          <a:bodyPr>
            <a:noAutofit/>
          </a:bodyPr>
          <a:lstStyle/>
          <a:p>
            <a:r>
              <a:rPr lang="en-CA" sz="1800" dirty="0"/>
              <a:t>Preparing the Data</a:t>
            </a:r>
          </a:p>
        </p:txBody>
      </p:sp>
      <p:sp>
        <p:nvSpPr>
          <p:cNvPr id="11" name="Text Placeholder 10">
            <a:extLst>
              <a:ext uri="{FF2B5EF4-FFF2-40B4-BE49-F238E27FC236}">
                <a16:creationId xmlns:a16="http://schemas.microsoft.com/office/drawing/2014/main" id="{2D972A8B-EF37-7713-C6C8-069E7DFF44F1}"/>
              </a:ext>
            </a:extLst>
          </p:cNvPr>
          <p:cNvSpPr>
            <a:spLocks noGrp="1"/>
          </p:cNvSpPr>
          <p:nvPr>
            <p:ph type="body" sz="half" idx="25"/>
          </p:nvPr>
        </p:nvSpPr>
        <p:spPr>
          <a:xfrm>
            <a:off x="775344" y="4925921"/>
            <a:ext cx="3452194" cy="1225655"/>
          </a:xfrm>
        </p:spPr>
        <p:txBody>
          <a:bodyPr>
            <a:normAutofit fontScale="92500" lnSpcReduction="10000"/>
          </a:bodyPr>
          <a:lstStyle/>
          <a:p>
            <a:r>
              <a:rPr lang="en-US" sz="1200" b="0" i="0" dirty="0">
                <a:solidFill>
                  <a:srgbClr val="0D0D0D"/>
                </a:solidFill>
                <a:effectLst/>
                <a:latin typeface="+mn-lt"/>
              </a:rPr>
              <a:t>The dataset for Heart Attack Risk Prediction was meticulously sourced in CSV format from the renowned data science platform, Kaggle. Additionally, we procured geographical coordinates for each country via the Now API. Subsequently, the datasets were proficiently encoded utilizing the robust capabilities of Amazon Relational Database Service (RDS) and processed with the high-performance analytics engine, Apache Spark.</a:t>
            </a:r>
            <a:endParaRPr lang="en-CA" sz="1100" dirty="0">
              <a:latin typeface="+mn-lt"/>
            </a:endParaRPr>
          </a:p>
        </p:txBody>
      </p:sp>
      <p:pic>
        <p:nvPicPr>
          <p:cNvPr id="22" name="Picture 21" descr="A diagram of data processing&#10;&#10;Description automatically generated">
            <a:extLst>
              <a:ext uri="{FF2B5EF4-FFF2-40B4-BE49-F238E27FC236}">
                <a16:creationId xmlns:a16="http://schemas.microsoft.com/office/drawing/2014/main" id="{E2A0AA78-15C9-10AA-EC62-D03781E55BEC}"/>
              </a:ext>
            </a:extLst>
          </p:cNvPr>
          <p:cNvPicPr>
            <a:picLocks noChangeAspect="1"/>
          </p:cNvPicPr>
          <p:nvPr/>
        </p:nvPicPr>
        <p:blipFill>
          <a:blip r:embed="rId2"/>
          <a:stretch>
            <a:fillRect/>
          </a:stretch>
        </p:blipFill>
        <p:spPr>
          <a:xfrm>
            <a:off x="1881705" y="706424"/>
            <a:ext cx="8428588" cy="3882945"/>
          </a:xfrm>
          <a:prstGeom prst="rect">
            <a:avLst/>
          </a:prstGeom>
        </p:spPr>
      </p:pic>
    </p:spTree>
    <p:extLst>
      <p:ext uri="{BB962C8B-B14F-4D97-AF65-F5344CB8AC3E}">
        <p14:creationId xmlns:p14="http://schemas.microsoft.com/office/powerpoint/2010/main" val="78904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CA4F5-631C-8D8F-B70C-CF57DD746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06D47-7D6F-4F69-A0D9-FBF4412EE869}"/>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AA03FD42-7C85-DAD6-204E-8C99AC878F17}"/>
              </a:ext>
            </a:extLst>
          </p:cNvPr>
          <p:cNvSpPr>
            <a:spLocks noGrp="1"/>
          </p:cNvSpPr>
          <p:nvPr>
            <p:ph type="body" idx="18"/>
          </p:nvPr>
        </p:nvSpPr>
        <p:spPr>
          <a:xfrm>
            <a:off x="4366586" y="939567"/>
            <a:ext cx="3452196" cy="539496"/>
          </a:xfrm>
        </p:spPr>
        <p:txBody>
          <a:bodyPr>
            <a:normAutofit fontScale="92500" lnSpcReduction="20000"/>
          </a:bodyPr>
          <a:lstStyle/>
          <a:p>
            <a:pPr algn="ctr"/>
            <a:r>
              <a:rPr lang="en-CA" dirty="0"/>
              <a:t>Heart Attack Risk by Physical Activity Days Per Week</a:t>
            </a:r>
          </a:p>
        </p:txBody>
      </p:sp>
      <p:sp>
        <p:nvSpPr>
          <p:cNvPr id="5" name="Text Placeholder 4">
            <a:extLst>
              <a:ext uri="{FF2B5EF4-FFF2-40B4-BE49-F238E27FC236}">
                <a16:creationId xmlns:a16="http://schemas.microsoft.com/office/drawing/2014/main" id="{8F856109-FC01-B131-EA46-B8C2CA6D8268}"/>
              </a:ext>
            </a:extLst>
          </p:cNvPr>
          <p:cNvSpPr>
            <a:spLocks noGrp="1"/>
          </p:cNvSpPr>
          <p:nvPr>
            <p:ph type="body" idx="21"/>
          </p:nvPr>
        </p:nvSpPr>
        <p:spPr>
          <a:xfrm>
            <a:off x="8369756" y="949091"/>
            <a:ext cx="3452196" cy="539496"/>
          </a:xfrm>
        </p:spPr>
        <p:txBody>
          <a:bodyPr>
            <a:normAutofit fontScale="92500" lnSpcReduction="20000"/>
          </a:bodyPr>
          <a:lstStyle/>
          <a:p>
            <a:pPr algn="ctr"/>
            <a:r>
              <a:rPr lang="en-CA" dirty="0"/>
              <a:t>Heart Attack Risk by Hours of Sleep per day</a:t>
            </a:r>
          </a:p>
        </p:txBody>
      </p:sp>
      <p:sp>
        <p:nvSpPr>
          <p:cNvPr id="7" name="Text Placeholder 6">
            <a:extLst>
              <a:ext uri="{FF2B5EF4-FFF2-40B4-BE49-F238E27FC236}">
                <a16:creationId xmlns:a16="http://schemas.microsoft.com/office/drawing/2014/main" id="{D8E69395-DEC9-D133-3C56-F5BED5E9A049}"/>
              </a:ext>
            </a:extLst>
          </p:cNvPr>
          <p:cNvSpPr>
            <a:spLocks noGrp="1"/>
          </p:cNvSpPr>
          <p:nvPr>
            <p:ph type="body" idx="24"/>
          </p:nvPr>
        </p:nvSpPr>
        <p:spPr>
          <a:xfrm>
            <a:off x="511674" y="878717"/>
            <a:ext cx="3452196" cy="402672"/>
          </a:xfrm>
        </p:spPr>
        <p:txBody>
          <a:bodyPr>
            <a:normAutofit fontScale="92500"/>
          </a:bodyPr>
          <a:lstStyle/>
          <a:p>
            <a:pPr algn="ctr"/>
            <a:r>
              <a:rPr lang="en-CA" dirty="0"/>
              <a:t>Heart Attack Risk by Age Group</a:t>
            </a:r>
          </a:p>
        </p:txBody>
      </p:sp>
      <p:pic>
        <p:nvPicPr>
          <p:cNvPr id="10" name="Picture Placeholder 9">
            <a:extLst>
              <a:ext uri="{FF2B5EF4-FFF2-40B4-BE49-F238E27FC236}">
                <a16:creationId xmlns:a16="http://schemas.microsoft.com/office/drawing/2014/main" id="{12EAB596-7D55-B894-3F54-ACA1BA34E5D3}"/>
              </a:ext>
            </a:extLst>
          </p:cNvPr>
          <p:cNvPicPr>
            <a:picLocks noGrp="1" noChangeAspect="1"/>
          </p:cNvPicPr>
          <p:nvPr>
            <p:ph type="pic" sz="quarter" idx="26"/>
          </p:nvPr>
        </p:nvPicPr>
        <p:blipFill>
          <a:blip r:embed="rId2"/>
          <a:srcRect l="3941" r="3941"/>
          <a:stretch>
            <a:fillRect/>
          </a:stretch>
        </p:blipFill>
        <p:spPr/>
      </p:pic>
      <p:pic>
        <p:nvPicPr>
          <p:cNvPr id="6" name="Picture 5">
            <a:extLst>
              <a:ext uri="{FF2B5EF4-FFF2-40B4-BE49-F238E27FC236}">
                <a16:creationId xmlns:a16="http://schemas.microsoft.com/office/drawing/2014/main" id="{1D4F68DE-A6E7-8746-EF00-159537B0A5B3}"/>
              </a:ext>
            </a:extLst>
          </p:cNvPr>
          <p:cNvPicPr>
            <a:picLocks noChangeAspect="1"/>
          </p:cNvPicPr>
          <p:nvPr/>
        </p:nvPicPr>
        <p:blipFill>
          <a:blip r:embed="rId3"/>
          <a:stretch>
            <a:fillRect/>
          </a:stretch>
        </p:blipFill>
        <p:spPr>
          <a:xfrm>
            <a:off x="0" y="1791882"/>
            <a:ext cx="4190808" cy="2987828"/>
          </a:xfrm>
          <a:prstGeom prst="rect">
            <a:avLst/>
          </a:prstGeom>
        </p:spPr>
      </p:pic>
      <p:pic>
        <p:nvPicPr>
          <p:cNvPr id="9" name="Picture 8">
            <a:extLst>
              <a:ext uri="{FF2B5EF4-FFF2-40B4-BE49-F238E27FC236}">
                <a16:creationId xmlns:a16="http://schemas.microsoft.com/office/drawing/2014/main" id="{740B6BF7-4E27-1673-E634-9DA879B97645}"/>
              </a:ext>
            </a:extLst>
          </p:cNvPr>
          <p:cNvPicPr>
            <a:picLocks noChangeAspect="1"/>
          </p:cNvPicPr>
          <p:nvPr/>
        </p:nvPicPr>
        <p:blipFill>
          <a:blip r:embed="rId4"/>
          <a:stretch>
            <a:fillRect/>
          </a:stretch>
        </p:blipFill>
        <p:spPr>
          <a:xfrm>
            <a:off x="4189318" y="1800271"/>
            <a:ext cx="3811876" cy="2979439"/>
          </a:xfrm>
          <a:prstGeom prst="rect">
            <a:avLst/>
          </a:prstGeom>
        </p:spPr>
      </p:pic>
      <p:pic>
        <p:nvPicPr>
          <p:cNvPr id="13" name="Picture 12">
            <a:extLst>
              <a:ext uri="{FF2B5EF4-FFF2-40B4-BE49-F238E27FC236}">
                <a16:creationId xmlns:a16="http://schemas.microsoft.com/office/drawing/2014/main" id="{AB897794-A59D-0ED6-AACB-B91A49B2BC89}"/>
              </a:ext>
            </a:extLst>
          </p:cNvPr>
          <p:cNvPicPr>
            <a:picLocks noChangeAspect="1"/>
          </p:cNvPicPr>
          <p:nvPr/>
        </p:nvPicPr>
        <p:blipFill>
          <a:blip r:embed="rId5"/>
          <a:stretch>
            <a:fillRect/>
          </a:stretch>
        </p:blipFill>
        <p:spPr>
          <a:xfrm>
            <a:off x="8001195" y="1800270"/>
            <a:ext cx="4189318" cy="2979439"/>
          </a:xfrm>
          <a:prstGeom prst="rect">
            <a:avLst/>
          </a:prstGeom>
        </p:spPr>
      </p:pic>
      <p:sp>
        <p:nvSpPr>
          <p:cNvPr id="14" name="TextBox 13">
            <a:extLst>
              <a:ext uri="{FF2B5EF4-FFF2-40B4-BE49-F238E27FC236}">
                <a16:creationId xmlns:a16="http://schemas.microsoft.com/office/drawing/2014/main" id="{E37AB853-4D7F-A8CE-CEEB-67602F0D66E9}"/>
              </a:ext>
            </a:extLst>
          </p:cNvPr>
          <p:cNvSpPr txBox="1"/>
          <p:nvPr/>
        </p:nvSpPr>
        <p:spPr>
          <a:xfrm>
            <a:off x="745" y="4855765"/>
            <a:ext cx="4189318" cy="938719"/>
          </a:xfrm>
          <a:prstGeom prst="rect">
            <a:avLst/>
          </a:prstGeom>
          <a:noFill/>
        </p:spPr>
        <p:txBody>
          <a:bodyPr wrap="square" rtlCol="0">
            <a:spAutoFit/>
          </a:bodyPr>
          <a:lstStyle/>
          <a:p>
            <a:r>
              <a:rPr lang="en-US" sz="1100" b="0" i="0" dirty="0">
                <a:solidFill>
                  <a:srgbClr val="0D0D0D"/>
                </a:solidFill>
                <a:effectLst/>
                <a:latin typeface="Söhne"/>
              </a:rPr>
              <a:t>The bar graph provided illustrates a comparative analysis of heart attack risk across different age groups. It highlights that individuals aged 75 and above are at an elevated risk of experiencing a heart attack. Conversely, the graph also indicates that people between the ages of 45 to 60 exhibit the lowest risk of such cardiac events.</a:t>
            </a:r>
            <a:endParaRPr lang="en-CA" sz="1100" dirty="0"/>
          </a:p>
        </p:txBody>
      </p:sp>
      <p:sp>
        <p:nvSpPr>
          <p:cNvPr id="16" name="TextBox 15">
            <a:extLst>
              <a:ext uri="{FF2B5EF4-FFF2-40B4-BE49-F238E27FC236}">
                <a16:creationId xmlns:a16="http://schemas.microsoft.com/office/drawing/2014/main" id="{39556380-7FCC-3D62-94AE-54C5ACB15C06}"/>
              </a:ext>
            </a:extLst>
          </p:cNvPr>
          <p:cNvSpPr txBox="1"/>
          <p:nvPr/>
        </p:nvSpPr>
        <p:spPr>
          <a:xfrm>
            <a:off x="4189318" y="4855766"/>
            <a:ext cx="3811876" cy="769441"/>
          </a:xfrm>
          <a:prstGeom prst="rect">
            <a:avLst/>
          </a:prstGeom>
          <a:noFill/>
        </p:spPr>
        <p:txBody>
          <a:bodyPr wrap="square" rtlCol="0">
            <a:spAutoFit/>
          </a:bodyPr>
          <a:lstStyle/>
          <a:p>
            <a:r>
              <a:rPr lang="en-US" sz="1100" b="0" i="0" dirty="0">
                <a:solidFill>
                  <a:srgbClr val="0D0D0D"/>
                </a:solidFill>
                <a:effectLst/>
                <a:latin typeface="Söhne"/>
              </a:rPr>
              <a:t>The bar chart indicates that individuals inactive throughout the week face the highest heart attack risk, while those active daily are also at a notable risk. People with five active days per week show the least risk for heart attacks.</a:t>
            </a:r>
            <a:endParaRPr lang="en-CA" sz="1100" dirty="0"/>
          </a:p>
        </p:txBody>
      </p:sp>
      <p:sp>
        <p:nvSpPr>
          <p:cNvPr id="18" name="TextBox 17">
            <a:extLst>
              <a:ext uri="{FF2B5EF4-FFF2-40B4-BE49-F238E27FC236}">
                <a16:creationId xmlns:a16="http://schemas.microsoft.com/office/drawing/2014/main" id="{E6A65E4C-FFCD-09AD-18C8-69C3B64EF2DA}"/>
              </a:ext>
            </a:extLst>
          </p:cNvPr>
          <p:cNvSpPr txBox="1"/>
          <p:nvPr/>
        </p:nvSpPr>
        <p:spPr>
          <a:xfrm>
            <a:off x="8001194" y="4855765"/>
            <a:ext cx="4189318" cy="769441"/>
          </a:xfrm>
          <a:prstGeom prst="rect">
            <a:avLst/>
          </a:prstGeom>
          <a:noFill/>
        </p:spPr>
        <p:txBody>
          <a:bodyPr wrap="square" rtlCol="0">
            <a:spAutoFit/>
          </a:bodyPr>
          <a:lstStyle/>
          <a:p>
            <a:r>
              <a:rPr lang="en-US" sz="1100" b="0" i="0" dirty="0">
                <a:solidFill>
                  <a:srgbClr val="0D0D0D"/>
                </a:solidFill>
                <a:effectLst/>
                <a:latin typeface="Söhne"/>
              </a:rPr>
              <a:t>The bar graph suggests that a daily rest of 10 hours minimizes the risk of heart attacks. It also notes that an 8-hour sleep duration appears to have the highest associated risk, potentially attributable to it being the most common sleep duration.</a:t>
            </a:r>
            <a:endParaRPr lang="en-CA" sz="1100" dirty="0"/>
          </a:p>
        </p:txBody>
      </p:sp>
    </p:spTree>
    <p:extLst>
      <p:ext uri="{BB962C8B-B14F-4D97-AF65-F5344CB8AC3E}">
        <p14:creationId xmlns:p14="http://schemas.microsoft.com/office/powerpoint/2010/main" val="2529360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94225-50FA-D221-2343-8D4CF76C98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C0CA5-718F-3BB6-A360-A966A6A781A3}"/>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63CDACE9-C647-5A3B-A9E4-408DE80DAF8E}"/>
              </a:ext>
            </a:extLst>
          </p:cNvPr>
          <p:cNvSpPr>
            <a:spLocks noGrp="1"/>
          </p:cNvSpPr>
          <p:nvPr>
            <p:ph type="body" idx="18"/>
          </p:nvPr>
        </p:nvSpPr>
        <p:spPr>
          <a:xfrm>
            <a:off x="4366586" y="939567"/>
            <a:ext cx="3452196" cy="539496"/>
          </a:xfrm>
        </p:spPr>
        <p:txBody>
          <a:bodyPr>
            <a:normAutofit fontScale="92500" lnSpcReduction="20000"/>
          </a:bodyPr>
          <a:lstStyle/>
          <a:p>
            <a:pPr algn="ctr"/>
            <a:r>
              <a:rPr lang="en-CA" dirty="0"/>
              <a:t>Proportion of Individuals who are at risk by Diabetic Status</a:t>
            </a:r>
          </a:p>
        </p:txBody>
      </p:sp>
      <p:sp>
        <p:nvSpPr>
          <p:cNvPr id="5" name="Text Placeholder 4">
            <a:extLst>
              <a:ext uri="{FF2B5EF4-FFF2-40B4-BE49-F238E27FC236}">
                <a16:creationId xmlns:a16="http://schemas.microsoft.com/office/drawing/2014/main" id="{9A944CF5-AE24-6EEF-1E1B-B8D1F3C42EE4}"/>
              </a:ext>
            </a:extLst>
          </p:cNvPr>
          <p:cNvSpPr>
            <a:spLocks noGrp="1"/>
          </p:cNvSpPr>
          <p:nvPr>
            <p:ph type="body" idx="21"/>
          </p:nvPr>
        </p:nvSpPr>
        <p:spPr>
          <a:xfrm>
            <a:off x="8054426" y="965869"/>
            <a:ext cx="3452196" cy="539496"/>
          </a:xfrm>
        </p:spPr>
        <p:txBody>
          <a:bodyPr>
            <a:normAutofit fontScale="92500" lnSpcReduction="20000"/>
          </a:bodyPr>
          <a:lstStyle/>
          <a:p>
            <a:pPr algn="ctr"/>
            <a:r>
              <a:rPr lang="en-CA" dirty="0"/>
              <a:t>Proportion of Individuals who are at risk by Obesity Status </a:t>
            </a:r>
          </a:p>
        </p:txBody>
      </p:sp>
      <p:sp>
        <p:nvSpPr>
          <p:cNvPr id="7" name="Text Placeholder 6">
            <a:extLst>
              <a:ext uri="{FF2B5EF4-FFF2-40B4-BE49-F238E27FC236}">
                <a16:creationId xmlns:a16="http://schemas.microsoft.com/office/drawing/2014/main" id="{A3A3EE9C-C45F-23F2-2891-4630244B5916}"/>
              </a:ext>
            </a:extLst>
          </p:cNvPr>
          <p:cNvSpPr>
            <a:spLocks noGrp="1"/>
          </p:cNvSpPr>
          <p:nvPr>
            <p:ph type="body" idx="24"/>
          </p:nvPr>
        </p:nvSpPr>
        <p:spPr>
          <a:xfrm>
            <a:off x="394228" y="931178"/>
            <a:ext cx="3452196" cy="539496"/>
          </a:xfrm>
        </p:spPr>
        <p:txBody>
          <a:bodyPr>
            <a:normAutofit fontScale="92500" lnSpcReduction="20000"/>
          </a:bodyPr>
          <a:lstStyle/>
          <a:p>
            <a:pPr algn="ctr"/>
            <a:r>
              <a:rPr lang="en-CA" dirty="0"/>
              <a:t>Proportion of Individuals who are at risk by Smoking Status</a:t>
            </a:r>
          </a:p>
        </p:txBody>
      </p:sp>
      <p:pic>
        <p:nvPicPr>
          <p:cNvPr id="10" name="Picture Placeholder 9">
            <a:extLst>
              <a:ext uri="{FF2B5EF4-FFF2-40B4-BE49-F238E27FC236}">
                <a16:creationId xmlns:a16="http://schemas.microsoft.com/office/drawing/2014/main" id="{9068DE65-EC3B-B517-A367-BA335D2A7B44}"/>
              </a:ext>
            </a:extLst>
          </p:cNvPr>
          <p:cNvPicPr>
            <a:picLocks noGrp="1" noChangeAspect="1"/>
          </p:cNvPicPr>
          <p:nvPr>
            <p:ph type="pic" sz="quarter" idx="26"/>
          </p:nvPr>
        </p:nvPicPr>
        <p:blipFill>
          <a:blip r:embed="rId2"/>
          <a:srcRect l="3941" r="3941"/>
          <a:stretch>
            <a:fillRect/>
          </a:stretch>
        </p:blipFill>
        <p:spPr/>
      </p:pic>
      <p:pic>
        <p:nvPicPr>
          <p:cNvPr id="11" name="Picture 10">
            <a:extLst>
              <a:ext uri="{FF2B5EF4-FFF2-40B4-BE49-F238E27FC236}">
                <a16:creationId xmlns:a16="http://schemas.microsoft.com/office/drawing/2014/main" id="{F1B33DE3-4284-CB0A-B9DD-F99418493E25}"/>
              </a:ext>
            </a:extLst>
          </p:cNvPr>
          <p:cNvPicPr>
            <a:picLocks noChangeAspect="1"/>
          </p:cNvPicPr>
          <p:nvPr/>
        </p:nvPicPr>
        <p:blipFill>
          <a:blip r:embed="rId3"/>
          <a:stretch>
            <a:fillRect/>
          </a:stretch>
        </p:blipFill>
        <p:spPr>
          <a:xfrm>
            <a:off x="0" y="1802284"/>
            <a:ext cx="4189319" cy="2987829"/>
          </a:xfrm>
          <a:prstGeom prst="rect">
            <a:avLst/>
          </a:prstGeom>
        </p:spPr>
      </p:pic>
      <p:pic>
        <p:nvPicPr>
          <p:cNvPr id="15" name="Picture 14">
            <a:extLst>
              <a:ext uri="{FF2B5EF4-FFF2-40B4-BE49-F238E27FC236}">
                <a16:creationId xmlns:a16="http://schemas.microsoft.com/office/drawing/2014/main" id="{CA3507B3-6227-B9C7-3235-549BF4DAAF91}"/>
              </a:ext>
            </a:extLst>
          </p:cNvPr>
          <p:cNvPicPr>
            <a:picLocks noChangeAspect="1"/>
          </p:cNvPicPr>
          <p:nvPr/>
        </p:nvPicPr>
        <p:blipFill>
          <a:blip r:embed="rId4"/>
          <a:stretch>
            <a:fillRect/>
          </a:stretch>
        </p:blipFill>
        <p:spPr>
          <a:xfrm>
            <a:off x="4189319" y="1797083"/>
            <a:ext cx="3813364" cy="2987829"/>
          </a:xfrm>
          <a:prstGeom prst="rect">
            <a:avLst/>
          </a:prstGeom>
        </p:spPr>
      </p:pic>
      <p:pic>
        <p:nvPicPr>
          <p:cNvPr id="17" name="Picture 16">
            <a:extLst>
              <a:ext uri="{FF2B5EF4-FFF2-40B4-BE49-F238E27FC236}">
                <a16:creationId xmlns:a16="http://schemas.microsoft.com/office/drawing/2014/main" id="{B6C0C39F-2AC4-C354-3911-FA725F56929E}"/>
              </a:ext>
            </a:extLst>
          </p:cNvPr>
          <p:cNvPicPr>
            <a:picLocks noChangeAspect="1"/>
          </p:cNvPicPr>
          <p:nvPr/>
        </p:nvPicPr>
        <p:blipFill>
          <a:blip r:embed="rId5"/>
          <a:stretch>
            <a:fillRect/>
          </a:stretch>
        </p:blipFill>
        <p:spPr>
          <a:xfrm>
            <a:off x="8002683" y="1791881"/>
            <a:ext cx="4189318" cy="2987829"/>
          </a:xfrm>
          <a:prstGeom prst="rect">
            <a:avLst/>
          </a:prstGeom>
        </p:spPr>
      </p:pic>
      <p:sp>
        <p:nvSpPr>
          <p:cNvPr id="18" name="TextBox 17">
            <a:extLst>
              <a:ext uri="{FF2B5EF4-FFF2-40B4-BE49-F238E27FC236}">
                <a16:creationId xmlns:a16="http://schemas.microsoft.com/office/drawing/2014/main" id="{1878FD6C-10CE-3894-D05F-E7E692F79CE5}"/>
              </a:ext>
            </a:extLst>
          </p:cNvPr>
          <p:cNvSpPr txBox="1"/>
          <p:nvPr/>
        </p:nvSpPr>
        <p:spPr>
          <a:xfrm>
            <a:off x="0" y="4790113"/>
            <a:ext cx="4189318" cy="938719"/>
          </a:xfrm>
          <a:prstGeom prst="rect">
            <a:avLst/>
          </a:prstGeom>
          <a:noFill/>
        </p:spPr>
        <p:txBody>
          <a:bodyPr wrap="square" rtlCol="0">
            <a:spAutoFit/>
          </a:bodyPr>
          <a:lstStyle/>
          <a:p>
            <a:br>
              <a:rPr lang="en-US" sz="1100" dirty="0"/>
            </a:br>
            <a:r>
              <a:rPr lang="en-US" sz="1100" b="0" i="0" dirty="0">
                <a:solidFill>
                  <a:srgbClr val="0D0D0D"/>
                </a:solidFill>
                <a:effectLst/>
              </a:rPr>
              <a:t>The graph displays a surprising trend: smokers seemingly have a reduced heart attack risk. This could be an instance of the "smoker's paradox," where smokers may exhibit a misleading resilience to heart attacks due to variables not captured in the data.</a:t>
            </a:r>
            <a:endParaRPr lang="en-CA" sz="1100" dirty="0"/>
          </a:p>
        </p:txBody>
      </p:sp>
      <p:sp>
        <p:nvSpPr>
          <p:cNvPr id="19" name="TextBox 18">
            <a:extLst>
              <a:ext uri="{FF2B5EF4-FFF2-40B4-BE49-F238E27FC236}">
                <a16:creationId xmlns:a16="http://schemas.microsoft.com/office/drawing/2014/main" id="{10DCF96E-9442-D48B-7C19-DFFA76BAE11A}"/>
              </a:ext>
            </a:extLst>
          </p:cNvPr>
          <p:cNvSpPr txBox="1"/>
          <p:nvPr/>
        </p:nvSpPr>
        <p:spPr>
          <a:xfrm>
            <a:off x="4189318" y="4957375"/>
            <a:ext cx="3865108" cy="430887"/>
          </a:xfrm>
          <a:prstGeom prst="rect">
            <a:avLst/>
          </a:prstGeom>
          <a:noFill/>
        </p:spPr>
        <p:txBody>
          <a:bodyPr wrap="square" rtlCol="0">
            <a:spAutoFit/>
          </a:bodyPr>
          <a:lstStyle/>
          <a:p>
            <a:r>
              <a:rPr lang="en-US" sz="1100" b="0" i="0" dirty="0">
                <a:solidFill>
                  <a:srgbClr val="0D0D0D"/>
                </a:solidFill>
                <a:effectLst/>
                <a:latin typeface="Söhne"/>
              </a:rPr>
              <a:t>The graph demonstrates that individuals with diabetes have an elevated risk of experiencing heart attacks.</a:t>
            </a:r>
            <a:endParaRPr lang="en-CA" sz="1100" dirty="0"/>
          </a:p>
        </p:txBody>
      </p:sp>
      <p:sp>
        <p:nvSpPr>
          <p:cNvPr id="20" name="TextBox 19">
            <a:extLst>
              <a:ext uri="{FF2B5EF4-FFF2-40B4-BE49-F238E27FC236}">
                <a16:creationId xmlns:a16="http://schemas.microsoft.com/office/drawing/2014/main" id="{F5BE71A3-E845-4F45-EBA5-41F788FC69E4}"/>
              </a:ext>
            </a:extLst>
          </p:cNvPr>
          <p:cNvSpPr txBox="1"/>
          <p:nvPr/>
        </p:nvSpPr>
        <p:spPr>
          <a:xfrm>
            <a:off x="8002683" y="4940405"/>
            <a:ext cx="4189317" cy="600164"/>
          </a:xfrm>
          <a:prstGeom prst="rect">
            <a:avLst/>
          </a:prstGeom>
          <a:noFill/>
        </p:spPr>
        <p:txBody>
          <a:bodyPr wrap="square" rtlCol="0">
            <a:spAutoFit/>
          </a:bodyPr>
          <a:lstStyle/>
          <a:p>
            <a:r>
              <a:rPr lang="en-US" sz="1100" b="0" i="0" dirty="0">
                <a:solidFill>
                  <a:srgbClr val="0D0D0D"/>
                </a:solidFill>
                <a:effectLst/>
                <a:latin typeface="Söhne"/>
              </a:rPr>
              <a:t>The graph indicates that obese individuals appear to have a lower risk of heart attacks, possibly due to protective factors or more intensive medical treatments often given to overweight patients.</a:t>
            </a:r>
            <a:endParaRPr lang="en-CA" sz="1100" dirty="0"/>
          </a:p>
        </p:txBody>
      </p:sp>
    </p:spTree>
    <p:extLst>
      <p:ext uri="{BB962C8B-B14F-4D97-AF65-F5344CB8AC3E}">
        <p14:creationId xmlns:p14="http://schemas.microsoft.com/office/powerpoint/2010/main" val="1033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AB048-A54D-E87B-2B20-E3A0397B2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76F6A-1A5A-5918-9C03-62210234540F}"/>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CCDC21DE-33C6-5FCF-1600-47334972813F}"/>
              </a:ext>
            </a:extLst>
          </p:cNvPr>
          <p:cNvSpPr>
            <a:spLocks noGrp="1"/>
          </p:cNvSpPr>
          <p:nvPr>
            <p:ph type="body" idx="18"/>
          </p:nvPr>
        </p:nvSpPr>
        <p:spPr>
          <a:xfrm>
            <a:off x="3709841" y="973117"/>
            <a:ext cx="3452196" cy="539496"/>
          </a:xfrm>
        </p:spPr>
        <p:txBody>
          <a:bodyPr>
            <a:normAutofit fontScale="92500" lnSpcReduction="20000"/>
          </a:bodyPr>
          <a:lstStyle/>
          <a:p>
            <a:pPr algn="ctr"/>
            <a:r>
              <a:rPr lang="en-CA" dirty="0"/>
              <a:t>Average Cholesterol Levels per Continent</a:t>
            </a:r>
          </a:p>
        </p:txBody>
      </p:sp>
      <p:sp>
        <p:nvSpPr>
          <p:cNvPr id="5" name="Text Placeholder 4">
            <a:extLst>
              <a:ext uri="{FF2B5EF4-FFF2-40B4-BE49-F238E27FC236}">
                <a16:creationId xmlns:a16="http://schemas.microsoft.com/office/drawing/2014/main" id="{201FCA19-4B92-29CE-0973-701B6EF1E66A}"/>
              </a:ext>
            </a:extLst>
          </p:cNvPr>
          <p:cNvSpPr>
            <a:spLocks noGrp="1"/>
          </p:cNvSpPr>
          <p:nvPr>
            <p:ph type="body" idx="21"/>
          </p:nvPr>
        </p:nvSpPr>
        <p:spPr>
          <a:xfrm>
            <a:off x="7160000" y="939565"/>
            <a:ext cx="3905080" cy="539496"/>
          </a:xfrm>
        </p:spPr>
        <p:txBody>
          <a:bodyPr>
            <a:normAutofit fontScale="92500" lnSpcReduction="20000"/>
          </a:bodyPr>
          <a:lstStyle/>
          <a:p>
            <a:pPr algn="ctr"/>
            <a:r>
              <a:rPr lang="en-CA" dirty="0"/>
              <a:t>Average Triglyceride Levels per Continent</a:t>
            </a:r>
          </a:p>
        </p:txBody>
      </p:sp>
      <p:pic>
        <p:nvPicPr>
          <p:cNvPr id="10" name="Picture Placeholder 9">
            <a:extLst>
              <a:ext uri="{FF2B5EF4-FFF2-40B4-BE49-F238E27FC236}">
                <a16:creationId xmlns:a16="http://schemas.microsoft.com/office/drawing/2014/main" id="{843EAB04-61F0-56D5-4E26-CB8671DC8B94}"/>
              </a:ext>
            </a:extLst>
          </p:cNvPr>
          <p:cNvPicPr>
            <a:picLocks noGrp="1" noChangeAspect="1"/>
          </p:cNvPicPr>
          <p:nvPr>
            <p:ph type="pic" sz="quarter" idx="26"/>
          </p:nvPr>
        </p:nvPicPr>
        <p:blipFill>
          <a:blip r:embed="rId2"/>
          <a:srcRect l="3941" r="3941"/>
          <a:stretch>
            <a:fillRect/>
          </a:stretch>
        </p:blipFill>
        <p:spPr/>
      </p:pic>
      <p:pic>
        <p:nvPicPr>
          <p:cNvPr id="6" name="Picture 5">
            <a:extLst>
              <a:ext uri="{FF2B5EF4-FFF2-40B4-BE49-F238E27FC236}">
                <a16:creationId xmlns:a16="http://schemas.microsoft.com/office/drawing/2014/main" id="{A758C327-7F94-FF51-12F7-E9A43BFA53F4}"/>
              </a:ext>
            </a:extLst>
          </p:cNvPr>
          <p:cNvPicPr>
            <a:picLocks noChangeAspect="1"/>
          </p:cNvPicPr>
          <p:nvPr/>
        </p:nvPicPr>
        <p:blipFill>
          <a:blip r:embed="rId3"/>
          <a:stretch>
            <a:fillRect/>
          </a:stretch>
        </p:blipFill>
        <p:spPr>
          <a:xfrm>
            <a:off x="3723257" y="1542539"/>
            <a:ext cx="3670911" cy="3007870"/>
          </a:xfrm>
          <a:prstGeom prst="rect">
            <a:avLst/>
          </a:prstGeom>
        </p:spPr>
      </p:pic>
      <p:pic>
        <p:nvPicPr>
          <p:cNvPr id="9" name="Picture 8">
            <a:extLst>
              <a:ext uri="{FF2B5EF4-FFF2-40B4-BE49-F238E27FC236}">
                <a16:creationId xmlns:a16="http://schemas.microsoft.com/office/drawing/2014/main" id="{60E83BDC-AABD-BBF4-57D5-4486EA487057}"/>
              </a:ext>
            </a:extLst>
          </p:cNvPr>
          <p:cNvPicPr>
            <a:picLocks noChangeAspect="1"/>
          </p:cNvPicPr>
          <p:nvPr/>
        </p:nvPicPr>
        <p:blipFill>
          <a:blip r:embed="rId4"/>
          <a:stretch>
            <a:fillRect/>
          </a:stretch>
        </p:blipFill>
        <p:spPr>
          <a:xfrm>
            <a:off x="7394168" y="1546164"/>
            <a:ext cx="3670912" cy="3007871"/>
          </a:xfrm>
          <a:prstGeom prst="rect">
            <a:avLst/>
          </a:prstGeom>
        </p:spPr>
      </p:pic>
      <p:pic>
        <p:nvPicPr>
          <p:cNvPr id="13" name="Picture 12">
            <a:extLst>
              <a:ext uri="{FF2B5EF4-FFF2-40B4-BE49-F238E27FC236}">
                <a16:creationId xmlns:a16="http://schemas.microsoft.com/office/drawing/2014/main" id="{F5F1AF38-FB49-9D94-EB62-6993A62D9AED}"/>
              </a:ext>
            </a:extLst>
          </p:cNvPr>
          <p:cNvPicPr>
            <a:picLocks noChangeAspect="1"/>
          </p:cNvPicPr>
          <p:nvPr/>
        </p:nvPicPr>
        <p:blipFill>
          <a:blip r:embed="rId5"/>
          <a:stretch>
            <a:fillRect/>
          </a:stretch>
        </p:blipFill>
        <p:spPr>
          <a:xfrm>
            <a:off x="0" y="1538912"/>
            <a:ext cx="3726500" cy="3011497"/>
          </a:xfrm>
          <a:prstGeom prst="rect">
            <a:avLst/>
          </a:prstGeom>
        </p:spPr>
      </p:pic>
      <p:sp>
        <p:nvSpPr>
          <p:cNvPr id="14" name="TextBox 13">
            <a:extLst>
              <a:ext uri="{FF2B5EF4-FFF2-40B4-BE49-F238E27FC236}">
                <a16:creationId xmlns:a16="http://schemas.microsoft.com/office/drawing/2014/main" id="{6BED7200-65FA-81C2-4BD3-C30B3C50D51F}"/>
              </a:ext>
            </a:extLst>
          </p:cNvPr>
          <p:cNvSpPr txBox="1"/>
          <p:nvPr/>
        </p:nvSpPr>
        <p:spPr>
          <a:xfrm>
            <a:off x="0" y="4550409"/>
            <a:ext cx="3670911" cy="769441"/>
          </a:xfrm>
          <a:prstGeom prst="rect">
            <a:avLst/>
          </a:prstGeom>
          <a:noFill/>
        </p:spPr>
        <p:txBody>
          <a:bodyPr wrap="square" rtlCol="0">
            <a:spAutoFit/>
          </a:bodyPr>
          <a:lstStyle/>
          <a:p>
            <a:br>
              <a:rPr lang="en-US" sz="1100" dirty="0"/>
            </a:br>
            <a:r>
              <a:rPr lang="en-US" sz="1100" b="0" i="0" dirty="0">
                <a:solidFill>
                  <a:srgbClr val="0D0D0D"/>
                </a:solidFill>
                <a:effectLst/>
                <a:latin typeface="Söhne"/>
              </a:rPr>
              <a:t>The bar graph vividly conveys that individuals who adhere to a medication regimen exhibit a diminished risk of heart attacks.</a:t>
            </a:r>
            <a:endParaRPr lang="en-CA" sz="1100" dirty="0"/>
          </a:p>
        </p:txBody>
      </p:sp>
      <p:sp>
        <p:nvSpPr>
          <p:cNvPr id="15" name="TextBox 14">
            <a:extLst>
              <a:ext uri="{FF2B5EF4-FFF2-40B4-BE49-F238E27FC236}">
                <a16:creationId xmlns:a16="http://schemas.microsoft.com/office/drawing/2014/main" id="{E600711F-81CB-B48D-1CFF-E4C6ADB895BC}"/>
              </a:ext>
            </a:extLst>
          </p:cNvPr>
          <p:cNvSpPr txBox="1"/>
          <p:nvPr/>
        </p:nvSpPr>
        <p:spPr>
          <a:xfrm>
            <a:off x="3670911" y="4550409"/>
            <a:ext cx="3723257" cy="938719"/>
          </a:xfrm>
          <a:prstGeom prst="rect">
            <a:avLst/>
          </a:prstGeom>
          <a:noFill/>
        </p:spPr>
        <p:txBody>
          <a:bodyPr wrap="square" rtlCol="0">
            <a:spAutoFit/>
          </a:bodyPr>
          <a:lstStyle/>
          <a:p>
            <a:br>
              <a:rPr lang="en-US" sz="1100" dirty="0"/>
            </a:br>
            <a:r>
              <a:rPr lang="en-US" sz="1100" b="0" i="0" dirty="0">
                <a:solidFill>
                  <a:srgbClr val="0D0D0D"/>
                </a:solidFill>
                <a:effectLst/>
                <a:latin typeface="Söhne"/>
              </a:rPr>
              <a:t>The bar graph elegantly displays the comparative average cholesterol levels across continents, revealing North America as the region with the highest readings, while Australia boasts the lowest cholesterol figures.</a:t>
            </a:r>
            <a:endParaRPr lang="en-CA" sz="1100" dirty="0"/>
          </a:p>
        </p:txBody>
      </p:sp>
      <p:sp>
        <p:nvSpPr>
          <p:cNvPr id="17" name="TextBox 16">
            <a:extLst>
              <a:ext uri="{FF2B5EF4-FFF2-40B4-BE49-F238E27FC236}">
                <a16:creationId xmlns:a16="http://schemas.microsoft.com/office/drawing/2014/main" id="{D7A30EA3-2B24-0E21-ED0E-0B23E8229C0D}"/>
              </a:ext>
            </a:extLst>
          </p:cNvPr>
          <p:cNvSpPr txBox="1"/>
          <p:nvPr/>
        </p:nvSpPr>
        <p:spPr>
          <a:xfrm>
            <a:off x="7471347" y="4723637"/>
            <a:ext cx="3587245" cy="600164"/>
          </a:xfrm>
          <a:prstGeom prst="rect">
            <a:avLst/>
          </a:prstGeom>
          <a:noFill/>
        </p:spPr>
        <p:txBody>
          <a:bodyPr wrap="square" rtlCol="0">
            <a:spAutoFit/>
          </a:bodyPr>
          <a:lstStyle/>
          <a:p>
            <a:r>
              <a:rPr lang="en-US" sz="1100" b="0" i="0" dirty="0">
                <a:solidFill>
                  <a:srgbClr val="0D0D0D"/>
                </a:solidFill>
                <a:effectLst/>
                <a:latin typeface="Söhne"/>
              </a:rPr>
              <a:t>The bar graph elegantly delineates the triglyceride levels by continent, pinpointing South America as the region with the minimal levels, while Africa emerges with the maximum.</a:t>
            </a:r>
            <a:endParaRPr lang="en-CA" sz="1100" dirty="0"/>
          </a:p>
        </p:txBody>
      </p:sp>
    </p:spTree>
    <p:extLst>
      <p:ext uri="{BB962C8B-B14F-4D97-AF65-F5344CB8AC3E}">
        <p14:creationId xmlns:p14="http://schemas.microsoft.com/office/powerpoint/2010/main" val="747550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4A747-A98D-A676-1ED1-93CC71292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25FFF-0C89-0284-D5C7-A2E81B594B46}"/>
              </a:ext>
            </a:extLst>
          </p:cNvPr>
          <p:cNvSpPr>
            <a:spLocks noGrp="1"/>
          </p:cNvSpPr>
          <p:nvPr>
            <p:ph type="title"/>
          </p:nvPr>
        </p:nvSpPr>
        <p:spPr>
          <a:xfrm>
            <a:off x="609600" y="210374"/>
            <a:ext cx="10972800" cy="729193"/>
          </a:xfrm>
        </p:spPr>
        <p:txBody>
          <a:bodyPr/>
          <a:lstStyle/>
          <a:p>
            <a:pPr algn="ctr"/>
            <a:r>
              <a:rPr lang="en-CA" dirty="0"/>
              <a:t>Data Analysis and Visualizations</a:t>
            </a:r>
          </a:p>
        </p:txBody>
      </p:sp>
      <p:sp>
        <p:nvSpPr>
          <p:cNvPr id="3" name="Text Placeholder 2">
            <a:extLst>
              <a:ext uri="{FF2B5EF4-FFF2-40B4-BE49-F238E27FC236}">
                <a16:creationId xmlns:a16="http://schemas.microsoft.com/office/drawing/2014/main" id="{84CF73C3-11E3-6D9A-A8F2-CC1370854FEF}"/>
              </a:ext>
            </a:extLst>
          </p:cNvPr>
          <p:cNvSpPr>
            <a:spLocks noGrp="1"/>
          </p:cNvSpPr>
          <p:nvPr>
            <p:ph type="body" idx="18"/>
          </p:nvPr>
        </p:nvSpPr>
        <p:spPr>
          <a:xfrm>
            <a:off x="737122" y="932313"/>
            <a:ext cx="3452196" cy="539496"/>
          </a:xfrm>
        </p:spPr>
        <p:txBody>
          <a:bodyPr>
            <a:normAutofit fontScale="92500" lnSpcReduction="20000"/>
          </a:bodyPr>
          <a:lstStyle/>
          <a:p>
            <a:pPr algn="ctr"/>
            <a:r>
              <a:rPr lang="en-CA" dirty="0"/>
              <a:t>Cholesterol Levels by Heart Attack Risk</a:t>
            </a:r>
          </a:p>
        </p:txBody>
      </p:sp>
      <p:sp>
        <p:nvSpPr>
          <p:cNvPr id="5" name="Text Placeholder 4">
            <a:extLst>
              <a:ext uri="{FF2B5EF4-FFF2-40B4-BE49-F238E27FC236}">
                <a16:creationId xmlns:a16="http://schemas.microsoft.com/office/drawing/2014/main" id="{9982BB10-1FB5-9FA8-6B7B-9320CC3E3F0C}"/>
              </a:ext>
            </a:extLst>
          </p:cNvPr>
          <p:cNvSpPr>
            <a:spLocks noGrp="1"/>
          </p:cNvSpPr>
          <p:nvPr>
            <p:ph type="body" idx="21"/>
          </p:nvPr>
        </p:nvSpPr>
        <p:spPr>
          <a:xfrm>
            <a:off x="5146641" y="932313"/>
            <a:ext cx="4766403" cy="539496"/>
          </a:xfrm>
        </p:spPr>
        <p:txBody>
          <a:bodyPr>
            <a:normAutofit fontScale="92500" lnSpcReduction="20000"/>
          </a:bodyPr>
          <a:lstStyle/>
          <a:p>
            <a:pPr algn="ctr"/>
            <a:r>
              <a:rPr lang="en-CA" dirty="0"/>
              <a:t>Systolic and Diastolic Blood Pressure vs Heart Attack Risk</a:t>
            </a:r>
          </a:p>
        </p:txBody>
      </p:sp>
      <p:pic>
        <p:nvPicPr>
          <p:cNvPr id="10" name="Picture Placeholder 9">
            <a:extLst>
              <a:ext uri="{FF2B5EF4-FFF2-40B4-BE49-F238E27FC236}">
                <a16:creationId xmlns:a16="http://schemas.microsoft.com/office/drawing/2014/main" id="{640F9D2D-E78C-52B1-6D53-C53E3D8F8868}"/>
              </a:ext>
            </a:extLst>
          </p:cNvPr>
          <p:cNvPicPr>
            <a:picLocks noGrp="1" noChangeAspect="1"/>
          </p:cNvPicPr>
          <p:nvPr>
            <p:ph type="pic" sz="quarter" idx="26"/>
          </p:nvPr>
        </p:nvPicPr>
        <p:blipFill>
          <a:blip r:embed="rId2"/>
          <a:srcRect l="3941" r="3941"/>
          <a:stretch>
            <a:fillRect/>
          </a:stretch>
        </p:blipFill>
        <p:spPr/>
      </p:pic>
      <p:pic>
        <p:nvPicPr>
          <p:cNvPr id="8" name="Picture 7">
            <a:extLst>
              <a:ext uri="{FF2B5EF4-FFF2-40B4-BE49-F238E27FC236}">
                <a16:creationId xmlns:a16="http://schemas.microsoft.com/office/drawing/2014/main" id="{53672E81-7D53-A96D-B0AB-12859AAA0BD9}"/>
              </a:ext>
            </a:extLst>
          </p:cNvPr>
          <p:cNvPicPr>
            <a:picLocks noChangeAspect="1"/>
          </p:cNvPicPr>
          <p:nvPr/>
        </p:nvPicPr>
        <p:blipFill>
          <a:blip r:embed="rId3"/>
          <a:stretch>
            <a:fillRect/>
          </a:stretch>
        </p:blipFill>
        <p:spPr>
          <a:xfrm>
            <a:off x="1" y="1661506"/>
            <a:ext cx="4189318" cy="3252932"/>
          </a:xfrm>
          <a:prstGeom prst="rect">
            <a:avLst/>
          </a:prstGeom>
        </p:spPr>
      </p:pic>
      <p:pic>
        <p:nvPicPr>
          <p:cNvPr id="12" name="Picture 11">
            <a:extLst>
              <a:ext uri="{FF2B5EF4-FFF2-40B4-BE49-F238E27FC236}">
                <a16:creationId xmlns:a16="http://schemas.microsoft.com/office/drawing/2014/main" id="{2D38CE29-3DF2-2F4D-72B2-CED47CB5BC19}"/>
              </a:ext>
            </a:extLst>
          </p:cNvPr>
          <p:cNvPicPr>
            <a:picLocks noChangeAspect="1"/>
          </p:cNvPicPr>
          <p:nvPr/>
        </p:nvPicPr>
        <p:blipFill>
          <a:blip r:embed="rId4"/>
          <a:stretch>
            <a:fillRect/>
          </a:stretch>
        </p:blipFill>
        <p:spPr>
          <a:xfrm>
            <a:off x="4197284" y="1661505"/>
            <a:ext cx="6665119" cy="3252933"/>
          </a:xfrm>
          <a:prstGeom prst="rect">
            <a:avLst/>
          </a:prstGeom>
        </p:spPr>
      </p:pic>
      <p:sp>
        <p:nvSpPr>
          <p:cNvPr id="15" name="TextBox 14">
            <a:extLst>
              <a:ext uri="{FF2B5EF4-FFF2-40B4-BE49-F238E27FC236}">
                <a16:creationId xmlns:a16="http://schemas.microsoft.com/office/drawing/2014/main" id="{D53F32DA-7C1B-C165-D202-EA13D5725096}"/>
              </a:ext>
            </a:extLst>
          </p:cNvPr>
          <p:cNvSpPr txBox="1"/>
          <p:nvPr/>
        </p:nvSpPr>
        <p:spPr>
          <a:xfrm>
            <a:off x="7966" y="5205489"/>
            <a:ext cx="4189318" cy="430887"/>
          </a:xfrm>
          <a:prstGeom prst="rect">
            <a:avLst/>
          </a:prstGeom>
          <a:noFill/>
        </p:spPr>
        <p:txBody>
          <a:bodyPr wrap="square" rtlCol="0">
            <a:spAutoFit/>
          </a:bodyPr>
          <a:lstStyle/>
          <a:p>
            <a:r>
              <a:rPr lang="en-US" sz="1100" b="0" i="0" dirty="0">
                <a:solidFill>
                  <a:srgbClr val="0D0D0D"/>
                </a:solidFill>
                <a:effectLst/>
                <a:latin typeface="Söhne"/>
              </a:rPr>
              <a:t>The box plot graph elegantly illustrates that elevated cholesterol levels are associated with an increased risk of cardiac events.</a:t>
            </a:r>
            <a:endParaRPr lang="en-CA" sz="1100" dirty="0"/>
          </a:p>
        </p:txBody>
      </p:sp>
      <p:sp>
        <p:nvSpPr>
          <p:cNvPr id="16" name="TextBox 15">
            <a:extLst>
              <a:ext uri="{FF2B5EF4-FFF2-40B4-BE49-F238E27FC236}">
                <a16:creationId xmlns:a16="http://schemas.microsoft.com/office/drawing/2014/main" id="{1275ACA9-9906-2160-541A-B6EA72769323}"/>
              </a:ext>
            </a:extLst>
          </p:cNvPr>
          <p:cNvSpPr txBox="1"/>
          <p:nvPr/>
        </p:nvSpPr>
        <p:spPr>
          <a:xfrm>
            <a:off x="4205249" y="5092711"/>
            <a:ext cx="6665119" cy="600164"/>
          </a:xfrm>
          <a:prstGeom prst="rect">
            <a:avLst/>
          </a:prstGeom>
          <a:noFill/>
        </p:spPr>
        <p:txBody>
          <a:bodyPr wrap="square" rtlCol="0">
            <a:spAutoFit/>
          </a:bodyPr>
          <a:lstStyle/>
          <a:p>
            <a:r>
              <a:rPr lang="en-US" sz="1100" b="0" i="0" dirty="0">
                <a:solidFill>
                  <a:srgbClr val="0D0D0D"/>
                </a:solidFill>
                <a:effectLst/>
                <a:latin typeface="Söhne"/>
              </a:rPr>
              <a:t>These box plots reveal a nuanced cardiovascular insight: individuals with elevated systolic blood pressure face an increased susceptibility to heart attacks, whereas those with higher diastolic blood pressure exhibit a surprisingly reduced risk.</a:t>
            </a:r>
            <a:endParaRPr lang="en-CA" sz="1100" dirty="0"/>
          </a:p>
        </p:txBody>
      </p:sp>
    </p:spTree>
    <p:extLst>
      <p:ext uri="{BB962C8B-B14F-4D97-AF65-F5344CB8AC3E}">
        <p14:creationId xmlns:p14="http://schemas.microsoft.com/office/powerpoint/2010/main" val="90090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B4E2-5069-A5E7-F787-DC73F63959C1}"/>
              </a:ext>
            </a:extLst>
          </p:cNvPr>
          <p:cNvSpPr>
            <a:spLocks noGrp="1"/>
          </p:cNvSpPr>
          <p:nvPr>
            <p:ph type="title"/>
          </p:nvPr>
        </p:nvSpPr>
        <p:spPr/>
        <p:txBody>
          <a:bodyPr/>
          <a:lstStyle/>
          <a:p>
            <a:r>
              <a:rPr lang="en-CA" dirty="0"/>
              <a:t>Insights and Findings</a:t>
            </a:r>
          </a:p>
        </p:txBody>
      </p:sp>
      <p:sp>
        <p:nvSpPr>
          <p:cNvPr id="3" name="Text Placeholder 2">
            <a:extLst>
              <a:ext uri="{FF2B5EF4-FFF2-40B4-BE49-F238E27FC236}">
                <a16:creationId xmlns:a16="http://schemas.microsoft.com/office/drawing/2014/main" id="{E451CEC2-3267-F5CA-015C-9A02EE9A0E72}"/>
              </a:ext>
            </a:extLst>
          </p:cNvPr>
          <p:cNvSpPr>
            <a:spLocks noGrp="1"/>
          </p:cNvSpPr>
          <p:nvPr>
            <p:ph type="body" idx="1"/>
          </p:nvPr>
        </p:nvSpPr>
        <p:spPr>
          <a:xfrm>
            <a:off x="960665" y="1291096"/>
            <a:ext cx="5157787" cy="334493"/>
          </a:xfrm>
        </p:spPr>
        <p:txBody>
          <a:bodyPr>
            <a:normAutofit fontScale="92500" lnSpcReduction="10000"/>
          </a:bodyPr>
          <a:lstStyle/>
          <a:p>
            <a:r>
              <a:rPr lang="en-CA" dirty="0"/>
              <a:t>Key Insights</a:t>
            </a:r>
          </a:p>
        </p:txBody>
      </p:sp>
      <p:sp>
        <p:nvSpPr>
          <p:cNvPr id="4" name="Text Placeholder 3">
            <a:extLst>
              <a:ext uri="{FF2B5EF4-FFF2-40B4-BE49-F238E27FC236}">
                <a16:creationId xmlns:a16="http://schemas.microsoft.com/office/drawing/2014/main" id="{F6220D0B-4EF3-9A85-4079-014E8FF434E4}"/>
              </a:ext>
            </a:extLst>
          </p:cNvPr>
          <p:cNvSpPr>
            <a:spLocks noGrp="1"/>
          </p:cNvSpPr>
          <p:nvPr>
            <p:ph type="body" sz="half" idx="2"/>
          </p:nvPr>
        </p:nvSpPr>
        <p:spPr>
          <a:xfrm>
            <a:off x="1036166" y="1594022"/>
            <a:ext cx="6413258" cy="1527244"/>
          </a:xfrm>
        </p:spPr>
        <p:txBody>
          <a:bodyPr>
            <a:normAutofit lnSpcReduction="10000"/>
          </a:bodyPr>
          <a:lstStyle/>
          <a:p>
            <a:r>
              <a:rPr lang="en-US" dirty="0"/>
              <a:t>While the majority of the data collected aligns with expectations and demonstrates predictable patterns, certain unanticipated results have emerged due to key influence. Given that the data compilation spanned globally and accounted for numerous variable, it is conceivable that the sample size of 8,763 patients may not have been sufficiently large to encapsulate a definitive accuracy in the data’s representation.</a:t>
            </a:r>
            <a:endParaRPr lang="en-CA" dirty="0"/>
          </a:p>
        </p:txBody>
      </p:sp>
      <p:sp>
        <p:nvSpPr>
          <p:cNvPr id="6" name="Text Placeholder 5">
            <a:extLst>
              <a:ext uri="{FF2B5EF4-FFF2-40B4-BE49-F238E27FC236}">
                <a16:creationId xmlns:a16="http://schemas.microsoft.com/office/drawing/2014/main" id="{6B5DF32B-E682-B9E9-F397-3B726C2EEF70}"/>
              </a:ext>
            </a:extLst>
          </p:cNvPr>
          <p:cNvSpPr>
            <a:spLocks noGrp="1"/>
          </p:cNvSpPr>
          <p:nvPr>
            <p:ph type="body" idx="18"/>
          </p:nvPr>
        </p:nvSpPr>
        <p:spPr>
          <a:xfrm>
            <a:off x="960665" y="3045765"/>
            <a:ext cx="5157787" cy="593840"/>
          </a:xfrm>
        </p:spPr>
        <p:txBody>
          <a:bodyPr/>
          <a:lstStyle/>
          <a:p>
            <a:r>
              <a:rPr lang="en-CA" dirty="0"/>
              <a:t>Trends and Patterns</a:t>
            </a:r>
          </a:p>
        </p:txBody>
      </p:sp>
      <p:sp>
        <p:nvSpPr>
          <p:cNvPr id="7" name="Text Placeholder 6">
            <a:extLst>
              <a:ext uri="{FF2B5EF4-FFF2-40B4-BE49-F238E27FC236}">
                <a16:creationId xmlns:a16="http://schemas.microsoft.com/office/drawing/2014/main" id="{4B17C617-ECF5-1789-A229-293BBDEBDB8C}"/>
              </a:ext>
            </a:extLst>
          </p:cNvPr>
          <p:cNvSpPr>
            <a:spLocks noGrp="1"/>
          </p:cNvSpPr>
          <p:nvPr>
            <p:ph type="body" sz="half" idx="19"/>
          </p:nvPr>
        </p:nvSpPr>
        <p:spPr>
          <a:xfrm>
            <a:off x="1107346" y="3651628"/>
            <a:ext cx="5223747" cy="2466652"/>
          </a:xfrm>
        </p:spPr>
        <p:txBody>
          <a:bodyPr>
            <a:normAutofit lnSpcReduction="10000"/>
          </a:bodyPr>
          <a:lstStyle/>
          <a:p>
            <a:r>
              <a:rPr lang="en-US" dirty="0"/>
              <a:t>The analysis reveals that adequate sleep and medication compliance are linked to a lower incidence of heart attacks. Moreover, it’s observed that people adhering to exceptionally healthy diets often register a higher risk of heart attacks. This counterintuitive result could be related to a phenomenon knows as the “health-conscious worker effect,” where individuals who are proactive about their health are more likely to get regular check-ups. Such vigilance may lead to a higher reported incidence of heart issues simply because their conditions are more likely to be diagnosed then those less health-conscious</a:t>
            </a:r>
          </a:p>
          <a:p>
            <a:endParaRPr lang="en-CA" dirty="0"/>
          </a:p>
        </p:txBody>
      </p:sp>
      <p:pic>
        <p:nvPicPr>
          <p:cNvPr id="14" name="Picture 13">
            <a:extLst>
              <a:ext uri="{FF2B5EF4-FFF2-40B4-BE49-F238E27FC236}">
                <a16:creationId xmlns:a16="http://schemas.microsoft.com/office/drawing/2014/main" id="{BBB27EB1-C6FA-6646-8910-484C1AEF9A16}"/>
              </a:ext>
            </a:extLst>
          </p:cNvPr>
          <p:cNvPicPr>
            <a:picLocks noChangeAspect="1"/>
          </p:cNvPicPr>
          <p:nvPr/>
        </p:nvPicPr>
        <p:blipFill>
          <a:blip r:embed="rId2"/>
          <a:stretch>
            <a:fillRect/>
          </a:stretch>
        </p:blipFill>
        <p:spPr>
          <a:xfrm>
            <a:off x="7156133" y="2299259"/>
            <a:ext cx="4872624" cy="3111640"/>
          </a:xfrm>
          <a:prstGeom prst="rect">
            <a:avLst/>
          </a:prstGeom>
        </p:spPr>
      </p:pic>
    </p:spTree>
    <p:extLst>
      <p:ext uri="{BB962C8B-B14F-4D97-AF65-F5344CB8AC3E}">
        <p14:creationId xmlns:p14="http://schemas.microsoft.com/office/powerpoint/2010/main" val="254003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7D2-FA33-5C37-571E-81F637756123}"/>
              </a:ext>
            </a:extLst>
          </p:cNvPr>
          <p:cNvSpPr>
            <a:spLocks noGrp="1"/>
          </p:cNvSpPr>
          <p:nvPr>
            <p:ph type="title"/>
          </p:nvPr>
        </p:nvSpPr>
        <p:spPr>
          <a:xfrm>
            <a:off x="725327" y="579798"/>
            <a:ext cx="10972800" cy="1230485"/>
          </a:xfrm>
        </p:spPr>
        <p:txBody>
          <a:bodyPr>
            <a:normAutofit fontScale="90000"/>
          </a:bodyPr>
          <a:lstStyle/>
          <a:p>
            <a:r>
              <a:rPr lang="en-CA" sz="3000" dirty="0"/>
              <a:t>Best Prediction Model</a:t>
            </a:r>
            <a:br>
              <a:rPr lang="en-CA" sz="3000" dirty="0"/>
            </a:br>
            <a:br>
              <a:rPr lang="en-CA" sz="3000" dirty="0"/>
            </a:br>
            <a:r>
              <a:rPr lang="en-US" sz="2200" dirty="0"/>
              <a:t>Data Resampling with </a:t>
            </a:r>
            <a:r>
              <a:rPr lang="en-US" sz="2200" dirty="0" err="1"/>
              <a:t>RandomOverSampler</a:t>
            </a:r>
            <a:r>
              <a:rPr lang="en-US" sz="2200" dirty="0"/>
              <a:t> Grid </a:t>
            </a:r>
            <a:r>
              <a:rPr lang="en-US" sz="2200" dirty="0" err="1"/>
              <a:t>serach</a:t>
            </a:r>
            <a:r>
              <a:rPr lang="en-US" sz="2200" dirty="0"/>
              <a:t> and </a:t>
            </a:r>
            <a:r>
              <a:rPr lang="en-US" sz="2200" dirty="0" err="1"/>
              <a:t>RandomForestClassifier</a:t>
            </a:r>
            <a:br>
              <a:rPr lang="en-US" sz="1200" b="0" dirty="0">
                <a:solidFill>
                  <a:srgbClr val="3B3B3B"/>
                </a:solidFill>
                <a:effectLst/>
                <a:latin typeface="Consolas" panose="020B0609020204030204" pitchFamily="49" charset="0"/>
              </a:rPr>
            </a:br>
            <a:endParaRPr lang="en-CA" sz="3000" dirty="0"/>
          </a:p>
        </p:txBody>
      </p:sp>
      <p:pic>
        <p:nvPicPr>
          <p:cNvPr id="13" name="Picture 12" descr="A white paper with black text&#10;&#10;Description automatically generated">
            <a:extLst>
              <a:ext uri="{FF2B5EF4-FFF2-40B4-BE49-F238E27FC236}">
                <a16:creationId xmlns:a16="http://schemas.microsoft.com/office/drawing/2014/main" id="{DCFBB75B-CAB5-4FE9-17D6-19F30F35F2EC}"/>
              </a:ext>
            </a:extLst>
          </p:cNvPr>
          <p:cNvPicPr>
            <a:picLocks noChangeAspect="1"/>
          </p:cNvPicPr>
          <p:nvPr/>
        </p:nvPicPr>
        <p:blipFill>
          <a:blip r:embed="rId2"/>
          <a:stretch>
            <a:fillRect/>
          </a:stretch>
        </p:blipFill>
        <p:spPr>
          <a:xfrm>
            <a:off x="725327" y="2357760"/>
            <a:ext cx="8434449" cy="330519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A2BACF5-6558-8CCD-C1BD-DB0F27067FC4}"/>
              </a:ext>
            </a:extLst>
          </p:cNvPr>
          <p:cNvPicPr>
            <a:picLocks noChangeAspect="1"/>
          </p:cNvPicPr>
          <p:nvPr/>
        </p:nvPicPr>
        <p:blipFill>
          <a:blip r:embed="rId3"/>
          <a:stretch>
            <a:fillRect/>
          </a:stretch>
        </p:blipFill>
        <p:spPr>
          <a:xfrm>
            <a:off x="6867491" y="3534081"/>
            <a:ext cx="4714909" cy="2738458"/>
          </a:xfrm>
          <a:prstGeom prst="rect">
            <a:avLst/>
          </a:prstGeom>
        </p:spPr>
      </p:pic>
    </p:spTree>
    <p:extLst>
      <p:ext uri="{BB962C8B-B14F-4D97-AF65-F5344CB8AC3E}">
        <p14:creationId xmlns:p14="http://schemas.microsoft.com/office/powerpoint/2010/main" val="3711031646"/>
      </p:ext>
    </p:extLst>
  </p:cSld>
  <p:clrMapOvr>
    <a:masterClrMapping/>
  </p:clrMapOvr>
</p:sld>
</file>

<file path=ppt/theme/theme1.xml><?xml version="1.0" encoding="utf-8"?>
<a:theme xmlns:a="http://schemas.openxmlformats.org/drawingml/2006/main" name="Custom Design 2">
  <a:themeElements>
    <a:clrScheme name="Custom 2">
      <a:dk1>
        <a:sysClr val="windowText" lastClr="000000"/>
      </a:dk1>
      <a:lt1>
        <a:sysClr val="window" lastClr="FFFFFF"/>
      </a:lt1>
      <a:dk2>
        <a:srgbClr val="304244"/>
      </a:dk2>
      <a:lt2>
        <a:srgbClr val="E7E6E6"/>
      </a:lt2>
      <a:accent1>
        <a:srgbClr val="324528"/>
      </a:accent1>
      <a:accent2>
        <a:srgbClr val="5E7D58"/>
      </a:accent2>
      <a:accent3>
        <a:srgbClr val="5E7812"/>
      </a:accent3>
      <a:accent4>
        <a:srgbClr val="7E8B25"/>
      </a:accent4>
      <a:accent5>
        <a:srgbClr val="597E74"/>
      </a:accent5>
      <a:accent6>
        <a:srgbClr val="87946A"/>
      </a:accent6>
      <a:hlink>
        <a:srgbClr val="0563C1"/>
      </a:hlink>
      <a:folHlink>
        <a:srgbClr val="954F72"/>
      </a:folHlink>
    </a:clrScheme>
    <a:fontScheme name="Custom 2">
      <a:majorFont>
        <a:latin typeface="Rockwell"/>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d board_wac_SL_V2" id="{4958AD2C-F433-40C8-A6D2-5983AC0941CD}" vid="{A6356770-19D9-49D0-B528-9A4462677762}"/>
    </a:ext>
  </a:extLst>
</a:theme>
</file>

<file path=ppt/theme/theme2.xml><?xml version="1.0" encoding="utf-8"?>
<a:theme xmlns:a="http://schemas.openxmlformats.org/drawingml/2006/main" name="Custom Design 3">
  <a:themeElements>
    <a:clrScheme name="Custom 3">
      <a:dk1>
        <a:sysClr val="windowText" lastClr="000000"/>
      </a:dk1>
      <a:lt1>
        <a:sysClr val="window" lastClr="FFFFFF"/>
      </a:lt1>
      <a:dk2>
        <a:srgbClr val="F2B90C"/>
      </a:dk2>
      <a:lt2>
        <a:srgbClr val="E7E6E6"/>
      </a:lt2>
      <a:accent1>
        <a:srgbClr val="F2CD0C"/>
      </a:accent1>
      <a:accent2>
        <a:srgbClr val="F5EA44"/>
      </a:accent2>
      <a:accent3>
        <a:srgbClr val="F5ED89"/>
      </a:accent3>
      <a:accent4>
        <a:srgbClr val="BF9B30"/>
      </a:accent4>
      <a:accent5>
        <a:srgbClr val="F2E394"/>
      </a:accent5>
      <a:accent6>
        <a:srgbClr val="FFFF30"/>
      </a:accent6>
      <a:hlink>
        <a:srgbClr val="0563C1"/>
      </a:hlink>
      <a:folHlink>
        <a:srgbClr val="954F72"/>
      </a:folHlink>
    </a:clrScheme>
    <a:fontScheme name="Custom 2">
      <a:majorFont>
        <a:latin typeface="Rockwell"/>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od board_wac_SL_V2" id="{4958AD2C-F433-40C8-A6D2-5983AC0941CD}" vid="{3943A809-E59B-48C9-B4EB-4037A9EDB481}"/>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B0EB0BC-84F2-4DE5-B50D-AFDBB5D3E80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C61982F-2ECF-41C6-A24B-67F7A4A76443}">
  <ds:schemaRefs>
    <ds:schemaRef ds:uri="http://schemas.microsoft.com/sharepoint/v3/contenttype/forms"/>
  </ds:schemaRefs>
</ds:datastoreItem>
</file>

<file path=customXml/itemProps2.xml><?xml version="1.0" encoding="utf-8"?>
<ds:datastoreItem xmlns:ds="http://schemas.openxmlformats.org/officeDocument/2006/customXml" ds:itemID="{02B3A05D-385A-4F2E-B881-1DA042A616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DF1BDD-DA90-4C4B-8477-EC98BEDD002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tf34415906_win32</Template>
  <TotalTime>696</TotalTime>
  <Words>1215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11</vt:i4>
      </vt:variant>
    </vt:vector>
  </HeadingPairs>
  <TitlesOfParts>
    <vt:vector size="21" baseType="lpstr">
      <vt:lpstr>Arial</vt:lpstr>
      <vt:lpstr>Calibri</vt:lpstr>
      <vt:lpstr>Century Gothic</vt:lpstr>
      <vt:lpstr>Consolas</vt:lpstr>
      <vt:lpstr>Roboto</vt:lpstr>
      <vt:lpstr>Rockwell</vt:lpstr>
      <vt:lpstr>Söhne</vt:lpstr>
      <vt:lpstr>Custom Design 2</vt:lpstr>
      <vt:lpstr>Custom Design 3</vt:lpstr>
      <vt:lpstr>1_Office Theme</vt:lpstr>
      <vt:lpstr>Heart Risk Project; Data Analysis</vt:lpstr>
      <vt:lpstr>Heart Risk Data Analysis</vt:lpstr>
      <vt:lpstr>Data Collection and Preprocessing</vt:lpstr>
      <vt:lpstr>Data Analysis and Visualizations</vt:lpstr>
      <vt:lpstr>Data Analysis and Visualizations</vt:lpstr>
      <vt:lpstr>Data Analysis and Visualizations</vt:lpstr>
      <vt:lpstr>Data Analysis and Visualizations</vt:lpstr>
      <vt:lpstr>Insights and Findings</vt:lpstr>
      <vt:lpstr>Best Prediction Model  Data Resampling with RandomOverSampler Grid serach and RandomForestClassifier </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Risk Data Analysis</dc:title>
  <dc:creator>alexandru arnautu</dc:creator>
  <cp:lastModifiedBy>mahsa nafei</cp:lastModifiedBy>
  <cp:revision>3</cp:revision>
  <dcterms:created xsi:type="dcterms:W3CDTF">2024-02-10T19:39:35Z</dcterms:created>
  <dcterms:modified xsi:type="dcterms:W3CDTF">2024-02-11T18:03:46Z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