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1"/>
  </p:notesMasterIdLst>
  <p:handoutMasterIdLst>
    <p:handoutMasterId r:id="rId32"/>
  </p:handoutMasterIdLst>
  <p:sldIdLst>
    <p:sldId id="265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63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672" autoAdjust="0"/>
  </p:normalViewPr>
  <p:slideViewPr>
    <p:cSldViewPr snapToGrid="0" snapToObjects="1" showGuides="1">
      <p:cViewPr>
        <p:scale>
          <a:sx n="100" d="100"/>
          <a:sy n="100" d="100"/>
        </p:scale>
        <p:origin x="-252" y="-7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marketingseo1/brandvertisor-startup-pitch-advertising-marketplace-to-match-advertiser-with-specific-publisher-through-detailed-and-complete-profiles-saas-bigdata-ads-adnetwork-58100069?qid=609518b9-77c4-41cb-b59a-803af15dbd97&amp;v=&amp;b=&amp;from_search=11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371601"/>
            <a:ext cx="6400800" cy="1620484"/>
          </a:xfrm>
        </p:spPr>
        <p:txBody>
          <a:bodyPr>
            <a:noAutofit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Startup Name</a:t>
            </a:r>
            <a:br>
              <a:rPr lang="en-US" sz="2400" dirty="0" smtClean="0"/>
            </a:br>
            <a:r>
              <a:rPr lang="en-US" sz="2400" dirty="0" smtClean="0"/>
              <a:t>Short description </a:t>
            </a:r>
            <a:br>
              <a:rPr lang="en-US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en-US" sz="2000" dirty="0" smtClean="0"/>
              <a:t>STARTUP </a:t>
            </a:r>
            <a:r>
              <a:rPr lang="en-US" sz="2000" dirty="0"/>
              <a:t>as DIMPOLMA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134705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100" b="1" dirty="0" smtClean="0"/>
              <a:t>TEAM</a:t>
            </a:r>
          </a:p>
          <a:p>
            <a:pPr algn="l"/>
            <a:r>
              <a:rPr lang="en-US" dirty="0" smtClean="0"/>
              <a:t>ROLE: </a:t>
            </a:r>
            <a:r>
              <a:rPr lang="en-US" dirty="0" smtClean="0"/>
              <a:t>&lt;NAME&gt; /  EDUCATION STAGE / SCPECIALISATION / UNIVERCITY | COMPANY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pPr algn="l"/>
            <a:r>
              <a:rPr lang="en-US" i="1" dirty="0" smtClean="0"/>
              <a:t>EXAMPLE:</a:t>
            </a:r>
          </a:p>
          <a:p>
            <a:pPr algn="l"/>
            <a:r>
              <a:rPr lang="en-US" b="1" dirty="0" smtClean="0"/>
              <a:t>CEO</a:t>
            </a:r>
            <a:r>
              <a:rPr lang="en-US" dirty="0" smtClean="0"/>
              <a:t>: Leonid </a:t>
            </a:r>
            <a:r>
              <a:rPr lang="en-US" dirty="0" err="1" smtClean="0"/>
              <a:t>Yakubovich</a:t>
            </a:r>
            <a:r>
              <a:rPr lang="en-US" dirty="0" smtClean="0"/>
              <a:t> / MA / BUSINESS INFORMATION SYSTEMS/ ITMO </a:t>
            </a:r>
          </a:p>
          <a:p>
            <a:pPr algn="l"/>
            <a:r>
              <a:rPr lang="en-US" b="1" dirty="0"/>
              <a:t>CTO</a:t>
            </a:r>
            <a:r>
              <a:rPr lang="en-US" dirty="0" smtClean="0"/>
              <a:t>: Victor </a:t>
            </a:r>
            <a:r>
              <a:rPr lang="en-US" dirty="0" err="1" smtClean="0"/>
              <a:t>Pipchenko</a:t>
            </a:r>
            <a:r>
              <a:rPr lang="en-US" dirty="0" smtClean="0"/>
              <a:t> / MA / DIGITAL CONTROL / ITMO</a:t>
            </a:r>
          </a:p>
          <a:p>
            <a:pPr algn="l"/>
            <a:r>
              <a:rPr lang="en-US" dirty="0" smtClean="0"/>
              <a:t>CBDO: Anna </a:t>
            </a:r>
            <a:r>
              <a:rPr lang="en-US" dirty="0" err="1" smtClean="0"/>
              <a:t>Petrova</a:t>
            </a:r>
            <a:r>
              <a:rPr lang="en-US" dirty="0" smtClean="0"/>
              <a:t> / POLYTECH </a:t>
            </a:r>
            <a:r>
              <a:rPr lang="en-US" dirty="0" err="1" smtClean="0"/>
              <a:t>Univercity</a:t>
            </a:r>
            <a:endParaRPr lang="en-US" dirty="0" smtClean="0"/>
          </a:p>
          <a:p>
            <a:pPr algn="l"/>
            <a:r>
              <a:rPr lang="en-US" b="1" dirty="0" smtClean="0"/>
              <a:t>CMO</a:t>
            </a:r>
            <a:r>
              <a:rPr lang="en-US" dirty="0" smtClean="0"/>
              <a:t>: Lena Popova / </a:t>
            </a:r>
            <a:r>
              <a:rPr lang="en-US" dirty="0" err="1" smtClean="0"/>
              <a:t>Yandex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pic>
        <p:nvPicPr>
          <p:cNvPr id="2051" name="Picture 3" descr="E:\YandexDisk\Скриншоты\2019-10-30_07-41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12" y="760241"/>
            <a:ext cx="7077205" cy="409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575" y="-5414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/>
              <a:t>3</a:t>
            </a:r>
            <a:r>
              <a:rPr lang="ru-RU" sz="2400" dirty="0" smtClean="0"/>
              <a:t>. </a:t>
            </a:r>
            <a:r>
              <a:rPr lang="en-US" sz="2400" dirty="0">
                <a:solidFill>
                  <a:srgbClr val="000000"/>
                </a:solidFill>
              </a:rPr>
              <a:t>TECHNOLOGY AND/OR </a:t>
            </a:r>
            <a:r>
              <a:rPr lang="en-US" sz="2400" dirty="0" smtClean="0">
                <a:solidFill>
                  <a:srgbClr val="000000"/>
                </a:solidFill>
              </a:rPr>
              <a:t>PRODUCT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6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4808" y="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ru-RU" dirty="0" smtClean="0"/>
              <a:t>. </a:t>
            </a:r>
            <a:r>
              <a:rPr lang="en-US" dirty="0" smtClean="0">
                <a:solidFill>
                  <a:srgbClr val="000000"/>
                </a:solidFill>
              </a:rPr>
              <a:t>MARKET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20315"/>
            <a:ext cx="4203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• Show how big the market is in dollars</a:t>
            </a:r>
            <a:endParaRPr lang="ru-RU" sz="1600" b="1" dirty="0"/>
          </a:p>
          <a:p>
            <a:r>
              <a:rPr lang="en-US" sz="1600" dirty="0"/>
              <a:t>- If you determined this, show how was it calculated</a:t>
            </a:r>
            <a:endParaRPr lang="ru-RU" sz="1600" dirty="0"/>
          </a:p>
          <a:p>
            <a:r>
              <a:rPr lang="en-US" sz="1600" dirty="0"/>
              <a:t>- Give sources for any market data you show</a:t>
            </a:r>
            <a:endParaRPr lang="ru-RU" sz="1600" dirty="0"/>
          </a:p>
          <a:p>
            <a:r>
              <a:rPr lang="en-US" sz="1600" b="1" dirty="0"/>
              <a:t>Is it a niche or orphan market? Describe your target market</a:t>
            </a:r>
            <a:endParaRPr lang="ru-RU" sz="1600" b="1" dirty="0"/>
          </a:p>
          <a:p>
            <a:r>
              <a:rPr lang="en-US" sz="1600" dirty="0"/>
              <a:t>- Drill down to the customer segment that will purchase your product</a:t>
            </a:r>
            <a:endParaRPr lang="ru-RU" sz="1600" dirty="0"/>
          </a:p>
          <a:p>
            <a:r>
              <a:rPr lang="en-US" sz="1600" b="1" dirty="0"/>
              <a:t>• Describe how will you reach your customers</a:t>
            </a:r>
            <a:endParaRPr lang="ru-RU" sz="1600" b="1" dirty="0"/>
          </a:p>
          <a:p>
            <a:pPr lvl="0"/>
            <a:r>
              <a:rPr lang="en-US" sz="1600" dirty="0"/>
              <a:t>Will you need market channel partners?</a:t>
            </a:r>
            <a:endParaRPr lang="ru-RU" sz="1600" dirty="0"/>
          </a:p>
          <a:p>
            <a:r>
              <a:rPr lang="en-US" sz="1600" dirty="0"/>
              <a:t>If so, who and why would they want to work with you</a:t>
            </a:r>
            <a:r>
              <a:rPr lang="en-US" sz="1600" dirty="0" smtClean="0"/>
              <a:t>?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TAM (+ CAGR) SAM SOM </a:t>
            </a:r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91" y="1104443"/>
            <a:ext cx="4967309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4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8176" y="61734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ru-RU" dirty="0" smtClean="0"/>
              <a:t>. </a:t>
            </a:r>
            <a:r>
              <a:rPr lang="en-US" dirty="0">
                <a:solidFill>
                  <a:srgbClr val="000000"/>
                </a:solidFill>
              </a:rPr>
              <a:t>COMPETITION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192" y="1434078"/>
            <a:ext cx="8746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 the current and future </a:t>
            </a:r>
            <a:r>
              <a:rPr lang="en-US" sz="1600" dirty="0" smtClean="0"/>
              <a:t>competition for </a:t>
            </a:r>
            <a:r>
              <a:rPr lang="en-US" sz="1600" dirty="0"/>
              <a:t>your proposed product</a:t>
            </a:r>
            <a:endParaRPr lang="ru-RU" sz="1600" dirty="0"/>
          </a:p>
          <a:p>
            <a:r>
              <a:rPr lang="en-US" sz="1600" dirty="0"/>
              <a:t>Discuss the inferior substitutes currently </a:t>
            </a:r>
            <a:r>
              <a:rPr lang="en-US" sz="1600" dirty="0" smtClean="0"/>
              <a:t>being used </a:t>
            </a:r>
            <a:r>
              <a:rPr lang="en-US" sz="1600" dirty="0"/>
              <a:t>to solve the problem and alleviate the </a:t>
            </a:r>
            <a:r>
              <a:rPr lang="en-US" sz="1600" dirty="0" smtClean="0"/>
              <a:t>pain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Frequently there is no direct product competition for </a:t>
            </a:r>
            <a:r>
              <a:rPr lang="en-US" sz="1600"/>
              <a:t>novel </a:t>
            </a:r>
            <a:r>
              <a:rPr lang="en-US" sz="1600" smtClean="0"/>
              <a:t>products</a:t>
            </a:r>
            <a:r>
              <a:rPr lang="en-US" sz="1600" dirty="0"/>
              <a:t>, but there are substitute products being used to try to solve this problem</a:t>
            </a:r>
            <a:endParaRPr lang="ru-RU" sz="1600" dirty="0"/>
          </a:p>
          <a:p>
            <a:r>
              <a:rPr lang="en-US" sz="1600" dirty="0"/>
              <a:t>Describe the product features and benefits</a:t>
            </a:r>
            <a:endParaRPr lang="ru-RU" sz="1600" dirty="0"/>
          </a:p>
          <a:p>
            <a:r>
              <a:rPr lang="en-US" sz="1600" dirty="0"/>
              <a:t>- Be sure these are relevant to the problem and important to the customer</a:t>
            </a:r>
            <a:endParaRPr lang="ru-RU" sz="1600" dirty="0"/>
          </a:p>
          <a:p>
            <a:r>
              <a:rPr lang="en-US" sz="1600" dirty="0"/>
              <a:t>Develop a competitive product matrix </a:t>
            </a:r>
            <a:r>
              <a:rPr lang="en-US" sz="1600" dirty="0" smtClean="0"/>
              <a:t>if applicable</a:t>
            </a:r>
            <a:endParaRPr lang="ru-RU" sz="1600" dirty="0"/>
          </a:p>
          <a:p>
            <a:r>
              <a:rPr lang="en-US" sz="1600" dirty="0"/>
              <a:t>What are your product’s points-of- differentiation compared to the competition or substitutes for your product</a:t>
            </a:r>
            <a:endParaRPr lang="ru-RU" sz="1600" dirty="0"/>
          </a:p>
        </p:txBody>
      </p:sp>
      <p:pic>
        <p:nvPicPr>
          <p:cNvPr id="1026" name="Picture 2" descr="imag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76" y="3958225"/>
            <a:ext cx="1931662" cy="102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0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6</a:t>
            </a:r>
            <a:r>
              <a:rPr lang="ru-RU" dirty="0" smtClean="0"/>
              <a:t>. </a:t>
            </a:r>
            <a:r>
              <a:rPr lang="en-US" dirty="0" smtClean="0">
                <a:solidFill>
                  <a:srgbClr val="000000"/>
                </a:solidFill>
              </a:rPr>
              <a:t>BUSINESS PROCESS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388176" y="1466047"/>
            <a:ext cx="8348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Describe how will you make</a:t>
            </a:r>
            <a:endParaRPr lang="ru-RU" b="1" dirty="0"/>
          </a:p>
          <a:p>
            <a:r>
              <a:rPr lang="en-US" b="1" dirty="0"/>
              <a:t>money</a:t>
            </a:r>
            <a:endParaRPr lang="ru-RU" b="1" dirty="0"/>
          </a:p>
          <a:p>
            <a:pPr lvl="0"/>
            <a:r>
              <a:rPr lang="en-US" dirty="0"/>
              <a:t>Are you going to sell the end product or are you an intermediary?</a:t>
            </a:r>
            <a:endParaRPr lang="ru-RU" dirty="0"/>
          </a:p>
          <a:p>
            <a:pPr lvl="0"/>
            <a:r>
              <a:rPr lang="en-US" b="1" dirty="0"/>
              <a:t>Show how you will reach </a:t>
            </a:r>
            <a:r>
              <a:rPr lang="en-US" b="1" dirty="0" smtClean="0"/>
              <a:t>your </a:t>
            </a:r>
            <a:r>
              <a:rPr lang="en-US" b="1" dirty="0"/>
              <a:t>customers</a:t>
            </a:r>
            <a:endParaRPr lang="ru-RU" b="1" dirty="0"/>
          </a:p>
          <a:p>
            <a:pPr lvl="0"/>
            <a:r>
              <a:rPr lang="en-US" dirty="0"/>
              <a:t>Will you need distributors</a:t>
            </a:r>
            <a:endParaRPr lang="ru-RU" dirty="0"/>
          </a:p>
          <a:p>
            <a:pPr lvl="0"/>
            <a:r>
              <a:rPr lang="en-US" b="1" dirty="0"/>
              <a:t>Explain the important components of your business</a:t>
            </a:r>
            <a:endParaRPr lang="ru-RU" b="1" dirty="0"/>
          </a:p>
          <a:p>
            <a:r>
              <a:rPr lang="en-US" dirty="0"/>
              <a:t>Is there a competitive advantage you have by the use of your business model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economy can be provided if needed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3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7675" y="75156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6</a:t>
            </a:r>
            <a:r>
              <a:rPr lang="ru-RU" dirty="0" smtClean="0"/>
              <a:t>. </a:t>
            </a:r>
            <a:r>
              <a:rPr lang="en-US" dirty="0" smtClean="0">
                <a:solidFill>
                  <a:srgbClr val="000000"/>
                </a:solidFill>
              </a:rPr>
              <a:t>BUSINESS PROCESS EXAMPLE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6" y="758101"/>
            <a:ext cx="7125352" cy="406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7675" y="75156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6</a:t>
            </a:r>
            <a:r>
              <a:rPr lang="ru-RU" dirty="0" smtClean="0"/>
              <a:t>. </a:t>
            </a:r>
            <a:r>
              <a:rPr lang="en-US" dirty="0" smtClean="0">
                <a:solidFill>
                  <a:srgbClr val="000000"/>
                </a:solidFill>
              </a:rPr>
              <a:t>BUSINESS PROCESS EXAMPLE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02" y="825566"/>
            <a:ext cx="62769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7</a:t>
            </a:r>
            <a:r>
              <a:rPr lang="ru-RU" dirty="0" smtClean="0"/>
              <a:t>. </a:t>
            </a:r>
            <a:r>
              <a:rPr lang="en-US" dirty="0" smtClean="0">
                <a:solidFill>
                  <a:srgbClr val="000000"/>
                </a:solidFill>
              </a:rPr>
              <a:t>PROJECT STATUS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388176" y="1466047"/>
            <a:ext cx="8348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DEVEOPMENT </a:t>
            </a:r>
          </a:p>
          <a:p>
            <a:r>
              <a:rPr lang="en-US" b="1" dirty="0" smtClean="0"/>
              <a:t>MARKETING</a:t>
            </a:r>
          </a:p>
          <a:p>
            <a:r>
              <a:rPr lang="en-US" b="1" dirty="0" smtClean="0"/>
              <a:t>OPERATION</a:t>
            </a:r>
          </a:p>
          <a:p>
            <a:r>
              <a:rPr lang="en-US" b="1" dirty="0" smtClean="0"/>
              <a:t>FINANCING</a:t>
            </a:r>
          </a:p>
          <a:p>
            <a:r>
              <a:rPr lang="en-US" b="1" dirty="0" smtClean="0"/>
              <a:t>TEAM</a:t>
            </a:r>
            <a:br>
              <a:rPr lang="en-US" b="1" dirty="0" smtClean="0"/>
            </a:br>
            <a:r>
              <a:rPr lang="en-US" b="1" dirty="0" smtClean="0"/>
              <a:t>LEGAL</a:t>
            </a:r>
          </a:p>
          <a:p>
            <a:r>
              <a:rPr lang="en-US" b="1" dirty="0" smtClean="0"/>
              <a:t>IP</a:t>
            </a:r>
            <a:endParaRPr lang="ru-RU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0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8</a:t>
            </a:r>
            <a:r>
              <a:rPr lang="ru-RU" dirty="0" smtClean="0"/>
              <a:t>. </a:t>
            </a:r>
            <a:r>
              <a:rPr lang="en-US" dirty="0" smtClean="0"/>
              <a:t>REGULATION</a:t>
            </a: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Briefly discuss the regulatory pathway for approval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4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9</a:t>
            </a:r>
            <a:r>
              <a:rPr lang="ru-RU" dirty="0" smtClean="0"/>
              <a:t>. 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" y="1759744"/>
            <a:ext cx="6344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Describe your current product development stage and what has been accomplished to date</a:t>
            </a:r>
            <a:endParaRPr lang="ru-RU" dirty="0"/>
          </a:p>
          <a:p>
            <a:r>
              <a:rPr lang="en-US" dirty="0"/>
              <a:t>• Describe the product development milestones and the timeframe you expect to reach these</a:t>
            </a:r>
            <a:endParaRPr lang="ru-RU" dirty="0"/>
          </a:p>
          <a:p>
            <a:r>
              <a:rPr lang="en-US" dirty="0"/>
              <a:t>• Understand what milestones have significant value inflection points for the </a:t>
            </a:r>
            <a:r>
              <a:rPr lang="en-US" dirty="0" smtClean="0"/>
              <a:t>company</a:t>
            </a:r>
            <a:endParaRPr lang="en-US" dirty="0"/>
          </a:p>
          <a:p>
            <a:r>
              <a:rPr lang="en-US" dirty="0" smtClean="0"/>
              <a:t>• Can you scale the manufacturing? What are the obstacles? Do you need partners for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10. </a:t>
            </a:r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" y="1759744"/>
            <a:ext cx="7346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none, what stage are your patent applications?</a:t>
            </a:r>
            <a:endParaRPr lang="ru-RU" dirty="0"/>
          </a:p>
          <a:p>
            <a:r>
              <a:rPr lang="en-US" dirty="0"/>
              <a:t>Do you have exclusive license from the patent holder?</a:t>
            </a:r>
            <a:endParaRPr lang="ru-RU" dirty="0"/>
          </a:p>
          <a:p>
            <a:r>
              <a:rPr lang="en-US" dirty="0"/>
              <a:t>If IP is licensed, describe the terms</a:t>
            </a:r>
            <a:endParaRPr lang="ru-RU" dirty="0"/>
          </a:p>
          <a:p>
            <a:r>
              <a:rPr lang="en-US" dirty="0"/>
              <a:t>Who is your IP attorney?</a:t>
            </a:r>
            <a:endParaRPr lang="ru-RU" dirty="0"/>
          </a:p>
          <a:p>
            <a:r>
              <a:rPr lang="en-US" dirty="0"/>
              <a:t>Discuss any other types of protective measures that will help you be competitive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5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06" y="-123631"/>
            <a:ext cx="5965438" cy="148896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4305" y="1365338"/>
            <a:ext cx="7189721" cy="2993720"/>
          </a:xfrm>
        </p:spPr>
        <p:txBody>
          <a:bodyPr numCol="2"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GRAPHICS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GLOSSARY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RESUME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PROBLEM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TECHNOLOGY AND/OR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MARKET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COMPETITION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BUSINESS-PROCESS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PROJECT STATUS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REGULATION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TEAM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FINANCE MODEL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EXIT STRATEGY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ROADMAP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RISKS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SUMMARY</a:t>
            </a:r>
            <a:r>
              <a:rPr lang="ru-RU" dirty="0" smtClean="0">
                <a:solidFill>
                  <a:srgbClr val="000000"/>
                </a:solidFill>
              </a:rPr>
              <a:t> (</a:t>
            </a:r>
            <a:r>
              <a:rPr lang="en-US" dirty="0" smtClean="0">
                <a:solidFill>
                  <a:srgbClr val="000000"/>
                </a:solidFill>
              </a:rPr>
              <a:t>SWOT or other frameworks</a:t>
            </a:r>
            <a:r>
              <a:rPr lang="ru-RU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/>
              <a:t>11</a:t>
            </a:r>
            <a:r>
              <a:rPr lang="ru-RU" dirty="0" smtClean="0"/>
              <a:t>.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" y="1759744"/>
            <a:ext cx="8047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Describe the current senior management team and their relevant background information</a:t>
            </a:r>
            <a:endParaRPr lang="ru-RU" dirty="0"/>
          </a:p>
          <a:p>
            <a:pPr lvl="0"/>
            <a:r>
              <a:rPr lang="en-US" dirty="0"/>
              <a:t>Show who are your advisors</a:t>
            </a:r>
            <a:endParaRPr lang="ru-RU" dirty="0"/>
          </a:p>
          <a:p>
            <a:r>
              <a:rPr lang="en-US" dirty="0"/>
              <a:t>- Be sure to have experts that can advise you in every critical area of the company and product development process</a:t>
            </a:r>
            <a:endParaRPr lang="ru-RU" dirty="0"/>
          </a:p>
          <a:p>
            <a:pPr lvl="0"/>
            <a:r>
              <a:rPr lang="en-US" dirty="0"/>
              <a:t>Describe your scientific advisory board members</a:t>
            </a:r>
            <a:endParaRPr lang="ru-RU" dirty="0"/>
          </a:p>
          <a:p>
            <a:pPr lvl="0"/>
            <a:r>
              <a:rPr lang="en-US" dirty="0"/>
              <a:t>Who else is on your team that will help ensure success?</a:t>
            </a:r>
            <a:endParaRPr lang="ru-RU" dirty="0"/>
          </a:p>
          <a:p>
            <a:pPr lvl="0"/>
            <a:r>
              <a:rPr lang="en-US" dirty="0"/>
              <a:t>Describe the positions that are missing from the leadership team, and what skills you are seeking and when do you anticipate to hire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. </a:t>
            </a:r>
            <a:r>
              <a:rPr lang="en-US" dirty="0" smtClean="0"/>
              <a:t>FINANCE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759744"/>
            <a:ext cx="70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Ideally, present a 5-year Pro Forma projection of </a:t>
            </a:r>
            <a:r>
              <a:rPr lang="en-US" dirty="0" smtClean="0"/>
              <a:t>revenue.</a:t>
            </a:r>
            <a:endParaRPr lang="ru-RU" dirty="0"/>
          </a:p>
          <a:p>
            <a:r>
              <a:rPr lang="en-US" dirty="0"/>
              <a:t>Show much money have you raised to date</a:t>
            </a:r>
            <a:endParaRPr lang="ru-RU" dirty="0"/>
          </a:p>
          <a:p>
            <a:r>
              <a:rPr lang="en-US" dirty="0"/>
              <a:t>Tell how much capital you anticipate needing and how many rounds to reach commercialization or an exit for investors</a:t>
            </a:r>
            <a:endParaRPr lang="ru-RU" dirty="0"/>
          </a:p>
          <a:p>
            <a:r>
              <a:rPr lang="en-US" dirty="0"/>
              <a:t>In broad general categories, describe the Use of Proceeds for the round you are raising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3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1940" y="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. </a:t>
            </a:r>
            <a:r>
              <a:rPr lang="en-US" dirty="0" smtClean="0"/>
              <a:t>FINANCE MODEL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83" y="620315"/>
            <a:ext cx="5933228" cy="440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/>
              <a:t>13</a:t>
            </a:r>
            <a:r>
              <a:rPr lang="ru-RU" dirty="0" smtClean="0"/>
              <a:t>. </a:t>
            </a:r>
            <a:r>
              <a:rPr lang="en-US" dirty="0" smtClean="0"/>
              <a:t>EXIT STRATEGY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759744"/>
            <a:ext cx="5843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acquisition, list your top 3 potential acquirers</a:t>
            </a:r>
            <a:endParaRPr lang="ru-RU" dirty="0"/>
          </a:p>
          <a:p>
            <a:r>
              <a:rPr lang="en-US" dirty="0"/>
              <a:t>Share how long you anticipate it may be before an investor exit</a:t>
            </a:r>
            <a:endParaRPr lang="ru-RU" dirty="0"/>
          </a:p>
          <a:p>
            <a:r>
              <a:rPr lang="en-US" dirty="0"/>
              <a:t>Provide data on exit valuation or revenue multiples for your sector</a:t>
            </a:r>
            <a:endParaRPr lang="ru-RU" dirty="0"/>
          </a:p>
          <a:p>
            <a:r>
              <a:rPr lang="en-US" dirty="0"/>
              <a:t>Share any contacts or preliminary interest from any potential partners or </a:t>
            </a:r>
            <a:r>
              <a:rPr lang="en-US" dirty="0" smtClean="0"/>
              <a:t>acquirers</a:t>
            </a:r>
            <a:br>
              <a:rPr lang="en-US" dirty="0" smtClean="0"/>
            </a:br>
            <a:r>
              <a:rPr lang="en-US" dirty="0" smtClean="0"/>
              <a:t>Is IPO is your exit strategy?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0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70203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4</a:t>
            </a:r>
            <a:r>
              <a:rPr lang="ru-RU" dirty="0" smtClean="0"/>
              <a:t>. </a:t>
            </a: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353497"/>
            <a:ext cx="8461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Describe your current product development stage and what has been accomplished to date</a:t>
            </a:r>
            <a:endParaRPr lang="ru-RU" dirty="0"/>
          </a:p>
          <a:p>
            <a:r>
              <a:rPr lang="en-US" dirty="0"/>
              <a:t>• Describe the product development milestones and the timeframe you expect to reach these</a:t>
            </a:r>
            <a:endParaRPr lang="ru-RU" dirty="0"/>
          </a:p>
          <a:p>
            <a:r>
              <a:rPr lang="en-US" dirty="0"/>
              <a:t>• Understand what milestones have significant value inflection points for the company</a:t>
            </a:r>
            <a:endParaRPr lang="ru-RU" dirty="0"/>
          </a:p>
          <a:p>
            <a:r>
              <a:rPr lang="en-US" dirty="0"/>
              <a:t>• Briefly discuss the regulatory pathway for </a:t>
            </a:r>
            <a:r>
              <a:rPr lang="en-US" dirty="0" smtClean="0"/>
              <a:t>approval</a:t>
            </a:r>
          </a:p>
          <a:p>
            <a:r>
              <a:rPr lang="en-US" dirty="0"/>
              <a:t>• </a:t>
            </a:r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dirty="0" smtClean="0"/>
              <a:t>milestone of finding product-market-fit, business </a:t>
            </a:r>
            <a:r>
              <a:rPr lang="en-US" smtClean="0"/>
              <a:t>development strategy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3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9504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/>
              <a:t>15</a:t>
            </a:r>
            <a:r>
              <a:rPr lang="ru-RU" dirty="0" smtClean="0"/>
              <a:t>.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" y="1521750"/>
            <a:ext cx="841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need </a:t>
            </a:r>
            <a:r>
              <a:rPr lang="en-US" dirty="0"/>
              <a:t>to know and discuss risk issues and describe how you will mitigate these risks:</a:t>
            </a:r>
            <a:endParaRPr lang="ru-RU" dirty="0"/>
          </a:p>
          <a:p>
            <a:pPr lvl="0"/>
            <a:r>
              <a:rPr lang="en-US" dirty="0"/>
              <a:t>Any critical technology development risks</a:t>
            </a:r>
            <a:endParaRPr lang="ru-RU" dirty="0"/>
          </a:p>
          <a:p>
            <a:pPr lvl="0"/>
            <a:r>
              <a:rPr lang="en-US" dirty="0"/>
              <a:t>All regulatory issues and risks for your particular product</a:t>
            </a:r>
            <a:endParaRPr lang="ru-RU" dirty="0"/>
          </a:p>
          <a:p>
            <a:pPr lvl="0"/>
            <a:r>
              <a:rPr lang="en-US" dirty="0"/>
              <a:t>Any reimbursement issues</a:t>
            </a:r>
            <a:endParaRPr lang="ru-RU" dirty="0"/>
          </a:p>
          <a:p>
            <a:pPr lvl="0"/>
            <a:r>
              <a:rPr lang="en-US" dirty="0"/>
              <a:t>Major market issues for acceptance of your product</a:t>
            </a:r>
            <a:endParaRPr lang="ru-RU" dirty="0"/>
          </a:p>
          <a:p>
            <a:pPr lvl="0"/>
            <a:r>
              <a:rPr lang="en-US" dirty="0"/>
              <a:t>Anticipated intellectual property issues for protection</a:t>
            </a:r>
            <a:endParaRPr lang="ru-RU" dirty="0"/>
          </a:p>
          <a:p>
            <a:pPr lvl="0"/>
            <a:r>
              <a:rPr lang="en-US" dirty="0"/>
              <a:t>Competition risks and how these impact you company</a:t>
            </a:r>
            <a:endParaRPr lang="ru-RU" dirty="0"/>
          </a:p>
          <a:p>
            <a:r>
              <a:rPr lang="en-US" dirty="0"/>
              <a:t>Hiring certain key members and your ability to recruit the right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4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6992" y="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/>
              <a:t>16</a:t>
            </a:r>
            <a:r>
              <a:rPr lang="ru-RU" dirty="0" smtClean="0"/>
              <a:t>. </a:t>
            </a:r>
            <a:r>
              <a:rPr lang="en-US" dirty="0" smtClean="0"/>
              <a:t>SUMMARY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757662"/>
            <a:ext cx="7835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Summarize the points to you want the audience to remember when they walk away</a:t>
            </a:r>
            <a:endParaRPr lang="ru-RU" dirty="0"/>
          </a:p>
          <a:p>
            <a:pPr lvl="0"/>
            <a:r>
              <a:rPr lang="en-US" dirty="0"/>
              <a:t>The novelty of your technology and the unique opportunity of your product</a:t>
            </a:r>
            <a:endParaRPr lang="ru-RU" dirty="0"/>
          </a:p>
          <a:p>
            <a:pPr lvl="0"/>
            <a:r>
              <a:rPr lang="en-US" dirty="0"/>
              <a:t>A seasoned management team that has previous experience in successful </a:t>
            </a:r>
            <a:r>
              <a:rPr lang="en-US" dirty="0" smtClean="0"/>
              <a:t>start-ups</a:t>
            </a:r>
            <a:br>
              <a:rPr lang="en-US" dirty="0" smtClean="0"/>
            </a:br>
            <a:endParaRPr lang="ru-RU" dirty="0"/>
          </a:p>
          <a:p>
            <a:pPr lvl="0"/>
            <a:r>
              <a:rPr lang="en-US" dirty="0"/>
              <a:t>The shortened timeframe or reduced costs of your product development pathway</a:t>
            </a:r>
            <a:endParaRPr lang="ru-RU" dirty="0"/>
          </a:p>
          <a:p>
            <a:pPr lvl="0"/>
            <a:r>
              <a:rPr lang="en-US" dirty="0"/>
              <a:t>Your leveraged partnerships with significant experience in your</a:t>
            </a:r>
            <a:endParaRPr lang="ru-RU" dirty="0"/>
          </a:p>
          <a:p>
            <a:r>
              <a:rPr lang="en-US" dirty="0"/>
              <a:t>sector</a:t>
            </a:r>
            <a:endParaRPr lang="ru-RU" dirty="0"/>
          </a:p>
          <a:p>
            <a:pPr lvl="0"/>
            <a:r>
              <a:rPr lang="en-US" dirty="0"/>
              <a:t>Be sure to “connect-the-dots” for </a:t>
            </a:r>
            <a:r>
              <a:rPr lang="en-US" dirty="0" smtClean="0"/>
              <a:t>them</a:t>
            </a:r>
          </a:p>
          <a:p>
            <a:pPr lvl="0"/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52587" y="403980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Thank </a:t>
            </a:r>
            <a:r>
              <a:rPr lang="en-US" sz="3200" dirty="0"/>
              <a:t>You + Q&amp;A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81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REFERENCES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3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your attention.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GRAPHICS</a:t>
            </a: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0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GLOSSARY</a:t>
            </a: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092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1. </a:t>
            </a:r>
            <a:r>
              <a:rPr lang="en-US" dirty="0" smtClean="0"/>
              <a:t>PROJECT RESUME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338" y="1033969"/>
            <a:ext cx="8674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SHORT DESCRIPTION</a:t>
            </a:r>
            <a:r>
              <a:rPr lang="ru-RU" sz="1600" b="1" dirty="0" smtClean="0"/>
              <a:t>	</a:t>
            </a:r>
            <a:r>
              <a:rPr lang="ru-RU" sz="1600" dirty="0" smtClean="0"/>
              <a:t>(Например: Сервис по определени</a:t>
            </a:r>
            <a:r>
              <a:rPr lang="ru-RU" sz="1600" dirty="0"/>
              <a:t>ю</a:t>
            </a:r>
            <a:r>
              <a:rPr lang="ru-RU" sz="1600" dirty="0" smtClean="0"/>
              <a:t> стадии рака на снимках МРТ методами машинного обучения для клиник США)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STAGE</a:t>
            </a:r>
            <a:r>
              <a:rPr lang="ru-RU" sz="1600" dirty="0" smtClean="0"/>
              <a:t>	</a:t>
            </a:r>
            <a:r>
              <a:rPr lang="en-US" sz="1600" dirty="0" smtClean="0"/>
              <a:t>{</a:t>
            </a:r>
            <a:r>
              <a:rPr lang="ru-RU" sz="1600" dirty="0" smtClean="0"/>
              <a:t>идея, бизнес-план, концепт, </a:t>
            </a:r>
            <a:r>
              <a:rPr lang="en-US" sz="1600" dirty="0" smtClean="0"/>
              <a:t>MVP/</a:t>
            </a:r>
            <a:r>
              <a:rPr lang="ru-RU" sz="1600" dirty="0" smtClean="0"/>
              <a:t>прототип, пилот, бизнес с выручкой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342900" indent="-342900" defTabSz="501650">
              <a:buAutoNum type="arabicPeriod"/>
              <a:tabLst>
                <a:tab pos="2330450" algn="l"/>
                <a:tab pos="2505075" algn="l"/>
              </a:tabLst>
            </a:pPr>
            <a:r>
              <a:rPr lang="en-US" sz="1600" b="1" dirty="0" smtClean="0"/>
              <a:t>REGULATION</a:t>
            </a:r>
            <a:r>
              <a:rPr lang="ru-RU" sz="1600" dirty="0" smtClean="0"/>
              <a:t>	(есть, нет, особенности)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PRODUCTION</a:t>
            </a:r>
            <a:r>
              <a:rPr lang="ru-RU" sz="1600" dirty="0" smtClean="0"/>
              <a:t>	(насколько сложно производство или масштабирование, себестоимость производства, </a:t>
            </a:r>
            <a:r>
              <a:rPr lang="en-US" sz="1600" dirty="0" smtClean="0"/>
              <a:t>production</a:t>
            </a:r>
            <a:r>
              <a:rPr lang="ru-RU" sz="1600" dirty="0" smtClean="0"/>
              <a:t> партнерства)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IP</a:t>
            </a:r>
            <a:r>
              <a:rPr lang="ru-RU" sz="1600" dirty="0" smtClean="0"/>
              <a:t> 	(на какой стадии </a:t>
            </a:r>
            <a:r>
              <a:rPr lang="en-US" sz="1600" dirty="0" smtClean="0"/>
              <a:t>IP-</a:t>
            </a:r>
            <a:r>
              <a:rPr lang="ru-RU" sz="1600" dirty="0" smtClean="0"/>
              <a:t>процессы)</a:t>
            </a:r>
            <a:endParaRPr lang="en-US" sz="1600" dirty="0" smtClean="0"/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MARKET</a:t>
            </a:r>
            <a:r>
              <a:rPr lang="ru-RU" sz="1600" dirty="0" smtClean="0"/>
              <a:t>	(ЦА, Конкуренты, </a:t>
            </a:r>
            <a:r>
              <a:rPr lang="en-US" sz="1600" dirty="0" smtClean="0"/>
              <a:t>TAM, SAM, SOM, CAGR)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TEAM</a:t>
            </a:r>
            <a:r>
              <a:rPr lang="ru-RU" sz="1600" dirty="0" smtClean="0"/>
              <a:t>	(какие С-позиции закрыты)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FINANCE</a:t>
            </a:r>
            <a:r>
              <a:rPr lang="ru-RU" sz="1600" dirty="0" smtClean="0"/>
              <a:t>	(бизнес модель</a:t>
            </a:r>
            <a:r>
              <a:rPr lang="en-US" sz="1600" dirty="0" smtClean="0"/>
              <a:t> </a:t>
            </a:r>
            <a:r>
              <a:rPr lang="ru-RU" sz="1600" dirty="0" smtClean="0"/>
              <a:t>или </a:t>
            </a:r>
            <a:r>
              <a:rPr lang="en-US" sz="1600" dirty="0" smtClean="0"/>
              <a:t>unit-economy, </a:t>
            </a:r>
            <a:r>
              <a:rPr lang="ru-RU" sz="1600" dirty="0" smtClean="0"/>
              <a:t>сколько требуется на данном этапе)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 smtClean="0"/>
              <a:t>EXIT STRATEGY</a:t>
            </a:r>
            <a:r>
              <a:rPr lang="ru-RU" sz="1600" b="1" dirty="0" smtClean="0"/>
              <a:t>	</a:t>
            </a:r>
            <a:r>
              <a:rPr lang="ru-RU" sz="1600" dirty="0" smtClean="0"/>
              <a:t>(продажа стратегу, </a:t>
            </a:r>
            <a:r>
              <a:rPr lang="en-US" sz="1600" dirty="0" smtClean="0"/>
              <a:t>IPO, </a:t>
            </a:r>
            <a:r>
              <a:rPr lang="ru-RU" sz="1600" dirty="0" smtClean="0"/>
              <a:t>операционная прибыль и т.д.)</a:t>
            </a:r>
          </a:p>
        </p:txBody>
      </p:sp>
    </p:spTree>
    <p:extLst>
      <p:ext uri="{BB962C8B-B14F-4D97-AF65-F5344CB8AC3E}">
        <p14:creationId xmlns:p14="http://schemas.microsoft.com/office/powerpoint/2010/main" val="29897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en-US" dirty="0" smtClean="0">
                <a:solidFill>
                  <a:srgbClr val="000000"/>
                </a:solidFill>
              </a:rPr>
              <a:t>PROBLEM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759744"/>
            <a:ext cx="7559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The better that </a:t>
            </a:r>
            <a:r>
              <a:rPr lang="en-US" b="1" dirty="0" smtClean="0"/>
              <a:t>jury understand </a:t>
            </a:r>
            <a:r>
              <a:rPr lang="en-US" b="1" dirty="0"/>
              <a:t>and agree with the significance of the problem or pain, the more meaning the solution will have for them</a:t>
            </a:r>
            <a:endParaRPr lang="ru-RU" b="1" dirty="0"/>
          </a:p>
          <a:p>
            <a:pPr lvl="0"/>
            <a:r>
              <a:rPr lang="en-US" b="1" dirty="0"/>
              <a:t>Describe the significance of the problem</a:t>
            </a:r>
            <a:endParaRPr lang="ru-RU" b="1" dirty="0"/>
          </a:p>
          <a:p>
            <a:pPr lvl="0"/>
            <a:r>
              <a:rPr lang="en-US" dirty="0"/>
              <a:t>What is the Pain or Need in the market?</a:t>
            </a:r>
            <a:endParaRPr lang="ru-RU" dirty="0"/>
          </a:p>
          <a:p>
            <a:pPr lvl="0"/>
            <a:r>
              <a:rPr lang="en-US" dirty="0"/>
              <a:t>What do customers have to go through to solve this problem?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2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6575" y="-5414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/>
              <a:t>2. </a:t>
            </a:r>
            <a:r>
              <a:rPr lang="en-US" sz="2400" dirty="0" smtClean="0">
                <a:solidFill>
                  <a:srgbClr val="000000"/>
                </a:solidFill>
              </a:rPr>
              <a:t>PROBLEM EXAMPLE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9" y="864296"/>
            <a:ext cx="6883390" cy="386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39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en-US" dirty="0">
                <a:solidFill>
                  <a:srgbClr val="000000"/>
                </a:solidFill>
              </a:rPr>
              <a:t>TECHNOLOGY AND/OR </a:t>
            </a:r>
            <a:r>
              <a:rPr lang="en-US" dirty="0" smtClean="0">
                <a:solidFill>
                  <a:srgbClr val="000000"/>
                </a:solidFill>
              </a:rPr>
              <a:t>PRODUCT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176" y="710803"/>
            <a:ext cx="83485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does your technology/product application specifically solve the problem or alleviate the “pain” for this market?</a:t>
            </a:r>
            <a:endParaRPr lang="ru-RU" dirty="0"/>
          </a:p>
          <a:p>
            <a:r>
              <a:rPr lang="en-US" dirty="0"/>
              <a:t>Show Data! - nothing substitutes for plenty of evidence (data) that your proposed product can work</a:t>
            </a:r>
            <a:endParaRPr lang="ru-RU" dirty="0"/>
          </a:p>
          <a:p>
            <a:pPr lvl="0"/>
            <a:r>
              <a:rPr lang="en-US" dirty="0"/>
              <a:t>Show experimental results, prototype testing results, external or independent testing results</a:t>
            </a:r>
            <a:endParaRPr lang="ru-RU" dirty="0"/>
          </a:p>
          <a:p>
            <a:pPr lvl="0"/>
            <a:r>
              <a:rPr lang="en-US" dirty="0"/>
              <a:t>Make sure your assumptions are correct and your tests are relevant, predictive or indicative of your future product’s likely performance</a:t>
            </a:r>
            <a:endParaRPr lang="ru-RU" dirty="0"/>
          </a:p>
          <a:p>
            <a:r>
              <a:rPr lang="en-US" dirty="0"/>
              <a:t>Describe (non-confidential) mechanism- of-action; in other words, how does the technology work?</a:t>
            </a:r>
            <a:endParaRPr lang="ru-RU" dirty="0"/>
          </a:p>
          <a:p>
            <a:pPr lvl="0"/>
            <a:r>
              <a:rPr lang="en-US" dirty="0"/>
              <a:t>You don’t need to reveal trade secrets or confidential information, but you need to demonstrate that the technology works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6575" y="-5414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/>
              <a:t>3</a:t>
            </a:r>
            <a:r>
              <a:rPr lang="ru-RU" sz="2400" dirty="0" smtClean="0"/>
              <a:t>. </a:t>
            </a:r>
            <a:r>
              <a:rPr lang="en-US" sz="2400" dirty="0">
                <a:solidFill>
                  <a:srgbClr val="000000"/>
                </a:solidFill>
              </a:rPr>
              <a:t>TECHNOLOGY AND/OR </a:t>
            </a:r>
            <a:r>
              <a:rPr lang="en-US" sz="2400" dirty="0" smtClean="0">
                <a:solidFill>
                  <a:srgbClr val="000000"/>
                </a:solidFill>
              </a:rPr>
              <a:t>PRODUCT EXAMPLE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69" y="801666"/>
            <a:ext cx="5161011" cy="414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2299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957</Words>
  <Application>Microsoft Office PowerPoint</Application>
  <PresentationFormat>Экран (16:9)</PresentationFormat>
  <Paragraphs>155</Paragraphs>
  <Slides>28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Cover</vt:lpstr>
      <vt:lpstr>1_Cover</vt:lpstr>
      <vt:lpstr>  Startup Name Short description   STARTUP as DIMPOLMA </vt:lpstr>
      <vt:lpstr>CONTENTS</vt:lpstr>
      <vt:lpstr>GRAPHICS</vt:lpstr>
      <vt:lpstr>GLOSSARY</vt:lpstr>
      <vt:lpstr>1. PROJECT RESUME</vt:lpstr>
      <vt:lpstr>2. PROBLEM </vt:lpstr>
      <vt:lpstr>2. PROBLEM EXAMPLE</vt:lpstr>
      <vt:lpstr>3. TECHNOLOGY AND/OR PRODUCT</vt:lpstr>
      <vt:lpstr>3. TECHNOLOGY AND/OR PRODUCT EXAMPLE</vt:lpstr>
      <vt:lpstr>3. TECHNOLOGY AND/OR PRODUCT EXAMPLE</vt:lpstr>
      <vt:lpstr>4. MARKET</vt:lpstr>
      <vt:lpstr>5. COMPETITION</vt:lpstr>
      <vt:lpstr>6. BUSINESS PROCESS </vt:lpstr>
      <vt:lpstr>6. BUSINESS PROCESS EXAMPLE </vt:lpstr>
      <vt:lpstr>6. BUSINESS PROCESS EXAMPLE </vt:lpstr>
      <vt:lpstr>7. PROJECT STATUS </vt:lpstr>
      <vt:lpstr>8. REGULATION</vt:lpstr>
      <vt:lpstr>9. PRODUCTION</vt:lpstr>
      <vt:lpstr>10. IP</vt:lpstr>
      <vt:lpstr>11. TEAM</vt:lpstr>
      <vt:lpstr>12. FINANCE MODEL</vt:lpstr>
      <vt:lpstr>12. FINANCE MODEL EXAMPLE</vt:lpstr>
      <vt:lpstr>13. EXIT STRATEGY</vt:lpstr>
      <vt:lpstr>14. ROADMAP</vt:lpstr>
      <vt:lpstr>15. RISKS</vt:lpstr>
      <vt:lpstr>16. SUMMARY  </vt:lpstr>
      <vt:lpstr>REFERENCES</vt:lpstr>
      <vt:lpstr>Thank you for your attention.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Anton T</cp:lastModifiedBy>
  <cp:revision>46</cp:revision>
  <dcterms:created xsi:type="dcterms:W3CDTF">2014-06-27T12:30:22Z</dcterms:created>
  <dcterms:modified xsi:type="dcterms:W3CDTF">2019-10-31T08:59:06Z</dcterms:modified>
</cp:coreProperties>
</file>