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1"/>
  </p:notesMasterIdLst>
  <p:handoutMasterIdLst>
    <p:handoutMasterId r:id="rId32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3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357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798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share.net/marketingseo1/brandvertisor-startup-pitch-advertising-marketplace-to-match-advertiser-with-specific-publisher-through-detailed-and-complete-profiles-saas-bigdata-ads-adnetwork-58100069?qid=609518b9-77c4-41cb-b59a-803af15dbd97&amp;v=&amp;b=&amp;from_search=11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/>
              <a:t>РОЛЬ</a:t>
            </a:r>
            <a:r>
              <a:rPr lang="en-US" dirty="0"/>
              <a:t>: &lt;</a:t>
            </a:r>
            <a:r>
              <a:rPr lang="ru-RU" dirty="0"/>
              <a:t>ИМЯ _ ФАМИЛИЯ</a:t>
            </a:r>
            <a:r>
              <a:rPr lang="en-US" dirty="0"/>
              <a:t>&gt; /  </a:t>
            </a:r>
            <a:r>
              <a:rPr lang="ru-RU" dirty="0"/>
              <a:t>СТАДИЯ ОБУЧНИЕ </a:t>
            </a:r>
            <a:r>
              <a:rPr lang="en-US" dirty="0"/>
              <a:t>/ </a:t>
            </a:r>
            <a:r>
              <a:rPr lang="ru-RU" dirty="0"/>
              <a:t>ПРОГРАММА </a:t>
            </a:r>
            <a:r>
              <a:rPr lang="en-US" dirty="0"/>
              <a:t>/ </a:t>
            </a:r>
            <a:r>
              <a:rPr lang="ru-RU" dirty="0"/>
              <a:t> УНИВЕРСИТЕТ </a:t>
            </a:r>
            <a:r>
              <a:rPr lang="en-US" dirty="0"/>
              <a:t>| </a:t>
            </a:r>
            <a:r>
              <a:rPr lang="ru-RU" dirty="0"/>
              <a:t>КОМПАНИЯ</a:t>
            </a:r>
            <a:br>
              <a:rPr lang="ru-RU" dirty="0"/>
            </a:br>
            <a:endParaRPr lang="en-US" dirty="0"/>
          </a:p>
          <a:p>
            <a:pPr algn="l"/>
            <a:r>
              <a:rPr lang="ru-RU" i="1" dirty="0"/>
              <a:t>ПРИМЕР</a:t>
            </a:r>
            <a:r>
              <a:rPr lang="en-US" i="1" dirty="0"/>
              <a:t>:</a:t>
            </a:r>
          </a:p>
          <a:p>
            <a:pPr algn="l"/>
            <a:r>
              <a:rPr lang="en-US" b="1" dirty="0"/>
              <a:t>CEO</a:t>
            </a:r>
            <a:r>
              <a:rPr lang="en-US" dirty="0"/>
              <a:t>: </a:t>
            </a:r>
            <a:r>
              <a:rPr lang="ru-RU" dirty="0"/>
              <a:t>Леонид Ким</a:t>
            </a:r>
            <a:r>
              <a:rPr lang="en-US" dirty="0"/>
              <a:t>/ MA / </a:t>
            </a:r>
            <a:r>
              <a:rPr lang="ru-RU" dirty="0"/>
              <a:t>БИЗНЕС-ИНФОРМАТИКА</a:t>
            </a:r>
            <a:r>
              <a:rPr lang="en-US" dirty="0"/>
              <a:t>/ </a:t>
            </a:r>
            <a:r>
              <a:rPr lang="ru-RU" dirty="0"/>
              <a:t>ИТМО</a:t>
            </a:r>
            <a:endParaRPr lang="en-US" dirty="0"/>
          </a:p>
          <a:p>
            <a:pPr algn="l"/>
            <a:r>
              <a:rPr lang="en-US" b="1" dirty="0"/>
              <a:t>CTO</a:t>
            </a:r>
            <a:r>
              <a:rPr lang="en-US" dirty="0"/>
              <a:t>: </a:t>
            </a:r>
            <a:r>
              <a:rPr lang="ru-RU" dirty="0"/>
              <a:t>Виктор </a:t>
            </a:r>
            <a:r>
              <a:rPr lang="ru-RU" dirty="0" err="1"/>
              <a:t>Пипченко</a:t>
            </a:r>
            <a:r>
              <a:rPr lang="en-US" dirty="0"/>
              <a:t>/ MA / </a:t>
            </a:r>
            <a:r>
              <a:rPr lang="ru-RU" dirty="0"/>
              <a:t>РОБОТОТЕХНИКА </a:t>
            </a:r>
            <a:r>
              <a:rPr lang="en-US" dirty="0"/>
              <a:t>/ </a:t>
            </a:r>
            <a:r>
              <a:rPr lang="ru-RU" dirty="0"/>
              <a:t>ИТМО </a:t>
            </a:r>
            <a:endParaRPr lang="en-US" dirty="0"/>
          </a:p>
          <a:p>
            <a:pPr algn="l"/>
            <a:r>
              <a:rPr lang="en-US" dirty="0"/>
              <a:t>CBDO: </a:t>
            </a:r>
            <a:r>
              <a:rPr lang="ru-RU" dirty="0"/>
              <a:t>Анна Петрова</a:t>
            </a:r>
            <a:r>
              <a:rPr lang="en-US" dirty="0"/>
              <a:t>/ </a:t>
            </a:r>
            <a:r>
              <a:rPr lang="ru-RU" dirty="0"/>
              <a:t>ПОЛИТЕХ</a:t>
            </a:r>
            <a:endParaRPr lang="en-US" dirty="0"/>
          </a:p>
          <a:p>
            <a:pPr algn="l"/>
            <a:r>
              <a:rPr lang="en-US" b="1" dirty="0"/>
              <a:t>CMO</a:t>
            </a:r>
            <a:r>
              <a:rPr lang="en-US" dirty="0"/>
              <a:t>: </a:t>
            </a:r>
            <a:r>
              <a:rPr lang="ru-RU" dirty="0"/>
              <a:t>Лена Попова</a:t>
            </a:r>
            <a:r>
              <a:rPr lang="en-US" dirty="0"/>
              <a:t>/ </a:t>
            </a:r>
            <a:r>
              <a:rPr lang="ru-RU" dirty="0"/>
              <a:t>ЯНДЕКС</a:t>
            </a:r>
            <a:endParaRPr lang="en-US" dirty="0"/>
          </a:p>
          <a:p>
            <a:br>
              <a:rPr lang="ru-RU" dirty="0"/>
            </a:br>
            <a:br>
              <a:rPr lang="ru-RU" dirty="0"/>
            </a:br>
            <a:r>
              <a:rPr lang="ru-RU" dirty="0"/>
              <a:t>+ Опыт</a:t>
            </a:r>
            <a:r>
              <a:rPr lang="ru-RU" baseline="0" dirty="0"/>
              <a:t> и достижения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6909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371600" y="1371601"/>
            <a:ext cx="6400800" cy="1620484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Название </a:t>
            </a:r>
            <a:r>
              <a:rPr lang="ru-RU" sz="2400" dirty="0" err="1"/>
              <a:t>Стартапа</a:t>
            </a:r>
            <a:br>
              <a:rPr lang="en-US" sz="2400" dirty="0"/>
            </a:br>
            <a:r>
              <a:rPr lang="ru-RU" sz="2400" dirty="0"/>
              <a:t>Краткое описание</a:t>
            </a:r>
            <a:br>
              <a:rPr lang="en-US" sz="2400" dirty="0"/>
            </a:br>
            <a:br>
              <a:rPr lang="ru-RU" sz="2400" dirty="0"/>
            </a:br>
            <a:r>
              <a:rPr lang="en-US" sz="2000" dirty="0"/>
              <a:t>STARTUP as DIMPOLMA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13470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2100" b="1" dirty="0"/>
              <a:t>Команда</a:t>
            </a:r>
            <a:endParaRPr lang="en-US" sz="2100" b="1" dirty="0"/>
          </a:p>
          <a:p>
            <a:pPr algn="l"/>
            <a:r>
              <a:rPr lang="ru-RU" dirty="0"/>
              <a:t>РОЛЬ</a:t>
            </a:r>
            <a:r>
              <a:rPr lang="en-US" dirty="0"/>
              <a:t>: &lt;</a:t>
            </a:r>
            <a:r>
              <a:rPr lang="ru-RU" dirty="0"/>
              <a:t>ИМЯ _ ФАМИЛИЯ</a:t>
            </a:r>
            <a:r>
              <a:rPr lang="en-US" dirty="0"/>
              <a:t>&gt; /  </a:t>
            </a:r>
            <a:r>
              <a:rPr lang="ru-RU" dirty="0"/>
              <a:t>СТАДИЯ ОБУЧНИЕ </a:t>
            </a:r>
            <a:r>
              <a:rPr lang="en-US" dirty="0"/>
              <a:t>/ </a:t>
            </a:r>
            <a:r>
              <a:rPr lang="ru-RU" dirty="0"/>
              <a:t>ПРОГРАММА </a:t>
            </a:r>
            <a:r>
              <a:rPr lang="en-US" dirty="0"/>
              <a:t>/ </a:t>
            </a:r>
            <a:r>
              <a:rPr lang="ru-RU" dirty="0"/>
              <a:t> УНИВЕРСИТЕТ </a:t>
            </a:r>
            <a:r>
              <a:rPr lang="en-US" dirty="0"/>
              <a:t>| </a:t>
            </a:r>
            <a:r>
              <a:rPr lang="ru-RU" dirty="0"/>
              <a:t>КОМПАНИЯ</a:t>
            </a:r>
            <a:br>
              <a:rPr lang="ru-RU" dirty="0"/>
            </a:br>
            <a:endParaRPr lang="en-US" dirty="0"/>
          </a:p>
          <a:p>
            <a:pPr algn="l"/>
            <a:r>
              <a:rPr lang="ru-RU" i="1" dirty="0"/>
              <a:t>ПРИМЕР</a:t>
            </a:r>
            <a:r>
              <a:rPr lang="en-US" i="1" dirty="0"/>
              <a:t>:</a:t>
            </a:r>
          </a:p>
          <a:p>
            <a:pPr algn="l"/>
            <a:r>
              <a:rPr lang="en-US" b="1" dirty="0"/>
              <a:t>CEO</a:t>
            </a:r>
            <a:r>
              <a:rPr lang="en-US" dirty="0"/>
              <a:t>: </a:t>
            </a:r>
            <a:r>
              <a:rPr lang="ru-RU" dirty="0"/>
              <a:t>Леонид Ким</a:t>
            </a:r>
            <a:r>
              <a:rPr lang="en-US" dirty="0"/>
              <a:t>/ MA / </a:t>
            </a:r>
            <a:r>
              <a:rPr lang="ru-RU" dirty="0"/>
              <a:t>БИЗНЕС-ИНФОРМАТИКА</a:t>
            </a:r>
            <a:r>
              <a:rPr lang="en-US" dirty="0"/>
              <a:t>/ </a:t>
            </a:r>
            <a:r>
              <a:rPr lang="ru-RU" dirty="0"/>
              <a:t>ИТМО</a:t>
            </a:r>
            <a:endParaRPr lang="en-US" dirty="0"/>
          </a:p>
          <a:p>
            <a:pPr algn="l"/>
            <a:r>
              <a:rPr lang="en-US" b="1" dirty="0"/>
              <a:t>CTO</a:t>
            </a:r>
            <a:r>
              <a:rPr lang="en-US" dirty="0"/>
              <a:t>: </a:t>
            </a:r>
            <a:r>
              <a:rPr lang="ru-RU" dirty="0"/>
              <a:t>Виктор </a:t>
            </a:r>
            <a:r>
              <a:rPr lang="ru-RU" dirty="0" err="1"/>
              <a:t>Пипченко</a:t>
            </a:r>
            <a:r>
              <a:rPr lang="en-US" dirty="0"/>
              <a:t>/ MA / </a:t>
            </a:r>
            <a:r>
              <a:rPr lang="ru-RU" dirty="0"/>
              <a:t>РОБОТОТЕХНИКА </a:t>
            </a:r>
            <a:r>
              <a:rPr lang="en-US" dirty="0"/>
              <a:t>/ </a:t>
            </a:r>
            <a:r>
              <a:rPr lang="ru-RU" dirty="0"/>
              <a:t>ИТМО </a:t>
            </a:r>
            <a:endParaRPr lang="en-US" dirty="0"/>
          </a:p>
          <a:p>
            <a:pPr algn="l"/>
            <a:r>
              <a:rPr lang="en-US" dirty="0"/>
              <a:t>CBDO: </a:t>
            </a:r>
            <a:r>
              <a:rPr lang="ru-RU" dirty="0"/>
              <a:t>Анна Петрова</a:t>
            </a:r>
            <a:r>
              <a:rPr lang="en-US" dirty="0"/>
              <a:t>/ </a:t>
            </a:r>
            <a:r>
              <a:rPr lang="ru-RU" dirty="0"/>
              <a:t>ПОЛИТЕХ</a:t>
            </a:r>
            <a:endParaRPr lang="en-US" dirty="0"/>
          </a:p>
          <a:p>
            <a:pPr algn="l"/>
            <a:r>
              <a:rPr lang="en-US" b="1" dirty="0"/>
              <a:t>CMO</a:t>
            </a:r>
            <a:r>
              <a:rPr lang="en-US" dirty="0"/>
              <a:t>: </a:t>
            </a:r>
            <a:r>
              <a:rPr lang="ru-RU" dirty="0"/>
              <a:t>Лена Попова</a:t>
            </a:r>
            <a:r>
              <a:rPr lang="en-US" dirty="0"/>
              <a:t>/ </a:t>
            </a:r>
            <a:r>
              <a:rPr lang="ru-RU" dirty="0"/>
              <a:t>ЯНДЕКС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pic>
        <p:nvPicPr>
          <p:cNvPr id="2051" name="Picture 3" descr="E:\YandexDisk\Скриншоты\2019-10-30_07-41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12" y="760241"/>
            <a:ext cx="7077205" cy="40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3. </a:t>
            </a:r>
            <a:r>
              <a:rPr lang="en-US" sz="2400" dirty="0">
                <a:solidFill>
                  <a:srgbClr val="000000"/>
                </a:solidFill>
              </a:rPr>
              <a:t>TECHNOLOGY AND/OR PRODUCT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0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4808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ru-RU" dirty="0"/>
              <a:t>. </a:t>
            </a:r>
            <a:r>
              <a:rPr lang="ru-RU" dirty="0">
                <a:solidFill>
                  <a:srgbClr val="000000"/>
                </a:solidFill>
              </a:rPr>
              <a:t>РЫНОК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" y="620315"/>
            <a:ext cx="4818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• </a:t>
            </a:r>
            <a:r>
              <a:rPr lang="ru-RU" sz="1600" b="1" dirty="0"/>
              <a:t>Покажите, насколько велик рынок.</a:t>
            </a:r>
          </a:p>
          <a:p>
            <a:r>
              <a:rPr lang="en-US" sz="1600" dirty="0"/>
              <a:t>- </a:t>
            </a:r>
            <a:r>
              <a:rPr lang="ru-RU" sz="1600" dirty="0"/>
              <a:t>Если вы определили это, покажите, как это было рассчитано </a:t>
            </a:r>
          </a:p>
          <a:p>
            <a:r>
              <a:rPr lang="en-US" sz="1600" dirty="0"/>
              <a:t>- </a:t>
            </a:r>
            <a:r>
              <a:rPr lang="ru-RU" sz="1600" dirty="0"/>
              <a:t>Предоставьте источники любой рыночной информации, которую вы использовали</a:t>
            </a:r>
          </a:p>
          <a:p>
            <a:r>
              <a:rPr lang="en-US" sz="1600" b="1" dirty="0"/>
              <a:t>• </a:t>
            </a:r>
            <a:r>
              <a:rPr lang="ru-RU" sz="1600" b="1" dirty="0"/>
              <a:t>Это ниша, новый или существующий рынок? Опишите ваш целевой рынок</a:t>
            </a:r>
          </a:p>
          <a:p>
            <a:r>
              <a:rPr lang="ru-RU" sz="1600" dirty="0"/>
              <a:t>Дойдите до конкретного клиентского сегмента, который будет приобретать ваш продукт- </a:t>
            </a:r>
          </a:p>
          <a:p>
            <a:r>
              <a:rPr lang="en-US" sz="1600" b="1" dirty="0"/>
              <a:t>• </a:t>
            </a:r>
            <a:r>
              <a:rPr lang="ru-RU" sz="1600" b="1" dirty="0"/>
              <a:t>Опишите, как вы сможете коммуницировать со своими клиентами</a:t>
            </a:r>
          </a:p>
          <a:p>
            <a:r>
              <a:rPr lang="ru-RU" sz="1600" dirty="0"/>
              <a:t>Вам понадобятся партнеры по сбыту? Если да, то кто и зачем им работать с вами?</a:t>
            </a:r>
            <a:br>
              <a:rPr lang="ru-RU" sz="1600" dirty="0"/>
            </a:br>
            <a:br>
              <a:rPr lang="en-US" sz="1600" dirty="0"/>
            </a:br>
            <a:r>
              <a:rPr lang="en-US" sz="1600" dirty="0"/>
              <a:t>TAM (+ CAGR) SAM SOM 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50" y="1349829"/>
            <a:ext cx="4451650" cy="21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06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8176" y="61734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ru-RU" dirty="0"/>
              <a:t>. </a:t>
            </a:r>
            <a:r>
              <a:rPr lang="ru-RU" dirty="0">
                <a:solidFill>
                  <a:srgbClr val="000000"/>
                </a:solidFill>
              </a:rPr>
              <a:t>КОНКУРЕНЦИЯ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192" y="1434078"/>
            <a:ext cx="8746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Опишите текущих и будущих конкурентов на ваш предлагаемый продукт.</a:t>
            </a:r>
          </a:p>
          <a:p>
            <a:r>
              <a:rPr lang="ru-RU" sz="1600" dirty="0"/>
              <a:t>Приведите заменители, используемые в настоящее время для решения проблемы и облегчения боли.</a:t>
            </a:r>
            <a:br>
              <a:rPr lang="en-US" sz="1600" dirty="0"/>
            </a:br>
            <a:r>
              <a:rPr lang="en-US" sz="1600" dirty="0"/>
              <a:t>	</a:t>
            </a:r>
            <a:br>
              <a:rPr lang="en-US" sz="1600" dirty="0"/>
            </a:br>
            <a:r>
              <a:rPr lang="ru-RU" sz="1600" dirty="0"/>
              <a:t>- Зачастую отсутствует прямая конкуренция на новые продукты, но для решения этой проблемы используются замещающие продукты.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Опишите характеристики и преимущества продукта</a:t>
            </a:r>
          </a:p>
          <a:p>
            <a:r>
              <a:rPr lang="ru-RU" sz="1600" dirty="0"/>
              <a:t>- Убедитесь, что они имеют отношение к проблеме и важны для клиента.</a:t>
            </a:r>
          </a:p>
          <a:p>
            <a:r>
              <a:rPr lang="ru-RU" sz="1600" dirty="0"/>
              <a:t>Разработать, при необходимости, матрицу конкурентоспособных продуктов</a:t>
            </a:r>
          </a:p>
          <a:p>
            <a:r>
              <a:rPr lang="ru-RU" sz="1600" dirty="0"/>
              <a:t>Каковы преимущества вашего продукта по сравнению с конкурентами или заменителями вашего продукта?</a:t>
            </a:r>
          </a:p>
        </p:txBody>
      </p:sp>
      <p:pic>
        <p:nvPicPr>
          <p:cNvPr id="1026" name="Picture 2" descr="imag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0" y="2764922"/>
            <a:ext cx="1931662" cy="102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15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6. </a:t>
            </a:r>
            <a:r>
              <a:rPr lang="ru-RU" dirty="0">
                <a:solidFill>
                  <a:srgbClr val="000000"/>
                </a:solidFill>
              </a:rPr>
              <a:t>БИЗНЕС-МОДЕЛЬ (-ПРОЦЕСС)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176" y="1466047"/>
            <a:ext cx="7732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Опишите, как вы будете зарабатывать деньги.</a:t>
            </a:r>
          </a:p>
          <a:p>
            <a:pPr lvl="0"/>
            <a:r>
              <a:rPr lang="ru-RU" dirty="0"/>
              <a:t>Вы собираетесь продавать конечный продукт или являетесь посредником?</a:t>
            </a:r>
          </a:p>
          <a:p>
            <a:pPr lvl="0"/>
            <a:r>
              <a:rPr lang="ru-RU" dirty="0"/>
              <a:t>Показать, как вы будете достигать</a:t>
            </a:r>
            <a:r>
              <a:rPr lang="en-US" dirty="0"/>
              <a:t>/</a:t>
            </a:r>
            <a:r>
              <a:rPr lang="ru-RU" dirty="0"/>
              <a:t>касаться своих клиентов</a:t>
            </a:r>
          </a:p>
          <a:p>
            <a:pPr lvl="0"/>
            <a:r>
              <a:rPr lang="ru-RU" dirty="0"/>
              <a:t>Вам понадобятся дистрибьюторы?</a:t>
            </a:r>
          </a:p>
          <a:p>
            <a:pPr lvl="0"/>
            <a:r>
              <a:rPr lang="ru-RU" dirty="0"/>
              <a:t>Объясните важные составляющие вашего бизнеса</a:t>
            </a:r>
          </a:p>
          <a:p>
            <a:pPr lvl="0"/>
            <a:r>
              <a:rPr lang="ru-RU" dirty="0"/>
              <a:t>Есть ли у вас конкурентное преимущество при использовании вашей бизнес-модели?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U</a:t>
            </a:r>
            <a:r>
              <a:rPr lang="ru-RU" b="1" dirty="0" err="1"/>
              <a:t>nit</a:t>
            </a:r>
            <a:r>
              <a:rPr lang="ru-RU" b="1" dirty="0"/>
              <a:t>-экономика может быть представлена при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79054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75156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6. </a:t>
            </a:r>
            <a:r>
              <a:rPr lang="ru-RU" dirty="0">
                <a:solidFill>
                  <a:srgbClr val="000000"/>
                </a:solidFill>
              </a:rPr>
              <a:t>БИЗНЕС-МОДЕЛЬ ПРИМЕР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6" y="758101"/>
            <a:ext cx="7125352" cy="406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9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75156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6. </a:t>
            </a:r>
            <a:r>
              <a:rPr lang="ru-RU" dirty="0">
                <a:solidFill>
                  <a:srgbClr val="000000"/>
                </a:solidFill>
              </a:rPr>
              <a:t>БИЗНЕС-МОДЕЛЬ ПРИМЕР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02" y="825566"/>
            <a:ext cx="62769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7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dirty="0">
                <a:solidFill>
                  <a:srgbClr val="000000"/>
                </a:solidFill>
              </a:rPr>
              <a:t>СТАТУС ПРОЕКТА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388176" y="1466047"/>
            <a:ext cx="8348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РАЗРАБОТКА</a:t>
            </a:r>
            <a:endParaRPr lang="en-US" b="1" dirty="0"/>
          </a:p>
          <a:p>
            <a:r>
              <a:rPr lang="ru-RU" b="1" dirty="0"/>
              <a:t>МАРКЕТИНГ</a:t>
            </a:r>
          </a:p>
          <a:p>
            <a:r>
              <a:rPr lang="ru-RU" b="1" dirty="0"/>
              <a:t>ФИНАНСИРОВАНИЕ</a:t>
            </a:r>
          </a:p>
          <a:p>
            <a:r>
              <a:rPr lang="ru-RU" b="1" dirty="0"/>
              <a:t>КОМАНДА</a:t>
            </a:r>
          </a:p>
          <a:p>
            <a:r>
              <a:rPr lang="ru-RU" b="1" dirty="0"/>
              <a:t>ОПЕРАЦИОННЫЕ ПРОЦЕССЫ</a:t>
            </a:r>
            <a:endParaRPr lang="en-US" b="1" dirty="0"/>
          </a:p>
          <a:p>
            <a:r>
              <a:rPr lang="ru-RU" b="1" dirty="0"/>
              <a:t>ЮРИДИЧЕСКОЕ СТРУКТУРИРОВАНИЕ</a:t>
            </a:r>
          </a:p>
          <a:p>
            <a:r>
              <a:rPr lang="en-US" b="1" dirty="0"/>
              <a:t>IP</a:t>
            </a:r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36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8. РЕГУЛИРОВАНИЕ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ru-RU" dirty="0"/>
              <a:t>Кратко опишите требования регулирования отрасли и ваши шаги</a:t>
            </a:r>
          </a:p>
        </p:txBody>
      </p:sp>
    </p:spTree>
    <p:extLst>
      <p:ext uri="{BB962C8B-B14F-4D97-AF65-F5344CB8AC3E}">
        <p14:creationId xmlns:p14="http://schemas.microsoft.com/office/powerpoint/2010/main" val="89745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9. ПРОИЗВОДСТВО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6344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Опишите текущий этап разработки продукта и то, что было достигнуто на сегодняшний день.</a:t>
            </a:r>
          </a:p>
          <a:p>
            <a:r>
              <a:rPr lang="ru-RU" dirty="0"/>
              <a:t>- Опишите этапы разработки продукта и предполагаемые сроки их достижения.</a:t>
            </a:r>
          </a:p>
          <a:p>
            <a:r>
              <a:rPr lang="ru-RU" dirty="0"/>
              <a:t>- Понимание того, какие этапы имеют существенное значение для компании.</a:t>
            </a:r>
          </a:p>
          <a:p>
            <a:r>
              <a:rPr lang="ru-RU" dirty="0"/>
              <a:t>- Можете ли вы масштабировать производство? Каковы препятствия? Вам для этого нужны партнеры?</a:t>
            </a:r>
          </a:p>
        </p:txBody>
      </p:sp>
    </p:spTree>
    <p:extLst>
      <p:ext uri="{BB962C8B-B14F-4D97-AF65-F5344CB8AC3E}">
        <p14:creationId xmlns:p14="http://schemas.microsoft.com/office/powerpoint/2010/main" val="383715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10. </a:t>
            </a:r>
            <a:r>
              <a:rPr lang="en-US" dirty="0"/>
              <a:t>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734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нет </a:t>
            </a:r>
            <a:r>
              <a:rPr lang="en-US" dirty="0"/>
              <a:t>IP/</a:t>
            </a:r>
            <a:r>
              <a:rPr lang="ru-RU" dirty="0"/>
              <a:t>РИД, то на каком этапе находятся ваши патентные заявки? </a:t>
            </a:r>
          </a:p>
          <a:p>
            <a:r>
              <a:rPr lang="ru-RU" dirty="0"/>
              <a:t>Имеете ли вы эксклюзивную лицензию от патентообладателя?</a:t>
            </a:r>
          </a:p>
          <a:p>
            <a:r>
              <a:rPr lang="ru-RU" dirty="0"/>
              <a:t>Если </a:t>
            </a:r>
            <a:r>
              <a:rPr lang="en-US" dirty="0"/>
              <a:t>IP/</a:t>
            </a:r>
            <a:r>
              <a:rPr lang="ru-RU" dirty="0"/>
              <a:t>РИД лицензирована, опишите условия лицензии</a:t>
            </a:r>
          </a:p>
          <a:p>
            <a:r>
              <a:rPr lang="ru-RU" dirty="0"/>
              <a:t>Как вы решаете юридические и патентные</a:t>
            </a:r>
            <a:r>
              <a:rPr lang="en-US" dirty="0"/>
              <a:t> </a:t>
            </a:r>
            <a:r>
              <a:rPr lang="ru-RU" dirty="0"/>
              <a:t>вопросы?</a:t>
            </a:r>
          </a:p>
          <a:p>
            <a:r>
              <a:rPr lang="ru-RU" dirty="0"/>
              <a:t>Обсудите любые другие меры защиты, которые помогут вам стать конкурентоспособными.</a:t>
            </a:r>
          </a:p>
        </p:txBody>
      </p:sp>
    </p:spTree>
    <p:extLst>
      <p:ext uri="{BB962C8B-B14F-4D97-AF65-F5344CB8AC3E}">
        <p14:creationId xmlns:p14="http://schemas.microsoft.com/office/powerpoint/2010/main" val="73335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06" y="-123631"/>
            <a:ext cx="5965438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СОДЕРЖАНИЕ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4305" y="1365338"/>
            <a:ext cx="7189721" cy="2993720"/>
          </a:xfrm>
        </p:spPr>
        <p:txBody>
          <a:bodyPr numCol="2"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ГРАФИЧЕСКИЕ МАТЕРИАЛЫ</a:t>
            </a:r>
          </a:p>
          <a:p>
            <a:r>
              <a:rPr lang="ru-RU" dirty="0">
                <a:solidFill>
                  <a:srgbClr val="000000"/>
                </a:solidFill>
              </a:rPr>
              <a:t>ГЛОССАРИЙ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РЕЗЮМЕ ПРОЕКТА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ПРОБЛЕМА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ТЕХНОЛОГИЯ И/ИЛИ ПРОДУКТ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РЫНОК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КОНКУРЕНТЫ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БИЗНЕС-МОДЕЛЬ (-ПРОЦЕСС)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СТАТУС ПРОЕКТА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РЕГУЛИРОВАНИЕ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ПРОИЗВОДСТВО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IP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КОМАНДА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ФИН. 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СТРАТЕГИЯ ВЫХОДА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ДОРОЖНАЯ КАРТА РАЗВИТИЯ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РИСКИ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SUMMARY</a:t>
            </a:r>
            <a:r>
              <a:rPr lang="ru-RU" dirty="0">
                <a:solidFill>
                  <a:srgbClr val="000000"/>
                </a:solidFill>
              </a:rPr>
              <a:t> (</a:t>
            </a:r>
            <a:r>
              <a:rPr lang="en-US" dirty="0">
                <a:solidFill>
                  <a:srgbClr val="000000"/>
                </a:solidFill>
              </a:rPr>
              <a:t>SWOT</a:t>
            </a:r>
            <a:r>
              <a:rPr lang="ru-RU" dirty="0">
                <a:solidFill>
                  <a:srgbClr val="000000"/>
                </a:solidFill>
              </a:rPr>
              <a:t> или другие виды представления)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5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11</a:t>
            </a:r>
            <a:r>
              <a:rPr lang="ru-RU" dirty="0"/>
              <a:t>. </a:t>
            </a:r>
            <a:r>
              <a:rPr lang="en-US" dirty="0"/>
              <a:t>TEAM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8047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Опишите команду и их соответствующую справочную информацию.</a:t>
            </a:r>
          </a:p>
          <a:p>
            <a:pPr lvl="0"/>
            <a:r>
              <a:rPr lang="ru-RU" dirty="0"/>
              <a:t>Покажите, кто ваши консультанты.</a:t>
            </a:r>
          </a:p>
          <a:p>
            <a:pPr lvl="0"/>
            <a:r>
              <a:rPr lang="ru-RU" dirty="0"/>
              <a:t>- Убедитесь, что у вас есть эксперты, которые могут проконсультировать вас в каждой критической области компании и в процессе разработки продукта.</a:t>
            </a:r>
          </a:p>
          <a:p>
            <a:pPr lvl="0"/>
            <a:r>
              <a:rPr lang="ru-RU" dirty="0"/>
              <a:t>Опишите членов вашего научно-консультативного совета.</a:t>
            </a:r>
          </a:p>
          <a:p>
            <a:pPr lvl="0"/>
            <a:r>
              <a:rPr lang="ru-RU" dirty="0"/>
              <a:t>Кто еще в вашей команде поможет обеспечить успех проекта?</a:t>
            </a:r>
          </a:p>
          <a:p>
            <a:pPr lvl="0"/>
            <a:r>
              <a:rPr lang="ru-RU" dirty="0"/>
              <a:t>Опишите должности, которые отсутствуют в руководстве, и какие навыки вы ищете, и когда вы планируете привлечь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23026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12</a:t>
            </a:r>
            <a:r>
              <a:rPr lang="ru-RU" dirty="0"/>
              <a:t>. ФИНАНСОВАЯ МОДЕЛЬ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9744"/>
            <a:ext cx="70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идеале, необходимо представить предварительный прогноз доходов на 5 лет. Покажите, сколько денег вы собрали на сегодняшний день.</a:t>
            </a:r>
          </a:p>
          <a:p>
            <a:r>
              <a:rPr lang="ru-RU" dirty="0"/>
              <a:t>Расскажите, сколько капитала, по вашему мнению, потребуется и сколько раундов для коммерциализации или выхода для инвесторов.</a:t>
            </a:r>
          </a:p>
          <a:p>
            <a:r>
              <a:rPr lang="ru-RU" dirty="0"/>
              <a:t>В общих категориях опишите использование доходов, полученных в ходе раунда сбора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311793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1940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12</a:t>
            </a:r>
            <a:r>
              <a:rPr lang="ru-RU" dirty="0"/>
              <a:t>. ФИНАНСОВАЯ МОДЕЛЬ ПРИМЕР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83" y="620315"/>
            <a:ext cx="5933228" cy="44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6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13</a:t>
            </a:r>
            <a:r>
              <a:rPr lang="ru-RU" dirty="0"/>
              <a:t>. СТРАТЕГИЯ ВЫХОДА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759744"/>
            <a:ext cx="833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случае планируемой продажи стратегу укажите 3 потенциальных покупателя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Поделитесь тем, какой промежуток времени, по вашему мнению, может пройти до выхода инвестора из компании.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Предоставьте данные об оценке выхода или мультипликаторах по выручке для вашего сектора.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Поделитесь любыми контактами или предварительной заинтересованностью со стороны потенциальных партнеров или приобретателей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IPO - это ваша стратегия выхода?</a:t>
            </a:r>
          </a:p>
        </p:txBody>
      </p:sp>
    </p:spTree>
    <p:extLst>
      <p:ext uri="{BB962C8B-B14F-4D97-AF65-F5344CB8AC3E}">
        <p14:creationId xmlns:p14="http://schemas.microsoft.com/office/powerpoint/2010/main" val="179643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70203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14</a:t>
            </a:r>
            <a:r>
              <a:rPr lang="ru-RU" dirty="0"/>
              <a:t>. ДОРОЖНАЯ КАРТА РАЗВИТИЯ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353497"/>
            <a:ext cx="8461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Опишите текущий этап разработки продукта и то, что было достигнуто на сегодняшний день.</a:t>
            </a:r>
          </a:p>
          <a:p>
            <a:r>
              <a:rPr lang="ru-RU" dirty="0"/>
              <a:t>- Опишите этапы разработки продукта и предполагаемые сроки их достижения.</a:t>
            </a:r>
          </a:p>
          <a:p>
            <a:r>
              <a:rPr lang="ru-RU" dirty="0"/>
              <a:t>- Понимание того, какие этапы имеют существенное значение для компании.</a:t>
            </a:r>
          </a:p>
          <a:p>
            <a:r>
              <a:rPr lang="ru-RU" dirty="0"/>
              <a:t>- Кратко обсудите пути нормативного регулирования, подлежащие утверждению</a:t>
            </a:r>
          </a:p>
          <a:p>
            <a:r>
              <a:rPr lang="ru-RU" dirty="0"/>
              <a:t>- Опишите этап поиска подходящей для рынка продукции, стратегию развития бизнеса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10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9504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15</a:t>
            </a:r>
            <a:r>
              <a:rPr lang="ru-RU" dirty="0"/>
              <a:t>. РИСКИ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" y="1521750"/>
            <a:ext cx="8411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Вам необходимо знать и обсуждать вопросы, связанные с рисками, и описывать, как вы будете снижать эти риски: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Любые критические риски развития технологий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регуляторные вопросы и риски для вашего конкретного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Любые вопросы возмещения расходов и возвратов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Основные рыночные вопросы при приемке вашего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Ожидаемые вопросы защиты интеллектуальной собственности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Конкурентные риски и их влияние на вашу компанию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Найм определенных ключевых сотрудников и способность набирать нужную команду.</a:t>
            </a:r>
          </a:p>
        </p:txBody>
      </p:sp>
    </p:spTree>
    <p:extLst>
      <p:ext uri="{BB962C8B-B14F-4D97-AF65-F5344CB8AC3E}">
        <p14:creationId xmlns:p14="http://schemas.microsoft.com/office/powerpoint/2010/main" val="215595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6992" y="0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/>
              <a:t>16</a:t>
            </a:r>
            <a:r>
              <a:rPr lang="ru-RU" dirty="0"/>
              <a:t>. </a:t>
            </a:r>
            <a:r>
              <a:rPr lang="en-US" dirty="0"/>
              <a:t>SUMMARY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757662"/>
            <a:ext cx="7835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Суммируйте пункты, которые вы хотите, чтобы зрители запомнили.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Новизна вашей технологии и уникальные возможности вашего продукта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Опытная управленческая команда, имеющая опыт успешной работы на </a:t>
            </a:r>
            <a:r>
              <a:rPr lang="ru-RU" dirty="0" err="1"/>
              <a:t>стартапах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Сокращение сроков или снижение затрат на разработку продукта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Ваши партнерские отношения, основанные на значительном опыте в области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Убедитесь в том, что между вашими итоговыми мыслями была общая связность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52587" y="40398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Thank You + Q&amp;A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43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REFERENCES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8579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ГРАФИЧЕСКИЕ МАТЕРИАЛЫ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12108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ГЛОССАРИЙ</a:t>
            </a:r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01148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09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РЕЗЮМЕ ПРОЕКТА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338" y="1033969"/>
            <a:ext cx="8674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КОРОТКОЕ ОПИСАНИЕ	</a:t>
            </a:r>
            <a:r>
              <a:rPr lang="ru-RU" sz="1600" dirty="0"/>
              <a:t>(Например: Сервис по определению стадии рака на снимках МРТ методами машинного обучения для клиник США)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СТАДИЯ</a:t>
            </a:r>
            <a:r>
              <a:rPr lang="ru-RU" sz="1600" dirty="0"/>
              <a:t>	</a:t>
            </a:r>
            <a:r>
              <a:rPr lang="en-US" sz="1600" dirty="0"/>
              <a:t>{</a:t>
            </a:r>
            <a:r>
              <a:rPr lang="ru-RU" sz="1600" dirty="0"/>
              <a:t>идея, бизнес-план, концепт, </a:t>
            </a:r>
            <a:r>
              <a:rPr lang="en-US" sz="1600" dirty="0"/>
              <a:t>MVP/</a:t>
            </a:r>
            <a:r>
              <a:rPr lang="ru-RU" sz="1600" dirty="0"/>
              <a:t>прототип, пилот, бизнес с выручкой</a:t>
            </a:r>
            <a:r>
              <a:rPr lang="en-US" sz="1600" dirty="0"/>
              <a:t>}</a:t>
            </a:r>
            <a:endParaRPr lang="ru-RU" sz="1600" dirty="0"/>
          </a:p>
          <a:p>
            <a:pPr marL="342900" indent="-342900" defTabSz="501650">
              <a:buAutoNum type="arabicPeriod"/>
              <a:tabLst>
                <a:tab pos="2330450" algn="l"/>
                <a:tab pos="2505075" algn="l"/>
              </a:tabLst>
            </a:pPr>
            <a:r>
              <a:rPr lang="ru-RU" sz="1600" b="1" dirty="0"/>
              <a:t>РЕГУЛИРОВАНИЕ</a:t>
            </a:r>
            <a:r>
              <a:rPr lang="ru-RU" sz="1600" dirty="0"/>
              <a:t>	(есть, нет, особенности)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ПРОИЗВОДСТВО</a:t>
            </a:r>
            <a:r>
              <a:rPr lang="ru-RU" sz="1600" dirty="0"/>
              <a:t>	(насколько сложно производство или масштабирование, себестоимость производства, </a:t>
            </a:r>
            <a:r>
              <a:rPr lang="en-US" sz="1600" dirty="0"/>
              <a:t>production</a:t>
            </a:r>
            <a:r>
              <a:rPr lang="ru-RU" sz="1600" dirty="0"/>
              <a:t> партнерства)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en-US" sz="1600" b="1" dirty="0"/>
              <a:t>IP</a:t>
            </a:r>
            <a:r>
              <a:rPr lang="ru-RU" sz="1600" dirty="0"/>
              <a:t> 	(на какой стадии </a:t>
            </a:r>
            <a:r>
              <a:rPr lang="en-US" sz="1600" dirty="0"/>
              <a:t>IP-</a:t>
            </a:r>
            <a:r>
              <a:rPr lang="ru-RU" sz="1600" dirty="0"/>
              <a:t>процессы)</a:t>
            </a:r>
            <a:endParaRPr lang="en-US" sz="1600" dirty="0"/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РЫНОК</a:t>
            </a:r>
            <a:r>
              <a:rPr lang="ru-RU" sz="1600" dirty="0"/>
              <a:t>	(ЦА, Конкуренты, </a:t>
            </a:r>
            <a:r>
              <a:rPr lang="en-US" sz="1600" dirty="0"/>
              <a:t>TAM, SAM, SOM, CAGR)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КОМАНДА</a:t>
            </a:r>
            <a:r>
              <a:rPr lang="ru-RU" sz="1600" dirty="0"/>
              <a:t>	(какие С-позиции закрыты)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ФИНАНСИРОВАНИЕ</a:t>
            </a:r>
            <a:r>
              <a:rPr lang="ru-RU" sz="1600" dirty="0"/>
              <a:t>	(бизнес модель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en-US" sz="1600" dirty="0"/>
              <a:t>unit-economy, </a:t>
            </a:r>
            <a:r>
              <a:rPr lang="ru-RU" sz="1600" dirty="0"/>
              <a:t>сколько требуется на данном этапе)</a:t>
            </a:r>
          </a:p>
          <a:p>
            <a:pPr marL="342900" indent="-342900">
              <a:buAutoNum type="arabicPeriod"/>
              <a:tabLst>
                <a:tab pos="2330450" algn="l"/>
              </a:tabLst>
            </a:pPr>
            <a:r>
              <a:rPr lang="ru-RU" sz="1600" b="1" dirty="0"/>
              <a:t>СТРАТЕГИЯ ВЫХОДА	</a:t>
            </a:r>
            <a:r>
              <a:rPr lang="ru-RU" sz="1600" dirty="0"/>
              <a:t>(продажа стратегу, </a:t>
            </a:r>
            <a:r>
              <a:rPr lang="en-US" sz="1600" dirty="0"/>
              <a:t>IPO, </a:t>
            </a:r>
            <a:r>
              <a:rPr lang="ru-RU" sz="1600" dirty="0"/>
              <a:t>операционная прибыль и т.д.)</a:t>
            </a:r>
          </a:p>
        </p:txBody>
      </p:sp>
    </p:spTree>
    <p:extLst>
      <p:ext uri="{BB962C8B-B14F-4D97-AF65-F5344CB8AC3E}">
        <p14:creationId xmlns:p14="http://schemas.microsoft.com/office/powerpoint/2010/main" val="355795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2. </a:t>
            </a:r>
            <a:r>
              <a:rPr lang="ru-RU" dirty="0">
                <a:solidFill>
                  <a:srgbClr val="000000"/>
                </a:solidFill>
              </a:rPr>
              <a:t>ПРОБЛЕМА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759744"/>
            <a:ext cx="7559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Чем лучше жюри поймут и согласятся со значимостью проблемы или боли, тем лучшее впечатление будет у них о вашем проекте.</a:t>
            </a:r>
          </a:p>
          <a:p>
            <a:pPr lvl="0"/>
            <a:r>
              <a:rPr lang="ru-RU" b="1" dirty="0"/>
              <a:t>Опишите важность проблемы.</a:t>
            </a:r>
          </a:p>
          <a:p>
            <a:pPr lvl="0"/>
            <a:r>
              <a:rPr lang="ru-RU" dirty="0"/>
              <a:t>Что такое боль или потребность на рынке?</a:t>
            </a:r>
          </a:p>
          <a:p>
            <a:pPr lvl="0"/>
            <a:r>
              <a:rPr lang="ru-RU" dirty="0"/>
              <a:t>Через что приходится проходить клиентам, чтобы решить эту проблему?</a:t>
            </a:r>
          </a:p>
        </p:txBody>
      </p:sp>
    </p:spTree>
    <p:extLst>
      <p:ext uri="{BB962C8B-B14F-4D97-AF65-F5344CB8AC3E}">
        <p14:creationId xmlns:p14="http://schemas.microsoft.com/office/powerpoint/2010/main" val="75815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2. </a:t>
            </a:r>
            <a:r>
              <a:rPr lang="ru-RU" sz="2400" dirty="0">
                <a:solidFill>
                  <a:srgbClr val="000000"/>
                </a:solidFill>
              </a:rPr>
              <a:t>ПРОБЛЕМА ПРИМЕР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9" y="864296"/>
            <a:ext cx="6883390" cy="386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7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3. </a:t>
            </a:r>
            <a:r>
              <a:rPr lang="ru-RU" dirty="0">
                <a:solidFill>
                  <a:srgbClr val="000000"/>
                </a:solidFill>
              </a:rPr>
              <a:t>ТЕХНОЛОГИЯ И/ИЛИ ПРОДУКТ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176" y="710803"/>
            <a:ext cx="8348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ваша технология/продукт может решить проблему или облегчить "боль" для этого рынка?</a:t>
            </a:r>
          </a:p>
          <a:p>
            <a:r>
              <a:rPr lang="ru-RU" b="1" dirty="0"/>
              <a:t>Покажите данные! </a:t>
            </a:r>
            <a:r>
              <a:rPr lang="ru-RU" dirty="0"/>
              <a:t>- ничто не подменяет собой множество доказательств (данных) того, что предлагаемый вами продукт может работать. Показывать экспериментальные результаты, результаты испытаний прототипа, результаты внешних или независимых испытаний.</a:t>
            </a:r>
          </a:p>
          <a:p>
            <a:r>
              <a:rPr lang="ru-RU" dirty="0"/>
              <a:t>Убедитесь, что ваши предположения верны, и ваши тесты </a:t>
            </a:r>
            <a:r>
              <a:rPr lang="ru-RU" dirty="0" err="1"/>
              <a:t>релевантны</a:t>
            </a:r>
            <a:r>
              <a:rPr lang="ru-RU" dirty="0"/>
              <a:t>, предсказуемы или указывают на вероятную реализуемость вашего будущего продукта.</a:t>
            </a:r>
          </a:p>
          <a:p>
            <a:r>
              <a:rPr lang="ru-RU" dirty="0"/>
              <a:t>Опишите (</a:t>
            </a:r>
            <a:r>
              <a:rPr lang="ru-RU" dirty="0" err="1"/>
              <a:t>неконфиденциальный</a:t>
            </a:r>
            <a:r>
              <a:rPr lang="ru-RU" dirty="0"/>
              <a:t>) механизм - действия; иными словами, как работает технология?</a:t>
            </a:r>
          </a:p>
          <a:p>
            <a:r>
              <a:rPr lang="ru-RU" dirty="0"/>
              <a:t>Вам не нужно раскрывать коммерческую тайну или конфиденциальную информацию, но вы должны продемонстрировать, что технология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281888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6575" y="-5414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/>
              <a:t>3. </a:t>
            </a:r>
            <a:r>
              <a:rPr lang="ru-RU" sz="2400" dirty="0">
                <a:solidFill>
                  <a:srgbClr val="000000"/>
                </a:solidFill>
              </a:rPr>
              <a:t>ТЕХНОЛОГИЯ И/ИЛИ ПРОДУКТ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69" y="801666"/>
            <a:ext cx="5161011" cy="41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522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</TotalTime>
  <Words>1046</Words>
  <Application>Microsoft Office PowerPoint</Application>
  <PresentationFormat>Экран (16:9)</PresentationFormat>
  <Paragraphs>161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Cover</vt:lpstr>
      <vt:lpstr>1_Cover</vt:lpstr>
      <vt:lpstr>  Название Стартапа Краткое описание  STARTUP as DIMPOLMA </vt:lpstr>
      <vt:lpstr>СОДЕРЖАНИЕ</vt:lpstr>
      <vt:lpstr>ГРАФИЧЕСКИЕ МАТЕРИАЛЫ</vt:lpstr>
      <vt:lpstr>ГЛОССАРИЙ</vt:lpstr>
      <vt:lpstr>РЕЗЮМЕ ПРОЕКТА</vt:lpstr>
      <vt:lpstr>2. ПРОБЛЕМА </vt:lpstr>
      <vt:lpstr>2. ПРОБЛЕМА ПРИМЕР</vt:lpstr>
      <vt:lpstr>3. ТЕХНОЛОГИЯ И/ИЛИ ПРОДУКТ</vt:lpstr>
      <vt:lpstr>3. ТЕХНОЛОГИЯ И/ИЛИ ПРОДУКТ</vt:lpstr>
      <vt:lpstr>3. TECHNOLOGY AND/OR PRODUCT EXAMPLE</vt:lpstr>
      <vt:lpstr>4. РЫНОК</vt:lpstr>
      <vt:lpstr>5. КОНКУРЕНЦИЯ</vt:lpstr>
      <vt:lpstr>6. БИЗНЕС-МОДЕЛЬ (-ПРОЦЕСС) </vt:lpstr>
      <vt:lpstr>6. БИЗНЕС-МОДЕЛЬ ПРИМЕР </vt:lpstr>
      <vt:lpstr>6. БИЗНЕС-МОДЕЛЬ ПРИМЕР</vt:lpstr>
      <vt:lpstr>7. СТАТУС ПРОЕКТА </vt:lpstr>
      <vt:lpstr>8. РЕГУЛИРОВАНИЕ</vt:lpstr>
      <vt:lpstr>9. ПРОИЗВОДСТВО</vt:lpstr>
      <vt:lpstr>10. IP</vt:lpstr>
      <vt:lpstr>11. TEAM</vt:lpstr>
      <vt:lpstr>12. ФИНАНСОВАЯ МОДЕЛЬ</vt:lpstr>
      <vt:lpstr>12. ФИНАНСОВАЯ МОДЕЛЬ ПРИМЕР</vt:lpstr>
      <vt:lpstr>13. СТРАТЕГИЯ ВЫХОДА</vt:lpstr>
      <vt:lpstr>14. ДОРОЖНАЯ КАРТА РАЗВИТИЯ</vt:lpstr>
      <vt:lpstr>15. РИСКИ</vt:lpstr>
      <vt:lpstr>16. SUMMARY  </vt:lpstr>
      <vt:lpstr>REFERENCES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Токарева Анастасия Александровна</cp:lastModifiedBy>
  <cp:revision>61</cp:revision>
  <dcterms:created xsi:type="dcterms:W3CDTF">2014-06-27T12:30:22Z</dcterms:created>
  <dcterms:modified xsi:type="dcterms:W3CDTF">2019-10-31T09:40:43Z</dcterms:modified>
</cp:coreProperties>
</file>