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57" r:id="rId3"/>
    <p:sldId id="261" r:id="rId4"/>
    <p:sldId id="263" r:id="rId5"/>
    <p:sldId id="264" r:id="rId6"/>
    <p:sldId id="258" r:id="rId7"/>
    <p:sldId id="260" r:id="rId8"/>
    <p:sldId id="259" r:id="rId9"/>
    <p:sldId id="262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F8ADA-60EC-464B-9555-590922FF6AEA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C9CA6-9D17-4C04-905B-6EF83DC463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5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10412-DAE4-8FBD-80CE-6B0E5EFE8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1C66EF-F8F3-D10F-F15E-21042421C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C7C241-8A63-2B88-1F70-E904121E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A058-EF06-42DC-927E-D5F16AA39325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65BDCE-37D8-0A40-89CA-7371E0E8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0D1653-6A22-7EF3-BDB6-A8642D31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FAB-656B-49FF-AF9F-D4712D06E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47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0527A-F17D-1E8B-5E02-C38676CD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D6282E-8ECC-0478-F0E3-9D782C836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7AF309-980A-AE3F-2CE9-B6FEDCFF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A058-EF06-42DC-927E-D5F16AA39325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09F772-98A6-7F21-4426-91A3438C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248CCC-64E5-E842-1C64-91C4157B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FAB-656B-49FF-AF9F-D4712D06E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67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A01A638-8DA4-0036-99DC-80148C221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039739-C24C-CCE9-E906-B47A6726F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2C037B-E816-C3D2-CDAB-A4D988BB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A058-EF06-42DC-927E-D5F16AA39325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3B8A72-EA6D-4CEB-1850-3131D67A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CB0F4B-6087-AAFC-C432-1208080D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FAB-656B-49FF-AF9F-D4712D06E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52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03614-E050-886C-C285-04C9B6F5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0BB716-9A59-2997-2A36-B1AB78A52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1519A1-D09E-38E8-8B54-4B7883B3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A058-EF06-42DC-927E-D5F16AA39325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D922E0-3390-2BD9-713E-440BD46D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3085F0-590B-A75A-EBC5-6A44D5AC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FAB-656B-49FF-AF9F-D4712D06E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72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574E7-BD93-2540-4203-2A864597E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C150B7-5E1E-8118-C5D7-3C37BE40D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D32300-ADAA-68F1-63F8-2F7A63EF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A058-EF06-42DC-927E-D5F16AA39325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47939E-E62C-E2FF-4BE2-293F6185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2C7F87-73B8-DED4-8BFD-972F963A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FAB-656B-49FF-AF9F-D4712D06E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1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1EC25-38ED-F22A-2076-72B703E0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C7C130-3C8A-9E02-A192-A00903A83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CA0798-92DD-2FFB-E299-689683801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ACDB22-3A0D-1118-4E24-9973FB53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A058-EF06-42DC-927E-D5F16AA39325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E0EF19-B322-D8B8-2D62-46DFD867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530D50-C698-9FDE-CE8F-3D91E88F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FAB-656B-49FF-AF9F-D4712D06E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26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F9ACA-AD4C-2CBE-2F39-0A169084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5D6231-8AD5-4D93-9554-155CED845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A6D2EE-FC1B-90AC-7569-55DA6E72D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EB247F-5814-384A-D52B-424FD6D83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B56FE6C-B191-7EC3-3DD9-8ABC98991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C9BBC27-16B3-20E7-73E5-5A1EAE6E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A058-EF06-42DC-927E-D5F16AA39325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F91487A-56ED-78CC-E560-BB4B45C6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080E7E-05D2-B891-1106-32196DED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FAB-656B-49FF-AF9F-D4712D06E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09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DF37B-3CD1-1C6A-182B-AC79BF49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38A80C-32AA-0835-7705-D369D831D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A058-EF06-42DC-927E-D5F16AA39325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6CA10A-B47F-9E8C-5B5F-44AB8236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2EA982-0DBE-61FE-AFD2-8E69A07E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FAB-656B-49FF-AF9F-D4712D06E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59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443AE7-45CB-C0AB-FA4E-80160237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A058-EF06-42DC-927E-D5F16AA39325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C0D8D0-491B-3933-1C16-C9AE7F57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24574B-BFF5-E7A6-6885-BCBD59EC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FAB-656B-49FF-AF9F-D4712D06E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74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21F71-EEAA-F961-8534-84F9011B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C32C39-4EF0-5D33-E054-5E66245A4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40AE19-727B-C71D-10CA-D8FAEB67D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A2216F-7210-F670-831A-943F8BA1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A058-EF06-42DC-927E-D5F16AA39325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83CCC5-E242-64DF-EC68-D44816A2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73C84A-A97D-C96B-EEE4-1DCF1454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FAB-656B-49FF-AF9F-D4712D06E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9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99B34-9B33-AE9B-1D13-0769BF1E3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A804ADF-774F-BDB8-4D67-C6DEAD74E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8344FD-9384-50B6-E73E-0CA13BF72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83A735-C482-290E-072F-ED532A3C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A058-EF06-42DC-927E-D5F16AA39325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7469BF-3DE7-E5E4-1399-269D75EF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EEA928-076C-CB29-D627-6EBFF080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FAB-656B-49FF-AF9F-D4712D06E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95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65EE5-19C7-A0E2-6B3F-A7891641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365A1B-2602-C10F-7A18-3BD4DD15F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F43030-33F6-60DC-A3E1-AA2087223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E1A058-EF06-42DC-927E-D5F16AA39325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A17BF9-DB53-7E3D-0822-3B95E089E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D448FC-45C2-6C0E-224E-B9D114AA9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F81FAB-656B-49FF-AF9F-D4712D06E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50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892033" y="1912484"/>
            <a:ext cx="6389600" cy="8596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lvl="0"/>
            <a:r>
              <a:rPr lang="ru-RU" dirty="0">
                <a:solidFill>
                  <a:schemeClr val="bg1"/>
                </a:solidFill>
              </a:rPr>
              <a:t>Разработка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168013" y="3429000"/>
            <a:ext cx="7855974" cy="1548581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just">
              <a:lnSpc>
                <a:spcPct val="115000"/>
              </a:lnSpc>
              <a:buSzPts val="1600"/>
            </a:pPr>
            <a:r>
              <a:rPr lang="ru-RU" sz="3200" dirty="0">
                <a:solidFill>
                  <a:schemeClr val="bg1"/>
                </a:solidFill>
              </a:rPr>
              <a:t>Выполнил: Лыков Арсений Вячеславович </a:t>
            </a:r>
          </a:p>
          <a:p>
            <a:pPr algn="just">
              <a:lnSpc>
                <a:spcPct val="115000"/>
              </a:lnSpc>
              <a:buSzPts val="1600"/>
            </a:pPr>
            <a:r>
              <a:rPr lang="ru-RU" sz="3200" dirty="0">
                <a:solidFill>
                  <a:schemeClr val="bg1"/>
                </a:solidFill>
              </a:rPr>
              <a:t>Студент группы</a:t>
            </a:r>
            <a:r>
              <a:rPr lang="en-US" sz="3200" dirty="0">
                <a:solidFill>
                  <a:schemeClr val="bg1"/>
                </a:solidFill>
              </a:rPr>
              <a:t>:</a:t>
            </a:r>
            <a:r>
              <a:rPr lang="ru-RU" sz="3200" dirty="0">
                <a:solidFill>
                  <a:schemeClr val="bg1"/>
                </a:solidFill>
              </a:rPr>
              <a:t> СП-1-23</a:t>
            </a:r>
          </a:p>
          <a:p>
            <a:pPr>
              <a:spcBef>
                <a:spcPts val="0"/>
              </a:spcBef>
            </a:pPr>
            <a:endParaRPr dirty="0"/>
          </a:p>
        </p:txBody>
      </p:sp>
      <p:sp>
        <p:nvSpPr>
          <p:cNvPr id="11" name="Google Shape;162;p38"/>
          <p:cNvSpPr txBox="1">
            <a:spLocks/>
          </p:cNvSpPr>
          <p:nvPr/>
        </p:nvSpPr>
        <p:spPr>
          <a:xfrm>
            <a:off x="424599" y="2569400"/>
            <a:ext cx="11342802" cy="859600"/>
          </a:xfrm>
          <a:prstGeom prst="rect">
            <a:avLst/>
          </a:prstGeom>
          <a:noFill/>
          <a:ln>
            <a:noFill/>
          </a:ln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ExtraBold"/>
              <a:buNone/>
              <a:defRPr sz="36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ru-RU" cap="all" dirty="0" err="1">
                <a:effectLst>
                  <a:glow>
                    <a:schemeClr val="bg1">
                      <a:alpha val="92000"/>
                    </a:schemeClr>
                  </a:glow>
                </a:effectLst>
                <a:latin typeface="Aptos" panose="020B0004020202020204" pitchFamily="34" charset="0"/>
              </a:rPr>
              <a:t>landing</a:t>
            </a:r>
            <a:r>
              <a:rPr lang="ru-RU" cap="all" dirty="0">
                <a:effectLst>
                  <a:glow>
                    <a:schemeClr val="bg1">
                      <a:alpha val="92000"/>
                    </a:schemeClr>
                  </a:glow>
                </a:effectLst>
                <a:latin typeface="Aptos" panose="020B0004020202020204" pitchFamily="34" charset="0"/>
              </a:rPr>
              <a:t> </a:t>
            </a:r>
            <a:r>
              <a:rPr lang="ru-RU" cap="all" dirty="0" err="1">
                <a:effectLst>
                  <a:glow>
                    <a:schemeClr val="bg1">
                      <a:alpha val="92000"/>
                    </a:schemeClr>
                  </a:glow>
                </a:effectLst>
                <a:latin typeface="Aptos" panose="020B0004020202020204" pitchFamily="34" charset="0"/>
              </a:rPr>
              <a:t>page</a:t>
            </a:r>
            <a:r>
              <a:rPr lang="ru-RU" cap="all" dirty="0">
                <a:effectLst>
                  <a:glow>
                    <a:schemeClr val="bg1">
                      <a:alpha val="92000"/>
                    </a:schemeClr>
                  </a:glow>
                </a:effectLst>
                <a:latin typeface="Aptos" panose="020B0004020202020204" pitchFamily="34" charset="0"/>
              </a:rPr>
              <a:t> для городского кинотеатра</a:t>
            </a:r>
            <a:endParaRPr lang="ru-RU" sz="4800" cap="all" dirty="0">
              <a:effectLst>
                <a:glow>
                  <a:schemeClr val="bg1">
                    <a:alpha val="92000"/>
                  </a:schemeClr>
                </a:glow>
              </a:effectLst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0D712-2C66-3A60-BD76-6BE72D56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bg1"/>
                </a:solidFill>
              </a:rPr>
              <a:t>Заключние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AC325-37F6-C204-369C-AA8B178E1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5206" cy="332647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результате была разработан сайт(</a:t>
            </a:r>
            <a:r>
              <a:rPr lang="en-US" dirty="0">
                <a:solidFill>
                  <a:schemeClr val="bg1"/>
                </a:solidFill>
              </a:rPr>
              <a:t>https://arnd25.github.io/ddd/</a:t>
            </a:r>
            <a:r>
              <a:rPr lang="ru-RU" dirty="0">
                <a:solidFill>
                  <a:schemeClr val="bg1"/>
                </a:solidFill>
              </a:rPr>
              <a:t>), сочетающий современный дизайн, адаптивную вёрстку и интерактивные элементы. Сайт обеспечивает удобное представление афиши, акций и новостей, работает на всех устройствах. Использование актуальных технологий позволило достичь высокой производительности, простоты поддержки и ориентированности на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49782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3E342-E458-D64B-1ECE-4D1A05E3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27FB3D-47BA-B48F-90A9-91ABD4064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0684"/>
            <a:ext cx="9711813" cy="32862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современном цифровом мире наличие сайта стало неотъемлемой частью представления любой организации или проекта в онлайн-пространстве. Сайт служит не только источником информации, но и инструментом взаимодействия с аудиторией, формируя первое впечатление и обеспечивая удобный доступ к ключевым услугам или предложениям. Разработка сайта требует комплексного подхода: от проектирования структуры и графического оформления до выбора технологий, обеспечивающих производительность, адаптивность и простоту поддержки</a:t>
            </a:r>
          </a:p>
        </p:txBody>
      </p:sp>
    </p:spTree>
    <p:extLst>
      <p:ext uri="{BB962C8B-B14F-4D97-AF65-F5344CB8AC3E}">
        <p14:creationId xmlns:p14="http://schemas.microsoft.com/office/powerpoint/2010/main" val="133416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CDBAD-32B9-6ABA-C471-76CDFB8D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767348" cy="106055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Figma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4CE22C-4476-EFAB-7683-C0926D2B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62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Для проектирования интерфейса был использован </a:t>
            </a:r>
            <a:r>
              <a:rPr lang="ru-RU" dirty="0" err="1">
                <a:solidFill>
                  <a:schemeClr val="bg1"/>
                </a:solidFill>
              </a:rPr>
              <a:t>Figma</a:t>
            </a:r>
            <a:r>
              <a:rPr lang="ru-RU" dirty="0">
                <a:solidFill>
                  <a:schemeClr val="bg1"/>
                </a:solidFill>
              </a:rPr>
              <a:t>. Этот инструмент позволил создать интерактивный прототип, протестировать навигацию и визуальную иерархию до начала программирования, а также обеспечить точное соответствие дизайна и финальной вёрстки.</a:t>
            </a:r>
          </a:p>
        </p:txBody>
      </p:sp>
      <p:pic>
        <p:nvPicPr>
          <p:cNvPr id="5" name="Рисунок 4" descr="Изображение выглядит как Красочность, Графика, снимок экрана, круг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68A1DB5-4099-D6EE-F5D3-0D4ADE3BC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652" y="250518"/>
            <a:ext cx="3150214" cy="315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9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299DB-3B5E-49C9-B4A8-7CC2886CA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12CB7-73A4-356D-B065-1B9FF52B9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977" y="256970"/>
            <a:ext cx="4028768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Прототип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A30152-988E-D24D-A2FC-EFF7C5E01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77" y="3044825"/>
            <a:ext cx="4451555" cy="27955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Прототип сайта был разработан в </a:t>
            </a:r>
            <a:r>
              <a:rPr lang="ru-RU" dirty="0" err="1">
                <a:solidFill>
                  <a:schemeClr val="bg1"/>
                </a:solidFill>
              </a:rPr>
              <a:t>Figma</a:t>
            </a:r>
            <a:r>
              <a:rPr lang="ru-RU" dirty="0">
                <a:solidFill>
                  <a:schemeClr val="bg1"/>
                </a:solidFill>
              </a:rPr>
              <a:t> и включает все ключевые секции. Прототип позволил отработать структуру и взаимодействие элементов до начала вёрстки.</a:t>
            </a:r>
          </a:p>
        </p:txBody>
      </p:sp>
      <p:pic>
        <p:nvPicPr>
          <p:cNvPr id="5" name="Рисунок 4" descr="Изображение выглядит как снимок экрана, текст, Прямоугольник, Красочность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5A82315-B914-E448-25EA-435A5314A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998" y="499857"/>
            <a:ext cx="2457514" cy="5447071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072065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62039-7C87-C59E-1AA7-AA9161A46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11B72-3081-2E6A-2C76-C911CD8B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587" y="204684"/>
            <a:ext cx="6614652" cy="1134294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Графический дизайн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1D8F52-55CF-EBDD-803C-2B8339EA9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29" y="2733368"/>
            <a:ext cx="6368845" cy="3352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Дизайн выполнен в тёмно-синей палитре: фон - #</a:t>
            </a:r>
            <a:r>
              <a:rPr lang="en-US" dirty="0">
                <a:solidFill>
                  <a:schemeClr val="bg1"/>
                </a:solidFill>
              </a:rPr>
              <a:t>11021A</a:t>
            </a:r>
            <a:r>
              <a:rPr lang="ru-RU" dirty="0">
                <a:solidFill>
                  <a:schemeClr val="bg1"/>
                </a:solidFill>
              </a:rPr>
              <a:t>, акценты - #</a:t>
            </a:r>
            <a:r>
              <a:rPr lang="en-US" dirty="0">
                <a:solidFill>
                  <a:schemeClr val="bg1"/>
                </a:solidFill>
              </a:rPr>
              <a:t>EE1C20</a:t>
            </a:r>
            <a:r>
              <a:rPr lang="ru-RU" dirty="0">
                <a:solidFill>
                  <a:schemeClr val="bg1"/>
                </a:solidFill>
              </a:rPr>
              <a:t>. Было разработано четыре адаптивных варианта макета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чтобы обеспечить удобство просмотра и навигации на любых экранах. </a:t>
            </a:r>
          </a:p>
        </p:txBody>
      </p:sp>
      <p:pic>
        <p:nvPicPr>
          <p:cNvPr id="5" name="Рисунок 4" descr="Изображение выглядит как снимок экрана, текст, Красочность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23DC012-1F40-E0F1-B73B-A7A37B751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49"/>
          <a:stretch>
            <a:fillRect/>
          </a:stretch>
        </p:blipFill>
        <p:spPr>
          <a:xfrm>
            <a:off x="8513233" y="786581"/>
            <a:ext cx="2191638" cy="5268757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07310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1AC40-2B38-E61E-FE81-BCCA2433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03" y="1014045"/>
            <a:ext cx="2564647" cy="61603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WebStorm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457873-941E-744F-D64E-A63493E8E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36" y="2821859"/>
            <a:ext cx="5089906" cy="29444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Разработка велась в </a:t>
            </a:r>
            <a:r>
              <a:rPr lang="ru-RU" dirty="0" err="1">
                <a:solidFill>
                  <a:schemeClr val="bg1"/>
                </a:solidFill>
              </a:rPr>
              <a:t>WebStorm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профессиональной IDE, которая предоставляет продвинутую поддержку всех используемых технологий: </a:t>
            </a:r>
            <a:r>
              <a:rPr lang="ru-RU" dirty="0" err="1">
                <a:solidFill>
                  <a:schemeClr val="bg1"/>
                </a:solidFill>
              </a:rPr>
              <a:t>React</a:t>
            </a:r>
            <a:r>
              <a:rPr lang="ru-RU" dirty="0">
                <a:solidFill>
                  <a:schemeClr val="bg1"/>
                </a:solidFill>
              </a:rPr>
              <a:t>, Next.js, </a:t>
            </a:r>
            <a:r>
              <a:rPr lang="ru-RU" dirty="0" err="1">
                <a:solidFill>
                  <a:schemeClr val="bg1"/>
                </a:solidFill>
              </a:rPr>
              <a:t>Tailwind</a:t>
            </a:r>
            <a:r>
              <a:rPr lang="ru-RU" dirty="0">
                <a:solidFill>
                  <a:schemeClr val="bg1"/>
                </a:solidFill>
              </a:rPr>
              <a:t> CSS и JavaScript. Среда автоматически проверяет код, предлагает исправления и упрощает отладку. </a:t>
            </a: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7" name="Рисунок 6" descr="Изображение выглядит как Графика, снимок экрана, графический дизайн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7ABAF83-0F40-06A9-6131-60D34E1C4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8" t="-1223" r="22508" b="-3380"/>
          <a:stretch>
            <a:fillRect/>
          </a:stretch>
        </p:blipFill>
        <p:spPr>
          <a:xfrm>
            <a:off x="6222995" y="347525"/>
            <a:ext cx="2459720" cy="212605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65B7A58-A59E-E022-480E-52D9F575C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076" y="3195483"/>
            <a:ext cx="5089907" cy="273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1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C47AD-D3FF-F52D-A00C-2E5C83B4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React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6A8632-59F5-DC3E-D827-ED191BAA5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50" y="2487562"/>
            <a:ext cx="6250859" cy="31856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err="1">
                <a:solidFill>
                  <a:schemeClr val="bg1"/>
                </a:solidFill>
              </a:rPr>
              <a:t>React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 это библиотека для построения пользовательских интерфейсов, которая позволяет разбивать сложный интерфейс на независимые компоненты.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Эта библиотека позволяет разбивать интерфейс на независимые компоненты, упрощая разработку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повторное использование элементов.</a:t>
            </a:r>
          </a:p>
        </p:txBody>
      </p:sp>
      <p:pic>
        <p:nvPicPr>
          <p:cNvPr id="5" name="Рисунок 4" descr="Изображение выглядит как Графика, круг, ламп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08AB6C8-9593-E504-1160-56C8FEF01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2" t="16420" r="30405" b="17458"/>
          <a:stretch>
            <a:fillRect/>
          </a:stretch>
        </p:blipFill>
        <p:spPr>
          <a:xfrm>
            <a:off x="7875641" y="209412"/>
            <a:ext cx="3067664" cy="296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6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E558F-0C90-4B42-0636-94581689F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806" y="723634"/>
            <a:ext cx="3104536" cy="1015796"/>
          </a:xfrm>
        </p:spPr>
        <p:txBody>
          <a:bodyPr>
            <a:normAutofit fontScale="90000"/>
          </a:bodyPr>
          <a:lstStyle/>
          <a:p>
            <a:r>
              <a:rPr lang="ru-RU" sz="6700" b="1" dirty="0" err="1">
                <a:solidFill>
                  <a:schemeClr val="bg1"/>
                </a:solidFill>
              </a:rPr>
              <a:t>Tailwind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01FC2B-E7DE-9D62-EAC0-8ABD1401E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743200"/>
            <a:ext cx="7783461" cy="28832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>
                <a:solidFill>
                  <a:schemeClr val="bg1"/>
                </a:solidFill>
              </a:rPr>
              <a:t>Tailwind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 это утилитарный CSS-фреймворк, который позволяет писать стили прямо в разметке с помощью заранее определённых классов. Он был выбран вместо традиционных CSS- или SCSS-файлов, потому что значительно ускоряет разработку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а адаптация под мобильные устройства требует минимум усилий.</a:t>
            </a:r>
          </a:p>
        </p:txBody>
      </p:sp>
      <p:pic>
        <p:nvPicPr>
          <p:cNvPr id="10" name="Рисунок 9" descr="Изображение выглядит как Графика, Шрифт, графический дизайн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F606F57-CFA9-9924-2481-7E54C4421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6" t="30563" r="61808" b="28101"/>
          <a:stretch>
            <a:fillRect/>
          </a:stretch>
        </p:blipFill>
        <p:spPr>
          <a:xfrm>
            <a:off x="8455741" y="400050"/>
            <a:ext cx="2172929" cy="2110565"/>
          </a:xfrm>
          <a:prstGeom prst="rect">
            <a:avLst/>
          </a:prstGeom>
        </p:spPr>
      </p:pic>
      <p:pic>
        <p:nvPicPr>
          <p:cNvPr id="1025" name="Picture 1" descr="profile">
            <a:extLst>
              <a:ext uri="{FF2B5EF4-FFF2-40B4-BE49-F238E27FC236}">
                <a16:creationId xmlns:a16="http://schemas.microsoft.com/office/drawing/2014/main" id="{F82CE942-AB7E-DC13-3E60-540408648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38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28A8C-8E32-9454-3CA9-238FD7494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C8AB2-A5A6-37E9-AA2A-5E6F9E0E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JavaScript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A08B59-9A98-5AC3-D2A3-89844C62B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3743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Для реализации интерактивных элементов был использован JavaScript. С его помощью созданы адаптивное меню и другие динамические функции, работающие без перезагрузки страницы и не требующие подключения сторонних библиотек, что сохраняет высокую производительность сайта.</a:t>
            </a:r>
          </a:p>
        </p:txBody>
      </p:sp>
    </p:spTree>
    <p:extLst>
      <p:ext uri="{BB962C8B-B14F-4D97-AF65-F5344CB8AC3E}">
        <p14:creationId xmlns:p14="http://schemas.microsoft.com/office/powerpoint/2010/main" val="27638533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391</Words>
  <Application>Microsoft Office PowerPoint</Application>
  <PresentationFormat>Широкоэкранный</PresentationFormat>
  <Paragraphs>22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Тема Office</vt:lpstr>
      <vt:lpstr>Разработка</vt:lpstr>
      <vt:lpstr>Введение</vt:lpstr>
      <vt:lpstr>Figma</vt:lpstr>
      <vt:lpstr>Прототип сайта</vt:lpstr>
      <vt:lpstr>Графический дизайн сайта</vt:lpstr>
      <vt:lpstr>WebStorm</vt:lpstr>
      <vt:lpstr>React</vt:lpstr>
      <vt:lpstr>Tailwind</vt:lpstr>
      <vt:lpstr>JavaScript</vt:lpstr>
      <vt:lpstr>Заключние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arseniy1171 lykov</dc:creator>
  <cp:lastModifiedBy>arseniy1171 lykov</cp:lastModifiedBy>
  <cp:revision>2</cp:revision>
  <dcterms:created xsi:type="dcterms:W3CDTF">2025-10-30T17:06:38Z</dcterms:created>
  <dcterms:modified xsi:type="dcterms:W3CDTF">2025-10-30T17:39:01Z</dcterms:modified>
</cp:coreProperties>
</file>