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4" r:id="rId2"/>
    <p:sldId id="395" r:id="rId3"/>
    <p:sldId id="397" r:id="rId4"/>
    <p:sldId id="399" r:id="rId5"/>
    <p:sldId id="398" r:id="rId6"/>
    <p:sldId id="400" r:id="rId7"/>
    <p:sldId id="402" r:id="rId8"/>
    <p:sldId id="403" r:id="rId9"/>
    <p:sldId id="40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65"/>
    <p:restoredTop sz="95098"/>
  </p:normalViewPr>
  <p:slideViewPr>
    <p:cSldViewPr snapToGrid="0" snapToObjects="1">
      <p:cViewPr varScale="1">
        <p:scale>
          <a:sx n="107" d="100"/>
          <a:sy n="107" d="100"/>
        </p:scale>
        <p:origin x="133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05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9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6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0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77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2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23.01.2021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23.01.2021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4025897" y="1985356"/>
            <a:ext cx="68697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Hello Human, my name is </a:t>
            </a:r>
            <a:r>
              <a:rPr lang="en-US" sz="2000" dirty="0" err="1"/>
              <a:t>Mbpchen</a:t>
            </a:r>
            <a:r>
              <a:rPr lang="en-US" sz="2000" dirty="0"/>
              <a:t>. I am a smart robot. Nice to meet you! </a:t>
            </a:r>
          </a:p>
          <a:p>
            <a:endParaRPr lang="en-US" sz="2000" dirty="0"/>
          </a:p>
          <a:p>
            <a:r>
              <a:rPr lang="en-US" sz="2000" b="1" u="sng" dirty="0"/>
              <a:t>It is great that you have </a:t>
            </a:r>
            <a:r>
              <a:rPr lang="en-US" sz="2000" b="1" u="sng" dirty="0" smtClean="0"/>
              <a:t>joined </a:t>
            </a:r>
            <a:r>
              <a:rPr lang="en-US" sz="2000" b="1" u="sng" dirty="0"/>
              <a:t>me to learn </a:t>
            </a:r>
            <a:r>
              <a:rPr lang="en-US" sz="2000" b="1" u="sng" dirty="0" smtClean="0"/>
              <a:t>IoT, </a:t>
            </a:r>
            <a:r>
              <a:rPr lang="en-US" sz="2000" b="1" u="sng" dirty="0"/>
              <a:t>which can help us to save the environment!  </a:t>
            </a:r>
            <a:r>
              <a:rPr lang="en-US" sz="2000" dirty="0"/>
              <a:t>I hope at the end of this journey you </a:t>
            </a:r>
            <a:r>
              <a:rPr lang="en-US" sz="2000" dirty="0" smtClean="0"/>
              <a:t>will have </a:t>
            </a:r>
            <a:r>
              <a:rPr lang="en-US" sz="2000" dirty="0"/>
              <a:t>learned a little more about the IoT world and </a:t>
            </a:r>
            <a:r>
              <a:rPr lang="en-US" sz="2000" dirty="0" smtClean="0"/>
              <a:t>will </a:t>
            </a:r>
            <a:r>
              <a:rPr lang="en-US" sz="2000" dirty="0"/>
              <a:t>continue using it.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b="1" u="sng" dirty="0"/>
              <a:t>IoT devices</a:t>
            </a:r>
            <a:r>
              <a:rPr lang="en-US" sz="2000" b="1" dirty="0"/>
              <a:t> </a:t>
            </a:r>
            <a:r>
              <a:rPr lang="en-US" sz="2000" dirty="0"/>
              <a:t>can </a:t>
            </a:r>
            <a:r>
              <a:rPr lang="en-US" sz="2000" dirty="0" smtClean="0"/>
              <a:t>also be called </a:t>
            </a:r>
            <a:r>
              <a:rPr lang="en-US" sz="2000" b="1" u="sng" dirty="0"/>
              <a:t>smart devices</a:t>
            </a:r>
            <a:r>
              <a:rPr lang="en-US" sz="2000" b="1" dirty="0"/>
              <a:t> </a:t>
            </a:r>
            <a:r>
              <a:rPr lang="en-US" sz="2000" dirty="0" smtClean="0"/>
              <a:t>and, as you </a:t>
            </a:r>
            <a:r>
              <a:rPr lang="en-US" sz="2000" dirty="0"/>
              <a:t>will </a:t>
            </a:r>
            <a:r>
              <a:rPr lang="en-US" sz="2000" dirty="0" smtClean="0"/>
              <a:t>see, </a:t>
            </a:r>
            <a:r>
              <a:rPr lang="en-US" sz="2000" dirty="0"/>
              <a:t>they are </a:t>
            </a:r>
            <a:r>
              <a:rPr lang="en-US" sz="2000" dirty="0" smtClean="0"/>
              <a:t>everywhere</a:t>
            </a:r>
            <a:r>
              <a:rPr lang="en-US" sz="2000" dirty="0"/>
              <a:t>. It will be an amazing journey!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15AD753-BD7C-EB4F-B6F7-B266755B74DE}"/>
              </a:ext>
            </a:extLst>
          </p:cNvPr>
          <p:cNvGrpSpPr/>
          <p:nvPr/>
        </p:nvGrpSpPr>
        <p:grpSpPr>
          <a:xfrm>
            <a:off x="10876565" y="2324835"/>
            <a:ext cx="1049911" cy="1247289"/>
            <a:chOff x="4059378" y="2442417"/>
            <a:chExt cx="3146964" cy="3738576"/>
          </a:xfrm>
        </p:grpSpPr>
        <p:sp>
          <p:nvSpPr>
            <p:cNvPr id="234" name="Freeform 314">
              <a:extLst>
                <a:ext uri="{FF2B5EF4-FFF2-40B4-BE49-F238E27FC236}">
                  <a16:creationId xmlns:a16="http://schemas.microsoft.com/office/drawing/2014/main" id="{6FD71644-6853-3840-A887-A3A5FE154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15">
              <a:extLst>
                <a:ext uri="{FF2B5EF4-FFF2-40B4-BE49-F238E27FC236}">
                  <a16:creationId xmlns:a16="http://schemas.microsoft.com/office/drawing/2014/main" id="{A9DB1AC7-63DD-F840-95EB-73D1C46D0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16">
              <a:extLst>
                <a:ext uri="{FF2B5EF4-FFF2-40B4-BE49-F238E27FC236}">
                  <a16:creationId xmlns:a16="http://schemas.microsoft.com/office/drawing/2014/main" id="{E379CB88-C6E4-F747-8640-CF2D7ADB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317">
              <a:extLst>
                <a:ext uri="{FF2B5EF4-FFF2-40B4-BE49-F238E27FC236}">
                  <a16:creationId xmlns:a16="http://schemas.microsoft.com/office/drawing/2014/main" id="{2F0A1128-6B66-524D-9FDB-A90B951C3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318">
              <a:extLst>
                <a:ext uri="{FF2B5EF4-FFF2-40B4-BE49-F238E27FC236}">
                  <a16:creationId xmlns:a16="http://schemas.microsoft.com/office/drawing/2014/main" id="{F506A07C-2014-AD48-A5CC-B575074CA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319">
              <a:extLst>
                <a:ext uri="{FF2B5EF4-FFF2-40B4-BE49-F238E27FC236}">
                  <a16:creationId xmlns:a16="http://schemas.microsoft.com/office/drawing/2014/main" id="{8AE633D7-9B02-1649-AC80-1CA87C4E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320">
              <a:extLst>
                <a:ext uri="{FF2B5EF4-FFF2-40B4-BE49-F238E27FC236}">
                  <a16:creationId xmlns:a16="http://schemas.microsoft.com/office/drawing/2014/main" id="{6E584277-90FF-1D45-84B8-C602642BF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21">
              <a:extLst>
                <a:ext uri="{FF2B5EF4-FFF2-40B4-BE49-F238E27FC236}">
                  <a16:creationId xmlns:a16="http://schemas.microsoft.com/office/drawing/2014/main" id="{CAA5D670-E762-3948-9E88-AE4D9FA6D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322">
              <a:extLst>
                <a:ext uri="{FF2B5EF4-FFF2-40B4-BE49-F238E27FC236}">
                  <a16:creationId xmlns:a16="http://schemas.microsoft.com/office/drawing/2014/main" id="{37A42CF8-042F-614F-8501-2E8314F1B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323">
              <a:extLst>
                <a:ext uri="{FF2B5EF4-FFF2-40B4-BE49-F238E27FC236}">
                  <a16:creationId xmlns:a16="http://schemas.microsoft.com/office/drawing/2014/main" id="{B0B91B53-3201-334A-B6D8-9C82D167F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24">
              <a:extLst>
                <a:ext uri="{FF2B5EF4-FFF2-40B4-BE49-F238E27FC236}">
                  <a16:creationId xmlns:a16="http://schemas.microsoft.com/office/drawing/2014/main" id="{A16B18A0-706E-1146-B10F-82E428286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:a16="http://schemas.microsoft.com/office/drawing/2014/main" id="{EB523163-9C2A-2B49-9D9E-95BC9B6E3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:a16="http://schemas.microsoft.com/office/drawing/2014/main" id="{DD7D7BEF-A79D-8441-9AA3-2066A8D2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27">
              <a:extLst>
                <a:ext uri="{FF2B5EF4-FFF2-40B4-BE49-F238E27FC236}">
                  <a16:creationId xmlns:a16="http://schemas.microsoft.com/office/drawing/2014/main" id="{462B4BC8-AD36-5C43-963D-A94E9C14F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28">
              <a:extLst>
                <a:ext uri="{FF2B5EF4-FFF2-40B4-BE49-F238E27FC236}">
                  <a16:creationId xmlns:a16="http://schemas.microsoft.com/office/drawing/2014/main" id="{2B7BFFFD-4F78-2841-9CC8-F6AD03AB3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29">
              <a:extLst>
                <a:ext uri="{FF2B5EF4-FFF2-40B4-BE49-F238E27FC236}">
                  <a16:creationId xmlns:a16="http://schemas.microsoft.com/office/drawing/2014/main" id="{4CA89206-1AC8-C54D-9774-0328E000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330">
              <a:extLst>
                <a:ext uri="{FF2B5EF4-FFF2-40B4-BE49-F238E27FC236}">
                  <a16:creationId xmlns:a16="http://schemas.microsoft.com/office/drawing/2014/main" id="{DEFE14EF-89C9-AC47-A542-C7D319E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331">
              <a:extLst>
                <a:ext uri="{FF2B5EF4-FFF2-40B4-BE49-F238E27FC236}">
                  <a16:creationId xmlns:a16="http://schemas.microsoft.com/office/drawing/2014/main" id="{159C844D-41A5-3C4A-A75D-4A9894BE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332">
              <a:extLst>
                <a:ext uri="{FF2B5EF4-FFF2-40B4-BE49-F238E27FC236}">
                  <a16:creationId xmlns:a16="http://schemas.microsoft.com/office/drawing/2014/main" id="{25469FF7-EB6F-B04D-9051-52906343A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333">
              <a:extLst>
                <a:ext uri="{FF2B5EF4-FFF2-40B4-BE49-F238E27FC236}">
                  <a16:creationId xmlns:a16="http://schemas.microsoft.com/office/drawing/2014/main" id="{02095888-E978-314F-9128-FA5C2D8D4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334">
              <a:extLst>
                <a:ext uri="{FF2B5EF4-FFF2-40B4-BE49-F238E27FC236}">
                  <a16:creationId xmlns:a16="http://schemas.microsoft.com/office/drawing/2014/main" id="{FC10296A-4472-6E44-96E9-BFF33E53F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35">
              <a:extLst>
                <a:ext uri="{FF2B5EF4-FFF2-40B4-BE49-F238E27FC236}">
                  <a16:creationId xmlns:a16="http://schemas.microsoft.com/office/drawing/2014/main" id="{7D14F472-0639-C141-A2EC-09BE248EC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36">
              <a:extLst>
                <a:ext uri="{FF2B5EF4-FFF2-40B4-BE49-F238E27FC236}">
                  <a16:creationId xmlns:a16="http://schemas.microsoft.com/office/drawing/2014/main" id="{AE718693-3EF2-224E-8C01-16C606DE5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37">
              <a:extLst>
                <a:ext uri="{FF2B5EF4-FFF2-40B4-BE49-F238E27FC236}">
                  <a16:creationId xmlns:a16="http://schemas.microsoft.com/office/drawing/2014/main" id="{F11E5F0F-6966-B844-AC64-56EC4C11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38">
              <a:extLst>
                <a:ext uri="{FF2B5EF4-FFF2-40B4-BE49-F238E27FC236}">
                  <a16:creationId xmlns:a16="http://schemas.microsoft.com/office/drawing/2014/main" id="{9AE9871C-83BC-7F46-A4ED-56343BFEF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39">
              <a:extLst>
                <a:ext uri="{FF2B5EF4-FFF2-40B4-BE49-F238E27FC236}">
                  <a16:creationId xmlns:a16="http://schemas.microsoft.com/office/drawing/2014/main" id="{C9ED4045-6D6C-9343-87AA-9D7142E3C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40">
              <a:extLst>
                <a:ext uri="{FF2B5EF4-FFF2-40B4-BE49-F238E27FC236}">
                  <a16:creationId xmlns:a16="http://schemas.microsoft.com/office/drawing/2014/main" id="{73AF1DF0-8BBE-7F4C-820C-ECB4E8633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41">
              <a:extLst>
                <a:ext uri="{FF2B5EF4-FFF2-40B4-BE49-F238E27FC236}">
                  <a16:creationId xmlns:a16="http://schemas.microsoft.com/office/drawing/2014/main" id="{CA6577EE-9A0A-F94D-B822-CBD567F0C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342">
              <a:extLst>
                <a:ext uri="{FF2B5EF4-FFF2-40B4-BE49-F238E27FC236}">
                  <a16:creationId xmlns:a16="http://schemas.microsoft.com/office/drawing/2014/main" id="{5AF55C5D-25AD-C347-A718-A079414A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343">
              <a:extLst>
                <a:ext uri="{FF2B5EF4-FFF2-40B4-BE49-F238E27FC236}">
                  <a16:creationId xmlns:a16="http://schemas.microsoft.com/office/drawing/2014/main" id="{DFC82F70-1777-4B4C-AF7D-2445F592B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344">
              <a:extLst>
                <a:ext uri="{FF2B5EF4-FFF2-40B4-BE49-F238E27FC236}">
                  <a16:creationId xmlns:a16="http://schemas.microsoft.com/office/drawing/2014/main" id="{6ED25A9A-9CF8-334F-B12C-6EBE464DC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345">
              <a:extLst>
                <a:ext uri="{FF2B5EF4-FFF2-40B4-BE49-F238E27FC236}">
                  <a16:creationId xmlns:a16="http://schemas.microsoft.com/office/drawing/2014/main" id="{D705FDC9-35AE-604D-AE11-893E7A617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346">
              <a:extLst>
                <a:ext uri="{FF2B5EF4-FFF2-40B4-BE49-F238E27FC236}">
                  <a16:creationId xmlns:a16="http://schemas.microsoft.com/office/drawing/2014/main" id="{BC1A9180-AE7E-F94C-ACE1-74CA92E69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347">
              <a:extLst>
                <a:ext uri="{FF2B5EF4-FFF2-40B4-BE49-F238E27FC236}">
                  <a16:creationId xmlns:a16="http://schemas.microsoft.com/office/drawing/2014/main" id="{8E453DFC-99C3-FF41-82BD-94D354C2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348">
              <a:extLst>
                <a:ext uri="{FF2B5EF4-FFF2-40B4-BE49-F238E27FC236}">
                  <a16:creationId xmlns:a16="http://schemas.microsoft.com/office/drawing/2014/main" id="{8B34841B-D597-944B-8EA2-EB166AB27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349">
              <a:extLst>
                <a:ext uri="{FF2B5EF4-FFF2-40B4-BE49-F238E27FC236}">
                  <a16:creationId xmlns:a16="http://schemas.microsoft.com/office/drawing/2014/main" id="{B0C3FEC4-D638-434C-A170-D53E52ACD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350">
              <a:extLst>
                <a:ext uri="{FF2B5EF4-FFF2-40B4-BE49-F238E27FC236}">
                  <a16:creationId xmlns:a16="http://schemas.microsoft.com/office/drawing/2014/main" id="{76746563-641A-C74B-9639-70E8120D9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351">
              <a:extLst>
                <a:ext uri="{FF2B5EF4-FFF2-40B4-BE49-F238E27FC236}">
                  <a16:creationId xmlns:a16="http://schemas.microsoft.com/office/drawing/2014/main" id="{3BD2D2E4-4A86-664C-8DED-14654B2212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52">
              <a:extLst>
                <a:ext uri="{FF2B5EF4-FFF2-40B4-BE49-F238E27FC236}">
                  <a16:creationId xmlns:a16="http://schemas.microsoft.com/office/drawing/2014/main" id="{903B41F6-1846-CC48-9FAC-799A753FB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53">
              <a:extLst>
                <a:ext uri="{FF2B5EF4-FFF2-40B4-BE49-F238E27FC236}">
                  <a16:creationId xmlns:a16="http://schemas.microsoft.com/office/drawing/2014/main" id="{06143B4F-918B-AD4D-AEB9-EEBA8E408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54">
              <a:extLst>
                <a:ext uri="{FF2B5EF4-FFF2-40B4-BE49-F238E27FC236}">
                  <a16:creationId xmlns:a16="http://schemas.microsoft.com/office/drawing/2014/main" id="{1BF3558B-4441-9D4B-9DFF-B50D0CE0F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55">
              <a:extLst>
                <a:ext uri="{FF2B5EF4-FFF2-40B4-BE49-F238E27FC236}">
                  <a16:creationId xmlns:a16="http://schemas.microsoft.com/office/drawing/2014/main" id="{7B652055-1A8B-9C4A-86C9-0E16E632B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6" name="Freeform 356">
              <a:extLst>
                <a:ext uri="{FF2B5EF4-FFF2-40B4-BE49-F238E27FC236}">
                  <a16:creationId xmlns:a16="http://schemas.microsoft.com/office/drawing/2014/main" id="{E7E4FAC3-8081-F743-83B5-C6C32562A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57">
              <a:extLst>
                <a:ext uri="{FF2B5EF4-FFF2-40B4-BE49-F238E27FC236}">
                  <a16:creationId xmlns:a16="http://schemas.microsoft.com/office/drawing/2014/main" id="{6F7373D9-705E-374E-A538-FAC41F1D9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58">
              <a:extLst>
                <a:ext uri="{FF2B5EF4-FFF2-40B4-BE49-F238E27FC236}">
                  <a16:creationId xmlns:a16="http://schemas.microsoft.com/office/drawing/2014/main" id="{A0D01061-8B1C-6A4C-A231-A40EA09B9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59">
              <a:extLst>
                <a:ext uri="{FF2B5EF4-FFF2-40B4-BE49-F238E27FC236}">
                  <a16:creationId xmlns:a16="http://schemas.microsoft.com/office/drawing/2014/main" id="{B8BF3FBA-8493-6C49-9C7B-9FA7D3C70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60">
              <a:extLst>
                <a:ext uri="{FF2B5EF4-FFF2-40B4-BE49-F238E27FC236}">
                  <a16:creationId xmlns:a16="http://schemas.microsoft.com/office/drawing/2014/main" id="{759CD34E-8F07-C443-8D1C-E1C26FCAF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62">
              <a:extLst>
                <a:ext uri="{FF2B5EF4-FFF2-40B4-BE49-F238E27FC236}">
                  <a16:creationId xmlns:a16="http://schemas.microsoft.com/office/drawing/2014/main" id="{CBE7D1F6-34CC-D648-AB7A-598FEE20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63">
              <a:extLst>
                <a:ext uri="{FF2B5EF4-FFF2-40B4-BE49-F238E27FC236}">
                  <a16:creationId xmlns:a16="http://schemas.microsoft.com/office/drawing/2014/main" id="{83A6492D-AF29-DE40-8DB1-3E005ABF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64">
              <a:extLst>
                <a:ext uri="{FF2B5EF4-FFF2-40B4-BE49-F238E27FC236}">
                  <a16:creationId xmlns:a16="http://schemas.microsoft.com/office/drawing/2014/main" id="{748AFDAF-15ED-9849-9138-FAC38E609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65">
              <a:extLst>
                <a:ext uri="{FF2B5EF4-FFF2-40B4-BE49-F238E27FC236}">
                  <a16:creationId xmlns:a16="http://schemas.microsoft.com/office/drawing/2014/main" id="{461D8B0F-5714-1A4F-A5CC-D3443BA69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66">
              <a:extLst>
                <a:ext uri="{FF2B5EF4-FFF2-40B4-BE49-F238E27FC236}">
                  <a16:creationId xmlns:a16="http://schemas.microsoft.com/office/drawing/2014/main" id="{EFE6E44C-9165-224D-A4BF-047FEE93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367">
              <a:extLst>
                <a:ext uri="{FF2B5EF4-FFF2-40B4-BE49-F238E27FC236}">
                  <a16:creationId xmlns:a16="http://schemas.microsoft.com/office/drawing/2014/main" id="{A72D0E2F-DCDE-6043-9090-82516D58C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368">
              <a:extLst>
                <a:ext uri="{FF2B5EF4-FFF2-40B4-BE49-F238E27FC236}">
                  <a16:creationId xmlns:a16="http://schemas.microsoft.com/office/drawing/2014/main" id="{4EDC097B-3CF5-0843-B63B-73C73BDBF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373">
              <a:extLst>
                <a:ext uri="{FF2B5EF4-FFF2-40B4-BE49-F238E27FC236}">
                  <a16:creationId xmlns:a16="http://schemas.microsoft.com/office/drawing/2014/main" id="{8EF6EE68-B8D5-0D4F-9B00-FBB24BF89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376">
              <a:extLst>
                <a:ext uri="{FF2B5EF4-FFF2-40B4-BE49-F238E27FC236}">
                  <a16:creationId xmlns:a16="http://schemas.microsoft.com/office/drawing/2014/main" id="{37B12151-174C-AC47-A895-E9322319E1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377">
              <a:extLst>
                <a:ext uri="{FF2B5EF4-FFF2-40B4-BE49-F238E27FC236}">
                  <a16:creationId xmlns:a16="http://schemas.microsoft.com/office/drawing/2014/main" id="{E5D6E159-A070-354D-9185-D662F70D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378">
              <a:extLst>
                <a:ext uri="{FF2B5EF4-FFF2-40B4-BE49-F238E27FC236}">
                  <a16:creationId xmlns:a16="http://schemas.microsoft.com/office/drawing/2014/main" id="{F2088DEA-772E-6147-9365-2B5B78B9D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381">
              <a:extLst>
                <a:ext uri="{FF2B5EF4-FFF2-40B4-BE49-F238E27FC236}">
                  <a16:creationId xmlns:a16="http://schemas.microsoft.com/office/drawing/2014/main" id="{A28AD65B-77BE-ED45-ADB5-4572BF89E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382">
              <a:extLst>
                <a:ext uri="{FF2B5EF4-FFF2-40B4-BE49-F238E27FC236}">
                  <a16:creationId xmlns:a16="http://schemas.microsoft.com/office/drawing/2014/main" id="{724B3AF8-7512-234F-B1E7-C53B77E80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83">
              <a:extLst>
                <a:ext uri="{FF2B5EF4-FFF2-40B4-BE49-F238E27FC236}">
                  <a16:creationId xmlns:a16="http://schemas.microsoft.com/office/drawing/2014/main" id="{440B5AB3-F868-FD40-AADA-13B4BC635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84">
              <a:extLst>
                <a:ext uri="{FF2B5EF4-FFF2-40B4-BE49-F238E27FC236}">
                  <a16:creationId xmlns:a16="http://schemas.microsoft.com/office/drawing/2014/main" id="{0E10B02E-A683-964C-B94A-52ED39BF3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85">
              <a:extLst>
                <a:ext uri="{FF2B5EF4-FFF2-40B4-BE49-F238E27FC236}">
                  <a16:creationId xmlns:a16="http://schemas.microsoft.com/office/drawing/2014/main" id="{D653717B-DE3B-0947-A914-8A03A765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86">
              <a:extLst>
                <a:ext uri="{FF2B5EF4-FFF2-40B4-BE49-F238E27FC236}">
                  <a16:creationId xmlns:a16="http://schemas.microsoft.com/office/drawing/2014/main" id="{C68ADD03-82F3-E34C-87E0-BA9617653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387">
              <a:extLst>
                <a:ext uri="{FF2B5EF4-FFF2-40B4-BE49-F238E27FC236}">
                  <a16:creationId xmlns:a16="http://schemas.microsoft.com/office/drawing/2014/main" id="{1629FD28-16CE-BB41-B27E-2D4EEF42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88">
              <a:extLst>
                <a:ext uri="{FF2B5EF4-FFF2-40B4-BE49-F238E27FC236}">
                  <a16:creationId xmlns:a16="http://schemas.microsoft.com/office/drawing/2014/main" id="{22CF8650-5A47-4E4D-944F-6B7F4006A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89">
              <a:extLst>
                <a:ext uri="{FF2B5EF4-FFF2-40B4-BE49-F238E27FC236}">
                  <a16:creationId xmlns:a16="http://schemas.microsoft.com/office/drawing/2014/main" id="{EE97FBFE-4F11-2D46-BB91-70B12921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90">
              <a:extLst>
                <a:ext uri="{FF2B5EF4-FFF2-40B4-BE49-F238E27FC236}">
                  <a16:creationId xmlns:a16="http://schemas.microsoft.com/office/drawing/2014/main" id="{716BE82E-9C43-DF41-B5E3-1B425C32E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91">
              <a:extLst>
                <a:ext uri="{FF2B5EF4-FFF2-40B4-BE49-F238E27FC236}">
                  <a16:creationId xmlns:a16="http://schemas.microsoft.com/office/drawing/2014/main" id="{7F5C91C2-F7D1-5848-85F3-4F4F9D8B6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92">
              <a:extLst>
                <a:ext uri="{FF2B5EF4-FFF2-40B4-BE49-F238E27FC236}">
                  <a16:creationId xmlns:a16="http://schemas.microsoft.com/office/drawing/2014/main" id="{4036D561-C5FC-374B-B03A-9AD3268A9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93">
              <a:extLst>
                <a:ext uri="{FF2B5EF4-FFF2-40B4-BE49-F238E27FC236}">
                  <a16:creationId xmlns:a16="http://schemas.microsoft.com/office/drawing/2014/main" id="{60F45E49-89E7-5145-A4D7-839CD7267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94">
              <a:extLst>
                <a:ext uri="{FF2B5EF4-FFF2-40B4-BE49-F238E27FC236}">
                  <a16:creationId xmlns:a16="http://schemas.microsoft.com/office/drawing/2014/main" id="{720A3BC4-BFB4-2E4A-B97F-95469622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95">
              <a:extLst>
                <a:ext uri="{FF2B5EF4-FFF2-40B4-BE49-F238E27FC236}">
                  <a16:creationId xmlns:a16="http://schemas.microsoft.com/office/drawing/2014/main" id="{C5F99418-70E0-F046-AEF2-E4F2A878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96">
              <a:extLst>
                <a:ext uri="{FF2B5EF4-FFF2-40B4-BE49-F238E27FC236}">
                  <a16:creationId xmlns:a16="http://schemas.microsoft.com/office/drawing/2014/main" id="{4A935315-8AB9-3142-9BB2-050733A61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97">
              <a:extLst>
                <a:ext uri="{FF2B5EF4-FFF2-40B4-BE49-F238E27FC236}">
                  <a16:creationId xmlns:a16="http://schemas.microsoft.com/office/drawing/2014/main" id="{BFBDF96F-4C1A-F54A-AA54-4C1E9862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68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955681" y="2145445"/>
            <a:ext cx="66858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 would like you to remember that this </a:t>
            </a:r>
            <a:r>
              <a:rPr lang="en-US" sz="2000" dirty="0" smtClean="0"/>
              <a:t>is only a </a:t>
            </a:r>
            <a:r>
              <a:rPr lang="en-US" sz="2000" b="1" i="1" u="sng" dirty="0"/>
              <a:t>prototype</a:t>
            </a:r>
            <a:r>
              <a:rPr lang="en-US" sz="2000" dirty="0"/>
              <a:t> </a:t>
            </a:r>
            <a:r>
              <a:rPr lang="en-US" sz="2000" dirty="0" smtClean="0"/>
              <a:t>to test gamification </a:t>
            </a:r>
            <a:r>
              <a:rPr lang="en-US" sz="2000" dirty="0"/>
              <a:t>concepts for learning </a:t>
            </a:r>
            <a:r>
              <a:rPr lang="en-US" sz="2000" b="1" u="sng" dirty="0" smtClean="0"/>
              <a:t>IoT</a:t>
            </a:r>
            <a:r>
              <a:rPr lang="en-US" sz="2000" b="1" u="sng" dirty="0"/>
              <a:t>, the Internet of Things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 prototype is an early sample, model, or release of a product built to test a concept or process. I know, I am a robot and everything should </a:t>
            </a:r>
            <a:r>
              <a:rPr lang="en-US" sz="2000" dirty="0" smtClean="0"/>
              <a:t>already be automatic, </a:t>
            </a:r>
            <a:r>
              <a:rPr lang="en-US" sz="2000" dirty="0"/>
              <a:t>but even </a:t>
            </a:r>
            <a:r>
              <a:rPr lang="en-US" sz="2000" dirty="0" smtClean="0"/>
              <a:t>I have </a:t>
            </a:r>
            <a:r>
              <a:rPr lang="en-US" sz="2000" dirty="0"/>
              <a:t>started as a prototype. Do you want to see how I was born?</a:t>
            </a:r>
          </a:p>
        </p:txBody>
      </p:sp>
    </p:spTree>
    <p:extLst>
      <p:ext uri="{BB962C8B-B14F-4D97-AF65-F5344CB8AC3E}">
        <p14:creationId xmlns:p14="http://schemas.microsoft.com/office/powerpoint/2010/main" val="7430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91680" y="1179265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939083" y="1880175"/>
            <a:ext cx="48252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 was a bit out of touch with current trends and my body </a:t>
            </a:r>
            <a:r>
              <a:rPr lang="en-US" sz="2000" dirty="0" smtClean="0"/>
              <a:t>had no curves</a:t>
            </a:r>
            <a:r>
              <a:rPr lang="en-US" sz="2000" dirty="0"/>
              <a:t>, right? Look now how I </a:t>
            </a:r>
            <a:r>
              <a:rPr lang="en-US" sz="2000" dirty="0" smtClean="0"/>
              <a:t>look amazing</a:t>
            </a:r>
            <a:r>
              <a:rPr lang="en-US" sz="2000" dirty="0"/>
              <a:t>! All systems start as a prototype, in paper (as </a:t>
            </a:r>
            <a:r>
              <a:rPr lang="en-US" sz="2000" dirty="0" smtClean="0"/>
              <a:t>myself), </a:t>
            </a:r>
            <a:r>
              <a:rPr lang="en-US" sz="2000" dirty="0"/>
              <a:t>or </a:t>
            </a:r>
            <a:r>
              <a:rPr lang="en-US" sz="2000" dirty="0" smtClean="0"/>
              <a:t>as simple </a:t>
            </a:r>
            <a:r>
              <a:rPr lang="en-US" sz="2000" dirty="0"/>
              <a:t>as this </a:t>
            </a:r>
            <a:r>
              <a:rPr lang="en-US" sz="2000" dirty="0" smtClean="0"/>
              <a:t>system, </a:t>
            </a:r>
            <a:r>
              <a:rPr lang="en-US" sz="2000" dirty="0"/>
              <a:t>without many </a:t>
            </a:r>
            <a:r>
              <a:rPr lang="en-US" sz="2000" dirty="0" smtClean="0"/>
              <a:t>features </a:t>
            </a:r>
            <a:r>
              <a:rPr lang="en-US" sz="2000" dirty="0"/>
              <a:t>and no </a:t>
            </a:r>
            <a:r>
              <a:rPr lang="en-US" sz="2000" dirty="0" smtClean="0"/>
              <a:t>automated </a:t>
            </a:r>
            <a:r>
              <a:rPr lang="en-US" sz="2000" dirty="0"/>
              <a:t>actions.</a:t>
            </a:r>
          </a:p>
          <a:p>
            <a:endParaRPr lang="en-US" sz="2000" dirty="0"/>
          </a:p>
          <a:p>
            <a:r>
              <a:rPr lang="en-US" sz="2000" dirty="0"/>
              <a:t>After you test it, you can tell me if I should invest time to implement a real system to help the environment and save my dear Humans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29CDD-B0EE-8949-B66E-C08F3B7BE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8" t="9855" r="12174" b="13370"/>
          <a:stretch/>
        </p:blipFill>
        <p:spPr>
          <a:xfrm rot="711196">
            <a:off x="9140364" y="1138533"/>
            <a:ext cx="2725404" cy="211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BD18182C-61B5-8146-A1EB-0B2BDEF7EC2A}"/>
              </a:ext>
            </a:extLst>
          </p:cNvPr>
          <p:cNvGrpSpPr/>
          <p:nvPr/>
        </p:nvGrpSpPr>
        <p:grpSpPr>
          <a:xfrm rot="18971305">
            <a:off x="8447675" y="424808"/>
            <a:ext cx="325847" cy="2535173"/>
            <a:chOff x="1370012" y="2187516"/>
            <a:chExt cx="354013" cy="2754313"/>
          </a:xfrm>
        </p:grpSpPr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AE192B6B-D86A-A74E-B51F-899BEDC2D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2" y="2187516"/>
              <a:ext cx="354013" cy="236538"/>
            </a:xfrm>
            <a:prstGeom prst="round2SameRect">
              <a:avLst>
                <a:gd name="adj1" fmla="val 26734"/>
                <a:gd name="adj2" fmla="val 0"/>
              </a:avLst>
            </a:prstGeom>
            <a:gradFill flip="none" rotWithShape="1">
              <a:gsLst>
                <a:gs pos="30000">
                  <a:srgbClr val="8F6070"/>
                </a:gs>
                <a:gs pos="33000">
                  <a:srgbClr val="AE6B85"/>
                </a:gs>
                <a:gs pos="64000">
                  <a:srgbClr val="B06E87"/>
                </a:gs>
                <a:gs pos="67000">
                  <a:srgbClr val="DB9FB4"/>
                </a:gs>
              </a:gsLst>
              <a:lin ang="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1">
              <a:extLst>
                <a:ext uri="{FF2B5EF4-FFF2-40B4-BE49-F238E27FC236}">
                  <a16:creationId xmlns:a16="http://schemas.microsoft.com/office/drawing/2014/main" id="{60EA12B4-B589-934F-B1BF-CFE56EA8D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2" y="2385954"/>
              <a:ext cx="354013" cy="46038"/>
            </a:xfrm>
            <a:prstGeom prst="rect">
              <a:avLst/>
            </a:prstGeom>
            <a:gradFill flip="none" rotWithShape="1">
              <a:gsLst>
                <a:gs pos="504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0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32">
              <a:extLst>
                <a:ext uri="{FF2B5EF4-FFF2-40B4-BE49-F238E27FC236}">
                  <a16:creationId xmlns:a16="http://schemas.microsoft.com/office/drawing/2014/main" id="{B6CAD71D-6BDD-9044-B908-2C53A017C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2" y="2431991"/>
              <a:ext cx="354013" cy="484188"/>
            </a:xfrm>
            <a:prstGeom prst="rect">
              <a:avLst/>
            </a:prstGeom>
            <a:gradFill>
              <a:gsLst>
                <a:gs pos="30000">
                  <a:srgbClr val="7A7E88"/>
                </a:gs>
                <a:gs pos="33000">
                  <a:srgbClr val="8D9AA6"/>
                </a:gs>
                <a:gs pos="64000">
                  <a:srgbClr val="8D9AA6">
                    <a:lumMod val="92000"/>
                    <a:lumOff val="8000"/>
                  </a:srgbClr>
                </a:gs>
                <a:gs pos="67000">
                  <a:srgbClr val="F3F4F8">
                    <a:lumMod val="90000"/>
                  </a:srgbClr>
                </a:gs>
              </a:gsLst>
              <a:lin ang="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73BF6828-FE8A-5943-97CE-E97C2A241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012" y="4400491"/>
              <a:ext cx="354013" cy="541338"/>
            </a:xfrm>
            <a:custGeom>
              <a:avLst/>
              <a:gdLst>
                <a:gd name="T0" fmla="*/ 102 w 223"/>
                <a:gd name="T1" fmla="*/ 341 h 341"/>
                <a:gd name="T2" fmla="*/ 0 w 223"/>
                <a:gd name="T3" fmla="*/ 0 h 341"/>
                <a:gd name="T4" fmla="*/ 223 w 223"/>
                <a:gd name="T5" fmla="*/ 0 h 341"/>
                <a:gd name="T6" fmla="*/ 102 w 223"/>
                <a:gd name="T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341">
                  <a:moveTo>
                    <a:pt x="102" y="341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102" y="341"/>
                  </a:lnTo>
                  <a:close/>
                </a:path>
              </a:pathLst>
            </a:custGeom>
            <a:gradFill flip="none" rotWithShape="1">
              <a:gsLst>
                <a:gs pos="50000">
                  <a:srgbClr val="EDDCB5"/>
                </a:gs>
                <a:gs pos="100000">
                  <a:srgbClr val="E1C29F">
                    <a:lumMod val="90000"/>
                  </a:srgbClr>
                </a:gs>
                <a:gs pos="0">
                  <a:srgbClr val="E1C29F">
                    <a:lumMod val="90000"/>
                  </a:srgbClr>
                </a:gs>
              </a:gsLst>
              <a:lin ang="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CCBC76ED-7FFE-5E47-8132-A083DAF16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900" y="4787841"/>
              <a:ext cx="101600" cy="153988"/>
            </a:xfrm>
            <a:custGeom>
              <a:avLst/>
              <a:gdLst>
                <a:gd name="T0" fmla="*/ 29 w 64"/>
                <a:gd name="T1" fmla="*/ 97 h 97"/>
                <a:gd name="T2" fmla="*/ 0 w 64"/>
                <a:gd name="T3" fmla="*/ 0 h 97"/>
                <a:gd name="T4" fmla="*/ 64 w 64"/>
                <a:gd name="T5" fmla="*/ 0 h 97"/>
                <a:gd name="T6" fmla="*/ 29 w 64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7">
                  <a:moveTo>
                    <a:pt x="29" y="97"/>
                  </a:moveTo>
                  <a:lnTo>
                    <a:pt x="0" y="0"/>
                  </a:lnTo>
                  <a:lnTo>
                    <a:pt x="64" y="0"/>
                  </a:lnTo>
                  <a:lnTo>
                    <a:pt x="29" y="9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35">
              <a:extLst>
                <a:ext uri="{FF2B5EF4-FFF2-40B4-BE49-F238E27FC236}">
                  <a16:creationId xmlns:a16="http://schemas.microsoft.com/office/drawing/2014/main" id="{C8615AF7-D57F-9E40-8005-7ED7D1C73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2" y="2871729"/>
              <a:ext cx="354013" cy="1533525"/>
            </a:xfrm>
            <a:prstGeom prst="rect">
              <a:avLst/>
            </a:prstGeom>
            <a:gradFill>
              <a:gsLst>
                <a:gs pos="30000">
                  <a:srgbClr val="ED9829"/>
                </a:gs>
                <a:gs pos="33000">
                  <a:srgbClr val="F4A92C"/>
                </a:gs>
                <a:gs pos="64000">
                  <a:srgbClr val="F4A92C"/>
                </a:gs>
                <a:gs pos="67000">
                  <a:srgbClr val="FABF4C"/>
                </a:gs>
              </a:gsLst>
              <a:lin ang="0" scaled="1"/>
            </a:gra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98776891-000E-074F-BC33-3F033CEB961F}"/>
              </a:ext>
            </a:extLst>
          </p:cNvPr>
          <p:cNvSpPr/>
          <p:nvPr/>
        </p:nvSpPr>
        <p:spPr>
          <a:xfrm>
            <a:off x="7818367" y="3097851"/>
            <a:ext cx="2116666" cy="1151467"/>
          </a:xfrm>
          <a:custGeom>
            <a:avLst/>
            <a:gdLst>
              <a:gd name="connsiteX0" fmla="*/ 2116666 w 2116666"/>
              <a:gd name="connsiteY0" fmla="*/ 0 h 1151467"/>
              <a:gd name="connsiteX1" fmla="*/ 2074333 w 2116666"/>
              <a:gd name="connsiteY1" fmla="*/ 33867 h 1151467"/>
              <a:gd name="connsiteX2" fmla="*/ 1964266 w 2116666"/>
              <a:gd name="connsiteY2" fmla="*/ 76200 h 1151467"/>
              <a:gd name="connsiteX3" fmla="*/ 1896533 w 2116666"/>
              <a:gd name="connsiteY3" fmla="*/ 93133 h 1151467"/>
              <a:gd name="connsiteX4" fmla="*/ 1752600 w 2116666"/>
              <a:gd name="connsiteY4" fmla="*/ 101600 h 1151467"/>
              <a:gd name="connsiteX5" fmla="*/ 1684866 w 2116666"/>
              <a:gd name="connsiteY5" fmla="*/ 110067 h 1151467"/>
              <a:gd name="connsiteX6" fmla="*/ 1591733 w 2116666"/>
              <a:gd name="connsiteY6" fmla="*/ 118533 h 1151467"/>
              <a:gd name="connsiteX7" fmla="*/ 1532466 w 2116666"/>
              <a:gd name="connsiteY7" fmla="*/ 127000 h 1151467"/>
              <a:gd name="connsiteX8" fmla="*/ 1574800 w 2116666"/>
              <a:gd name="connsiteY8" fmla="*/ 186267 h 1151467"/>
              <a:gd name="connsiteX9" fmla="*/ 1583266 w 2116666"/>
              <a:gd name="connsiteY9" fmla="*/ 211667 h 1151467"/>
              <a:gd name="connsiteX10" fmla="*/ 1490133 w 2116666"/>
              <a:gd name="connsiteY10" fmla="*/ 355600 h 1151467"/>
              <a:gd name="connsiteX11" fmla="*/ 1413933 w 2116666"/>
              <a:gd name="connsiteY11" fmla="*/ 406400 h 1151467"/>
              <a:gd name="connsiteX12" fmla="*/ 1100666 w 2116666"/>
              <a:gd name="connsiteY12" fmla="*/ 516467 h 1151467"/>
              <a:gd name="connsiteX13" fmla="*/ 1024466 w 2116666"/>
              <a:gd name="connsiteY13" fmla="*/ 524933 h 1151467"/>
              <a:gd name="connsiteX14" fmla="*/ 1032933 w 2116666"/>
              <a:gd name="connsiteY14" fmla="*/ 558800 h 1151467"/>
              <a:gd name="connsiteX15" fmla="*/ 931333 w 2116666"/>
              <a:gd name="connsiteY15" fmla="*/ 651933 h 1151467"/>
              <a:gd name="connsiteX16" fmla="*/ 643466 w 2116666"/>
              <a:gd name="connsiteY16" fmla="*/ 872067 h 1151467"/>
              <a:gd name="connsiteX17" fmla="*/ 491066 w 2116666"/>
              <a:gd name="connsiteY17" fmla="*/ 973667 h 1151467"/>
              <a:gd name="connsiteX18" fmla="*/ 414866 w 2116666"/>
              <a:gd name="connsiteY18" fmla="*/ 1041400 h 1151467"/>
              <a:gd name="connsiteX19" fmla="*/ 355600 w 2116666"/>
              <a:gd name="connsiteY19" fmla="*/ 1066800 h 1151467"/>
              <a:gd name="connsiteX20" fmla="*/ 237066 w 2116666"/>
              <a:gd name="connsiteY20" fmla="*/ 1134533 h 1151467"/>
              <a:gd name="connsiteX21" fmla="*/ 186266 w 2116666"/>
              <a:gd name="connsiteY21" fmla="*/ 1151467 h 1151467"/>
              <a:gd name="connsiteX22" fmla="*/ 0 w 2116666"/>
              <a:gd name="connsiteY22" fmla="*/ 1151467 h 115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116666" h="1151467">
                <a:moveTo>
                  <a:pt x="2116666" y="0"/>
                </a:moveTo>
                <a:cubicBezTo>
                  <a:pt x="2102555" y="11289"/>
                  <a:pt x="2089579" y="24165"/>
                  <a:pt x="2074333" y="33867"/>
                </a:cubicBezTo>
                <a:cubicBezTo>
                  <a:pt x="2034350" y="59311"/>
                  <a:pt x="2010054" y="63990"/>
                  <a:pt x="1964266" y="76200"/>
                </a:cubicBezTo>
                <a:cubicBezTo>
                  <a:pt x="1941779" y="82196"/>
                  <a:pt x="1919640" y="90360"/>
                  <a:pt x="1896533" y="93133"/>
                </a:cubicBezTo>
                <a:cubicBezTo>
                  <a:pt x="1848815" y="98859"/>
                  <a:pt x="1800578" y="98778"/>
                  <a:pt x="1752600" y="101600"/>
                </a:cubicBezTo>
                <a:lnTo>
                  <a:pt x="1684866" y="110067"/>
                </a:lnTo>
                <a:cubicBezTo>
                  <a:pt x="1653865" y="113330"/>
                  <a:pt x="1622715" y="115091"/>
                  <a:pt x="1591733" y="118533"/>
                </a:cubicBezTo>
                <a:cubicBezTo>
                  <a:pt x="1571899" y="120737"/>
                  <a:pt x="1552222" y="124178"/>
                  <a:pt x="1532466" y="127000"/>
                </a:cubicBezTo>
                <a:cubicBezTo>
                  <a:pt x="1546577" y="146756"/>
                  <a:pt x="1562309" y="165449"/>
                  <a:pt x="1574800" y="186267"/>
                </a:cubicBezTo>
                <a:cubicBezTo>
                  <a:pt x="1579392" y="193920"/>
                  <a:pt x="1587257" y="203685"/>
                  <a:pt x="1583266" y="211667"/>
                </a:cubicBezTo>
                <a:cubicBezTo>
                  <a:pt x="1557710" y="262779"/>
                  <a:pt x="1527631" y="312478"/>
                  <a:pt x="1490133" y="355600"/>
                </a:cubicBezTo>
                <a:cubicBezTo>
                  <a:pt x="1470102" y="378636"/>
                  <a:pt x="1442148" y="394746"/>
                  <a:pt x="1413933" y="406400"/>
                </a:cubicBezTo>
                <a:cubicBezTo>
                  <a:pt x="1311636" y="448653"/>
                  <a:pt x="1206551" y="484241"/>
                  <a:pt x="1100666" y="516467"/>
                </a:cubicBezTo>
                <a:cubicBezTo>
                  <a:pt x="1076217" y="523908"/>
                  <a:pt x="1049866" y="522111"/>
                  <a:pt x="1024466" y="524933"/>
                </a:cubicBezTo>
                <a:cubicBezTo>
                  <a:pt x="1027288" y="536222"/>
                  <a:pt x="1036277" y="547654"/>
                  <a:pt x="1032933" y="558800"/>
                </a:cubicBezTo>
                <a:cubicBezTo>
                  <a:pt x="1015824" y="615831"/>
                  <a:pt x="975079" y="619644"/>
                  <a:pt x="931333" y="651933"/>
                </a:cubicBezTo>
                <a:cubicBezTo>
                  <a:pt x="834143" y="723668"/>
                  <a:pt x="740996" y="800795"/>
                  <a:pt x="643466" y="872067"/>
                </a:cubicBezTo>
                <a:cubicBezTo>
                  <a:pt x="594172" y="908090"/>
                  <a:pt x="534238" y="930495"/>
                  <a:pt x="491066" y="973667"/>
                </a:cubicBezTo>
                <a:cubicBezTo>
                  <a:pt x="470466" y="994267"/>
                  <a:pt x="442274" y="1026450"/>
                  <a:pt x="414866" y="1041400"/>
                </a:cubicBezTo>
                <a:cubicBezTo>
                  <a:pt x="395997" y="1051692"/>
                  <a:pt x="374639" y="1056827"/>
                  <a:pt x="355600" y="1066800"/>
                </a:cubicBezTo>
                <a:cubicBezTo>
                  <a:pt x="315288" y="1087916"/>
                  <a:pt x="277769" y="1114182"/>
                  <a:pt x="237066" y="1134533"/>
                </a:cubicBezTo>
                <a:cubicBezTo>
                  <a:pt x="221101" y="1142515"/>
                  <a:pt x="204115" y="1151467"/>
                  <a:pt x="186266" y="1151467"/>
                </a:cubicBezTo>
                <a:lnTo>
                  <a:pt x="0" y="1151467"/>
                </a:lnTo>
              </a:path>
            </a:pathLst>
          </a:cu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773463" y="1695197"/>
            <a:ext cx="739811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 </a:t>
            </a:r>
            <a:r>
              <a:rPr lang="en-US" sz="2000" dirty="0" smtClean="0"/>
              <a:t>let’s stop talking </a:t>
            </a:r>
            <a:r>
              <a:rPr lang="en-US" sz="2000" dirty="0"/>
              <a:t>and </a:t>
            </a:r>
            <a:r>
              <a:rPr lang="en-US" sz="2000" dirty="0" smtClean="0"/>
              <a:t>get things going!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this </a:t>
            </a:r>
            <a:r>
              <a:rPr lang="en-US" sz="2000" dirty="0" smtClean="0"/>
              <a:t>journey, </a:t>
            </a:r>
            <a:r>
              <a:rPr lang="en-US" sz="2000" dirty="0"/>
              <a:t>you will learn basic IoT concepts and install an IoT device that will control your </a:t>
            </a:r>
            <a:r>
              <a:rPr lang="en-US" sz="2000" dirty="0" smtClean="0"/>
              <a:t>home’s heater. Whenever </a:t>
            </a:r>
            <a:r>
              <a:rPr lang="en-US" sz="2000" dirty="0"/>
              <a:t>your room temperature is above 20 degrees, the heater will be automatically turned off. This will reduce energy use, consequently </a:t>
            </a:r>
            <a:r>
              <a:rPr lang="en-US" sz="2000" dirty="0" smtClean="0"/>
              <a:t>helping </a:t>
            </a:r>
            <a:r>
              <a:rPr lang="en-US" sz="2000" dirty="0"/>
              <a:t>the environment and </a:t>
            </a:r>
            <a:r>
              <a:rPr lang="en-US" sz="2000" dirty="0" smtClean="0"/>
              <a:t>protecting humanity</a:t>
            </a:r>
            <a:r>
              <a:rPr lang="en-US" sz="2000" dirty="0"/>
              <a:t>!</a:t>
            </a:r>
          </a:p>
          <a:p>
            <a:endParaRPr lang="en-US" sz="2000" dirty="0"/>
          </a:p>
          <a:p>
            <a:r>
              <a:rPr lang="en-US" sz="2000" dirty="0"/>
              <a:t>Throughout this journey, you will collect            </a:t>
            </a:r>
            <a:r>
              <a:rPr lang="en-US" sz="2000" dirty="0" smtClean="0"/>
              <a:t>(gold bars) </a:t>
            </a:r>
            <a:r>
              <a:rPr lang="en-US" sz="2000" dirty="0"/>
              <a:t>which you </a:t>
            </a:r>
            <a:r>
              <a:rPr lang="en-US" sz="2000" dirty="0" smtClean="0"/>
              <a:t>let you acquire </a:t>
            </a:r>
            <a:r>
              <a:rPr lang="en-US" sz="2000" dirty="0"/>
              <a:t>actions or objects that will really help the world. I recommend that you take a peek at the store and see what are the prizes. Here's </a:t>
            </a:r>
            <a:r>
              <a:rPr lang="en-US" sz="2000" dirty="0" smtClean="0"/>
              <a:t>a </a:t>
            </a:r>
            <a:r>
              <a:rPr lang="en-US" sz="2000" dirty="0"/>
              <a:t>tip: if you do ALL the challenges, your maximum number of points will be 4300.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DA9FA19-06EF-8B4F-9456-A19687FE1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647" y="4064096"/>
            <a:ext cx="556953" cy="3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773463" y="1695197"/>
            <a:ext cx="7398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Our journey will have 3 </a:t>
            </a:r>
            <a:r>
              <a:rPr lang="en-US" sz="2000" dirty="0" smtClean="0"/>
              <a:t>levels:</a:t>
            </a:r>
            <a:endParaRPr lang="en-US" sz="2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EE8394C-B71A-FB47-A064-0556F97A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132" y="2364651"/>
            <a:ext cx="683345" cy="53948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9468C94-7562-9840-AA8B-A0AF68FAE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639" y="3258828"/>
            <a:ext cx="656329" cy="51815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5766491-9FB3-254B-97E2-4745B914E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1709" y="4228036"/>
            <a:ext cx="636768" cy="4948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0850F4-A4B4-B94A-9044-E39E1567CF08}"/>
              </a:ext>
            </a:extLst>
          </p:cNvPr>
          <p:cNvSpPr/>
          <p:nvPr/>
        </p:nvSpPr>
        <p:spPr>
          <a:xfrm>
            <a:off x="4726796" y="2346318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will learn about general IoT concepts</a:t>
            </a:r>
            <a:endParaRPr lang="de-DE" sz="2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3923F12-A212-744F-8F7E-758CE90ACCC9}"/>
              </a:ext>
            </a:extLst>
          </p:cNvPr>
          <p:cNvSpPr/>
          <p:nvPr/>
        </p:nvSpPr>
        <p:spPr>
          <a:xfrm>
            <a:off x="4125103" y="2327866"/>
            <a:ext cx="503643" cy="5036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0E8F931-627D-A542-BCFA-A92C9580B909}"/>
              </a:ext>
            </a:extLst>
          </p:cNvPr>
          <p:cNvSpPr/>
          <p:nvPr/>
        </p:nvSpPr>
        <p:spPr>
          <a:xfrm>
            <a:off x="4125103" y="3242496"/>
            <a:ext cx="503643" cy="5036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612606-0FEC-6F47-8AAC-1E28FE02EFB8}"/>
              </a:ext>
            </a:extLst>
          </p:cNvPr>
          <p:cNvSpPr/>
          <p:nvPr/>
        </p:nvSpPr>
        <p:spPr>
          <a:xfrm>
            <a:off x="4125103" y="4237470"/>
            <a:ext cx="503643" cy="50364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F94C00-0E02-2049-BB00-0DBF1EA09A97}"/>
              </a:ext>
            </a:extLst>
          </p:cNvPr>
          <p:cNvSpPr/>
          <p:nvPr/>
        </p:nvSpPr>
        <p:spPr>
          <a:xfrm>
            <a:off x="4726796" y="3259683"/>
            <a:ext cx="51749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will learn technical concepts of how to implement an IoT device </a:t>
            </a:r>
            <a:endParaRPr lang="de-DE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3BEBCF-0930-6A48-A436-4D82AA82D9EB}"/>
              </a:ext>
            </a:extLst>
          </p:cNvPr>
          <p:cNvSpPr/>
          <p:nvPr/>
        </p:nvSpPr>
        <p:spPr>
          <a:xfrm>
            <a:off x="4726796" y="4265401"/>
            <a:ext cx="5128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will create the rule to control </a:t>
            </a:r>
            <a:r>
              <a:rPr lang="en-US" sz="2000" dirty="0" smtClean="0"/>
              <a:t>your </a:t>
            </a:r>
            <a:r>
              <a:rPr lang="en-US" sz="2000" dirty="0"/>
              <a:t>heater automatically and save energy!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469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806437" y="1867401"/>
            <a:ext cx="73981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Since not all </a:t>
            </a:r>
            <a:r>
              <a:rPr lang="en-US" sz="2000" dirty="0" smtClean="0"/>
              <a:t>elements in our system are already implemented, we </a:t>
            </a:r>
            <a:r>
              <a:rPr lang="en-US" sz="2000" dirty="0"/>
              <a:t>are testing </a:t>
            </a:r>
            <a:r>
              <a:rPr lang="en-US" sz="2000" dirty="0" smtClean="0"/>
              <a:t>only the following: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C732F-DD90-5744-A69E-9CBFEAD1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287" y="2841896"/>
            <a:ext cx="6158420" cy="2879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DB209F-4091-A242-8CCE-114E3428F418}"/>
              </a:ext>
            </a:extLst>
          </p:cNvPr>
          <p:cNvSpPr/>
          <p:nvPr/>
        </p:nvSpPr>
        <p:spPr>
          <a:xfrm>
            <a:off x="5976729" y="3413211"/>
            <a:ext cx="934873" cy="263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CC7D3E8D-B28D-634F-9990-830DB6FF346C}"/>
              </a:ext>
            </a:extLst>
          </p:cNvPr>
          <p:cNvSpPr/>
          <p:nvPr/>
        </p:nvSpPr>
        <p:spPr>
          <a:xfrm>
            <a:off x="5976728" y="3136995"/>
            <a:ext cx="934873" cy="263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3B2F1B88-1B9E-DE4E-AAD7-158200886C77}"/>
              </a:ext>
            </a:extLst>
          </p:cNvPr>
          <p:cNvSpPr/>
          <p:nvPr/>
        </p:nvSpPr>
        <p:spPr>
          <a:xfrm>
            <a:off x="5454363" y="3689427"/>
            <a:ext cx="4011253" cy="2098029"/>
          </a:xfrm>
          <a:prstGeom prst="roundRect">
            <a:avLst>
              <a:gd name="adj" fmla="val 284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44B108A0-9D55-254A-B156-879D1852D85E}"/>
              </a:ext>
            </a:extLst>
          </p:cNvPr>
          <p:cNvSpPr/>
          <p:nvPr/>
        </p:nvSpPr>
        <p:spPr>
          <a:xfrm>
            <a:off x="9527630" y="4971449"/>
            <a:ext cx="966062" cy="788569"/>
          </a:xfrm>
          <a:prstGeom prst="roundRect">
            <a:avLst>
              <a:gd name="adj" fmla="val 67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848B7-9341-0247-9A16-268F22D4B81A}"/>
              </a:ext>
            </a:extLst>
          </p:cNvPr>
          <p:cNvSpPr/>
          <p:nvPr/>
        </p:nvSpPr>
        <p:spPr>
          <a:xfrm>
            <a:off x="10005848" y="3400303"/>
            <a:ext cx="2017987" cy="12060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u="sng" dirty="0"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You will be able to </a:t>
            </a:r>
            <a:r>
              <a:rPr lang="en-US" sz="1300" dirty="0" smtClean="0">
                <a:solidFill>
                  <a:schemeClr val="tx1"/>
                </a:solidFill>
              </a:rPr>
              <a:t>buy items at the </a:t>
            </a:r>
            <a:r>
              <a:rPr lang="en-US" sz="1300" dirty="0">
                <a:solidFill>
                  <a:schemeClr val="tx1"/>
                </a:solidFill>
              </a:rPr>
              <a:t>end of the game! Accumulate as many </a:t>
            </a:r>
            <a:r>
              <a:rPr lang="en-US" sz="1300" dirty="0" smtClean="0">
                <a:solidFill>
                  <a:schemeClr val="tx1"/>
                </a:solidFill>
              </a:rPr>
              <a:t>gold bars as </a:t>
            </a:r>
            <a:r>
              <a:rPr lang="en-US" sz="1300" dirty="0">
                <a:solidFill>
                  <a:schemeClr val="tx1"/>
                </a:solidFill>
              </a:rPr>
              <a:t>possible!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5E9C83-AED2-B641-80E2-714BDBAD86AD}"/>
              </a:ext>
            </a:extLst>
          </p:cNvPr>
          <p:cNvCxnSpPr>
            <a:cxnSpLocks/>
            <a:stCxn id="163" idx="3"/>
            <a:endCxn id="8" idx="2"/>
          </p:cNvCxnSpPr>
          <p:nvPr/>
        </p:nvCxnSpPr>
        <p:spPr>
          <a:xfrm flipV="1">
            <a:off x="10493692" y="4606325"/>
            <a:ext cx="521150" cy="75940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73396E8-4768-334F-B212-135DDA710823}"/>
              </a:ext>
            </a:extLst>
          </p:cNvPr>
          <p:cNvSpPr/>
          <p:nvPr/>
        </p:nvSpPr>
        <p:spPr>
          <a:xfrm>
            <a:off x="2757347" y="2891888"/>
            <a:ext cx="2017987" cy="95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u="sng" dirty="0" smtClean="0">
                <a:solidFill>
                  <a:schemeClr val="tx1"/>
                </a:solidFill>
              </a:rPr>
              <a:t>Gold bars</a:t>
            </a:r>
            <a:endParaRPr lang="en-US" sz="1300" b="1" u="sng" dirty="0">
              <a:solidFill>
                <a:schemeClr val="tx1"/>
              </a:solidFill>
            </a:endParaRP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Accumulated </a:t>
            </a:r>
            <a:r>
              <a:rPr lang="en-US" sz="1300" dirty="0" smtClean="0">
                <a:solidFill>
                  <a:schemeClr val="tx1"/>
                </a:solidFill>
              </a:rPr>
              <a:t>gold bars. </a:t>
            </a:r>
            <a:r>
              <a:rPr lang="en-US" sz="1300" dirty="0">
                <a:solidFill>
                  <a:schemeClr val="tx1"/>
                </a:solidFill>
              </a:rPr>
              <a:t>Every </a:t>
            </a:r>
            <a:r>
              <a:rPr lang="en-US" sz="1300" dirty="0" smtClean="0">
                <a:solidFill>
                  <a:schemeClr val="tx1"/>
                </a:solidFill>
              </a:rPr>
              <a:t>completed task or </a:t>
            </a:r>
            <a:r>
              <a:rPr lang="en-US" sz="1300" dirty="0">
                <a:solidFill>
                  <a:schemeClr val="tx1"/>
                </a:solidFill>
              </a:rPr>
              <a:t>quiz </a:t>
            </a:r>
            <a:r>
              <a:rPr lang="en-US" sz="1300" dirty="0" smtClean="0">
                <a:solidFill>
                  <a:schemeClr val="tx1"/>
                </a:solidFill>
              </a:rPr>
              <a:t>increases </a:t>
            </a:r>
            <a:r>
              <a:rPr lang="en-US" sz="1300" dirty="0">
                <a:solidFill>
                  <a:schemeClr val="tx1"/>
                </a:solidFill>
              </a:rPr>
              <a:t>your </a:t>
            </a:r>
            <a:r>
              <a:rPr lang="en-US" sz="1300" dirty="0" smtClean="0">
                <a:solidFill>
                  <a:schemeClr val="tx1"/>
                </a:solidFill>
              </a:rPr>
              <a:t>bars!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7FDFCCE-294F-6542-BE79-2468F2BA40BB}"/>
              </a:ext>
            </a:extLst>
          </p:cNvPr>
          <p:cNvCxnSpPr>
            <a:cxnSpLocks/>
            <a:stCxn id="161" idx="1"/>
            <a:endCxn id="233" idx="3"/>
          </p:cNvCxnSpPr>
          <p:nvPr/>
        </p:nvCxnSpPr>
        <p:spPr>
          <a:xfrm flipH="1">
            <a:off x="4775334" y="3268649"/>
            <a:ext cx="1201394" cy="1029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FCB18CB-94E9-AA43-A6A4-155BBB1B655B}"/>
              </a:ext>
            </a:extLst>
          </p:cNvPr>
          <p:cNvSpPr/>
          <p:nvPr/>
        </p:nvSpPr>
        <p:spPr>
          <a:xfrm>
            <a:off x="2656437" y="4233234"/>
            <a:ext cx="2017987" cy="95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u="sng" dirty="0">
                <a:solidFill>
                  <a:schemeClr val="tx1"/>
                </a:solidFill>
              </a:rPr>
              <a:t>Progress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Level you have reached so far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D5F62386-2B96-B94A-A014-FF6FA928D437}"/>
              </a:ext>
            </a:extLst>
          </p:cNvPr>
          <p:cNvCxnSpPr>
            <a:cxnSpLocks/>
            <a:endCxn id="235" idx="3"/>
          </p:cNvCxnSpPr>
          <p:nvPr/>
        </p:nvCxnSpPr>
        <p:spPr>
          <a:xfrm flipH="1">
            <a:off x="4674424" y="3511990"/>
            <a:ext cx="1302304" cy="120090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64F5D6D-5A60-CD42-AEFC-58D361FA8C7F}"/>
              </a:ext>
            </a:extLst>
          </p:cNvPr>
          <p:cNvSpPr/>
          <p:nvPr/>
        </p:nvSpPr>
        <p:spPr>
          <a:xfrm>
            <a:off x="4731514" y="6079499"/>
            <a:ext cx="4643238" cy="730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u="sng" dirty="0">
                <a:solidFill>
                  <a:schemeClr val="tx1"/>
                </a:solidFill>
              </a:rPr>
              <a:t>Quest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Here you will find your tasks and quizzes! Follow this list and every time you finish </a:t>
            </a:r>
            <a:r>
              <a:rPr lang="en-US" sz="1300" dirty="0" smtClean="0">
                <a:solidFill>
                  <a:schemeClr val="tx1"/>
                </a:solidFill>
              </a:rPr>
              <a:t>one task or quiz, </a:t>
            </a:r>
            <a:r>
              <a:rPr lang="en-US" sz="1300" dirty="0">
                <a:solidFill>
                  <a:schemeClr val="tx1"/>
                </a:solidFill>
              </a:rPr>
              <a:t>click </a:t>
            </a:r>
            <a:r>
              <a:rPr lang="en-US" sz="1300" dirty="0" smtClean="0">
                <a:solidFill>
                  <a:schemeClr val="tx1"/>
                </a:solidFill>
              </a:rPr>
              <a:t>on </a:t>
            </a:r>
            <a:r>
              <a:rPr lang="en-US" sz="1300" dirty="0">
                <a:solidFill>
                  <a:schemeClr val="tx1"/>
                </a:solidFill>
              </a:rPr>
              <a:t>done!  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1280225-32DA-8849-B172-ABD10BE4A2AB}"/>
              </a:ext>
            </a:extLst>
          </p:cNvPr>
          <p:cNvCxnSpPr>
            <a:cxnSpLocks/>
            <a:stCxn id="162" idx="2"/>
            <a:endCxn id="237" idx="0"/>
          </p:cNvCxnSpPr>
          <p:nvPr/>
        </p:nvCxnSpPr>
        <p:spPr>
          <a:xfrm flipH="1">
            <a:off x="7053133" y="5787456"/>
            <a:ext cx="406857" cy="29204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3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8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 we have a deal! Let’s save the environment to help my dear Humans!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See you in Task 1.2!</a:t>
            </a:r>
          </a:p>
          <a:p>
            <a:endParaRPr lang="en-US" sz="2000" dirty="0"/>
          </a:p>
          <a:p>
            <a:r>
              <a:rPr lang="en-US" sz="2000" dirty="0"/>
              <a:t>Bye Bye!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</a:t>
            </a:r>
            <a:r>
              <a:rPr lang="en-US" sz="1600" dirty="0" smtClean="0">
                <a:solidFill>
                  <a:schemeClr val="tx1"/>
                </a:solidFill>
              </a:rPr>
              <a:t>receive </a:t>
            </a:r>
            <a:r>
              <a:rPr lang="en-US" sz="1600" b="1" u="sng" dirty="0" smtClean="0">
                <a:solidFill>
                  <a:schemeClr val="tx1"/>
                </a:solidFill>
              </a:rPr>
              <a:t>100 bars for finishing </a:t>
            </a:r>
            <a:r>
              <a:rPr lang="en-US" sz="1600" b="1" u="sng" dirty="0">
                <a:solidFill>
                  <a:schemeClr val="tx1"/>
                </a:solidFill>
              </a:rPr>
              <a:t>Task 1.1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9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Widescreen</PresentationFormat>
  <Paragraphs>54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asst</cp:lastModifiedBy>
  <cp:revision>355</cp:revision>
  <cp:lastPrinted>2019-07-06T17:59:28Z</cp:lastPrinted>
  <dcterms:created xsi:type="dcterms:W3CDTF">2019-04-28T13:25:14Z</dcterms:created>
  <dcterms:modified xsi:type="dcterms:W3CDTF">2021-01-23T18:59:06Z</dcterms:modified>
</cp:coreProperties>
</file>