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4" r:id="rId2"/>
    <p:sldId id="419" r:id="rId3"/>
    <p:sldId id="415" r:id="rId4"/>
    <p:sldId id="424" r:id="rId5"/>
    <p:sldId id="418" r:id="rId6"/>
    <p:sldId id="423" r:id="rId7"/>
    <p:sldId id="403" r:id="rId8"/>
    <p:sldId id="40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3"/>
    <p:restoredTop sz="95109"/>
  </p:normalViewPr>
  <p:slideViewPr>
    <p:cSldViewPr snapToGrid="0" snapToObjects="1">
      <p:cViewPr varScale="1">
        <p:scale>
          <a:sx n="107" d="100"/>
          <a:sy n="107" d="100"/>
        </p:scale>
        <p:origin x="8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78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666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29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51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74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23.01.2021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23.01.2021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PVS-AS/MBP/wiki/How-to-register-an-Operato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PVS-AS/MBP/wiki/Sensor-or-Actuator-St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6533709" y="144536"/>
            <a:ext cx="4821922" cy="1144066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6665806" y="308995"/>
            <a:ext cx="39690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already</a:t>
            </a:r>
            <a:r>
              <a:rPr lang="de-DE" sz="1600" dirty="0"/>
              <a:t> </a:t>
            </a:r>
            <a:r>
              <a:rPr lang="de-DE" sz="1600" dirty="0" err="1"/>
              <a:t>installed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sensor</a:t>
            </a:r>
            <a:r>
              <a:rPr lang="de-DE" sz="1600" dirty="0"/>
              <a:t> </a:t>
            </a:r>
            <a:r>
              <a:rPr lang="de-DE" sz="1600" dirty="0" err="1"/>
              <a:t>elements</a:t>
            </a:r>
            <a:r>
              <a:rPr lang="de-DE" sz="1600" dirty="0"/>
              <a:t>, </a:t>
            </a:r>
            <a:r>
              <a:rPr lang="de-DE" sz="1600" dirty="0" err="1"/>
              <a:t>now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 smtClean="0"/>
              <a:t>start</a:t>
            </a:r>
            <a:r>
              <a:rPr lang="de-DE" sz="1600" dirty="0"/>
              <a:t> </a:t>
            </a:r>
            <a:r>
              <a:rPr lang="de-DE" sz="1600" dirty="0" err="1" smtClean="0"/>
              <a:t>installing</a:t>
            </a:r>
            <a:r>
              <a:rPr lang="de-DE" sz="1600" dirty="0" smtClean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actuator</a:t>
            </a:r>
            <a:r>
              <a:rPr lang="de-DE" sz="1600" dirty="0"/>
              <a:t> </a:t>
            </a:r>
            <a:r>
              <a:rPr lang="de-DE" sz="1600" dirty="0" err="1"/>
              <a:t>elements</a:t>
            </a:r>
            <a:r>
              <a:rPr lang="de-DE" sz="1600" dirty="0"/>
              <a:t>! </a:t>
            </a:r>
            <a:r>
              <a:rPr lang="de-DE" sz="1600" dirty="0" err="1"/>
              <a:t>Let‘s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!!!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D7BD07-FC3D-FF40-B834-0E302C95495F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1C3A7C-F722-2346-A7A1-5383F87B0388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55F9D3-8C36-C149-A501-F18AC17101E6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9FFB04-E27F-7D42-9728-A665FCFEBB76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6CB4055-85D1-D941-A767-51E59996808F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74868F-E076-C349-B0EB-DE5257B0ACE7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D7F754-FA85-9D4B-B8B6-B9EF1BDCA165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FB10F9-C8FA-9F4F-89EB-9A5CEEF28309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778BB5-EC11-6842-B2E8-FD9516091305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FEE9A8AD-8CAC-3D4D-B30C-985473742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DF1F450-DA90-8C4B-A01A-82835B999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AB9B5AB-E5B4-2943-87EB-3B8DC826DC63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80" name="Freeform 71">
              <a:extLst>
                <a:ext uri="{FF2B5EF4-FFF2-40B4-BE49-F238E27FC236}">
                  <a16:creationId xmlns:a16="http://schemas.microsoft.com/office/drawing/2014/main" id="{7FCF8BD7-E79E-CF4A-92D2-26444D98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Freeform 72">
              <a:extLst>
                <a:ext uri="{FF2B5EF4-FFF2-40B4-BE49-F238E27FC236}">
                  <a16:creationId xmlns:a16="http://schemas.microsoft.com/office/drawing/2014/main" id="{03C563FB-E6FA-A141-A1D6-8A2A504E6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73">
              <a:extLst>
                <a:ext uri="{FF2B5EF4-FFF2-40B4-BE49-F238E27FC236}">
                  <a16:creationId xmlns:a16="http://schemas.microsoft.com/office/drawing/2014/main" id="{C4AAF604-D840-AE47-8900-3499C54F9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Freeform 74">
              <a:extLst>
                <a:ext uri="{FF2B5EF4-FFF2-40B4-BE49-F238E27FC236}">
                  <a16:creationId xmlns:a16="http://schemas.microsoft.com/office/drawing/2014/main" id="{B25FD893-0F5E-C045-8005-ECCD6AE1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76A27981-47DC-8848-B63D-E2B9D7FF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76">
              <a:extLst>
                <a:ext uri="{FF2B5EF4-FFF2-40B4-BE49-F238E27FC236}">
                  <a16:creationId xmlns:a16="http://schemas.microsoft.com/office/drawing/2014/main" id="{3B1FCC03-0BB2-0342-B746-2BDEC3FE7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6" name="Freeform 184">
            <a:extLst>
              <a:ext uri="{FF2B5EF4-FFF2-40B4-BE49-F238E27FC236}">
                <a16:creationId xmlns:a16="http://schemas.microsoft.com/office/drawing/2014/main" id="{1590D066-30D5-9E43-B3B8-7812DC85F091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Freeform 184">
            <a:extLst>
              <a:ext uri="{FF2B5EF4-FFF2-40B4-BE49-F238E27FC236}">
                <a16:creationId xmlns:a16="http://schemas.microsoft.com/office/drawing/2014/main" id="{82AF74C7-5FB1-7645-94EA-60ED126926A8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32F4BB-39DC-364C-BC85-281585741E57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CB42044D-79F6-EE4E-8A76-4D0CE7C2C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6892CA90-65C4-164C-B46B-99C1EC97A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AE0C607C-61AB-C341-A45F-ABEFF5ABE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32D4DF5E-FF9D-BE43-A99C-A0518C2FD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E797DAD-CF21-8C4F-857A-37BECE84D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858135-99FC-984D-B095-016EC5F70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89F5EC-01E4-2641-A2AA-62191F369CF4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753A41A6-C522-A542-BFE9-98F2C4F6E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21D7B99-9A6D-1244-AC54-25FE2683C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118D048-1516-F146-8725-F7CC44464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72565B2-2CFC-A644-8C5A-7D3F852CB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38352C6B-5FB2-514C-AD70-2475BAE7A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70ED890-776C-334E-A28D-A02D94757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A9CDD987-F25C-B64F-9C6C-F107BC9D4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1A6C28EB-AFFC-8245-831C-1E96E9EEFDF2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9C05D58-4B83-7E4E-99BA-C5B5A148286E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841CD3-E84C-D249-A7F4-18221C986DCF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6DB35D-DE89-E841-84BA-2A26C5D5E017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</a:t>
            </a:r>
            <a:r>
              <a:rPr lang="en-US" sz="1400" b="1" u="sng" kern="0" dirty="0" smtClean="0">
                <a:solidFill>
                  <a:prstClr val="black"/>
                </a:solidFill>
              </a:rPr>
              <a:t>collects </a:t>
            </a:r>
            <a:r>
              <a:rPr lang="en-US" sz="1400" b="1" kern="0" dirty="0">
                <a:solidFill>
                  <a:prstClr val="black"/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EC1E021-5E0D-0840-BE83-07102FBF3F94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BE8ECF-CEB5-524C-901F-FA47C2FB86C6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5C82EB-8A68-BA46-A382-A9581EAAEEB5}"/>
              </a:ext>
            </a:extLst>
          </p:cNvPr>
          <p:cNvSpPr/>
          <p:nvPr/>
        </p:nvSpPr>
        <p:spPr>
          <a:xfrm>
            <a:off x="4493446" y="-721607"/>
            <a:ext cx="320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Install an Operator and Actuator</a:t>
            </a:r>
          </a:p>
        </p:txBody>
      </p:sp>
    </p:spTree>
    <p:extLst>
      <p:ext uri="{BB962C8B-B14F-4D97-AF65-F5344CB8AC3E}">
        <p14:creationId xmlns:p14="http://schemas.microsoft.com/office/powerpoint/2010/main" val="2672178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6E4A011-09B8-D540-A6E3-6E117270DADF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AF8EDB-718A-B344-90F9-07AEF94D8492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D4EE22-2105-6143-B796-FE00FAB7E2F9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schemeClr val="bg2">
                    <a:lumMod val="75000"/>
                  </a:schemeClr>
                </a:solidFill>
              </a:rPr>
              <a:t>Device </a:t>
            </a:r>
            <a:r>
              <a:rPr lang="en-US" sz="1400" b="1" u="sng" kern="0" dirty="0" smtClean="0">
                <a:solidFill>
                  <a:schemeClr val="bg2">
                    <a:lumMod val="75000"/>
                  </a:schemeClr>
                </a:solidFill>
              </a:rPr>
              <a:t>collects </a:t>
            </a:r>
            <a:r>
              <a:rPr lang="en-US" sz="1400" b="1" kern="0" dirty="0">
                <a:solidFill>
                  <a:schemeClr val="bg2">
                    <a:lumMod val="75000"/>
                  </a:schemeClr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09FAD4-C44C-C741-8120-6054DF3A21FD}"/>
              </a:ext>
            </a:extLst>
          </p:cNvPr>
          <p:cNvSpPr/>
          <p:nvPr/>
        </p:nvSpPr>
        <p:spPr>
          <a:xfrm>
            <a:off x="9245065" y="3153934"/>
            <a:ext cx="1516400" cy="1333422"/>
          </a:xfrm>
          <a:prstGeom prst="rect">
            <a:avLst/>
          </a:prstGeom>
          <a:solidFill>
            <a:srgbClr val="FCC430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2E35BC-A03A-364A-B041-7D9E7ED1A258}"/>
              </a:ext>
            </a:extLst>
          </p:cNvPr>
          <p:cNvGrpSpPr/>
          <p:nvPr/>
        </p:nvGrpSpPr>
        <p:grpSpPr>
          <a:xfrm>
            <a:off x="10144095" y="3682741"/>
            <a:ext cx="617370" cy="692284"/>
            <a:chOff x="11591019" y="-3657965"/>
            <a:chExt cx="4567239" cy="5229226"/>
          </a:xfrm>
        </p:grpSpPr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18AF776F-A096-4845-AA91-D4A27821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rgbClr val="FCC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72">
              <a:extLst>
                <a:ext uri="{FF2B5EF4-FFF2-40B4-BE49-F238E27FC236}">
                  <a16:creationId xmlns:a16="http://schemas.microsoft.com/office/drawing/2014/main" id="{28CC6703-323A-194D-92E3-12B8FC43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73">
              <a:extLst>
                <a:ext uri="{FF2B5EF4-FFF2-40B4-BE49-F238E27FC236}">
                  <a16:creationId xmlns:a16="http://schemas.microsoft.com/office/drawing/2014/main" id="{35B0BDD8-E01A-954A-A725-8AAC4B90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74">
              <a:extLst>
                <a:ext uri="{FF2B5EF4-FFF2-40B4-BE49-F238E27FC236}">
                  <a16:creationId xmlns:a16="http://schemas.microsoft.com/office/drawing/2014/main" id="{431F7BF6-748C-E34C-A821-1904522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5">
              <a:extLst>
                <a:ext uri="{FF2B5EF4-FFF2-40B4-BE49-F238E27FC236}">
                  <a16:creationId xmlns:a16="http://schemas.microsoft.com/office/drawing/2014/main" id="{5FA60833-1BB9-EA42-95FB-FFE27855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76">
              <a:extLst>
                <a:ext uri="{FF2B5EF4-FFF2-40B4-BE49-F238E27FC236}">
                  <a16:creationId xmlns:a16="http://schemas.microsoft.com/office/drawing/2014/main" id="{470EFF1F-AEFF-4048-9063-5E42ED68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7">
              <a:extLst>
                <a:ext uri="{FF2B5EF4-FFF2-40B4-BE49-F238E27FC236}">
                  <a16:creationId xmlns:a16="http://schemas.microsoft.com/office/drawing/2014/main" id="{39B060CE-EB53-C148-99D5-F3422FEC8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307" y="-3657965"/>
              <a:ext cx="219075" cy="587375"/>
            </a:xfrm>
            <a:custGeom>
              <a:avLst/>
              <a:gdLst>
                <a:gd name="T0" fmla="*/ 125 w 250"/>
                <a:gd name="T1" fmla="*/ 0 h 675"/>
                <a:gd name="T2" fmla="*/ 0 w 250"/>
                <a:gd name="T3" fmla="*/ 125 h 675"/>
                <a:gd name="T4" fmla="*/ 0 w 250"/>
                <a:gd name="T5" fmla="*/ 550 h 675"/>
                <a:gd name="T6" fmla="*/ 125 w 250"/>
                <a:gd name="T7" fmla="*/ 675 h 675"/>
                <a:gd name="T8" fmla="*/ 250 w 250"/>
                <a:gd name="T9" fmla="*/ 550 h 675"/>
                <a:gd name="T10" fmla="*/ 250 w 250"/>
                <a:gd name="T11" fmla="*/ 125 h 675"/>
                <a:gd name="T12" fmla="*/ 125 w 250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75">
                  <a:moveTo>
                    <a:pt x="125" y="0"/>
                  </a:moveTo>
                  <a:cubicBezTo>
                    <a:pt x="63" y="0"/>
                    <a:pt x="0" y="50"/>
                    <a:pt x="0" y="12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613"/>
                    <a:pt x="50" y="675"/>
                    <a:pt x="125" y="675"/>
                  </a:cubicBezTo>
                  <a:cubicBezTo>
                    <a:pt x="200" y="675"/>
                    <a:pt x="250" y="625"/>
                    <a:pt x="250" y="550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50"/>
                    <a:pt x="188" y="0"/>
                    <a:pt x="125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01487341-F9BD-534F-9753-6BFE3E2AA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3038840"/>
              <a:ext cx="503238" cy="501650"/>
            </a:xfrm>
            <a:custGeom>
              <a:avLst/>
              <a:gdLst>
                <a:gd name="T0" fmla="*/ 225 w 575"/>
                <a:gd name="T1" fmla="*/ 51 h 575"/>
                <a:gd name="T2" fmla="*/ 50 w 575"/>
                <a:gd name="T3" fmla="*/ 51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1 h 575"/>
                <a:gd name="T12" fmla="*/ 225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1"/>
                  </a:moveTo>
                  <a:cubicBezTo>
                    <a:pt x="175" y="0"/>
                    <a:pt x="100" y="0"/>
                    <a:pt x="50" y="51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1"/>
                  </a:cubicBezTo>
                  <a:lnTo>
                    <a:pt x="225" y="51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22D1214D-704B-584E-8E98-B49329C5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019" y="-1491027"/>
              <a:ext cx="590550" cy="219075"/>
            </a:xfrm>
            <a:custGeom>
              <a:avLst/>
              <a:gdLst>
                <a:gd name="T0" fmla="*/ 551 w 676"/>
                <a:gd name="T1" fmla="*/ 0 h 251"/>
                <a:gd name="T2" fmla="*/ 125 w 676"/>
                <a:gd name="T3" fmla="*/ 0 h 251"/>
                <a:gd name="T4" fmla="*/ 0 w 676"/>
                <a:gd name="T5" fmla="*/ 126 h 251"/>
                <a:gd name="T6" fmla="*/ 0 w 676"/>
                <a:gd name="T7" fmla="*/ 126 h 251"/>
                <a:gd name="T8" fmla="*/ 125 w 676"/>
                <a:gd name="T9" fmla="*/ 251 h 251"/>
                <a:gd name="T10" fmla="*/ 551 w 676"/>
                <a:gd name="T11" fmla="*/ 251 h 251"/>
                <a:gd name="T12" fmla="*/ 676 w 676"/>
                <a:gd name="T13" fmla="*/ 126 h 251"/>
                <a:gd name="T14" fmla="*/ 676 w 676"/>
                <a:gd name="T15" fmla="*/ 126 h 251"/>
                <a:gd name="T16" fmla="*/ 551 w 67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51">
                  <a:moveTo>
                    <a:pt x="551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613" y="251"/>
                    <a:pt x="676" y="201"/>
                    <a:pt x="676" y="126"/>
                  </a:cubicBezTo>
                  <a:cubicBezTo>
                    <a:pt x="676" y="126"/>
                    <a:pt x="676" y="126"/>
                    <a:pt x="676" y="126"/>
                  </a:cubicBezTo>
                  <a:cubicBezTo>
                    <a:pt x="676" y="63"/>
                    <a:pt x="613" y="0"/>
                    <a:pt x="551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80">
              <a:extLst>
                <a:ext uri="{FF2B5EF4-FFF2-40B4-BE49-F238E27FC236}">
                  <a16:creationId xmlns:a16="http://schemas.microsoft.com/office/drawing/2014/main" id="{21CC6535-9D4D-C543-AFBB-C9FD1A4C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227377"/>
              <a:ext cx="503238" cy="501650"/>
            </a:xfrm>
            <a:custGeom>
              <a:avLst/>
              <a:gdLst>
                <a:gd name="T0" fmla="*/ 350 w 575"/>
                <a:gd name="T1" fmla="*/ 50 h 575"/>
                <a:gd name="T2" fmla="*/ 50 w 575"/>
                <a:gd name="T3" fmla="*/ 350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0 h 575"/>
                <a:gd name="T12" fmla="*/ 350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0"/>
                  </a:moveTo>
                  <a:cubicBezTo>
                    <a:pt x="50" y="350"/>
                    <a:pt x="50" y="350"/>
                    <a:pt x="50" y="350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0"/>
                  </a:cubicBezTo>
                  <a:cubicBezTo>
                    <a:pt x="475" y="1"/>
                    <a:pt x="400" y="0"/>
                    <a:pt x="350" y="5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81">
              <a:extLst>
                <a:ext uri="{FF2B5EF4-FFF2-40B4-BE49-F238E27FC236}">
                  <a16:creationId xmlns:a16="http://schemas.microsoft.com/office/drawing/2014/main" id="{0D734CDD-3E68-9945-9E9F-D0317878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227377"/>
              <a:ext cx="501650" cy="501650"/>
            </a:xfrm>
            <a:custGeom>
              <a:avLst/>
              <a:gdLst>
                <a:gd name="T0" fmla="*/ 225 w 575"/>
                <a:gd name="T1" fmla="*/ 50 h 575"/>
                <a:gd name="T2" fmla="*/ 50 w 575"/>
                <a:gd name="T3" fmla="*/ 50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0 h 575"/>
                <a:gd name="T12" fmla="*/ 225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0"/>
                  </a:moveTo>
                  <a:cubicBezTo>
                    <a:pt x="175" y="0"/>
                    <a:pt x="100" y="0"/>
                    <a:pt x="50" y="50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0"/>
                  </a:cubicBezTo>
                  <a:lnTo>
                    <a:pt x="225" y="50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82">
              <a:extLst>
                <a:ext uri="{FF2B5EF4-FFF2-40B4-BE49-F238E27FC236}">
                  <a16:creationId xmlns:a16="http://schemas.microsoft.com/office/drawing/2014/main" id="{CDDF099A-E206-944E-B5C0-A190FF9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708" y="-1491027"/>
              <a:ext cx="590550" cy="219075"/>
            </a:xfrm>
            <a:custGeom>
              <a:avLst/>
              <a:gdLst>
                <a:gd name="T0" fmla="*/ 550 w 675"/>
                <a:gd name="T1" fmla="*/ 0 h 251"/>
                <a:gd name="T2" fmla="*/ 125 w 675"/>
                <a:gd name="T3" fmla="*/ 0 h 251"/>
                <a:gd name="T4" fmla="*/ 0 w 675"/>
                <a:gd name="T5" fmla="*/ 126 h 251"/>
                <a:gd name="T6" fmla="*/ 0 w 675"/>
                <a:gd name="T7" fmla="*/ 126 h 251"/>
                <a:gd name="T8" fmla="*/ 125 w 675"/>
                <a:gd name="T9" fmla="*/ 251 h 251"/>
                <a:gd name="T10" fmla="*/ 550 w 675"/>
                <a:gd name="T11" fmla="*/ 251 h 251"/>
                <a:gd name="T12" fmla="*/ 675 w 675"/>
                <a:gd name="T13" fmla="*/ 126 h 251"/>
                <a:gd name="T14" fmla="*/ 675 w 675"/>
                <a:gd name="T15" fmla="*/ 126 h 251"/>
                <a:gd name="T16" fmla="*/ 550 w 67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5" h="251">
                  <a:moveTo>
                    <a:pt x="55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612" y="251"/>
                    <a:pt x="675" y="201"/>
                    <a:pt x="675" y="126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675" y="6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83">
              <a:extLst>
                <a:ext uri="{FF2B5EF4-FFF2-40B4-BE49-F238E27FC236}">
                  <a16:creationId xmlns:a16="http://schemas.microsoft.com/office/drawing/2014/main" id="{AF62BA50-B33E-DB48-8360-61F1F70E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3038840"/>
              <a:ext cx="501650" cy="501650"/>
            </a:xfrm>
            <a:custGeom>
              <a:avLst/>
              <a:gdLst>
                <a:gd name="T0" fmla="*/ 350 w 575"/>
                <a:gd name="T1" fmla="*/ 51 h 575"/>
                <a:gd name="T2" fmla="*/ 50 w 575"/>
                <a:gd name="T3" fmla="*/ 351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1 h 575"/>
                <a:gd name="T12" fmla="*/ 350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1"/>
                  </a:moveTo>
                  <a:cubicBezTo>
                    <a:pt x="50" y="351"/>
                    <a:pt x="50" y="351"/>
                    <a:pt x="50" y="351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1"/>
                  </a:cubicBezTo>
                  <a:cubicBezTo>
                    <a:pt x="475" y="1"/>
                    <a:pt x="400" y="0"/>
                    <a:pt x="350" y="51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B92430-A38E-4342-969B-6E76A381B30B}"/>
              </a:ext>
            </a:extLst>
          </p:cNvPr>
          <p:cNvGrpSpPr/>
          <p:nvPr/>
        </p:nvGrpSpPr>
        <p:grpSpPr>
          <a:xfrm>
            <a:off x="6862815" y="3448130"/>
            <a:ext cx="717460" cy="858923"/>
            <a:chOff x="4158365" y="1201004"/>
            <a:chExt cx="2080063" cy="2490194"/>
          </a:xfrm>
        </p:grpSpPr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7706FACF-1131-FF4E-A8B2-5085C0B4EBA7}"/>
                </a:ext>
              </a:extLst>
            </p:cNvPr>
            <p:cNvSpPr/>
            <p:nvPr/>
          </p:nvSpPr>
          <p:spPr>
            <a:xfrm>
              <a:off x="4158365" y="1201004"/>
              <a:ext cx="2080063" cy="2490194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75000"/>
              </a:sysClr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2732BFF-1E59-D544-87D4-3E228951DFDA}"/>
                </a:ext>
              </a:extLst>
            </p:cNvPr>
            <p:cNvSpPr/>
            <p:nvPr/>
          </p:nvSpPr>
          <p:spPr>
            <a:xfrm>
              <a:off x="4255771" y="133601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390C374-B525-7D42-96DA-1F6031EB2614}"/>
                </a:ext>
              </a:extLst>
            </p:cNvPr>
            <p:cNvSpPr/>
            <p:nvPr/>
          </p:nvSpPr>
          <p:spPr>
            <a:xfrm>
              <a:off x="5945658" y="1344832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9F58E9-4C13-6546-993A-8F3D98D5970C}"/>
                </a:ext>
              </a:extLst>
            </p:cNvPr>
            <p:cNvSpPr/>
            <p:nvPr/>
          </p:nvSpPr>
          <p:spPr>
            <a:xfrm>
              <a:off x="4255771" y="3420187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F6C296-CEF2-0E44-8FE6-A9E1FED91210}"/>
                </a:ext>
              </a:extLst>
            </p:cNvPr>
            <p:cNvSpPr/>
            <p:nvPr/>
          </p:nvSpPr>
          <p:spPr>
            <a:xfrm>
              <a:off x="5945658" y="3429000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15C0AEE1-0815-F142-B804-A568DEDC993C}"/>
                </a:ext>
              </a:extLst>
            </p:cNvPr>
            <p:cNvSpPr/>
            <p:nvPr/>
          </p:nvSpPr>
          <p:spPr>
            <a:xfrm>
              <a:off x="4933095" y="1798591"/>
              <a:ext cx="576000" cy="1269984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3D8EFA0E-717E-CC41-85E5-A1502C17AF93}"/>
                </a:ext>
              </a:extLst>
            </p:cNvPr>
            <p:cNvSpPr/>
            <p:nvPr/>
          </p:nvSpPr>
          <p:spPr>
            <a:xfrm rot="10800000" flipV="1">
              <a:off x="4935932" y="2359979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F66A3D43-059C-B84A-8391-7002709FABC7}"/>
                </a:ext>
              </a:extLst>
            </p:cNvPr>
            <p:cNvSpPr/>
            <p:nvPr/>
          </p:nvSpPr>
          <p:spPr>
            <a:xfrm rot="10800000">
              <a:off x="4935932" y="2708917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C26EC5D-9CDF-C944-B993-14FA38F19DBF}"/>
              </a:ext>
            </a:extLst>
          </p:cNvPr>
          <p:cNvGrpSpPr/>
          <p:nvPr/>
        </p:nvGrpSpPr>
        <p:grpSpPr>
          <a:xfrm>
            <a:off x="9415667" y="3346592"/>
            <a:ext cx="786577" cy="1091471"/>
            <a:chOff x="6777038" y="3725863"/>
            <a:chExt cx="974725" cy="1352550"/>
          </a:xfrm>
          <a:solidFill>
            <a:srgbClr val="92D050"/>
          </a:solidFill>
        </p:grpSpPr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C2FF644A-2FA1-F742-92AF-9DD45460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3B941D6F-E5CD-DA4A-90DC-CA6ED8F4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120261CF-E288-4B4D-A02A-9409A3F2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457FB4F-6B30-3747-9EB3-ECA07366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2E14D8EF-EF7F-6548-A7FD-C2FC414F2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A9BA2827-81D9-384D-9A50-C117FF9A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E4ADB2F7-B355-1441-B76A-3266EBCCC779}"/>
              </a:ext>
            </a:extLst>
          </p:cNvPr>
          <p:cNvSpPr/>
          <p:nvPr/>
        </p:nvSpPr>
        <p:spPr>
          <a:xfrm>
            <a:off x="8187854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EF0489-26DF-FF4E-9D1C-0F9A9259FEE4}"/>
              </a:ext>
            </a:extLst>
          </p:cNvPr>
          <p:cNvSpPr txBox="1"/>
          <p:nvPr/>
        </p:nvSpPr>
        <p:spPr>
          <a:xfrm>
            <a:off x="7850917" y="4379931"/>
            <a:ext cx="1376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switches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the light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E7F566-C0A2-D74A-AB33-28DA734F9568}"/>
              </a:ext>
            </a:extLst>
          </p:cNvPr>
          <p:cNvSpPr txBox="1"/>
          <p:nvPr/>
        </p:nvSpPr>
        <p:spPr>
          <a:xfrm>
            <a:off x="9069804" y="4720500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turns on and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brightens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area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4F46EC-73F0-3549-A1D7-14C199349D05}"/>
              </a:ext>
            </a:extLst>
          </p:cNvPr>
          <p:cNvSpPr txBox="1"/>
          <p:nvPr/>
        </p:nvSpPr>
        <p:spPr>
          <a:xfrm>
            <a:off x="7772331" y="3021516"/>
            <a:ext cx="1516400" cy="64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Control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230004-4013-0642-8738-6E594977CFB3}"/>
              </a:ext>
            </a:extLst>
          </p:cNvPr>
          <p:cNvSpPr txBox="1"/>
          <p:nvPr/>
        </p:nvSpPr>
        <p:spPr>
          <a:xfrm>
            <a:off x="6276233" y="4772921"/>
            <a:ext cx="184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the 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switch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3" name="Freeform 30">
            <a:extLst>
              <a:ext uri="{FF2B5EF4-FFF2-40B4-BE49-F238E27FC236}">
                <a16:creationId xmlns:a16="http://schemas.microsoft.com/office/drawing/2014/main" id="{EFE9ED87-7E30-664F-8151-51C6E7A51E6A}"/>
              </a:ext>
            </a:extLst>
          </p:cNvPr>
          <p:cNvSpPr>
            <a:spLocks/>
          </p:cNvSpPr>
          <p:nvPr/>
        </p:nvSpPr>
        <p:spPr bwMode="auto">
          <a:xfrm>
            <a:off x="6533709" y="144535"/>
            <a:ext cx="4821922" cy="1462783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4CC7181-BD48-BF44-823D-0027C5D706E6}"/>
              </a:ext>
            </a:extLst>
          </p:cNvPr>
          <p:cNvSpPr/>
          <p:nvPr/>
        </p:nvSpPr>
        <p:spPr>
          <a:xfrm>
            <a:off x="6625442" y="246045"/>
            <a:ext cx="3969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an </a:t>
            </a:r>
            <a:r>
              <a:rPr lang="de-DE" dirty="0" err="1"/>
              <a:t>actuator</a:t>
            </a:r>
            <a:r>
              <a:rPr lang="de-DE" dirty="0"/>
              <a:t> in MBP,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 smtClean="0"/>
              <a:t>device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T</a:t>
            </a:r>
            <a:r>
              <a:rPr lang="de-DE" dirty="0" err="1" smtClean="0"/>
              <a:t>hen</a:t>
            </a:r>
            <a:r>
              <a:rPr lang="de-DE" dirty="0" smtClean="0"/>
              <a:t>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43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– Control Operator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In the Main Navigation, select Operator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Press add new Operator</a:t>
            </a:r>
          </a:p>
          <a:p>
            <a:pPr marL="342900" indent="-342900">
              <a:buAutoNum type="arabicPeriod"/>
            </a:pPr>
            <a:r>
              <a:rPr lang="en-US" dirty="0"/>
              <a:t>Fill the required data: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Operator Name: Include the operator name in your environment, 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Unit Type: Choose the type XXXX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Operator scripts: Here goes the code </a:t>
            </a:r>
            <a:r>
              <a:rPr lang="en-US" dirty="0" smtClean="0"/>
              <a:t>to </a:t>
            </a:r>
            <a:r>
              <a:rPr lang="en-US" dirty="0"/>
              <a:t>be installed in our device. Select all files from the folder XXXX.  If you have </a:t>
            </a:r>
            <a:r>
              <a:rPr lang="en-US" dirty="0" smtClean="0"/>
              <a:t>curiosity, </a:t>
            </a:r>
            <a:r>
              <a:rPr lang="en-US" dirty="0"/>
              <a:t>you can open the files or also you can read a bit more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Parameters: XXXXX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6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1654295"/>
            <a:ext cx="727812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Step by Step - Actuator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In the Main Navigation, select Actuator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en-US" dirty="0"/>
              <a:t>Press add new Actuator</a:t>
            </a:r>
          </a:p>
          <a:p>
            <a:pPr marL="342900" indent="-342900">
              <a:buAutoNum type="arabicPeriod"/>
            </a:pPr>
            <a:r>
              <a:rPr lang="en-US" dirty="0"/>
              <a:t>Fill the required data: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Actuator Name: Include the sensor name in your environment, 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Actuator Type: The actuator type </a:t>
            </a:r>
            <a:r>
              <a:rPr lang="en-US" dirty="0" smtClean="0"/>
              <a:t>defines what type of action is performed, such as </a:t>
            </a:r>
            <a:r>
              <a:rPr lang="de-DE" dirty="0" err="1"/>
              <a:t>Buzzer</a:t>
            </a:r>
            <a:r>
              <a:rPr lang="de-DE" dirty="0"/>
              <a:t>, Speaker, Switch, etc. </a:t>
            </a:r>
            <a:r>
              <a:rPr lang="en-US" dirty="0"/>
              <a:t>Choose the type XXXX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Select control operator: Choose  the operator you want to connect. XXXXX.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Select a device: Choose the device you want to connect to the operator. XXXX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76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21C2EE-4BA4-4847-AF84-051F0AD05DE5}"/>
              </a:ext>
            </a:extLst>
          </p:cNvPr>
          <p:cNvSpPr/>
          <p:nvPr/>
        </p:nvSpPr>
        <p:spPr>
          <a:xfrm>
            <a:off x="3833826" y="2297038"/>
            <a:ext cx="727812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Now you need to check if the </a:t>
            </a:r>
            <a:r>
              <a:rPr lang="en-US" sz="2000" dirty="0" smtClean="0"/>
              <a:t>actuator </a:t>
            </a:r>
            <a:r>
              <a:rPr lang="en-US" sz="2000" dirty="0"/>
              <a:t>registration is working. 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The State from </a:t>
            </a:r>
            <a:r>
              <a:rPr lang="en-US" dirty="0" smtClean="0"/>
              <a:t>actuator XXX </a:t>
            </a:r>
            <a:r>
              <a:rPr lang="en-US" dirty="0"/>
              <a:t>needs to be </a:t>
            </a:r>
            <a:r>
              <a:rPr lang="en-US" dirty="0" smtClean="0"/>
              <a:t>“</a:t>
            </a:r>
            <a:r>
              <a:rPr lang="en-US" b="1" dirty="0" smtClean="0"/>
              <a:t>Ready</a:t>
            </a:r>
            <a:r>
              <a:rPr lang="en-US" dirty="0" smtClean="0"/>
              <a:t>“, </a:t>
            </a:r>
            <a:r>
              <a:rPr lang="en-US" dirty="0"/>
              <a:t>which means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Actuator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want to know more about States, or more technical details, you can always check our </a:t>
            </a:r>
            <a:r>
              <a:rPr lang="en-US" dirty="0">
                <a:hlinkClick r:id="rId4"/>
              </a:rPr>
              <a:t>Wiki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8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Great, now you are </a:t>
            </a:r>
            <a:r>
              <a:rPr lang="en-US" sz="2000" dirty="0" smtClean="0"/>
              <a:t>3 </a:t>
            </a:r>
            <a:r>
              <a:rPr lang="en-US" sz="2000" dirty="0"/>
              <a:t>tasks </a:t>
            </a:r>
            <a:r>
              <a:rPr lang="en-US" sz="2000" dirty="0" smtClean="0"/>
              <a:t>away from becoming an </a:t>
            </a:r>
            <a:r>
              <a:rPr lang="en-US" sz="2000" dirty="0"/>
              <a:t>Advanced IoT Expert!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receive </a:t>
            </a:r>
            <a:r>
              <a:rPr lang="en-US" sz="1600" b="1" u="sng" dirty="0" smtClean="0">
                <a:solidFill>
                  <a:schemeClr val="tx1"/>
                </a:solidFill>
              </a:rPr>
              <a:t>400 bars for finishing </a:t>
            </a:r>
            <a:r>
              <a:rPr lang="en-US" sz="1600" b="1" u="sng" dirty="0">
                <a:solidFill>
                  <a:schemeClr val="tx1"/>
                </a:solidFill>
              </a:rPr>
              <a:t>Task 3.1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Widescreen</PresentationFormat>
  <Paragraphs>72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asst</cp:lastModifiedBy>
  <cp:revision>402</cp:revision>
  <cp:lastPrinted>2019-07-06T17:59:28Z</cp:lastPrinted>
  <dcterms:created xsi:type="dcterms:W3CDTF">2019-04-28T13:25:14Z</dcterms:created>
  <dcterms:modified xsi:type="dcterms:W3CDTF">2021-01-23T20:02:27Z</dcterms:modified>
</cp:coreProperties>
</file>