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4" r:id="rId2"/>
    <p:sldId id="415" r:id="rId3"/>
    <p:sldId id="426" r:id="rId4"/>
    <p:sldId id="425" r:id="rId5"/>
    <p:sldId id="424" r:id="rId6"/>
    <p:sldId id="427" r:id="rId7"/>
    <p:sldId id="428" r:id="rId8"/>
    <p:sldId id="403" r:id="rId9"/>
    <p:sldId id="40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3"/>
    <p:restoredTop sz="95109"/>
  </p:normalViewPr>
  <p:slideViewPr>
    <p:cSldViewPr snapToGrid="0" snapToObjects="1">
      <p:cViewPr varScale="1">
        <p:scale>
          <a:sx n="107" d="100"/>
          <a:sy n="107" d="100"/>
        </p:scale>
        <p:origin x="8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66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8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7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6E4A011-09B8-D540-A6E3-6E117270DADF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F8EDB-718A-B344-90F9-07AEF94D8492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4EE22-2105-6143-B796-FE00FAB7E2F9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schemeClr val="bg2">
                    <a:lumMod val="75000"/>
                  </a:schemeClr>
                </a:solidFill>
              </a:rPr>
              <a:t>Device </a:t>
            </a:r>
            <a:r>
              <a:rPr lang="en-US" sz="1400" b="1" u="sng" kern="0" dirty="0" smtClean="0">
                <a:solidFill>
                  <a:schemeClr val="bg2">
                    <a:lumMod val="75000"/>
                  </a:schemeClr>
                </a:solidFill>
              </a:rPr>
              <a:t>collects </a:t>
            </a:r>
            <a:r>
              <a:rPr lang="en-US" sz="1400" b="1" kern="0" dirty="0">
                <a:solidFill>
                  <a:schemeClr val="bg2">
                    <a:lumMod val="75000"/>
                  </a:schemeClr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09FAD4-C44C-C741-8120-6054DF3A21FD}"/>
              </a:ext>
            </a:extLst>
          </p:cNvPr>
          <p:cNvSpPr/>
          <p:nvPr/>
        </p:nvSpPr>
        <p:spPr>
          <a:xfrm>
            <a:off x="9245065" y="3153934"/>
            <a:ext cx="1516400" cy="1333422"/>
          </a:xfrm>
          <a:prstGeom prst="rect">
            <a:avLst/>
          </a:prstGeom>
          <a:solidFill>
            <a:srgbClr val="FCC430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2E35BC-A03A-364A-B041-7D9E7ED1A258}"/>
              </a:ext>
            </a:extLst>
          </p:cNvPr>
          <p:cNvGrpSpPr/>
          <p:nvPr/>
        </p:nvGrpSpPr>
        <p:grpSpPr>
          <a:xfrm>
            <a:off x="10144095" y="3682741"/>
            <a:ext cx="617370" cy="692284"/>
            <a:chOff x="11591019" y="-3657965"/>
            <a:chExt cx="4567239" cy="5229226"/>
          </a:xfrm>
        </p:grpSpPr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8AF776F-A096-4845-AA91-D4A27821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28CC6703-323A-194D-92E3-12B8FC43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35B0BDD8-E01A-954A-A725-8AAC4B90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431F7BF6-748C-E34C-A821-1904522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5FA60833-1BB9-EA42-95FB-FFE27855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470EFF1F-AEFF-4048-9063-5E42ED68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39B060CE-EB53-C148-99D5-F3422FEC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01487341-F9BD-534F-9753-6BFE3E2A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22D1214D-704B-584E-8E98-B49329C5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21CC6535-9D4D-C543-AFBB-C9FD1A4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81">
              <a:extLst>
                <a:ext uri="{FF2B5EF4-FFF2-40B4-BE49-F238E27FC236}">
                  <a16:creationId xmlns:a16="http://schemas.microsoft.com/office/drawing/2014/main" id="{0D734CDD-3E68-9945-9E9F-D0317878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82">
              <a:extLst>
                <a:ext uri="{FF2B5EF4-FFF2-40B4-BE49-F238E27FC236}">
                  <a16:creationId xmlns:a16="http://schemas.microsoft.com/office/drawing/2014/main" id="{CDDF099A-E206-944E-B5C0-A190FF9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83">
              <a:extLst>
                <a:ext uri="{FF2B5EF4-FFF2-40B4-BE49-F238E27FC236}">
                  <a16:creationId xmlns:a16="http://schemas.microsoft.com/office/drawing/2014/main" id="{AF62BA50-B33E-DB48-8360-61F1F70E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B92430-A38E-4342-969B-6E76A381B30B}"/>
              </a:ext>
            </a:extLst>
          </p:cNvPr>
          <p:cNvGrpSpPr/>
          <p:nvPr/>
        </p:nvGrpSpPr>
        <p:grpSpPr>
          <a:xfrm>
            <a:off x="6862815" y="3448130"/>
            <a:ext cx="717460" cy="858923"/>
            <a:chOff x="4158365" y="1201004"/>
            <a:chExt cx="2080063" cy="2490194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706FACF-1131-FF4E-A8B2-5085C0B4EBA7}"/>
                </a:ext>
              </a:extLst>
            </p:cNvPr>
            <p:cNvSpPr/>
            <p:nvPr/>
          </p:nvSpPr>
          <p:spPr>
            <a:xfrm>
              <a:off x="4158365" y="1201004"/>
              <a:ext cx="2080063" cy="2490194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75000"/>
              </a:sysClr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2732BFF-1E59-D544-87D4-3E228951DFDA}"/>
                </a:ext>
              </a:extLst>
            </p:cNvPr>
            <p:cNvSpPr/>
            <p:nvPr/>
          </p:nvSpPr>
          <p:spPr>
            <a:xfrm>
              <a:off x="4255771" y="133601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390C374-B525-7D42-96DA-1F6031EB2614}"/>
                </a:ext>
              </a:extLst>
            </p:cNvPr>
            <p:cNvSpPr/>
            <p:nvPr/>
          </p:nvSpPr>
          <p:spPr>
            <a:xfrm>
              <a:off x="5945658" y="134483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9F58E9-4C13-6546-993A-8F3D98D5970C}"/>
                </a:ext>
              </a:extLst>
            </p:cNvPr>
            <p:cNvSpPr/>
            <p:nvPr/>
          </p:nvSpPr>
          <p:spPr>
            <a:xfrm>
              <a:off x="4255771" y="3420187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F6C296-CEF2-0E44-8FE6-A9E1FED91210}"/>
                </a:ext>
              </a:extLst>
            </p:cNvPr>
            <p:cNvSpPr/>
            <p:nvPr/>
          </p:nvSpPr>
          <p:spPr>
            <a:xfrm>
              <a:off x="5945658" y="3429000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15C0AEE1-0815-F142-B804-A568DEDC993C}"/>
                </a:ext>
              </a:extLst>
            </p:cNvPr>
            <p:cNvSpPr/>
            <p:nvPr/>
          </p:nvSpPr>
          <p:spPr>
            <a:xfrm>
              <a:off x="4933095" y="1798591"/>
              <a:ext cx="576000" cy="1269984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3D8EFA0E-717E-CC41-85E5-A1502C17AF93}"/>
                </a:ext>
              </a:extLst>
            </p:cNvPr>
            <p:cNvSpPr/>
            <p:nvPr/>
          </p:nvSpPr>
          <p:spPr>
            <a:xfrm rot="10800000" flipV="1">
              <a:off x="4935932" y="2359979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F66A3D43-059C-B84A-8391-7002709FABC7}"/>
                </a:ext>
              </a:extLst>
            </p:cNvPr>
            <p:cNvSpPr/>
            <p:nvPr/>
          </p:nvSpPr>
          <p:spPr>
            <a:xfrm rot="10800000">
              <a:off x="4935932" y="2708917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26EC5D-9CDF-C944-B993-14FA38F19DBF}"/>
              </a:ext>
            </a:extLst>
          </p:cNvPr>
          <p:cNvGrpSpPr/>
          <p:nvPr/>
        </p:nvGrpSpPr>
        <p:grpSpPr>
          <a:xfrm>
            <a:off x="9415667" y="3346592"/>
            <a:ext cx="786577" cy="1091471"/>
            <a:chOff x="6777038" y="3725863"/>
            <a:chExt cx="974725" cy="1352550"/>
          </a:xfrm>
          <a:solidFill>
            <a:srgbClr val="92D050"/>
          </a:solidFill>
        </p:grpSpPr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C2FF644A-2FA1-F742-92AF-9DD45460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3B941D6F-E5CD-DA4A-90DC-CA6ED8F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120261CF-E288-4B4D-A02A-9409A3F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457FB4F-6B30-3747-9EB3-ECA07366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2E14D8EF-EF7F-6548-A7FD-C2FC414F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A9BA2827-81D9-384D-9A50-C117FF9A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E4ADB2F7-B355-1441-B76A-3266EBCCC779}"/>
              </a:ext>
            </a:extLst>
          </p:cNvPr>
          <p:cNvSpPr/>
          <p:nvPr/>
        </p:nvSpPr>
        <p:spPr>
          <a:xfrm>
            <a:off x="8187854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EF0489-26DF-FF4E-9D1C-0F9A9259FEE4}"/>
              </a:ext>
            </a:extLst>
          </p:cNvPr>
          <p:cNvSpPr txBox="1"/>
          <p:nvPr/>
        </p:nvSpPr>
        <p:spPr>
          <a:xfrm>
            <a:off x="7850917" y="4379931"/>
            <a:ext cx="137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switches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the light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E7F566-C0A2-D74A-AB33-28DA734F9568}"/>
              </a:ext>
            </a:extLst>
          </p:cNvPr>
          <p:cNvSpPr txBox="1"/>
          <p:nvPr/>
        </p:nvSpPr>
        <p:spPr>
          <a:xfrm>
            <a:off x="9069804" y="4720500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turns on and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brightens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area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4F46EC-73F0-3549-A1D7-14C199349D05}"/>
              </a:ext>
            </a:extLst>
          </p:cNvPr>
          <p:cNvSpPr txBox="1"/>
          <p:nvPr/>
        </p:nvSpPr>
        <p:spPr>
          <a:xfrm>
            <a:off x="7772331" y="3021516"/>
            <a:ext cx="1516400" cy="64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230004-4013-0642-8738-6E594977CFB3}"/>
              </a:ext>
            </a:extLst>
          </p:cNvPr>
          <p:cNvSpPr txBox="1"/>
          <p:nvPr/>
        </p:nvSpPr>
        <p:spPr>
          <a:xfrm>
            <a:off x="6276233" y="4772921"/>
            <a:ext cx="184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the 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switch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C29C50-F3A7-C745-B998-8FC17BC0F0E8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9" name="Freeform 30">
            <a:extLst>
              <a:ext uri="{FF2B5EF4-FFF2-40B4-BE49-F238E27FC236}">
                <a16:creationId xmlns:a16="http://schemas.microsoft.com/office/drawing/2014/main" id="{4C97D0EA-433A-EE45-BC69-F9DB1772A8C1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462783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02F2D5D-CE9B-8243-B2BA-4BF4E124F55F}"/>
              </a:ext>
            </a:extLst>
          </p:cNvPr>
          <p:cNvSpPr/>
          <p:nvPr/>
        </p:nvSpPr>
        <p:spPr>
          <a:xfrm>
            <a:off x="6665806" y="308995"/>
            <a:ext cx="3969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smtClean="0"/>
              <a:t>in MBP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43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MBP enables the simple realization of IoT applications, such as heating, ventilation, </a:t>
            </a:r>
            <a:r>
              <a:rPr lang="en-US" sz="2000" dirty="0" smtClean="0"/>
              <a:t>or air </a:t>
            </a:r>
            <a:r>
              <a:rPr lang="en-US" sz="2000" dirty="0"/>
              <a:t>conditioning (HVAC) systems, by allowing users to create rules for their IoT </a:t>
            </a:r>
            <a:r>
              <a:rPr lang="en-US" sz="2000" dirty="0" smtClean="0"/>
              <a:t>environments </a:t>
            </a:r>
            <a:r>
              <a:rPr lang="en-US" sz="2000" dirty="0"/>
              <a:t>in a straightforward and </a:t>
            </a:r>
            <a:r>
              <a:rPr lang="en-US" sz="2000" dirty="0" smtClean="0"/>
              <a:t>event-based </a:t>
            </a:r>
            <a:r>
              <a:rPr lang="en-US" sz="2000" dirty="0"/>
              <a:t>fashion. By defining rules, users are able to specify how to react to pre-defined events that might occur within their IoT environments.</a:t>
            </a:r>
          </a:p>
          <a:p>
            <a:endParaRPr lang="en-US" sz="2000" dirty="0"/>
          </a:p>
          <a:p>
            <a:r>
              <a:rPr lang="en-US" sz="2000" dirty="0"/>
              <a:t>Such rules can be defined on the graphical rule modeling tool of the MBP. The efficient and timely data processing </a:t>
            </a:r>
            <a:r>
              <a:rPr lang="en-US" sz="2000" dirty="0" smtClean="0"/>
              <a:t>is </a:t>
            </a:r>
            <a:r>
              <a:rPr lang="en-US" sz="2000" dirty="0"/>
              <a:t>assured through underlying complex event processing (CEP) technologies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61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6E4A011-09B8-D540-A6E3-6E117270DADF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F8EDB-718A-B344-90F9-07AEF94D8492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4EE22-2105-6143-B796-FE00FAB7E2F9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schemeClr val="bg2">
                    <a:lumMod val="75000"/>
                  </a:schemeClr>
                </a:solidFill>
              </a:rPr>
              <a:t>Device </a:t>
            </a:r>
            <a:r>
              <a:rPr lang="en-US" sz="1400" b="1" u="sng" kern="0" dirty="0" smtClean="0">
                <a:solidFill>
                  <a:schemeClr val="bg2">
                    <a:lumMod val="75000"/>
                  </a:schemeClr>
                </a:solidFill>
              </a:rPr>
              <a:t>collects </a:t>
            </a:r>
            <a:r>
              <a:rPr lang="en-US" sz="1400" b="1" kern="0" dirty="0">
                <a:solidFill>
                  <a:schemeClr val="bg2">
                    <a:lumMod val="75000"/>
                  </a:schemeClr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09FAD4-C44C-C741-8120-6054DF3A21FD}"/>
              </a:ext>
            </a:extLst>
          </p:cNvPr>
          <p:cNvSpPr/>
          <p:nvPr/>
        </p:nvSpPr>
        <p:spPr>
          <a:xfrm>
            <a:off x="9245065" y="3153934"/>
            <a:ext cx="1516400" cy="1333422"/>
          </a:xfrm>
          <a:prstGeom prst="rect">
            <a:avLst/>
          </a:prstGeom>
          <a:solidFill>
            <a:srgbClr val="FCC430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2E35BC-A03A-364A-B041-7D9E7ED1A258}"/>
              </a:ext>
            </a:extLst>
          </p:cNvPr>
          <p:cNvGrpSpPr/>
          <p:nvPr/>
        </p:nvGrpSpPr>
        <p:grpSpPr>
          <a:xfrm>
            <a:off x="10144095" y="3682741"/>
            <a:ext cx="617370" cy="692284"/>
            <a:chOff x="11591019" y="-3657965"/>
            <a:chExt cx="4567239" cy="5229226"/>
          </a:xfrm>
        </p:grpSpPr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8AF776F-A096-4845-AA91-D4A27821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28CC6703-323A-194D-92E3-12B8FC43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35B0BDD8-E01A-954A-A725-8AAC4B90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431F7BF6-748C-E34C-A821-1904522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5FA60833-1BB9-EA42-95FB-FFE27855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470EFF1F-AEFF-4048-9063-5E42ED68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39B060CE-EB53-C148-99D5-F3422FEC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01487341-F9BD-534F-9753-6BFE3E2A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22D1214D-704B-584E-8E98-B49329C5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21CC6535-9D4D-C543-AFBB-C9FD1A4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81">
              <a:extLst>
                <a:ext uri="{FF2B5EF4-FFF2-40B4-BE49-F238E27FC236}">
                  <a16:creationId xmlns:a16="http://schemas.microsoft.com/office/drawing/2014/main" id="{0D734CDD-3E68-9945-9E9F-D0317878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82">
              <a:extLst>
                <a:ext uri="{FF2B5EF4-FFF2-40B4-BE49-F238E27FC236}">
                  <a16:creationId xmlns:a16="http://schemas.microsoft.com/office/drawing/2014/main" id="{CDDF099A-E206-944E-B5C0-A190FF9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83">
              <a:extLst>
                <a:ext uri="{FF2B5EF4-FFF2-40B4-BE49-F238E27FC236}">
                  <a16:creationId xmlns:a16="http://schemas.microsoft.com/office/drawing/2014/main" id="{AF62BA50-B33E-DB48-8360-61F1F70E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B92430-A38E-4342-969B-6E76A381B30B}"/>
              </a:ext>
            </a:extLst>
          </p:cNvPr>
          <p:cNvGrpSpPr/>
          <p:nvPr/>
        </p:nvGrpSpPr>
        <p:grpSpPr>
          <a:xfrm>
            <a:off x="6862815" y="3448130"/>
            <a:ext cx="717460" cy="858923"/>
            <a:chOff x="4158365" y="1201004"/>
            <a:chExt cx="2080063" cy="2490194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706FACF-1131-FF4E-A8B2-5085C0B4EBA7}"/>
                </a:ext>
              </a:extLst>
            </p:cNvPr>
            <p:cNvSpPr/>
            <p:nvPr/>
          </p:nvSpPr>
          <p:spPr>
            <a:xfrm>
              <a:off x="4158365" y="1201004"/>
              <a:ext cx="2080063" cy="2490194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75000"/>
              </a:sysClr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2732BFF-1E59-D544-87D4-3E228951DFDA}"/>
                </a:ext>
              </a:extLst>
            </p:cNvPr>
            <p:cNvSpPr/>
            <p:nvPr/>
          </p:nvSpPr>
          <p:spPr>
            <a:xfrm>
              <a:off x="4255771" y="133601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390C374-B525-7D42-96DA-1F6031EB2614}"/>
                </a:ext>
              </a:extLst>
            </p:cNvPr>
            <p:cNvSpPr/>
            <p:nvPr/>
          </p:nvSpPr>
          <p:spPr>
            <a:xfrm>
              <a:off x="5945658" y="134483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9F58E9-4C13-6546-993A-8F3D98D5970C}"/>
                </a:ext>
              </a:extLst>
            </p:cNvPr>
            <p:cNvSpPr/>
            <p:nvPr/>
          </p:nvSpPr>
          <p:spPr>
            <a:xfrm>
              <a:off x="4255771" y="3420187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F6C296-CEF2-0E44-8FE6-A9E1FED91210}"/>
                </a:ext>
              </a:extLst>
            </p:cNvPr>
            <p:cNvSpPr/>
            <p:nvPr/>
          </p:nvSpPr>
          <p:spPr>
            <a:xfrm>
              <a:off x="5945658" y="3429000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15C0AEE1-0815-F142-B804-A568DEDC993C}"/>
                </a:ext>
              </a:extLst>
            </p:cNvPr>
            <p:cNvSpPr/>
            <p:nvPr/>
          </p:nvSpPr>
          <p:spPr>
            <a:xfrm>
              <a:off x="4933095" y="1798591"/>
              <a:ext cx="576000" cy="1269984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3D8EFA0E-717E-CC41-85E5-A1502C17AF93}"/>
                </a:ext>
              </a:extLst>
            </p:cNvPr>
            <p:cNvSpPr/>
            <p:nvPr/>
          </p:nvSpPr>
          <p:spPr>
            <a:xfrm rot="10800000" flipV="1">
              <a:off x="4935932" y="2359979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F66A3D43-059C-B84A-8391-7002709FABC7}"/>
                </a:ext>
              </a:extLst>
            </p:cNvPr>
            <p:cNvSpPr/>
            <p:nvPr/>
          </p:nvSpPr>
          <p:spPr>
            <a:xfrm rot="10800000">
              <a:off x="4935932" y="2708917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26EC5D-9CDF-C944-B993-14FA38F19DBF}"/>
              </a:ext>
            </a:extLst>
          </p:cNvPr>
          <p:cNvGrpSpPr/>
          <p:nvPr/>
        </p:nvGrpSpPr>
        <p:grpSpPr>
          <a:xfrm>
            <a:off x="9415667" y="3346592"/>
            <a:ext cx="786577" cy="1091471"/>
            <a:chOff x="6777038" y="3725863"/>
            <a:chExt cx="974725" cy="1352550"/>
          </a:xfrm>
          <a:solidFill>
            <a:srgbClr val="92D050"/>
          </a:solidFill>
        </p:grpSpPr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C2FF644A-2FA1-F742-92AF-9DD45460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3B941D6F-E5CD-DA4A-90DC-CA6ED8F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120261CF-E288-4B4D-A02A-9409A3F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457FB4F-6B30-3747-9EB3-ECA07366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2E14D8EF-EF7F-6548-A7FD-C2FC414F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A9BA2827-81D9-384D-9A50-C117FF9A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E4ADB2F7-B355-1441-B76A-3266EBCCC779}"/>
              </a:ext>
            </a:extLst>
          </p:cNvPr>
          <p:cNvSpPr/>
          <p:nvPr/>
        </p:nvSpPr>
        <p:spPr>
          <a:xfrm>
            <a:off x="8187854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EF0489-26DF-FF4E-9D1C-0F9A9259FEE4}"/>
              </a:ext>
            </a:extLst>
          </p:cNvPr>
          <p:cNvSpPr txBox="1"/>
          <p:nvPr/>
        </p:nvSpPr>
        <p:spPr>
          <a:xfrm>
            <a:off x="7850917" y="4379931"/>
            <a:ext cx="137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r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switches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on the light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E7F566-C0A2-D74A-AB33-28DA734F9568}"/>
              </a:ext>
            </a:extLst>
          </p:cNvPr>
          <p:cNvSpPr txBox="1"/>
          <p:nvPr/>
        </p:nvSpPr>
        <p:spPr>
          <a:xfrm>
            <a:off x="9069804" y="4720500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Light turns on and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brightens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the area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4F46EC-73F0-3549-A1D7-14C199349D05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Control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Operator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230004-4013-0642-8738-6E594977CFB3}"/>
              </a:ext>
            </a:extLst>
          </p:cNvPr>
          <p:cNvSpPr txBox="1"/>
          <p:nvPr/>
        </p:nvSpPr>
        <p:spPr>
          <a:xfrm>
            <a:off x="6276233" y="4772921"/>
            <a:ext cx="184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to the 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r switch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3" name="Freeform 30">
            <a:extLst>
              <a:ext uri="{FF2B5EF4-FFF2-40B4-BE49-F238E27FC236}">
                <a16:creationId xmlns:a16="http://schemas.microsoft.com/office/drawing/2014/main" id="{EFE9ED87-7E30-664F-8151-51C6E7A51E6A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462783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4CC7181-BD48-BF44-823D-0027C5D706E6}"/>
              </a:ext>
            </a:extLst>
          </p:cNvPr>
          <p:cNvSpPr/>
          <p:nvPr/>
        </p:nvSpPr>
        <p:spPr>
          <a:xfrm>
            <a:off x="6741585" y="346815"/>
            <a:ext cx="3969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dirty="0" smtClean="0"/>
              <a:t>rule has a so called</a:t>
            </a:r>
            <a:r>
              <a:rPr lang="en-US" dirty="0"/>
              <a:t> rule definition, </a:t>
            </a:r>
            <a:r>
              <a:rPr lang="en-US" dirty="0" smtClean="0"/>
              <a:t>which consists </a:t>
            </a:r>
            <a:r>
              <a:rPr lang="en-US" dirty="0"/>
              <a:t>of a rule condition and a set of rule actions.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C29C50-F3A7-C745-B998-8FC17BC0F0E8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9A8561D7-2299-2144-99C6-7431B9EBA8CD}"/>
              </a:ext>
            </a:extLst>
          </p:cNvPr>
          <p:cNvSpPr/>
          <p:nvPr/>
        </p:nvSpPr>
        <p:spPr>
          <a:xfrm>
            <a:off x="5624803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70BC691-5B88-8849-87E4-945AC04B2585}"/>
              </a:ext>
            </a:extLst>
          </p:cNvPr>
          <p:cNvSpPr txBox="1"/>
          <p:nvPr/>
        </p:nvSpPr>
        <p:spPr>
          <a:xfrm>
            <a:off x="5166862" y="4310948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MBP sends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Device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9894AB4-C93D-6941-A5A7-ABFAFC792006}"/>
              </a:ext>
            </a:extLst>
          </p:cNvPr>
          <p:cNvSpPr txBox="1"/>
          <p:nvPr/>
        </p:nvSpPr>
        <p:spPr>
          <a:xfrm>
            <a:off x="5191660" y="2987635"/>
            <a:ext cx="1516400" cy="30777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271313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1632" y="1179133"/>
            <a:ext cx="8350143" cy="5074654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 Rule Condition</a:t>
            </a:r>
          </a:p>
          <a:p>
            <a:endParaRPr lang="en-US" sz="2000" dirty="0"/>
          </a:p>
          <a:p>
            <a:r>
              <a:rPr lang="en-US" dirty="0"/>
              <a:t>Once you have registered at least a sensor, you can create a rule condition as </a:t>
            </a:r>
            <a:r>
              <a:rPr lang="en-US" dirty="0" smtClean="0"/>
              <a:t>follows: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 Main Navigation, select Rules &gt; Conditions, and press add a new rule condition.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 name and a description for the condition and press Next.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create the condition pattern, choose a data source (i.e</a:t>
            </a:r>
            <a:r>
              <a:rPr lang="en-US" dirty="0" smtClean="0"/>
              <a:t>. </a:t>
            </a:r>
            <a:r>
              <a:rPr lang="en-US" dirty="0"/>
              <a:t>a </a:t>
            </a:r>
            <a:r>
              <a:rPr lang="en-US" dirty="0" smtClean="0"/>
              <a:t>registered </a:t>
            </a:r>
            <a:r>
              <a:rPr lang="en-US" dirty="0"/>
              <a:t>sensor) from the drop-down option Sensors on the right. Drag the selected sensor and drop it on the indicated area.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box Conditions &amp; Aggregation choose Event and the available event event_0. Click on the </a:t>
            </a:r>
            <a:r>
              <a:rPr lang="en-US" dirty="0" smtClean="0"/>
              <a:t>”=“ sign </a:t>
            </a:r>
            <a:r>
              <a:rPr lang="en-US" dirty="0"/>
              <a:t>to change to the desired operator (e.g</a:t>
            </a:r>
            <a:r>
              <a:rPr lang="en-US" dirty="0" smtClean="0"/>
              <a:t>.</a:t>
            </a:r>
            <a:r>
              <a:rPr lang="en-US" dirty="0"/>
              <a:t> =,&gt;,&lt;). Finally, provide the value to be compared and press next.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this last step, the generated CEP query, which will be evaluated by the Esper CEP </a:t>
            </a:r>
            <a:r>
              <a:rPr lang="en-US" dirty="0" smtClean="0"/>
              <a:t>engine can be refined as </a:t>
            </a:r>
            <a:r>
              <a:rPr lang="en-US" dirty="0"/>
              <a:t>you wish. Press Finish.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 Rule Action</a:t>
            </a:r>
          </a:p>
          <a:p>
            <a:endParaRPr lang="en-US" sz="2000" dirty="0"/>
          </a:p>
          <a:p>
            <a:r>
              <a:rPr lang="en-US" dirty="0"/>
              <a:t>Once you have registered at least an actuator, you can create a rule action as </a:t>
            </a:r>
            <a:r>
              <a:rPr lang="en-US" dirty="0" smtClean="0"/>
              <a:t>follows: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 Main Navigation, select Rules &gt; Actions, and press add a new rule action.</a:t>
            </a:r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action type Actuator action, fill in the attributes and press Register.</a:t>
            </a:r>
          </a:p>
          <a:p>
            <a:pPr marL="342900" indent="-342900">
              <a:buAutoNum type="arabicPeriod"/>
            </a:pPr>
            <a:r>
              <a:rPr lang="en-US" dirty="0"/>
              <a:t>Test </a:t>
            </a:r>
            <a:r>
              <a:rPr lang="en-US" dirty="0" smtClean="0"/>
              <a:t>the action </a:t>
            </a:r>
            <a:r>
              <a:rPr lang="en-US" dirty="0"/>
              <a:t>by pressing Test Action button. This triggers the actuator by sending the following message to the actuator's topic:</a:t>
            </a:r>
          </a:p>
        </p:txBody>
      </p:sp>
    </p:spTree>
    <p:extLst>
      <p:ext uri="{BB962C8B-B14F-4D97-AF65-F5344CB8AC3E}">
        <p14:creationId xmlns:p14="http://schemas.microsoft.com/office/powerpoint/2010/main" val="90375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 Rule Definition</a:t>
            </a:r>
          </a:p>
          <a:p>
            <a:endParaRPr lang="en-US" sz="2000" dirty="0"/>
          </a:p>
          <a:p>
            <a:r>
              <a:rPr lang="en-US" dirty="0"/>
              <a:t>The rule definitions are created as </a:t>
            </a:r>
            <a:r>
              <a:rPr lang="en-US" dirty="0" smtClean="0"/>
              <a:t>follows: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 Main Navigation, select Rules &gt; Definitions, and press the '+' button to add a new rule action.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Fill </a:t>
            </a:r>
            <a:r>
              <a:rPr lang="en-US" dirty="0"/>
              <a:t>in the name of the condition, select the condition to be used and one or more actions that should be triggered once the condition evaluates to true. Multi-selection is possible in the drop-down menu.</a:t>
            </a:r>
          </a:p>
          <a:p>
            <a:pPr marL="342900" indent="-342900">
              <a:buAutoNum type="arabicPeriod"/>
            </a:pPr>
            <a:r>
              <a:rPr lang="en-US" dirty="0"/>
              <a:t>Activate the rule by toggling the Active button.</a:t>
            </a:r>
          </a:p>
          <a:p>
            <a:pPr marL="342900" indent="-342900">
              <a:buAutoNum type="arabicPeriod"/>
            </a:pPr>
            <a:r>
              <a:rPr lang="en-US" dirty="0"/>
              <a:t>Once a rule is triggered, the counter Runs is incremented.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Great, </a:t>
            </a:r>
            <a:r>
              <a:rPr lang="en-US" sz="2000" dirty="0" smtClean="0"/>
              <a:t>on the next </a:t>
            </a:r>
            <a:r>
              <a:rPr lang="en-US" sz="2000" dirty="0"/>
              <a:t>task we will run our IoT device! :D</a:t>
            </a:r>
          </a:p>
          <a:p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400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3.2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9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Widescreen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412</cp:revision>
  <cp:lastPrinted>2019-07-06T17:59:28Z</cp:lastPrinted>
  <dcterms:created xsi:type="dcterms:W3CDTF">2019-04-28T13:25:14Z</dcterms:created>
  <dcterms:modified xsi:type="dcterms:W3CDTF">2021-01-23T20:10:28Z</dcterms:modified>
</cp:coreProperties>
</file>