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79975" cy="42806938"/>
  <p:notesSz cx="7099300" cy="102346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80000"/>
    <a:srgbClr val="4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/>
    <p:restoredTop sz="94664"/>
  </p:normalViewPr>
  <p:slideViewPr>
    <p:cSldViewPr>
      <p:cViewPr>
        <p:scale>
          <a:sx n="40" d="100"/>
          <a:sy n="40" d="100"/>
        </p:scale>
        <p:origin x="20" y="-58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C65DBFC-BF23-4615-8D29-951E591F5512}" type="datetimeFigureOut">
              <a:rPr lang="nl-NL"/>
              <a:pPr>
                <a:defRPr/>
              </a:pPr>
              <a:t>12-11-2019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C21E8AA-3590-4C57-A0E4-727A51B67CD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1027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103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93925" y="-15362238"/>
            <a:ext cx="2709863" cy="360918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6900" cy="46021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/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3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39E68097-C96E-4D9B-8BFF-C2BBF63CC98E}" type="slidenum">
              <a:rPr lang="en-GB" altLang="nl-NL"/>
              <a:pPr>
                <a:defRPr/>
              </a:pPr>
              <a:t>‹#›</a:t>
            </a:fld>
            <a:endParaRPr lang="en-GB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FC6412-4DBB-4A9C-ABEF-6374D85C76FF}" type="slidenum">
              <a:rPr lang="en-GB" altLang="nl-NL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nl-NL" sz="1300">
              <a:latin typeface="Arial" panose="020B0604020202020204" pitchFamily="34" charset="0"/>
            </a:endParaRPr>
          </a:p>
        </p:txBody>
      </p:sp>
      <p:sp>
        <p:nvSpPr>
          <p:cNvPr id="409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D0BDEDE-7958-43E8-B238-C8C4DC116310}" type="slidenum">
              <a:rPr lang="en-GB" altLang="nl-N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nl-NL" sz="1300">
              <a:latin typeface="Arial" panose="020B0604020202020204" pitchFamily="34" charset="0"/>
            </a:endParaRPr>
          </a:p>
        </p:txBody>
      </p:sp>
      <p:sp>
        <p:nvSpPr>
          <p:cNvPr id="4100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3925" y="768350"/>
            <a:ext cx="2713038" cy="3836988"/>
          </a:xfrm>
          <a:solidFill>
            <a:srgbClr val="FFFFFF"/>
          </a:solidFill>
          <a:ln/>
        </p:spPr>
      </p:sp>
      <p:sp>
        <p:nvSpPr>
          <p:cNvPr id="410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19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nl-NL" altLang="nl-NL" sz="5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  <a:prstGeom prst="rect">
            <a:avLst/>
          </a:prstGeom>
        </p:spPr>
        <p:txBody>
          <a:bodyPr vert="horz"/>
          <a:lstStyle/>
          <a:p>
            <a:r>
              <a:rPr lang="nl-BE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4541838" y="24257000"/>
            <a:ext cx="21196300" cy="109394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/>
              <a:t>Klik om de titelstijl van het model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87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  <a:prstGeom prst="rect">
            <a:avLst/>
          </a:prstGeom>
        </p:spPr>
        <p:txBody>
          <a:bodyPr vert="horz"/>
          <a:lstStyle/>
          <a:p>
            <a:r>
              <a:rPr lang="nl-BE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14475" y="9988550"/>
            <a:ext cx="27251025" cy="28249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46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1962" cy="36523613"/>
          </a:xfrm>
          <a:prstGeom prst="rect">
            <a:avLst/>
          </a:prstGeom>
        </p:spPr>
        <p:txBody>
          <a:bodyPr vert="eaVert"/>
          <a:lstStyle/>
          <a:p>
            <a:r>
              <a:rPr lang="nl-BE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6663" cy="365236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42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  <a:prstGeom prst="rect">
            <a:avLst/>
          </a:prstGeom>
        </p:spPr>
        <p:txBody>
          <a:bodyPr vert="horz"/>
          <a:lstStyle/>
          <a:p>
            <a:r>
              <a:rPr lang="nl-BE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14475" y="9988550"/>
            <a:ext cx="27251025" cy="282495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156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1063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nl-BE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565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  <a:prstGeom prst="rect">
            <a:avLst/>
          </a:prstGeom>
        </p:spPr>
        <p:txBody>
          <a:bodyPr vert="horz"/>
          <a:lstStyle/>
          <a:p>
            <a:r>
              <a:rPr lang="nl-BE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14475" y="9988550"/>
            <a:ext cx="13549313" cy="282495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49312" cy="282495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96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nl-BE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25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7863" cy="246634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25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15381288" y="13574713"/>
            <a:ext cx="13384212" cy="246634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92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  <a:prstGeom prst="rect">
            <a:avLst/>
          </a:prstGeom>
        </p:spPr>
        <p:txBody>
          <a:bodyPr vert="horz"/>
          <a:lstStyle/>
          <a:p>
            <a:r>
              <a:rPr lang="nl-BE"/>
              <a:t>Titelstijl van model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05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nl-BE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3138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798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61132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69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nl-BE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41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935663" y="33502600"/>
            <a:ext cx="18167350" cy="5024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6181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9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9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9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92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0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2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5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21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7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21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7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21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87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21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87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21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87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21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87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36513"/>
            <a:ext cx="30279975" cy="428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8375" y="4164013"/>
            <a:ext cx="30243462" cy="32550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10429875" y="4164013"/>
            <a:ext cx="195135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grpSp>
        <p:nvGrpSpPr>
          <p:cNvPr id="3077" name="Group 66"/>
          <p:cNvGrpSpPr>
            <a:grpSpLocks/>
          </p:cNvGrpSpPr>
          <p:nvPr/>
        </p:nvGrpSpPr>
        <p:grpSpPr bwMode="auto">
          <a:xfrm>
            <a:off x="9708703" y="15952788"/>
            <a:ext cx="10183812" cy="8942387"/>
            <a:chOff x="495300" y="170688"/>
            <a:chExt cx="6608445" cy="6233160"/>
          </a:xfrm>
        </p:grpSpPr>
        <p:cxnSp>
          <p:nvCxnSpPr>
            <p:cNvPr id="3136" name="Straight Arrow Connector 67"/>
            <p:cNvCxnSpPr>
              <a:cxnSpLocks noChangeShapeType="1"/>
            </p:cNvCxnSpPr>
            <p:nvPr/>
          </p:nvCxnSpPr>
          <p:spPr bwMode="auto">
            <a:xfrm flipH="1" flipV="1">
              <a:off x="1764792" y="1984248"/>
              <a:ext cx="13335" cy="2862072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37" name="Straight Arrow Connector 68"/>
            <p:cNvCxnSpPr>
              <a:cxnSpLocks noChangeShapeType="1"/>
            </p:cNvCxnSpPr>
            <p:nvPr/>
          </p:nvCxnSpPr>
          <p:spPr bwMode="auto">
            <a:xfrm>
              <a:off x="1764792" y="4846320"/>
              <a:ext cx="3717829" cy="0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Isosceles Triangle 69"/>
            <p:cNvSpPr/>
            <p:nvPr/>
          </p:nvSpPr>
          <p:spPr>
            <a:xfrm>
              <a:off x="2286739" y="2112672"/>
              <a:ext cx="283293" cy="246760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2790486" y="2227752"/>
              <a:ext cx="283292" cy="247866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72" name="Isosceles Triangle 71"/>
            <p:cNvSpPr/>
            <p:nvPr/>
          </p:nvSpPr>
          <p:spPr>
            <a:xfrm>
              <a:off x="2396966" y="2475618"/>
              <a:ext cx="283292" cy="246760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cxnSp>
          <p:nvCxnSpPr>
            <p:cNvPr id="3141" name="Straight Connector 72"/>
            <p:cNvCxnSpPr>
              <a:cxnSpLocks noChangeShapeType="1"/>
            </p:cNvCxnSpPr>
            <p:nvPr/>
          </p:nvCxnSpPr>
          <p:spPr bwMode="auto">
            <a:xfrm flipH="1" flipV="1">
              <a:off x="1667542" y="1257300"/>
              <a:ext cx="618458" cy="970788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142" name="Picture 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" y="170688"/>
              <a:ext cx="2029968" cy="1014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Plus 74"/>
            <p:cNvSpPr/>
            <p:nvPr/>
          </p:nvSpPr>
          <p:spPr>
            <a:xfrm>
              <a:off x="2286739" y="3758102"/>
              <a:ext cx="283293" cy="302086"/>
            </a:xfrm>
            <a:prstGeom prst="mathPlus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76" name="Plus 75"/>
            <p:cNvSpPr/>
            <p:nvPr/>
          </p:nvSpPr>
          <p:spPr>
            <a:xfrm>
              <a:off x="2612269" y="3745930"/>
              <a:ext cx="283293" cy="302087"/>
            </a:xfrm>
            <a:prstGeom prst="mathPlus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77" name="Plus 76"/>
            <p:cNvSpPr/>
            <p:nvPr/>
          </p:nvSpPr>
          <p:spPr>
            <a:xfrm>
              <a:off x="2269227" y="4095598"/>
              <a:ext cx="284323" cy="302087"/>
            </a:xfrm>
            <a:prstGeom prst="mathPlus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78" name="Plus 77"/>
            <p:cNvSpPr/>
            <p:nvPr/>
          </p:nvSpPr>
          <p:spPr>
            <a:xfrm>
              <a:off x="2612269" y="4095598"/>
              <a:ext cx="283293" cy="302087"/>
            </a:xfrm>
            <a:prstGeom prst="mathPlus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79" name="Plus 78"/>
            <p:cNvSpPr/>
            <p:nvPr/>
          </p:nvSpPr>
          <p:spPr>
            <a:xfrm>
              <a:off x="2440233" y="4381086"/>
              <a:ext cx="284323" cy="302087"/>
            </a:xfrm>
            <a:prstGeom prst="mathPlus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cxnSp>
          <p:nvCxnSpPr>
            <p:cNvPr id="3148" name="Straight Connector 79"/>
            <p:cNvCxnSpPr>
              <a:cxnSpLocks noChangeShapeType="1"/>
            </p:cNvCxnSpPr>
            <p:nvPr/>
          </p:nvCxnSpPr>
          <p:spPr bwMode="auto">
            <a:xfrm flipH="1">
              <a:off x="2005012" y="4532376"/>
              <a:ext cx="391478" cy="563880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149" name="Picture 8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49" y="5160264"/>
              <a:ext cx="1739659" cy="1243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Multiply 81"/>
            <p:cNvSpPr/>
            <p:nvPr/>
          </p:nvSpPr>
          <p:spPr>
            <a:xfrm>
              <a:off x="4197678" y="2158040"/>
              <a:ext cx="437816" cy="402782"/>
            </a:xfrm>
            <a:prstGeom prst="mathMultiply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83" name="4-Point Star 82"/>
            <p:cNvSpPr/>
            <p:nvPr/>
          </p:nvSpPr>
          <p:spPr>
            <a:xfrm>
              <a:off x="4069938" y="3745930"/>
              <a:ext cx="346132" cy="338602"/>
            </a:xfrm>
            <a:prstGeom prst="star4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84" name="4-Point Star 83"/>
            <p:cNvSpPr/>
            <p:nvPr/>
          </p:nvSpPr>
          <p:spPr>
            <a:xfrm>
              <a:off x="4069938" y="4153138"/>
              <a:ext cx="346132" cy="338602"/>
            </a:xfrm>
            <a:prstGeom prst="star4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85" name="4-Point Star 84"/>
            <p:cNvSpPr/>
            <p:nvPr/>
          </p:nvSpPr>
          <p:spPr>
            <a:xfrm>
              <a:off x="4532478" y="4153138"/>
              <a:ext cx="347163" cy="338602"/>
            </a:xfrm>
            <a:prstGeom prst="star4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86" name="4-Point Star 85"/>
            <p:cNvSpPr/>
            <p:nvPr/>
          </p:nvSpPr>
          <p:spPr>
            <a:xfrm>
              <a:off x="4532478" y="3670685"/>
              <a:ext cx="347163" cy="337496"/>
            </a:xfrm>
            <a:prstGeom prst="star4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87" name="4-Point Star 86"/>
            <p:cNvSpPr/>
            <p:nvPr/>
          </p:nvSpPr>
          <p:spPr>
            <a:xfrm>
              <a:off x="5012530" y="4008181"/>
              <a:ext cx="348192" cy="338602"/>
            </a:xfrm>
            <a:prstGeom prst="star4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88" name="4-Point Star 87"/>
            <p:cNvSpPr/>
            <p:nvPr/>
          </p:nvSpPr>
          <p:spPr>
            <a:xfrm>
              <a:off x="4197678" y="3400689"/>
              <a:ext cx="346132" cy="337496"/>
            </a:xfrm>
            <a:prstGeom prst="star4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790486" y="2638280"/>
              <a:ext cx="283292" cy="245653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2612269" y="1865913"/>
              <a:ext cx="283293" cy="246759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sz="18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pic>
          <p:nvPicPr>
            <p:cNvPr id="3159" name="Picture 9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529" y="4999517"/>
              <a:ext cx="2490216" cy="1266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60" name="Straight Connector 91"/>
            <p:cNvCxnSpPr>
              <a:cxnSpLocks noChangeShapeType="1"/>
              <a:endCxn id="3159" idx="0"/>
            </p:cNvCxnSpPr>
            <p:nvPr/>
          </p:nvCxnSpPr>
          <p:spPr bwMode="auto">
            <a:xfrm>
              <a:off x="4995672" y="4491228"/>
              <a:ext cx="862965" cy="508289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161" name="Picture 9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21" y="304800"/>
              <a:ext cx="995110" cy="1761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62" name="Straight Connector 93"/>
            <p:cNvCxnSpPr>
              <a:cxnSpLocks noChangeShapeType="1"/>
            </p:cNvCxnSpPr>
            <p:nvPr/>
          </p:nvCxnSpPr>
          <p:spPr bwMode="auto">
            <a:xfrm flipV="1">
              <a:off x="4636008" y="1257300"/>
              <a:ext cx="1051560" cy="854964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63" name="Straight Arrow Connector 94"/>
            <p:cNvCxnSpPr>
              <a:cxnSpLocks noChangeShapeType="1"/>
            </p:cNvCxnSpPr>
            <p:nvPr/>
          </p:nvCxnSpPr>
          <p:spPr bwMode="auto">
            <a:xfrm flipV="1">
              <a:off x="2582799" y="4090416"/>
              <a:ext cx="2008251" cy="128016"/>
            </a:xfrm>
            <a:prstGeom prst="straightConnector1">
              <a:avLst/>
            </a:prstGeom>
            <a:noFill/>
            <a:ln w="6350" algn="ctr">
              <a:solidFill>
                <a:srgbClr val="C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64" name="Straight Arrow Connector 95"/>
            <p:cNvCxnSpPr>
              <a:cxnSpLocks noChangeShapeType="1"/>
            </p:cNvCxnSpPr>
            <p:nvPr/>
          </p:nvCxnSpPr>
          <p:spPr bwMode="auto">
            <a:xfrm flipH="1">
              <a:off x="2582800" y="2368296"/>
              <a:ext cx="137731" cy="1808989"/>
            </a:xfrm>
            <a:prstGeom prst="straightConnector1">
              <a:avLst/>
            </a:prstGeom>
            <a:noFill/>
            <a:ln w="6350" algn="ctr">
              <a:solidFill>
                <a:srgbClr val="C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65" name="Straight Arrow Connector 96"/>
            <p:cNvCxnSpPr>
              <a:cxnSpLocks noChangeShapeType="1"/>
            </p:cNvCxnSpPr>
            <p:nvPr/>
          </p:nvCxnSpPr>
          <p:spPr bwMode="auto">
            <a:xfrm>
              <a:off x="2734056" y="2350008"/>
              <a:ext cx="1901952" cy="1709928"/>
            </a:xfrm>
            <a:prstGeom prst="straightConnector1">
              <a:avLst/>
            </a:prstGeom>
            <a:noFill/>
            <a:ln w="6350" algn="ctr">
              <a:solidFill>
                <a:srgbClr val="C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TextBox 3"/>
          <p:cNvSpPr txBox="1"/>
          <p:nvPr/>
        </p:nvSpPr>
        <p:spPr>
          <a:xfrm>
            <a:off x="747985" y="4204641"/>
            <a:ext cx="130238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nl-BE" sz="10800" dirty="0">
                <a:solidFill>
                  <a:schemeClr val="accent6">
                    <a:lumMod val="50000"/>
                  </a:schemeClr>
                </a:solidFill>
              </a:rPr>
              <a:t>Bats </a:t>
            </a:r>
            <a:r>
              <a:rPr lang="nl-BE" sz="10800" dirty="0" err="1">
                <a:solidFill>
                  <a:schemeClr val="accent6">
                    <a:lumMod val="50000"/>
                  </a:schemeClr>
                </a:solidFill>
              </a:rPr>
              <a:t>Unmasked</a:t>
            </a:r>
            <a:endParaRPr lang="nl-BE" sz="10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893" y="5869229"/>
            <a:ext cx="1306195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Acoustic monitoring of bats with self-organizing maps</a:t>
            </a:r>
          </a:p>
        </p:txBody>
      </p:sp>
      <p:sp>
        <p:nvSpPr>
          <p:cNvPr id="3080" name="TextBox 64"/>
          <p:cNvSpPr txBox="1">
            <a:spLocks noChangeArrowheads="1"/>
          </p:cNvSpPr>
          <p:nvPr/>
        </p:nvSpPr>
        <p:spPr bwMode="auto">
          <a:xfrm>
            <a:off x="594371" y="7900168"/>
            <a:ext cx="82804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endParaRPr lang="en-US" altLang="nl-BE" dirty="0">
              <a:solidFill>
                <a:schemeClr val="tx1"/>
              </a:solidFill>
            </a:endParaRPr>
          </a:p>
          <a:p>
            <a:pPr algn="just"/>
            <a:endParaRPr lang="en-US" altLang="nl-BE" dirty="0">
              <a:solidFill>
                <a:schemeClr val="tx1"/>
              </a:solidFill>
            </a:endParaRPr>
          </a:p>
          <a:p>
            <a:pPr algn="just"/>
            <a:r>
              <a:rPr lang="en-US" altLang="nl-BE" sz="3200" b="1" dirty="0">
                <a:solidFill>
                  <a:schemeClr val="tx1"/>
                </a:solidFill>
              </a:rPr>
              <a:t>Bat monitoring challenges: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Not enough data. 20 % of species are ‘Data Deficient’ (IUCN)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Flying + nocturnal=&gt; not many techniques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Acoustic possible, but experts needed to label=&gt; expensive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Labeled data available only for common bats</a:t>
            </a:r>
          </a:p>
          <a:p>
            <a:pPr algn="just"/>
            <a:endParaRPr lang="en-US" altLang="nl-BE" sz="3200" dirty="0">
              <a:solidFill>
                <a:schemeClr val="tx1"/>
              </a:solidFill>
            </a:endParaRPr>
          </a:p>
          <a:p>
            <a:pPr algn="just"/>
            <a:r>
              <a:rPr lang="en-US" altLang="nl-BE" sz="3200" b="1" dirty="0">
                <a:solidFill>
                  <a:schemeClr val="tx1"/>
                </a:solidFill>
              </a:rPr>
              <a:t>Our research</a:t>
            </a:r>
            <a:r>
              <a:rPr lang="en-US" altLang="nl-BE" sz="3200" dirty="0">
                <a:solidFill>
                  <a:schemeClr val="tx1"/>
                </a:solidFill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Extrapolate: common</a:t>
            </a:r>
            <a:r>
              <a:rPr lang="en-US" altLang="nl-BE" sz="3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nl-BE" sz="3200" dirty="0">
                <a:solidFill>
                  <a:schemeClr val="tx1"/>
                </a:solidFill>
              </a:rPr>
              <a:t> rare species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Focus on differences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95819" y="7795793"/>
            <a:ext cx="467836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nl-BE" sz="4000" b="1" dirty="0">
                <a:solidFill>
                  <a:schemeClr val="accent6">
                    <a:lumMod val="50000"/>
                  </a:schemeClr>
                </a:solidFill>
              </a:rPr>
              <a:t>Intro</a:t>
            </a:r>
          </a:p>
        </p:txBody>
      </p:sp>
      <p:sp>
        <p:nvSpPr>
          <p:cNvPr id="3082" name="TextBox 97"/>
          <p:cNvSpPr txBox="1">
            <a:spLocks noChangeArrowheads="1"/>
          </p:cNvSpPr>
          <p:nvPr/>
        </p:nvSpPr>
        <p:spPr bwMode="auto">
          <a:xfrm>
            <a:off x="1110261" y="32810450"/>
            <a:ext cx="83153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No formal classification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Clear patterns emerged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Dominant feature: average frequency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Secondary feature: shape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Differences can be generalized to new species.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677022" y="32072708"/>
            <a:ext cx="46767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nl-BE" sz="4000" b="1" dirty="0" err="1">
                <a:solidFill>
                  <a:schemeClr val="accent6">
                    <a:lumMod val="50000"/>
                  </a:schemeClr>
                </a:solidFill>
              </a:rPr>
              <a:t>Conclusion</a:t>
            </a:r>
            <a:endParaRPr lang="nl-BE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387418" y="7254539"/>
            <a:ext cx="8678825" cy="795941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387417" y="31856416"/>
            <a:ext cx="10042457" cy="437602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3086" name="TextBox 99"/>
          <p:cNvSpPr txBox="1">
            <a:spLocks noChangeArrowheads="1"/>
          </p:cNvSpPr>
          <p:nvPr/>
        </p:nvSpPr>
        <p:spPr bwMode="auto">
          <a:xfrm>
            <a:off x="20086537" y="16794957"/>
            <a:ext cx="9297764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Normal problem: new sound</a:t>
            </a:r>
            <a:r>
              <a:rPr lang="en-US" altLang="nl-BE" sz="3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nl-BE" sz="3200" dirty="0">
                <a:solidFill>
                  <a:schemeClr val="tx1"/>
                </a:solidFill>
              </a:rPr>
              <a:t> check reference library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Problem: library is lacking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Solution: model differences instead.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Find features and give them appropriate weight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Expectation: differences can be extrapolated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Unknown species=&gt; far away from known species=&gt; easy to find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Technique: semi supervised</a:t>
            </a:r>
          </a:p>
          <a:p>
            <a:pPr marL="1200150" lvl="1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Supervised distance modelling</a:t>
            </a:r>
          </a:p>
          <a:p>
            <a:pPr marL="1200150" lvl="1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Unsupervised clustering with distance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665196" y="15858853"/>
            <a:ext cx="68572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nl-BE" sz="4000" b="1" dirty="0" err="1">
                <a:solidFill>
                  <a:schemeClr val="accent6">
                    <a:lumMod val="50000"/>
                  </a:schemeClr>
                </a:solidFill>
              </a:rPr>
              <a:t>Mapping</a:t>
            </a:r>
            <a:r>
              <a:rPr lang="nl-BE" sz="4000" b="1" dirty="0">
                <a:solidFill>
                  <a:schemeClr val="accent6">
                    <a:lumMod val="50000"/>
                  </a:schemeClr>
                </a:solidFill>
              </a:rPr>
              <a:t> bat sounds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568113" y="7878020"/>
            <a:ext cx="39973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nl-BE" sz="4000" b="1" dirty="0" err="1">
                <a:solidFill>
                  <a:schemeClr val="accent6">
                    <a:lumMod val="50000"/>
                  </a:schemeClr>
                </a:solidFill>
              </a:rPr>
              <a:t>Echolocation</a:t>
            </a:r>
            <a:endParaRPr lang="nl-BE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90" name="TextBox 105"/>
          <p:cNvSpPr txBox="1">
            <a:spLocks noChangeArrowheads="1"/>
          </p:cNvSpPr>
          <p:nvPr/>
        </p:nvSpPr>
        <p:spPr bwMode="auto">
          <a:xfrm>
            <a:off x="10100863" y="8925170"/>
            <a:ext cx="78867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Bats emit sounds, listen to echoes=&gt;map environment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Different bat= different sound =&gt; monitoring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Ultrasound=&gt; high freq. microphone (bat detector)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Sounds:</a:t>
            </a:r>
          </a:p>
          <a:p>
            <a:pPr marL="1200150" lvl="1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Played back (at slower speed)</a:t>
            </a:r>
          </a:p>
          <a:p>
            <a:pPr marL="1200150" lvl="1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Save on PC, convert to spectrogram and analyze</a:t>
            </a:r>
          </a:p>
        </p:txBody>
      </p:sp>
      <p:sp>
        <p:nvSpPr>
          <p:cNvPr id="118" name="Rounded Rectangle 117"/>
          <p:cNvSpPr/>
          <p:nvPr/>
        </p:nvSpPr>
        <p:spPr bwMode="auto">
          <a:xfrm>
            <a:off x="9406464" y="7237413"/>
            <a:ext cx="20279139" cy="797386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79016" y="25661082"/>
            <a:ext cx="46767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nl-BE" sz="4000" b="1" dirty="0">
                <a:solidFill>
                  <a:schemeClr val="accent6">
                    <a:lumMod val="50000"/>
                  </a:schemeClr>
                </a:solidFill>
              </a:rPr>
              <a:t>Important features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051546" y="15684630"/>
            <a:ext cx="636746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nl-BE" sz="4000" b="1" dirty="0" err="1">
                <a:solidFill>
                  <a:schemeClr val="accent6">
                    <a:lumMod val="50000"/>
                  </a:schemeClr>
                </a:solidFill>
              </a:rPr>
              <a:t>Why</a:t>
            </a:r>
            <a:r>
              <a:rPr lang="nl-BE" sz="4000" b="1" dirty="0">
                <a:solidFill>
                  <a:schemeClr val="accent6">
                    <a:lumMod val="50000"/>
                  </a:schemeClr>
                </a:solidFill>
              </a:rPr>
              <a:t> do bats matter?</a:t>
            </a:r>
          </a:p>
        </p:txBody>
      </p:sp>
      <p:sp>
        <p:nvSpPr>
          <p:cNvPr id="3095" name="TextBox 123"/>
          <p:cNvSpPr txBox="1">
            <a:spLocks noChangeArrowheads="1"/>
          </p:cNvSpPr>
          <p:nvPr/>
        </p:nvSpPr>
        <p:spPr bwMode="auto">
          <a:xfrm>
            <a:off x="849482" y="16680860"/>
            <a:ext cx="777557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Biodiversity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Predator of insects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Insects=&gt; crop damage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Without bats, pesticides needed=&gt; expensive and harmful to environment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American study (Boyles et al, 2011): 53 billion dollars per year in extra pesticides (in US)</a:t>
            </a:r>
          </a:p>
        </p:txBody>
      </p:sp>
      <p:pic>
        <p:nvPicPr>
          <p:cNvPr id="3101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9299" y="4398691"/>
            <a:ext cx="2238375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Rounded Rectangle 91"/>
          <p:cNvSpPr/>
          <p:nvPr/>
        </p:nvSpPr>
        <p:spPr bwMode="auto">
          <a:xfrm>
            <a:off x="387419" y="4279900"/>
            <a:ext cx="29298184" cy="2511425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nl-BE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104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900" y="7434263"/>
            <a:ext cx="4568825" cy="32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5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827" y="7641135"/>
            <a:ext cx="22415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6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073" y="7513119"/>
            <a:ext cx="1831851" cy="36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8" name="TextBox 97"/>
          <p:cNvSpPr txBox="1">
            <a:spLocks noChangeArrowheads="1"/>
          </p:cNvSpPr>
          <p:nvPr/>
        </p:nvSpPr>
        <p:spPr bwMode="auto">
          <a:xfrm>
            <a:off x="20252555" y="14674850"/>
            <a:ext cx="12811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nl-BE" sz="2800" b="1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109" name="TextBox 97"/>
          <p:cNvSpPr txBox="1">
            <a:spLocks noChangeArrowheads="1"/>
          </p:cNvSpPr>
          <p:nvPr/>
        </p:nvSpPr>
        <p:spPr bwMode="auto">
          <a:xfrm rot="-5400000">
            <a:off x="18274927" y="12688094"/>
            <a:ext cx="2174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nl-BE" sz="2800" b="1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87418" y="15445334"/>
            <a:ext cx="8876558" cy="9430691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3124" name="Rectangle 19"/>
          <p:cNvSpPr>
            <a:spLocks noChangeArrowheads="1"/>
          </p:cNvSpPr>
          <p:nvPr/>
        </p:nvSpPr>
        <p:spPr bwMode="auto">
          <a:xfrm>
            <a:off x="10745788" y="25293638"/>
            <a:ext cx="179387" cy="10125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pic>
        <p:nvPicPr>
          <p:cNvPr id="3125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004" y="11887945"/>
            <a:ext cx="3900487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Left Arrow 23"/>
          <p:cNvSpPr/>
          <p:nvPr/>
        </p:nvSpPr>
        <p:spPr bwMode="auto">
          <a:xfrm>
            <a:off x="22118278" y="12906525"/>
            <a:ext cx="2130785" cy="499913"/>
          </a:xfrm>
          <a:prstGeom prst="leftArrow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137" name="Left Arrow 136"/>
          <p:cNvSpPr/>
          <p:nvPr/>
        </p:nvSpPr>
        <p:spPr bwMode="auto">
          <a:xfrm rot="16200000">
            <a:off x="26334244" y="11937184"/>
            <a:ext cx="839788" cy="330200"/>
          </a:xfrm>
          <a:prstGeom prst="leftArrow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nl-BE">
              <a:solidFill>
                <a:schemeClr val="bg1"/>
              </a:solidFill>
            </a:endParaRPr>
          </a:p>
        </p:txBody>
      </p:sp>
      <p:pic>
        <p:nvPicPr>
          <p:cNvPr id="3128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3847" y="12831193"/>
            <a:ext cx="15875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6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0" t="76087" r="58459" b="1678"/>
          <a:stretch/>
        </p:blipFill>
        <p:spPr bwMode="auto">
          <a:xfrm>
            <a:off x="19964523" y="11113914"/>
            <a:ext cx="1981064" cy="354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520760" y="5964275"/>
            <a:ext cx="587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>
                <a:solidFill>
                  <a:schemeClr val="accent6">
                    <a:lumMod val="50000"/>
                  </a:schemeClr>
                </a:solidFill>
              </a:rPr>
              <a:t>Arne Deloose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73383" y="11097614"/>
            <a:ext cx="556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>
                <a:solidFill>
                  <a:schemeClr val="tx1"/>
                </a:solidFill>
              </a:rPr>
              <a:t>Bat detector</a:t>
            </a:r>
          </a:p>
        </p:txBody>
      </p:sp>
      <p:sp>
        <p:nvSpPr>
          <p:cNvPr id="3120" name="Right Arrow 133"/>
          <p:cNvSpPr>
            <a:spLocks noChangeArrowheads="1"/>
          </p:cNvSpPr>
          <p:nvPr/>
        </p:nvSpPr>
        <p:spPr bwMode="auto">
          <a:xfrm>
            <a:off x="5490915" y="22483589"/>
            <a:ext cx="706437" cy="368300"/>
          </a:xfrm>
          <a:prstGeom prst="rightArrow">
            <a:avLst>
              <a:gd name="adj1" fmla="val 50000"/>
              <a:gd name="adj2" fmla="val 50173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grpSp>
        <p:nvGrpSpPr>
          <p:cNvPr id="7" name="Group 6"/>
          <p:cNvGrpSpPr/>
          <p:nvPr/>
        </p:nvGrpSpPr>
        <p:grpSpPr>
          <a:xfrm>
            <a:off x="450355" y="20683389"/>
            <a:ext cx="8568952" cy="3975100"/>
            <a:chOff x="20607549" y="21229638"/>
            <a:chExt cx="8568952" cy="3975100"/>
          </a:xfrm>
        </p:grpSpPr>
        <p:pic>
          <p:nvPicPr>
            <p:cNvPr id="3111" name="Picture 1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71175" y="22442488"/>
              <a:ext cx="2330450" cy="184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20607549" y="21229638"/>
              <a:ext cx="8568952" cy="3975100"/>
              <a:chOff x="20607549" y="21229638"/>
              <a:chExt cx="8568952" cy="3975100"/>
            </a:xfrm>
          </p:grpSpPr>
          <p:pic>
            <p:nvPicPr>
              <p:cNvPr id="3112" name="Picture 14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31888" y="22075775"/>
                <a:ext cx="1344613" cy="1344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13" name="Picture 126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31888" y="23420388"/>
                <a:ext cx="1344613" cy="134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14" name="Picture 128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35745" y="23442613"/>
                <a:ext cx="1344612" cy="1344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15" name="Picture 130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35744" y="22093734"/>
                <a:ext cx="1344613" cy="1344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17" name="Picture 13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07549" y="21430208"/>
                <a:ext cx="2338388" cy="1671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Multiply 16"/>
              <p:cNvSpPr/>
              <p:nvPr/>
            </p:nvSpPr>
            <p:spPr bwMode="auto">
              <a:xfrm>
                <a:off x="22817138" y="21229638"/>
                <a:ext cx="3649662" cy="3975100"/>
              </a:xfrm>
              <a:prstGeom prst="mathMultiply">
                <a:avLst>
                  <a:gd name="adj1" fmla="val 2421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/>
              </a:extLst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nl-BE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19" name="Right Arrow 17"/>
              <p:cNvSpPr>
                <a:spLocks noChangeArrowheads="1"/>
              </p:cNvSpPr>
              <p:nvPr/>
            </p:nvSpPr>
            <p:spPr bwMode="auto">
              <a:xfrm rot="1348185">
                <a:off x="22963188" y="22409150"/>
                <a:ext cx="704850" cy="368300"/>
              </a:xfrm>
              <a:prstGeom prst="rightArrow">
                <a:avLst>
                  <a:gd name="adj1" fmla="val 50000"/>
                  <a:gd name="adj2" fmla="val 50060"/>
                </a:avLst>
              </a:prstGeom>
              <a:solidFill>
                <a:srgbClr val="00B8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BE"/>
              </a:p>
            </p:txBody>
          </p:sp>
          <p:sp>
            <p:nvSpPr>
              <p:cNvPr id="135" name="Multiply 134"/>
              <p:cNvSpPr/>
              <p:nvPr/>
            </p:nvSpPr>
            <p:spPr bwMode="auto">
              <a:xfrm>
                <a:off x="25576101" y="22839363"/>
                <a:ext cx="730250" cy="796925"/>
              </a:xfrm>
              <a:prstGeom prst="mathMultiply">
                <a:avLst>
                  <a:gd name="adj1" fmla="val 2421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/>
              </a:extLst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nl-BE">
                  <a:latin typeface="Arial" charset="0"/>
                  <a:ea typeface="ＭＳ Ｐゴシック" charset="0"/>
                </a:endParaRPr>
              </a:p>
            </p:txBody>
          </p:sp>
          <p:pic>
            <p:nvPicPr>
              <p:cNvPr id="3122" name="Picture 18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82075" y="23491825"/>
                <a:ext cx="708025" cy="1416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23" name="Right Arrow 135"/>
              <p:cNvSpPr>
                <a:spLocks noChangeArrowheads="1"/>
              </p:cNvSpPr>
              <p:nvPr/>
            </p:nvSpPr>
            <p:spPr bwMode="auto">
              <a:xfrm rot="-910064">
                <a:off x="22505988" y="23763288"/>
                <a:ext cx="1276350" cy="369887"/>
              </a:xfrm>
              <a:prstGeom prst="rightArrow">
                <a:avLst>
                  <a:gd name="adj1" fmla="val 50000"/>
                  <a:gd name="adj2" fmla="val 50130"/>
                </a:avLst>
              </a:prstGeom>
              <a:solidFill>
                <a:srgbClr val="00B8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BE"/>
              </a:p>
            </p:txBody>
          </p:sp>
        </p:grpSp>
      </p:grpSp>
      <p:pic>
        <p:nvPicPr>
          <p:cNvPr id="3144" name="Picture 31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79" y="24963883"/>
            <a:ext cx="12529954" cy="11024417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 bwMode="auto">
          <a:xfrm flipV="1">
            <a:off x="17350480" y="26516037"/>
            <a:ext cx="8230667" cy="23046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 bwMode="auto">
          <a:xfrm flipH="1">
            <a:off x="18927809" y="28163957"/>
            <a:ext cx="14139" cy="408351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 bwMode="auto">
          <a:xfrm>
            <a:off x="20893111" y="29065335"/>
            <a:ext cx="5354168" cy="10485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 bwMode="auto">
          <a:xfrm flipH="1">
            <a:off x="21502399" y="30404469"/>
            <a:ext cx="147826" cy="1843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 bwMode="auto">
          <a:xfrm>
            <a:off x="22564725" y="29983395"/>
            <a:ext cx="361654" cy="226407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 bwMode="auto">
          <a:xfrm>
            <a:off x="24952084" y="31678413"/>
            <a:ext cx="565095" cy="56905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51" name="Rounded Rectangle 3150"/>
          <p:cNvSpPr/>
          <p:nvPr/>
        </p:nvSpPr>
        <p:spPr bwMode="auto">
          <a:xfrm>
            <a:off x="10963522" y="25098578"/>
            <a:ext cx="18722081" cy="10607302"/>
          </a:xfrm>
          <a:prstGeom prst="roundRect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387418" y="25090235"/>
            <a:ext cx="12318484" cy="6588178"/>
          </a:xfrm>
          <a:prstGeom prst="roundRect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2" name="Rectangle 3151"/>
          <p:cNvSpPr/>
          <p:nvPr/>
        </p:nvSpPr>
        <p:spPr bwMode="auto">
          <a:xfrm>
            <a:off x="10531476" y="25003869"/>
            <a:ext cx="3224458" cy="66108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11000012" y="27020093"/>
            <a:ext cx="2936426" cy="6395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154" name="Straight Connector 3153"/>
          <p:cNvCxnSpPr>
            <a:cxnSpLocks/>
          </p:cNvCxnSpPr>
          <p:nvPr/>
        </p:nvCxnSpPr>
        <p:spPr bwMode="auto">
          <a:xfrm>
            <a:off x="9965242" y="25087354"/>
            <a:ext cx="4022617" cy="2203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Rounded Rectangle 109"/>
          <p:cNvSpPr/>
          <p:nvPr/>
        </p:nvSpPr>
        <p:spPr bwMode="auto">
          <a:xfrm>
            <a:off x="9508888" y="15570821"/>
            <a:ext cx="20176715" cy="936701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155" name="TextBox 123"/>
          <p:cNvSpPr txBox="1">
            <a:spLocks noChangeArrowheads="1"/>
          </p:cNvSpPr>
          <p:nvPr/>
        </p:nvSpPr>
        <p:spPr bwMode="auto">
          <a:xfrm>
            <a:off x="1030451" y="26593094"/>
            <a:ext cx="1185665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Real data from five bats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Model: distance between groups small, within group large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‘Emergence’: natural pattern forming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Primary pattern: average frequency across diagonal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Secondary pattern: shape (</a:t>
            </a:r>
            <a:r>
              <a:rPr lang="en-US" altLang="nl-BE" sz="3200" dirty="0" err="1">
                <a:solidFill>
                  <a:schemeClr val="tx1"/>
                </a:solidFill>
              </a:rPr>
              <a:t>eser</a:t>
            </a:r>
            <a:r>
              <a:rPr lang="en-US" altLang="nl-BE" sz="3200" dirty="0">
                <a:solidFill>
                  <a:schemeClr val="tx1"/>
                </a:solidFill>
              </a:rPr>
              <a:t> and </a:t>
            </a:r>
            <a:r>
              <a:rPr lang="en-US" altLang="nl-BE" sz="3200" dirty="0" err="1">
                <a:solidFill>
                  <a:schemeClr val="tx1"/>
                </a:solidFill>
              </a:rPr>
              <a:t>nlei</a:t>
            </a:r>
            <a:r>
              <a:rPr lang="en-US" altLang="nl-BE" sz="3200" dirty="0">
                <a:solidFill>
                  <a:schemeClr val="tx1"/>
                </a:solidFill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Social calls of </a:t>
            </a:r>
            <a:r>
              <a:rPr lang="en-US" altLang="nl-BE" sz="3200" dirty="0" err="1">
                <a:solidFill>
                  <a:schemeClr val="tx1"/>
                </a:solidFill>
              </a:rPr>
              <a:t>nlei</a:t>
            </a:r>
            <a:r>
              <a:rPr lang="en-US" altLang="nl-BE" sz="3200" dirty="0">
                <a:solidFill>
                  <a:schemeClr val="tx1"/>
                </a:solidFill>
              </a:rPr>
              <a:t> classified as separate group (25 kHz)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nl-BE" sz="3200" dirty="0">
                <a:solidFill>
                  <a:schemeClr val="tx1"/>
                </a:solidFill>
              </a:rPr>
              <a:t>Location of new sound can be predicted</a:t>
            </a:r>
          </a:p>
        </p:txBody>
      </p:sp>
      <p:pic>
        <p:nvPicPr>
          <p:cNvPr id="3167" name="Picture 316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060" y="31942126"/>
            <a:ext cx="4471324" cy="2235662"/>
          </a:xfrm>
          <a:prstGeom prst="rect">
            <a:avLst/>
          </a:prstGeom>
        </p:spPr>
      </p:pic>
      <p:sp>
        <p:nvSpPr>
          <p:cNvPr id="67" name="Right Arrow 66"/>
          <p:cNvSpPr/>
          <p:nvPr/>
        </p:nvSpPr>
        <p:spPr bwMode="auto">
          <a:xfrm rot="18500982" flipV="1">
            <a:off x="12973472" y="29704066"/>
            <a:ext cx="5864569" cy="251284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2971016" y="34140014"/>
            <a:ext cx="2480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schemeClr val="tx1"/>
                </a:solidFill>
              </a:rPr>
              <a:t>New bat</a:t>
            </a:r>
          </a:p>
          <a:p>
            <a:r>
              <a:rPr lang="nl-BE" sz="3200" dirty="0">
                <a:solidFill>
                  <a:schemeClr val="tx1"/>
                </a:solidFill>
              </a:rPr>
              <a:t>45 kHz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38E66E16336D43A6F7B31F4F3F0EA9" ma:contentTypeVersion="10" ma:contentTypeDescription="Een nieuw document maken." ma:contentTypeScope="" ma:versionID="458d43ea34a13cc5099dd2f18d7fea70">
  <xsd:schema xmlns:xsd="http://www.w3.org/2001/XMLSchema" xmlns:xs="http://www.w3.org/2001/XMLSchema" xmlns:p="http://schemas.microsoft.com/office/2006/metadata/properties" xmlns:ns2="a5fd976e-cd1d-4569-ab35-6759606302bb" xmlns:ns3="43d99161-32f9-47c6-a323-5d136c36bbf4" targetNamespace="http://schemas.microsoft.com/office/2006/metadata/properties" ma:root="true" ma:fieldsID="b96f6bd3192849257551d472b5fd5383" ns2:_="" ns3:_="">
    <xsd:import namespace="a5fd976e-cd1d-4569-ab35-6759606302bb"/>
    <xsd:import namespace="43d99161-32f9-47c6-a323-5d136c36bbf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fd976e-cd1d-4569-ab35-6759606302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d99161-32f9-47c6-a323-5d136c36bb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F38776-FD3C-461A-846A-BD99C1621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fd976e-cd1d-4569-ab35-6759606302bb"/>
    <ds:schemaRef ds:uri="43d99161-32f9-47c6-a323-5d136c36bb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729707-B009-48E2-A408-9F6E02F5B8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B00643-329F-4D81-97BA-C15D3E23B785}">
  <ds:schemaRefs>
    <ds:schemaRef ds:uri="http://schemas.microsoft.com/office/infopath/2007/PartnerControls"/>
    <ds:schemaRef ds:uri="a5fd976e-cd1d-4569-ab35-6759606302bb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43d99161-32f9-47c6-a323-5d136c36bbf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15306</TotalTime>
  <Words>310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Wingdings</vt:lpstr>
      <vt:lpstr>Office-thema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Martine Merckx</dc:creator>
  <cp:lastModifiedBy>Arne Deloose</cp:lastModifiedBy>
  <cp:revision>105</cp:revision>
  <cp:lastPrinted>2015-10-14T09:39:33Z</cp:lastPrinted>
  <dcterms:created xsi:type="dcterms:W3CDTF">2007-10-17T12:25:48Z</dcterms:created>
  <dcterms:modified xsi:type="dcterms:W3CDTF">2019-11-12T08:36:55Z</dcterms:modified>
</cp:coreProperties>
</file>