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  <p:sldMasterId id="2147483675" r:id="rId2"/>
  </p:sldMasterIdLst>
  <p:notesMasterIdLst>
    <p:notesMasterId r:id="rId76"/>
  </p:notesMasterIdLst>
  <p:sldIdLst>
    <p:sldId id="256" r:id="rId3"/>
    <p:sldId id="257" r:id="rId4"/>
    <p:sldId id="294" r:id="rId5"/>
    <p:sldId id="333" r:id="rId6"/>
    <p:sldId id="258" r:id="rId7"/>
    <p:sldId id="340" r:id="rId8"/>
    <p:sldId id="300" r:id="rId9"/>
    <p:sldId id="259" r:id="rId10"/>
    <p:sldId id="337" r:id="rId11"/>
    <p:sldId id="298" r:id="rId12"/>
    <p:sldId id="334" r:id="rId13"/>
    <p:sldId id="261" r:id="rId14"/>
    <p:sldId id="262" r:id="rId15"/>
    <p:sldId id="339" r:id="rId16"/>
    <p:sldId id="265" r:id="rId17"/>
    <p:sldId id="283" r:id="rId18"/>
    <p:sldId id="266" r:id="rId19"/>
    <p:sldId id="267" r:id="rId20"/>
    <p:sldId id="285" r:id="rId21"/>
    <p:sldId id="268" r:id="rId22"/>
    <p:sldId id="288" r:id="rId23"/>
    <p:sldId id="289" r:id="rId24"/>
    <p:sldId id="291" r:id="rId25"/>
    <p:sldId id="292" r:id="rId26"/>
    <p:sldId id="331" r:id="rId27"/>
    <p:sldId id="269" r:id="rId28"/>
    <p:sldId id="295" r:id="rId29"/>
    <p:sldId id="336" r:id="rId30"/>
    <p:sldId id="270" r:id="rId31"/>
    <p:sldId id="271" r:id="rId32"/>
    <p:sldId id="276" r:id="rId33"/>
    <p:sldId id="260" r:id="rId34"/>
    <p:sldId id="274" r:id="rId35"/>
    <p:sldId id="275" r:id="rId36"/>
    <p:sldId id="282" r:id="rId37"/>
    <p:sldId id="279" r:id="rId38"/>
    <p:sldId id="281" r:id="rId39"/>
    <p:sldId id="335" r:id="rId40"/>
    <p:sldId id="277" r:id="rId41"/>
    <p:sldId id="286" r:id="rId42"/>
    <p:sldId id="290" r:id="rId43"/>
    <p:sldId id="280" r:id="rId44"/>
    <p:sldId id="296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0ACE8701-78DE-4343-B8C8-D1889379A1E6}">
          <p14:sldIdLst>
            <p14:sldId id="256"/>
            <p14:sldId id="257"/>
            <p14:sldId id="294"/>
            <p14:sldId id="333"/>
            <p14:sldId id="258"/>
            <p14:sldId id="340"/>
            <p14:sldId id="300"/>
            <p14:sldId id="259"/>
            <p14:sldId id="337"/>
            <p14:sldId id="298"/>
            <p14:sldId id="334"/>
            <p14:sldId id="261"/>
            <p14:sldId id="262"/>
            <p14:sldId id="339"/>
            <p14:sldId id="265"/>
            <p14:sldId id="283"/>
            <p14:sldId id="266"/>
            <p14:sldId id="267"/>
            <p14:sldId id="285"/>
            <p14:sldId id="268"/>
            <p14:sldId id="288"/>
            <p14:sldId id="289"/>
            <p14:sldId id="291"/>
            <p14:sldId id="292"/>
            <p14:sldId id="331"/>
            <p14:sldId id="269"/>
            <p14:sldId id="295"/>
            <p14:sldId id="336"/>
            <p14:sldId id="270"/>
            <p14:sldId id="271"/>
            <p14:sldId id="276"/>
            <p14:sldId id="260"/>
            <p14:sldId id="274"/>
            <p14:sldId id="275"/>
            <p14:sldId id="282"/>
            <p14:sldId id="279"/>
            <p14:sldId id="281"/>
            <p14:sldId id="335"/>
            <p14:sldId id="277"/>
            <p14:sldId id="286"/>
            <p14:sldId id="290"/>
            <p14:sldId id="280"/>
            <p14:sldId id="296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81977" autoAdjust="0"/>
  </p:normalViewPr>
  <p:slideViewPr>
    <p:cSldViewPr snapToGrid="0">
      <p:cViewPr varScale="1">
        <p:scale>
          <a:sx n="125" d="100"/>
          <a:sy n="125" d="100"/>
        </p:scale>
        <p:origin x="606" y="90"/>
      </p:cViewPr>
      <p:guideLst/>
    </p:cSldViewPr>
  </p:slideViewPr>
  <p:outlineViewPr>
    <p:cViewPr>
      <p:scale>
        <a:sx n="33" d="100"/>
        <a:sy n="33" d="100"/>
      </p:scale>
      <p:origin x="0" y="-4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876300" y="885825"/>
            <a:ext cx="5576888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r>
              <a:rPr lang="de-DE" sz="105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liegt in Beobachtungen, die in </a:t>
            </a:r>
            <a:r>
              <a:rPr lang="de-DE" sz="1050" b="0" i="0" u="none" strike="noStrike" cap="none" baseline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zwei Artikeln aus 2015 und 2017</a:t>
            </a:r>
            <a:endParaRPr sz="10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</a:t>
            </a:r>
            <a:fld id="{00000000-1234-1234-1234-123412341234}" type="slidenum">
              <a:rPr lang="de" sz="1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Paper </a:t>
            </a:r>
            <a:r>
              <a:rPr lang="de-DE" dirty="0" err="1" smtClean="0"/>
              <a:t>cites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Synthetic Data</a:t>
            </a:r>
          </a:p>
          <a:p>
            <a:pPr marL="360000" lvl="2">
              <a:spcBef>
                <a:spcPts val="0"/>
              </a:spcBef>
              <a:spcAft>
                <a:spcPts val="600"/>
              </a:spcAft>
              <a:buFont typeface="Arial"/>
              <a:buChar char="○"/>
            </a:pPr>
            <a:r>
              <a:rPr lang="en-US" dirty="0" smtClean="0"/>
              <a:t>Pruning rate, data type and byte width, data distribution</a:t>
            </a:r>
          </a:p>
          <a:p>
            <a:pPr marL="360000" lvl="0" indent="-342900" rtl="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Benchmarks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TPC-C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TPC-H</a:t>
            </a:r>
          </a:p>
          <a:p>
            <a:pPr marL="360000" lvl="2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JCCH</a:t>
            </a:r>
            <a:r>
              <a:rPr lang="en-US" baseline="30000" dirty="0" smtClean="0"/>
              <a:t>10</a:t>
            </a:r>
          </a:p>
          <a:p>
            <a:pPr marL="360000" lvl="1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Real world enterprise data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r>
              <a:rPr lang="en-US" dirty="0" smtClean="0"/>
              <a:t>ACDOCA (Accounting Data from an SAP system)</a:t>
            </a:r>
          </a:p>
          <a:p>
            <a:pPr marL="360000" lvl="1" indent="-342900">
              <a:spcAft>
                <a:spcPts val="600"/>
              </a:spcAft>
              <a:buSzPts val="1800"/>
              <a:buChar char="●"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r>
              <a:rPr lang="de-DE" baseline="0" dirty="0" smtClean="0"/>
              <a:t> rate?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Filter vorher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err="1" smtClean="0"/>
              <a:t>Configurability</a:t>
            </a:r>
            <a:r>
              <a:rPr lang="de-DE" baseline="0" dirty="0" smtClean="0"/>
              <a:t> erklären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String länge?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8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 – Belegnummer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AWREF – Reference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DOCNR –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CO_BELNR – Controlling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Numbere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HSL – Value in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TSL – Value in </a:t>
            </a:r>
            <a:r>
              <a:rPr lang="de-DE" baseline="0" dirty="0" err="1" smtClean="0"/>
              <a:t>transaction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currency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BELNR: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Beginnt neu für: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-Company Code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-Geschäftsjahr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Implicitly</a:t>
            </a:r>
            <a:r>
              <a:rPr lang="de-DE" dirty="0" smtClean="0"/>
              <a:t> </a:t>
            </a:r>
            <a:r>
              <a:rPr lang="de-DE" dirty="0" err="1" smtClean="0"/>
              <a:t>clustered</a:t>
            </a:r>
            <a:r>
              <a:rPr lang="de-DE" dirty="0" smtClean="0"/>
              <a:t> -&gt; </a:t>
            </a:r>
            <a:r>
              <a:rPr lang="de-DE" dirty="0" err="1" smtClean="0"/>
              <a:t>morkoette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smtClean="0"/>
              <a:t>Besser erklären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1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Row</a:t>
            </a:r>
            <a:r>
              <a:rPr lang="de-DE" baseline="0" dirty="0" smtClean="0"/>
              <a:t> Count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-Nur für diese Datenverteilung und Tabellengröße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-Selektivität</a:t>
            </a:r>
            <a:r>
              <a:rPr lang="de-DE" baseline="0" dirty="0" smtClean="0"/>
              <a:t>: 1 zu 100000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baseline="0" dirty="0" smtClean="0"/>
              <a:t>Hyrise: 100k bis 1M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HyPer</a:t>
            </a:r>
            <a:r>
              <a:rPr lang="de-DE" dirty="0" smtClean="0"/>
              <a:t>: 64K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Vora</a:t>
            </a:r>
            <a:r>
              <a:rPr lang="de-DE" dirty="0" smtClean="0"/>
              <a:t>:</a:t>
            </a:r>
            <a:r>
              <a:rPr lang="de-DE" baseline="0" dirty="0" smtClean="0"/>
              <a:t> wenige dutzend MB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Warum</a:t>
            </a:r>
            <a:r>
              <a:rPr lang="de-DE" baseline="0" dirty="0" smtClean="0"/>
              <a:t> nicht Min/Max: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-Lücken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-Min/Max funktioniert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Ausreißer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angewiesen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glatten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Werteverlauf</a:t>
            </a:r>
            <a:endParaRPr lang="en-US" baseline="0" dirty="0" smtClean="0"/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2/4 Million inserts pro </a:t>
            </a:r>
            <a:r>
              <a:rPr lang="en-US" baseline="0" dirty="0" err="1" smtClean="0"/>
              <a:t>Sekunde</a:t>
            </a:r>
            <a:endParaRPr lang="en-US" baseline="0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One time investment Vs. </a:t>
            </a:r>
            <a:r>
              <a:rPr lang="en-US" dirty="0" err="1" smtClean="0"/>
              <a:t>Reocurring</a:t>
            </a:r>
            <a:r>
              <a:rPr lang="en-US" dirty="0" smtClean="0"/>
              <a:t> runtime savings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Beispiel?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 abholen?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Prägnant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In-Memory -&gt; </a:t>
            </a:r>
            <a:r>
              <a:rPr lang="de-DE" dirty="0" err="1" smtClean="0"/>
              <a:t>Faster</a:t>
            </a:r>
            <a:r>
              <a:rPr lang="de-DE" dirty="0" smtClean="0"/>
              <a:t> Scans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Disk Latenzzeiten spielen</a:t>
            </a:r>
            <a:r>
              <a:rPr lang="de-DE" baseline="0" dirty="0" smtClean="0"/>
              <a:t> keine Rolle mehr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Indices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beneficial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But: Index Probe still </a:t>
            </a:r>
            <a:r>
              <a:rPr lang="de-DE" dirty="0" err="1" smtClean="0"/>
              <a:t>faster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Indices provide a high probe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 smtClean="0"/>
              <a:t>In-Memory Scan kann</a:t>
            </a:r>
            <a:r>
              <a:rPr lang="de-DE" baseline="0" dirty="0" smtClean="0"/>
              <a:t> optimiert werden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However, memory consumption is high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 smtClean="0"/>
              <a:t>Gesucht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Alternative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Speicherverbrauch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Filtergrößen</a:t>
            </a:r>
            <a:r>
              <a:rPr lang="en-US" dirty="0" smtClean="0"/>
              <a:t> </a:t>
            </a:r>
            <a:r>
              <a:rPr lang="en-US" dirty="0" err="1" smtClean="0"/>
              <a:t>bereit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Schätzfehlergrößen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relative </a:t>
            </a:r>
            <a:r>
              <a:rPr lang="en-US" baseline="0" dirty="0" err="1" smtClean="0"/>
              <a:t>Häufigkeit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2 Bit Slots und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4 Bit slots</a:t>
            </a:r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genaue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größere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Schätzfehler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wahrscheinlich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Cardinalitätsschätzungen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meistens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korrekt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  -</a:t>
            </a:r>
            <a:r>
              <a:rPr lang="en-US" baseline="0" dirty="0" err="1" smtClean="0"/>
              <a:t>kleinster</a:t>
            </a:r>
            <a:r>
              <a:rPr lang="en-US" baseline="0" dirty="0" smtClean="0"/>
              <a:t> Filter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95-98% </a:t>
            </a:r>
            <a:r>
              <a:rPr lang="en-US" baseline="0" dirty="0" err="1" smtClean="0"/>
              <a:t>korrektheit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Große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Überschätzungen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auftreten</a:t>
            </a:r>
            <a:endParaRPr lang="en-US" baseline="0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9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4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Fälle</a:t>
            </a:r>
            <a:endParaRPr lang="en-US" dirty="0" smtClean="0"/>
          </a:p>
          <a:p>
            <a:r>
              <a:rPr lang="en-US" dirty="0" err="1" smtClean="0"/>
              <a:t>Genauigkeit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singt</a:t>
            </a:r>
            <a:endParaRPr lang="en-US" baseline="0" dirty="0" smtClean="0"/>
          </a:p>
          <a:p>
            <a:r>
              <a:rPr lang="en-US" baseline="0" dirty="0" smtClean="0"/>
              <a:t>ZAHLEN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45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Chunk der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70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Wann gut / Wann nicht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Pruning</a:t>
            </a:r>
            <a:endParaRPr lang="de-DE" baseline="0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 smtClean="0"/>
              <a:t>Für </a:t>
            </a:r>
            <a:r>
              <a:rPr lang="de-DE" baseline="0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- Sowohl Daten als auch </a:t>
            </a:r>
            <a:r>
              <a:rPr lang="de-DE" baseline="0" dirty="0" err="1" smtClean="0"/>
              <a:t>Workload</a:t>
            </a: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Konkret!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groß realistisch</a:t>
            </a:r>
          </a:p>
          <a:p>
            <a:r>
              <a:rPr lang="de-DE" dirty="0" smtClean="0"/>
              <a:t>Wie</a:t>
            </a:r>
            <a:r>
              <a:rPr lang="de-DE" baseline="0" dirty="0" smtClean="0"/>
              <a:t> groß Index realistisch?</a:t>
            </a:r>
          </a:p>
          <a:p>
            <a:endParaRPr lang="en-US" dirty="0" smtClean="0"/>
          </a:p>
          <a:p>
            <a:r>
              <a:rPr lang="en-US" dirty="0" smtClean="0"/>
              <a:t>Interval Map?</a:t>
            </a:r>
          </a:p>
          <a:p>
            <a:r>
              <a:rPr lang="en-US" dirty="0" smtClean="0"/>
              <a:t>Backup Charts /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Smaller</a:t>
            </a:r>
            <a:r>
              <a:rPr lang="de-DE" baseline="0" dirty="0" smtClean="0"/>
              <a:t> Data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Clustered</a:t>
            </a:r>
            <a:r>
              <a:rPr lang="de-DE" baseline="0" dirty="0" smtClean="0"/>
              <a:t> Data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-&gt; Zeitstrahl &lt;-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Weniger Text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TODO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Wieviel Zeit investieren?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Backup</a:t>
            </a:r>
            <a:r>
              <a:rPr lang="de-DE" baseline="0" dirty="0" smtClean="0"/>
              <a:t> Slide?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Genauigkeit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Warum CQF prägnant: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-Zählender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-Aktuelle Hardware Features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-Hohe Read Performance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de-DE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Leis und andere haben 2015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Cardinality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Estimators</a:t>
            </a:r>
            <a:r>
              <a:rPr lang="de-DE" baseline="0" dirty="0" smtClean="0"/>
              <a:t> in kommerziellen Datenbanken untersucht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Und festgestellt, dass CEs regelmäßig große Fehler produzieren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Problem denn: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CEs werden zusammen mit Kostenmodell bei der Query Optimierung genutzt um den schnellstmöglichen Plan zu finden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Falsche CEs führen zu suboptimalen Query Plänen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Leis: CEs haben großen Einfluss auf Systemperformanz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Hyrise nur uniform </a:t>
            </a:r>
            <a:r>
              <a:rPr lang="de-DE" baseline="0" dirty="0" err="1" smtClean="0"/>
              <a:t>estimation</a:t>
            </a:r>
            <a:r>
              <a:rPr lang="de-DE" baseline="0" dirty="0" smtClean="0"/>
              <a:t> -&gt; könnte von besseren CEs profitieren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Hyrise: Uniform Assumption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044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baseline="0" dirty="0" smtClean="0"/>
              <a:t>CQF Insert Performance</a:t>
            </a:r>
          </a:p>
          <a:p>
            <a:endParaRPr lang="de-DE" baseline="0" dirty="0" smtClean="0"/>
          </a:p>
          <a:p>
            <a:r>
              <a:rPr lang="de-DE" baseline="0" dirty="0" smtClean="0"/>
              <a:t>Position entlang der Skala</a:t>
            </a:r>
          </a:p>
          <a:p>
            <a:endParaRPr lang="de-DE" dirty="0" smtClean="0"/>
          </a:p>
          <a:p>
            <a:r>
              <a:rPr lang="de-DE" dirty="0" smtClean="0"/>
              <a:t>TODO</a:t>
            </a:r>
          </a:p>
          <a:p>
            <a:r>
              <a:rPr lang="de-DE" dirty="0" err="1" smtClean="0"/>
              <a:t>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4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Gains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uncached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endParaRPr lang="de-DE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Dictionaries?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6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Vc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btree</a:t>
            </a:r>
            <a:endParaRPr lang="de-DE" baseline="0" dirty="0" smtClean="0"/>
          </a:p>
          <a:p>
            <a:r>
              <a:rPr lang="de-DE" baseline="0" dirty="0" smtClean="0"/>
              <a:t>Schematische Darstellung</a:t>
            </a:r>
          </a:p>
          <a:p>
            <a:r>
              <a:rPr lang="de-DE" baseline="0" dirty="0" smtClean="0"/>
              <a:t>Zu viel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5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7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4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8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58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Verbesserungen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Performancesteigerung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führen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dirty="0" smtClean="0"/>
              <a:t>-Scan </a:t>
            </a:r>
            <a:r>
              <a:rPr lang="en-US" dirty="0" err="1" smtClean="0"/>
              <a:t>Laufzeiten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Kardinalitätsschätzungene</a:t>
            </a:r>
            <a:endParaRPr lang="en-US" dirty="0" smtClean="0"/>
          </a:p>
          <a:p>
            <a:pPr marL="158750" indent="0"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Datenstruktur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beides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bewerkstelligt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Fählende</a:t>
            </a:r>
            <a:r>
              <a:rPr lang="en-US" baseline="0" dirty="0" smtClean="0"/>
              <a:t> Filter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Compact approximate representation of column data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Answers membership queries in O(1)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Filter in Hyrise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 Operator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In</a:t>
            </a:r>
            <a:r>
              <a:rPr lang="de-DE" baseline="0" dirty="0" smtClean="0"/>
              <a:t> Query </a:t>
            </a:r>
            <a:r>
              <a:rPr lang="de-DE" baseline="0" dirty="0" err="1" smtClean="0"/>
              <a:t>Optimizer</a:t>
            </a:r>
            <a:endParaRPr lang="de-DE" baseline="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Schnittstelle in Hyrise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Maps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TODO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Chunk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layout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chunks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Was heißt </a:t>
            </a:r>
            <a:r>
              <a:rPr lang="de-DE" baseline="0" dirty="0" err="1" smtClean="0"/>
              <a:t>approximate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Beispiel?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err="1" smtClean="0"/>
              <a:t>Interval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Tree</a:t>
            </a:r>
            <a:r>
              <a:rPr lang="de-DE" baseline="0" dirty="0" smtClean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 smtClean="0"/>
              <a:t>Visualisierung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selectivity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predicate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mean, as usual, the fraction of rows in the table that satisfy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de-DE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Mit</a:t>
            </a:r>
            <a:r>
              <a:rPr lang="en-US" dirty="0" smtClean="0"/>
              <a:t> Animation</a:t>
            </a:r>
          </a:p>
          <a:p>
            <a:r>
              <a:rPr lang="en-US" dirty="0" smtClean="0"/>
              <a:t>Get Table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streichen</a:t>
            </a:r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Query Performance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Selectivity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Estimation</a:t>
            </a: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aseline="0" dirty="0" smtClean="0"/>
              <a:t>-Drei Punkte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noProof="0" dirty="0" smtClean="0"/>
              <a:t>- Are these requirements realistic for enterprise data?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Erklären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05" name="Shape 10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Shape 107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58773" y="292679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7560676" y="374280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072725" y="4903675"/>
            <a:ext cx="8919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Bullet Point">
  <p:cSld name="Title and Content - Bullet 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">
  <p:cSld name="Title Slide Oran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33" name="Shape 133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Shape 135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358775" y="2932114"/>
            <a:ext cx="8421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4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range _ Small Text Area">
  <p:cSld name="Title Slide Orange _ Small Text Area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45" name="Shape 14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46" name="Shape 146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Shape 147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Shape 148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x Text">
  <p:cSld name="2 x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M">
  <p:cSld name="Text + Picture M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_ Small Text Area">
  <p:cSld name="Title Slide _ Small Text Area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170" name="Shape 170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71" name="Shape 171"/>
            <p:cNvPicPr preferRelativeResize="0"/>
            <p:nvPr/>
          </p:nvPicPr>
          <p:blipFill rotWithShape="1">
            <a:blip r:embed="rId2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Shape 172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pic" idx="2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">
  <p:cSld name="4 x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x Text (Boxes)">
  <p:cSld name="4 x Text (Boxes)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4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5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6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7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8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66666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7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75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S">
  <p:cSld name="Text + Picture 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pic" idx="2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 L">
  <p:cSld name="Text + Picture L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L">
  <p:cSld name="Picture XL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pic" idx="2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80975" marR="0" lvl="1" indent="-180975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0000" marR="0" lvl="2" indent="-1822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8162" marR="0" lvl="3" indent="-182562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69999" marR="0" lvl="4" indent="-269999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540000" marR="0" lvl="5" indent="-2733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 b="1"/>
              <a:t>‹Nr.›</a:t>
            </a:fld>
            <a:endParaRPr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slide">
  <p:cSld name="Divider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sz="20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□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lnSpc>
                <a:spcPct val="13125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lnSpc>
                <a:spcPct val="13125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</a:t>
            </a:r>
            <a:fld id="{00000000-1234-1234-1234-123412341234}" type="slidenum">
              <a:rPr lang="de"/>
              <a:t>‹Nr.›</a:t>
            </a:fld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8" name="Shape 58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4" name="Shape 64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5" name="Shape 65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Shape 71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72" name="Shape 72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" name="Shape 83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84" name="Shape 84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5" name="Shape 95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7632340" y="203047"/>
            <a:ext cx="1242520" cy="828348"/>
            <a:chOff x="2109" y="940"/>
            <a:chExt cx="900" cy="600"/>
          </a:xfrm>
        </p:grpSpPr>
        <p:sp>
          <p:nvSpPr>
            <p:cNvPr id="98" name="Shape 98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9" name="Shape 99"/>
            <p:cNvPicPr preferRelativeResize="0"/>
            <p:nvPr/>
          </p:nvPicPr>
          <p:blipFill rotWithShape="1">
            <a:blip r:embed="rId16">
              <a:alphaModFix/>
            </a:blip>
            <a:srcRect b="239"/>
            <a:stretch/>
          </p:blipFill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Shape 100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row-estimation-example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 descr="P:\Projekte\Hasso Plattner Institut\TEMPLATE_HPI_01_EXP\ppt\media\image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9" r="39"/>
          <a:stretch/>
        </p:blipFill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108000" tIns="252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noProof="0" dirty="0" smtClean="0"/>
              <a:t>  Probabilistic Data Structures for In-Memory Databases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400" noProof="0" dirty="0" smtClean="0"/>
              <a:t>   Master’s Thesis Defense (15.06.2018)</a:t>
            </a:r>
            <a:endParaRPr lang="en-US" sz="1400" noProof="0" dirty="0"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3"/>
          </p:nvPr>
        </p:nvSpPr>
        <p:spPr>
          <a:xfrm>
            <a:off x="3887786" y="3958431"/>
            <a:ext cx="4892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t" anchorCtr="0">
            <a:noAutofit/>
          </a:bodyPr>
          <a:lstStyle/>
          <a:p>
            <a:pPr marL="0" marR="0" lvl="0" indent="0" algn="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800" noProof="0" dirty="0" smtClean="0"/>
              <a:t>Arne Mayer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Matthias </a:t>
            </a:r>
            <a:r>
              <a:rPr lang="en-US" noProof="0" dirty="0" err="1" smtClean="0"/>
              <a:t>Uflacker</a:t>
            </a:r>
            <a:r>
              <a:rPr lang="en-US" noProof="0" dirty="0" smtClean="0"/>
              <a:t>, Martin </a:t>
            </a:r>
            <a:r>
              <a:rPr lang="en-US" noProof="0" dirty="0" err="1" smtClean="0"/>
              <a:t>Boissier</a:t>
            </a:r>
            <a:r>
              <a:rPr lang="en-US" noProof="0" dirty="0" smtClean="0"/>
              <a:t>, Jan </a:t>
            </a:r>
            <a:r>
              <a:rPr lang="en-US" noProof="0" dirty="0" err="1" smtClean="0"/>
              <a:t>Kossmann</a:t>
            </a:r>
            <a:endParaRPr lang="en-US" sz="1400" b="0" i="0" u="none" strike="noStrike" cap="none" noProof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Counting Quotient Filter (CQF)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Membership Query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</a:t>
            </a:r>
            <a:r>
              <a:rPr lang="en-US" dirty="0" smtClean="0"/>
              <a:t>alse positives possible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Counting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possible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 undercounts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Configuration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Filter size depends on number of slots and slot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Encodings in Hyrise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Dictionary-compressed </a:t>
            </a:r>
            <a:r>
              <a:rPr lang="en-US" dirty="0" smtClean="0"/>
              <a:t>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Chunk pruning already possible via dictionary lookup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Filter probe not that much faster than dictionary lookup</a:t>
            </a:r>
          </a:p>
          <a:p>
            <a:pPr>
              <a:spcAft>
                <a:spcPts val="1800"/>
              </a:spcAft>
            </a:pPr>
            <a:r>
              <a:rPr lang="en-US" dirty="0"/>
              <a:t>Run-length </a:t>
            </a:r>
            <a:r>
              <a:rPr lang="en-US" dirty="0" smtClean="0"/>
              <a:t>/ frame-of-reference encoded columns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Value columns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No dictionaries for chunk pruning present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Scan runtime can be improved</a:t>
            </a:r>
          </a:p>
          <a:p>
            <a:pPr marL="114300" indent="0">
              <a:spcAft>
                <a:spcPts val="1800"/>
              </a:spcAft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Evaluation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Synthetic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Configurable maximum pruning rate, data type, and data distribution</a:t>
            </a:r>
          </a:p>
          <a:p>
            <a:pPr>
              <a:spcAft>
                <a:spcPts val="800"/>
              </a:spcAft>
            </a:pPr>
            <a:r>
              <a:rPr lang="en-US" noProof="0" dirty="0" smtClean="0"/>
              <a:t>Benchmark data </a:t>
            </a:r>
            <a:r>
              <a:rPr lang="en-US" dirty="0"/>
              <a:t>s</a:t>
            </a:r>
            <a:r>
              <a:rPr lang="en-US" noProof="0" dirty="0" err="1" smtClean="0"/>
              <a:t>ets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TPC-C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TPC-H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JCCH [8]</a:t>
            </a:r>
            <a:endParaRPr lang="en-US" baseline="30000" noProof="0" dirty="0" smtClean="0"/>
          </a:p>
          <a:p>
            <a:pPr>
              <a:spcAft>
                <a:spcPts val="800"/>
              </a:spcAft>
            </a:pPr>
            <a:r>
              <a:rPr lang="en-US" noProof="0" dirty="0" smtClean="0"/>
              <a:t>Real-world ERP </a:t>
            </a:r>
            <a:r>
              <a:rPr lang="en-US" dirty="0"/>
              <a:t>d</a:t>
            </a:r>
            <a:r>
              <a:rPr lang="en-US" noProof="0" dirty="0" err="1" smtClean="0"/>
              <a:t>ata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ACDOCA (accounting data from an SAP system) [</a:t>
            </a:r>
            <a:r>
              <a:rPr lang="en-US" dirty="0"/>
              <a:t>9</a:t>
            </a:r>
            <a:r>
              <a:rPr lang="en-US" noProof="0" dirty="0" smtClean="0"/>
              <a:t>]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416485"/>
            <a:ext cx="825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[8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Boncz</a:t>
            </a:r>
            <a:r>
              <a:rPr lang="de-DE" sz="800" dirty="0">
                <a:solidFill>
                  <a:schemeClr val="bg2"/>
                </a:solidFill>
              </a:rPr>
              <a:t>, P., </a:t>
            </a:r>
            <a:r>
              <a:rPr lang="de-DE" sz="800" dirty="0" err="1">
                <a:solidFill>
                  <a:schemeClr val="bg2"/>
                </a:solidFill>
              </a:rPr>
              <a:t>Anatiotis</a:t>
            </a:r>
            <a:r>
              <a:rPr lang="de-DE" sz="800" dirty="0">
                <a:solidFill>
                  <a:schemeClr val="bg2"/>
                </a:solidFill>
              </a:rPr>
              <a:t>, A.,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Kläbe</a:t>
            </a:r>
            <a:r>
              <a:rPr lang="de-DE" sz="800" dirty="0">
                <a:solidFill>
                  <a:schemeClr val="bg2"/>
                </a:solidFill>
              </a:rPr>
              <a:t>, S. JCC-H: </a:t>
            </a:r>
            <a:r>
              <a:rPr lang="de-DE" sz="800" dirty="0" err="1">
                <a:solidFill>
                  <a:schemeClr val="bg2"/>
                </a:solidFill>
              </a:rPr>
              <a:t>adding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join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crossing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correlations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with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skew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TPC-H. In Performance Evaluation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Benchmarking </a:t>
            </a:r>
            <a:r>
              <a:rPr lang="de-DE" sz="800" dirty="0" err="1">
                <a:solidFill>
                  <a:schemeClr val="bg2"/>
                </a:solidFill>
              </a:rPr>
              <a:t>for</a:t>
            </a:r>
            <a:r>
              <a:rPr lang="de-DE" sz="800" dirty="0">
                <a:solidFill>
                  <a:schemeClr val="bg2"/>
                </a:solidFill>
              </a:rPr>
              <a:t> the Analytics </a:t>
            </a:r>
            <a:r>
              <a:rPr lang="de-DE" sz="800" dirty="0" err="1">
                <a:solidFill>
                  <a:schemeClr val="bg2"/>
                </a:solidFill>
              </a:rPr>
              <a:t>Era</a:t>
            </a:r>
            <a:r>
              <a:rPr lang="de-DE" sz="800" dirty="0">
                <a:solidFill>
                  <a:schemeClr val="bg2"/>
                </a:solidFill>
              </a:rPr>
              <a:t> - TPCTC 2017, </a:t>
            </a:r>
            <a:r>
              <a:rPr lang="de-DE" sz="800" dirty="0" err="1">
                <a:solidFill>
                  <a:schemeClr val="bg2"/>
                </a:solidFill>
              </a:rPr>
              <a:t>Munich</a:t>
            </a:r>
            <a:r>
              <a:rPr lang="de-DE" sz="800" dirty="0">
                <a:solidFill>
                  <a:schemeClr val="bg2"/>
                </a:solidFill>
              </a:rPr>
              <a:t>, Germany (2017</a:t>
            </a:r>
            <a:r>
              <a:rPr lang="de-DE" sz="800" dirty="0" smtClean="0">
                <a:solidFill>
                  <a:schemeClr val="bg2"/>
                </a:solidFill>
              </a:rPr>
              <a:t>).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[9] </a:t>
            </a:r>
            <a:r>
              <a:rPr lang="en-US" sz="800" dirty="0">
                <a:solidFill>
                  <a:schemeClr val="bg2"/>
                </a:solidFill>
              </a:rPr>
              <a:t>SAP SE. Universal Journal Entry. https://help.sap.com/doc/3c51d7531a4d424de10000000a174cb4/2.6/en-US/182f4f55ed6d6154e10000000a423f68.html, </a:t>
            </a:r>
            <a:r>
              <a:rPr lang="en-US" sz="800" dirty="0" smtClean="0">
                <a:solidFill>
                  <a:schemeClr val="bg2"/>
                </a:solidFill>
              </a:rPr>
              <a:t>(2017). </a:t>
            </a:r>
            <a:r>
              <a:rPr lang="en-US" sz="800" dirty="0">
                <a:solidFill>
                  <a:schemeClr val="bg2"/>
                </a:solidFill>
              </a:rPr>
              <a:t>Accessed: June 14, 2018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Pruning </a:t>
            </a:r>
            <a:r>
              <a:rPr lang="en-US" noProof="0" dirty="0"/>
              <a:t>o</a:t>
            </a:r>
            <a:r>
              <a:rPr lang="en-US" dirty="0" smtClean="0"/>
              <a:t>n Synthetic Data</a:t>
            </a:r>
            <a:endParaRPr lang="en-US" noProof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/>
              <a:t>S</a:t>
            </a:r>
            <a:r>
              <a:rPr lang="en-US" noProof="0" dirty="0" smtClean="0"/>
              <a:t>can performance with different filter configurations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10M integers, 100K chunk size, 50% maximum pruning rate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750637" y="2228883"/>
            <a:ext cx="195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792387" y="2219106"/>
            <a:ext cx="233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Memory </a:t>
            </a:r>
            <a:r>
              <a:rPr lang="de-DE" dirty="0" err="1" smtClean="0"/>
              <a:t>Consumption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8" y="2536660"/>
            <a:ext cx="3496095" cy="22324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17" y="2526884"/>
            <a:ext cx="3561119" cy="224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Benchmark Data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48720" cy="3416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On some columns we can prune well, on others we can not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Tests with a chunk size of 100K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958231" y="1381895"/>
            <a:ext cx="1660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TPC-C Order-line item-ID Scan Runtime </a:t>
            </a:r>
          </a:p>
          <a:p>
            <a:r>
              <a:rPr lang="en-US" dirty="0" smtClean="0"/>
              <a:t>(40% Pruning Rate)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65" y="715669"/>
            <a:ext cx="2977683" cy="1875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958231" y="3219287"/>
            <a:ext cx="1531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TPC-H Line-Item Ship </a:t>
            </a:r>
            <a:r>
              <a:rPr lang="en-US" dirty="0"/>
              <a:t>D</a:t>
            </a:r>
            <a:r>
              <a:rPr lang="en-US" dirty="0" smtClean="0"/>
              <a:t>ate Scan Runtime </a:t>
            </a:r>
          </a:p>
          <a:p>
            <a:r>
              <a:rPr lang="en-US" dirty="0" smtClean="0"/>
              <a:t>(98% Pruning Rate)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50" y="2760239"/>
            <a:ext cx="2952898" cy="1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ACDOCA</a:t>
            </a:r>
            <a:endParaRPr lang="en-US" noProof="0"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sp>
        <p:nvSpPr>
          <p:cNvPr id="6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38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SAP accounting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Chunk </a:t>
            </a:r>
            <a:r>
              <a:rPr lang="en-US" dirty="0"/>
              <a:t>size 100K, 10M </a:t>
            </a:r>
            <a:r>
              <a:rPr lang="en-US" dirty="0" smtClean="0"/>
              <a:t>rows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CO_BELNR and BELNR are some of the most queried columns and show a high pruning rate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Some columns show no pruning opportunities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8175"/>
              </p:ext>
            </p:extLst>
          </p:nvPr>
        </p:nvGraphicFramePr>
        <p:xfrm>
          <a:off x="4605454" y="1274201"/>
          <a:ext cx="3867004" cy="2602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502">
                  <a:extLst>
                    <a:ext uri="{9D8B030D-6E8A-4147-A177-3AD203B41FA5}">
                      <a16:colId xmlns:a16="http://schemas.microsoft.com/office/drawing/2014/main" val="2074493522"/>
                    </a:ext>
                  </a:extLst>
                </a:gridCol>
                <a:gridCol w="1933502">
                  <a:extLst>
                    <a:ext uri="{9D8B030D-6E8A-4147-A177-3AD203B41FA5}">
                      <a16:colId xmlns:a16="http://schemas.microsoft.com/office/drawing/2014/main" val="1148720844"/>
                    </a:ext>
                  </a:extLst>
                </a:gridCol>
              </a:tblGrid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Pruning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974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9854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AWREF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6325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DOCNR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98,6%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7338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CO_BELNR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4607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HSL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57,2%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483432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r>
                        <a:rPr lang="en-US" dirty="0" smtClean="0"/>
                        <a:t>TSL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845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</a:t>
            </a:r>
            <a:r>
              <a:rPr lang="en-US" dirty="0"/>
              <a:t>D</a:t>
            </a:r>
            <a:r>
              <a:rPr lang="en-US" noProof="0" dirty="0" smtClean="0"/>
              <a:t>o </a:t>
            </a:r>
            <a:r>
              <a:rPr lang="en-US" dirty="0"/>
              <a:t>W</a:t>
            </a:r>
            <a:r>
              <a:rPr lang="en-US" noProof="0" dirty="0" smtClean="0"/>
              <a:t>e Achieve </a:t>
            </a:r>
            <a:r>
              <a:rPr lang="en-US" dirty="0"/>
              <a:t>H</a:t>
            </a:r>
            <a:r>
              <a:rPr lang="en-US" noProof="0" dirty="0" err="1" smtClean="0"/>
              <a:t>igh</a:t>
            </a:r>
            <a:r>
              <a:rPr lang="en-US" noProof="0" dirty="0" smtClean="0"/>
              <a:t> Pruning </a:t>
            </a:r>
            <a:r>
              <a:rPr lang="en-US" dirty="0"/>
              <a:t>R</a:t>
            </a:r>
            <a:r>
              <a:rPr lang="en-US" noProof="0" dirty="0" err="1" smtClean="0"/>
              <a:t>ates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noProof="0" dirty="0" smtClean="0"/>
              <a:t>Two types of scenarios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Low selectivity predicate scans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Scans on implicitly clustered or sorted data</a:t>
            </a:r>
          </a:p>
          <a:p>
            <a:pPr>
              <a:spcAft>
                <a:spcPts val="1800"/>
              </a:spcAft>
            </a:pPr>
            <a:r>
              <a:rPr lang="en-US" noProof="0" dirty="0" smtClean="0"/>
              <a:t>Time clustered data leads to a high pruning rate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Tuples are inserted around the time of creation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Dates mostly revolve around tuple creation date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noProof="0" dirty="0" smtClean="0"/>
              <a:t>Table is implicitly sorted by time</a:t>
            </a:r>
          </a:p>
          <a:p>
            <a:pPr lvl="1"/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Low Selectivity</a:t>
            </a:r>
            <a:endParaRPr lang="en-US" noProof="0" dirty="0"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Scans on the TPC-C Item-ID column show a low selectivity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The chunk size is an important factor for scan performance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1" y="2591847"/>
            <a:ext cx="3562032" cy="2315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77" y="2584531"/>
            <a:ext cx="3513185" cy="23223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87298" y="218972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937760" y="218972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Chunk Size and Pruning Rate – Clustered Data</a:t>
            </a:r>
            <a:endParaRPr lang="en-US" noProof="0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JCCH</a:t>
            </a:r>
            <a:r>
              <a:rPr lang="en-US" noProof="0" dirty="0" smtClean="0"/>
              <a:t> </a:t>
            </a:r>
            <a:r>
              <a:rPr lang="en-US" noProof="0" dirty="0" err="1" smtClean="0"/>
              <a:t>Shipdate</a:t>
            </a:r>
            <a:r>
              <a:rPr lang="en-US" noProof="0" dirty="0" smtClean="0"/>
              <a:t> column </a:t>
            </a:r>
            <a:r>
              <a:rPr lang="en-US" dirty="0"/>
              <a:t>s</a:t>
            </a:r>
            <a:r>
              <a:rPr lang="en-US" noProof="0" dirty="0" smtClean="0"/>
              <a:t>can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Clustered data shows a higher range of beneficial chunk sizes</a:t>
            </a:r>
            <a:endParaRPr lang="en-US" noProof="0"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1" y="2576884"/>
            <a:ext cx="3539391" cy="235418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52" y="2567365"/>
            <a:ext cx="3643675" cy="23664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36857" y="218972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Runtime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885693" y="218917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Pruning Rates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CQFs for Chunk Pruning - Discussion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Smaller</a:t>
            </a:r>
            <a:r>
              <a:rPr lang="en-US" noProof="0" dirty="0" smtClean="0"/>
              <a:t> memory consumption than an index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and scalable data structure </a:t>
            </a:r>
          </a:p>
          <a:p>
            <a:pPr>
              <a:spcAft>
                <a:spcPts val="1600"/>
              </a:spcAft>
            </a:pPr>
            <a:r>
              <a:rPr lang="en-US" noProof="0" dirty="0" smtClean="0"/>
              <a:t>Disadvantages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Performance gain depending on data </a:t>
            </a:r>
            <a:r>
              <a:rPr lang="en-US" dirty="0" smtClean="0"/>
              <a:t>distribution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Alternative filters’ memory footprint can be reduced further (with decreasing accuracy) 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construction overhead has to be considered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DsQ6296JyzWfssRRi7BrFgIvdTLH-QVGZfQF37YK3JhIH6N8CuHGr2aEPk1gMzBYpU4U92732eCGK1YiUqr_TmlImLC4qhI69xXUCh-kIAROywKr8cgDIvyHJeaV50cjbjC1vcjBY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93" y="1058133"/>
            <a:ext cx="4601107" cy="24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Indices Are Not Obsolete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16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Linear scans have become more </a:t>
            </a:r>
            <a:r>
              <a:rPr lang="en-US" noProof="0" dirty="0" smtClean="0">
                <a:solidFill>
                  <a:schemeClr val="bg2"/>
                </a:solidFill>
              </a:rPr>
              <a:t>efficient in columnar in-memory systems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Index probes still faster for low selectivity queries [1]</a:t>
            </a:r>
            <a:endParaRPr lang="en-US" baseline="30000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Desired: an alternative with a lower memory consumption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452015" y="3541489"/>
            <a:ext cx="20408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Figure taken from [1]</a:t>
            </a:r>
            <a:endParaRPr lang="de-DE" sz="1000" dirty="0">
              <a:solidFill>
                <a:schemeClr val="bg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1699" y="4386005"/>
            <a:ext cx="66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</a:t>
            </a:r>
            <a:r>
              <a:rPr lang="en-US" sz="800" dirty="0">
                <a:solidFill>
                  <a:schemeClr val="bg2"/>
                </a:solidFill>
              </a:rPr>
              <a:t>]</a:t>
            </a:r>
            <a:r>
              <a:rPr lang="en-US" sz="800" dirty="0" smtClean="0">
                <a:solidFill>
                  <a:schemeClr val="bg2"/>
                </a:solidFill>
              </a:rPr>
              <a:t> Kester</a:t>
            </a:r>
            <a:r>
              <a:rPr lang="en-US" sz="800" dirty="0">
                <a:solidFill>
                  <a:schemeClr val="bg2"/>
                </a:solidFill>
              </a:rPr>
              <a:t>, M. S., </a:t>
            </a:r>
            <a:r>
              <a:rPr lang="en-US" sz="800" dirty="0" err="1">
                <a:solidFill>
                  <a:schemeClr val="bg2"/>
                </a:solidFill>
              </a:rPr>
              <a:t>Athanassoulis</a:t>
            </a:r>
            <a:r>
              <a:rPr lang="en-US" sz="800" dirty="0">
                <a:solidFill>
                  <a:schemeClr val="bg2"/>
                </a:solidFill>
              </a:rPr>
              <a:t>, M., and </a:t>
            </a:r>
            <a:r>
              <a:rPr lang="en-US" sz="800" dirty="0" err="1">
                <a:solidFill>
                  <a:schemeClr val="bg2"/>
                </a:solidFill>
              </a:rPr>
              <a:t>Idreos</a:t>
            </a:r>
            <a:r>
              <a:rPr lang="en-US" sz="800" dirty="0">
                <a:solidFill>
                  <a:schemeClr val="bg2"/>
                </a:solidFill>
              </a:rPr>
              <a:t>, S. Access </a:t>
            </a:r>
            <a:r>
              <a:rPr lang="en-US" sz="800" dirty="0" smtClean="0">
                <a:solidFill>
                  <a:schemeClr val="bg2"/>
                </a:solidFill>
              </a:rPr>
              <a:t>path selection </a:t>
            </a:r>
            <a:r>
              <a:rPr lang="en-US" sz="800" dirty="0">
                <a:solidFill>
                  <a:schemeClr val="bg2"/>
                </a:solidFill>
              </a:rPr>
              <a:t>in main-memory optimized data systems: Should I scan </a:t>
            </a:r>
            <a:r>
              <a:rPr lang="en-US" sz="800" dirty="0" smtClean="0">
                <a:solidFill>
                  <a:schemeClr val="bg2"/>
                </a:solidFill>
              </a:rPr>
              <a:t>or should I </a:t>
            </a:r>
            <a:r>
              <a:rPr lang="en-US" sz="800" dirty="0">
                <a:solidFill>
                  <a:schemeClr val="bg2"/>
                </a:solidFill>
              </a:rPr>
              <a:t>probe? </a:t>
            </a:r>
            <a:r>
              <a:rPr lang="en-US" sz="800" dirty="0" smtClean="0">
                <a:solidFill>
                  <a:schemeClr val="bg2"/>
                </a:solidFill>
              </a:rPr>
              <a:t>SIGMOD 2017, </a:t>
            </a:r>
            <a:r>
              <a:rPr lang="en-US" sz="800" dirty="0">
                <a:solidFill>
                  <a:schemeClr val="bg2"/>
                </a:solidFill>
              </a:rPr>
              <a:t>pp. 715–730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* „</a:t>
            </a:r>
            <a:r>
              <a:rPr lang="en-US" sz="800" dirty="0">
                <a:solidFill>
                  <a:schemeClr val="bg2"/>
                </a:solidFill>
              </a:rPr>
              <a:t>By the selectivity of a predicate p, we mean, as usual, the fraction of rows in the table that satisfy p.” </a:t>
            </a:r>
            <a:r>
              <a:rPr lang="en-US" sz="800" dirty="0" err="1">
                <a:solidFill>
                  <a:schemeClr val="bg2"/>
                </a:solidFill>
              </a:rPr>
              <a:t>Markl</a:t>
            </a:r>
            <a:r>
              <a:rPr lang="en-US" sz="800" dirty="0">
                <a:solidFill>
                  <a:schemeClr val="bg2"/>
                </a:solidFill>
              </a:rPr>
              <a:t>, V., Megiddo, N., </a:t>
            </a:r>
            <a:r>
              <a:rPr lang="en-US" sz="800" dirty="0" err="1">
                <a:solidFill>
                  <a:schemeClr val="bg2"/>
                </a:solidFill>
              </a:rPr>
              <a:t>Kutsch</a:t>
            </a:r>
            <a:r>
              <a:rPr lang="en-US" sz="800" dirty="0">
                <a:solidFill>
                  <a:schemeClr val="bg2"/>
                </a:solidFill>
              </a:rPr>
              <a:t>, M., Tran, T. M., Haas, P. J., and Srivastava, U. Consistently estimating the selectivity of conjuncts of predicates. In VLDB 31 (2005</a:t>
            </a:r>
            <a:r>
              <a:rPr lang="en-US" sz="800" dirty="0" smtClean="0">
                <a:solidFill>
                  <a:schemeClr val="bg2"/>
                </a:solidFill>
              </a:rPr>
              <a:t>).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Cardinality Estimation – Two Birds With One Stone</a:t>
            </a:r>
            <a:endParaRPr lang="en-US" noProof="0"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22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2400"/>
              </a:spcAft>
            </a:pP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accurate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like</a:t>
            </a:r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CQFs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but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r>
              <a:rPr lang="de-DE" dirty="0" smtClean="0"/>
              <a:t>These </a:t>
            </a:r>
            <a:r>
              <a:rPr lang="de-DE" dirty="0" err="1" smtClean="0"/>
              <a:t>counts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cardinality</a:t>
            </a:r>
            <a:r>
              <a:rPr lang="de-DE" dirty="0" smtClean="0"/>
              <a:t> </a:t>
            </a:r>
            <a:r>
              <a:rPr lang="de-DE" dirty="0" err="1" smtClean="0"/>
              <a:t>estimations</a:t>
            </a:r>
            <a:endParaRPr lang="de-DE" dirty="0" smtClean="0"/>
          </a:p>
          <a:p>
            <a:pPr marL="285750" indent="-285750">
              <a:spcAft>
                <a:spcPts val="2400"/>
              </a:spcAft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83" y="1602305"/>
            <a:ext cx="4302017" cy="279049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572000" y="1222384"/>
            <a:ext cx="444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Distribution of ACDOCA Fiscal Year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Cardinality Estimation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1328" cy="34164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CQFs return the accurate value count most of the time (&gt;95%)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Hash collisions cause </a:t>
            </a:r>
            <a:r>
              <a:rPr lang="en-US" dirty="0" err="1" smtClean="0"/>
              <a:t>overcounts</a:t>
            </a:r>
            <a:endParaRPr lang="en-US" dirty="0" smtClean="0"/>
          </a:p>
          <a:p>
            <a:pPr>
              <a:spcAft>
                <a:spcPts val="1600"/>
              </a:spcAft>
            </a:pPr>
            <a:r>
              <a:rPr lang="en-US" dirty="0" smtClean="0"/>
              <a:t>Undercounts are not possible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en-US" dirty="0" err="1" smtClean="0"/>
              <a:t>Overcounts</a:t>
            </a:r>
            <a:r>
              <a:rPr lang="en-US" dirty="0" smtClean="0"/>
              <a:t> are rare but can be large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817002"/>
            <a:ext cx="3989430" cy="264129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760" y="1251535"/>
            <a:ext cx="39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Estimation Errors on Zipfian Distributed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More Memory – Less Errors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6538" y="1152475"/>
            <a:ext cx="3924943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Estimation errors and their relative frequency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Error frequency decreases with higher memory expenditure</a:t>
            </a:r>
          </a:p>
          <a:p>
            <a:pPr>
              <a:spcAft>
                <a:spcPts val="1200"/>
              </a:spcAft>
            </a:pPr>
            <a:r>
              <a:rPr lang="en-US" dirty="0"/>
              <a:t>Error distribution has the same </a:t>
            </a:r>
            <a:r>
              <a:rPr lang="en-US" dirty="0" smtClean="0"/>
              <a:t>shape </a:t>
            </a:r>
            <a:r>
              <a:rPr lang="en-US" dirty="0"/>
              <a:t>but errors are less </a:t>
            </a:r>
            <a:r>
              <a:rPr lang="en-US" dirty="0" smtClean="0"/>
              <a:t>likely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5598696" y="601835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Estimation Errors – 2 Bit Slots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598696" y="278551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Errors – </a:t>
            </a:r>
            <a:r>
              <a:rPr lang="en-US" dirty="0" smtClean="0"/>
              <a:t>4 </a:t>
            </a:r>
            <a:r>
              <a:rPr lang="en-US" dirty="0"/>
              <a:t>Bit </a:t>
            </a:r>
            <a:r>
              <a:rPr lang="en-US" dirty="0" smtClean="0"/>
              <a:t>Slots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50" y="894372"/>
            <a:ext cx="2678826" cy="18119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650" y="3085220"/>
            <a:ext cx="2691406" cy="1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About </a:t>
            </a:r>
            <a:r>
              <a:rPr lang="en-US" dirty="0" smtClean="0"/>
              <a:t>Conventional</a:t>
            </a:r>
            <a:r>
              <a:rPr lang="en-US" noProof="0" dirty="0" smtClean="0"/>
              <a:t> Techniques?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55500" cy="34164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noProof="0" dirty="0" smtClean="0"/>
              <a:t>Selectivity estimation in PostgreSQL [12]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Uniform estimation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noProof="0" dirty="0" smtClean="0"/>
              <a:t>Histograms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</a:t>
            </a:r>
            <a:r>
              <a:rPr lang="en-US" noProof="0" dirty="0" err="1" smtClean="0"/>
              <a:t>ost</a:t>
            </a:r>
            <a:r>
              <a:rPr lang="en-US" noProof="0" dirty="0" smtClean="0"/>
              <a:t> common </a:t>
            </a:r>
            <a:r>
              <a:rPr lang="en-US" dirty="0"/>
              <a:t>v</a:t>
            </a:r>
            <a:r>
              <a:rPr lang="en-US" noProof="0" dirty="0" err="1" smtClean="0"/>
              <a:t>alues</a:t>
            </a:r>
            <a:endParaRPr lang="en-US" noProof="0" dirty="0" smtClean="0"/>
          </a:p>
          <a:p>
            <a:pPr>
              <a:spcAft>
                <a:spcPts val="800"/>
              </a:spcAft>
            </a:pPr>
            <a:r>
              <a:rPr lang="en-US" dirty="0" smtClean="0"/>
              <a:t>Low memory footprint techniques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20" y="1152474"/>
            <a:ext cx="4181502" cy="286717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11700" y="4728905"/>
            <a:ext cx="752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[10] The PostgreSQL Global Development Group. Row Estimation Examples. https://www.postgresql.org/docs/9.1/static/row-estimation-examples.html, 2016. Accessed: June 14, 2018.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Histograms – On Real-World Data?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29" y="1719513"/>
            <a:ext cx="3872629" cy="2599807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57887" cy="3416400"/>
          </a:xfrm>
        </p:spPr>
        <p:txBody>
          <a:bodyPr/>
          <a:lstStyle/>
          <a:p>
            <a:r>
              <a:rPr lang="en-US" dirty="0" smtClean="0"/>
              <a:t>Histograms profit from steady value developments</a:t>
            </a:r>
          </a:p>
          <a:p>
            <a:r>
              <a:rPr lang="en-US" dirty="0" smtClean="0"/>
              <a:t>Sporadic changes lead to inaccuracies</a:t>
            </a:r>
            <a:endParaRPr lang="en-US" dirty="0"/>
          </a:p>
          <a:p>
            <a:r>
              <a:rPr lang="en-US" dirty="0" smtClean="0"/>
              <a:t>Filters handle sporadic changes well</a:t>
            </a:r>
          </a:p>
          <a:p>
            <a:r>
              <a:rPr lang="en-US" dirty="0" smtClean="0"/>
              <a:t>Filters work well on any kind of data 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067300" y="1165860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Distribution of</a:t>
            </a:r>
          </a:p>
          <a:p>
            <a:r>
              <a:rPr lang="en-US" dirty="0" smtClean="0"/>
              <a:t>ACDOCA Document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Estimation Techniques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ACDOCA Document Number Column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100.000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2230"/>
              </p:ext>
            </p:extLst>
          </p:nvPr>
        </p:nvGraphicFramePr>
        <p:xfrm>
          <a:off x="311700" y="2186641"/>
          <a:ext cx="8520601" cy="24963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36263">
                  <a:extLst>
                    <a:ext uri="{9D8B030D-6E8A-4147-A177-3AD203B41FA5}">
                      <a16:colId xmlns:a16="http://schemas.microsoft.com/office/drawing/2014/main" val="677495528"/>
                    </a:ext>
                  </a:extLst>
                </a:gridCol>
                <a:gridCol w="1456828">
                  <a:extLst>
                    <a:ext uri="{9D8B030D-6E8A-4147-A177-3AD203B41FA5}">
                      <a16:colId xmlns:a16="http://schemas.microsoft.com/office/drawing/2014/main" val="3985549695"/>
                    </a:ext>
                  </a:extLst>
                </a:gridCol>
                <a:gridCol w="1497360">
                  <a:extLst>
                    <a:ext uri="{9D8B030D-6E8A-4147-A177-3AD203B41FA5}">
                      <a16:colId xmlns:a16="http://schemas.microsoft.com/office/drawing/2014/main" val="2768586476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3371880332"/>
                    </a:ext>
                  </a:extLst>
                </a:gridCol>
              </a:tblGrid>
              <a:tr h="462569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146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4481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Filter (17/4)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0309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(100 Buckets)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9826"/>
                  </a:ext>
                </a:extLst>
              </a:tr>
              <a:tr h="508453">
                <a:tc>
                  <a:txBody>
                    <a:bodyPr/>
                    <a:lstStyle/>
                    <a:p>
                      <a:r>
                        <a:rPr lang="en-US" dirty="0" smtClean="0"/>
                        <a:t>Most Common Values (100 Values)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8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CQFs for Cardinality Estimation - </a:t>
            </a:r>
            <a:r>
              <a:rPr lang="en-US" dirty="0" smtClean="0"/>
              <a:t>Discussion</a:t>
            </a:r>
            <a:endParaRPr lang="en-US" noProof="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1322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Advantages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Flexible in regard to data distribution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Handles skewed data well</a:t>
            </a:r>
            <a:endParaRPr lang="en-US" noProof="0" dirty="0" smtClean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 accuracy, low mean error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Disadvantages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Higher memory consumption than histograms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Errors are rare but potentially large</a:t>
            </a:r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Chunk Pruning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can be used to capitalize on the chunked memory layout and accurately eliminate non-contributing chunks during query optimization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We can achieve high pruning rates for predicates with a low selectivity and especially for implicitly clustered or time clustered data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Cardinality Estimation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CQFs show a high accuracy for any kind of data distribution and can represent skewed data distributions especially well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Future Work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On which columns should we use additional data structures and how much memory should we spend?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Future 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Applicability in NUMA systems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Can we permanently keep filters the local NUMA node of the query optimizer?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Range queries with quotient filters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Many queries contain range queries</a:t>
            </a:r>
          </a:p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Filter sizing and data structure selection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On which columns should we use additionally data structures?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How much memory should we spend for a filter?</a:t>
            </a:r>
            <a:endParaRPr lang="en-US" noProof="0" dirty="0"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Cardinality Estimations Are </a:t>
            </a:r>
            <a:r>
              <a:rPr lang="en-US" dirty="0" smtClean="0">
                <a:solidFill>
                  <a:schemeClr val="tx1"/>
                </a:solidFill>
              </a:rPr>
              <a:t>Inaccurate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00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noProof="0" dirty="0" smtClean="0"/>
              <a:t>Cardinality estimations have a large impact on query performance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Cardinality estimators of commercial database systems produce large errors [2</a:t>
            </a:r>
            <a:r>
              <a:rPr lang="en-US" dirty="0" smtClean="0"/>
              <a:t>]</a:t>
            </a:r>
            <a:endParaRPr lang="en-US" baseline="30000" dirty="0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111998" y="3376349"/>
            <a:ext cx="20143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</a:pPr>
            <a:r>
              <a:rPr lang="de-DE" sz="1000" dirty="0" err="1" smtClean="0">
                <a:solidFill>
                  <a:schemeClr val="bg2"/>
                </a:solidFill>
              </a:rPr>
              <a:t>Figure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>
                <a:solidFill>
                  <a:schemeClr val="bg2"/>
                </a:solidFill>
              </a:rPr>
              <a:t>t</a:t>
            </a:r>
            <a:r>
              <a:rPr lang="de-DE" sz="1000" dirty="0" err="1" smtClean="0">
                <a:solidFill>
                  <a:schemeClr val="bg2"/>
                </a:solidFill>
              </a:rPr>
              <a:t>aken</a:t>
            </a:r>
            <a:r>
              <a:rPr lang="de-DE" sz="1000" dirty="0" smtClean="0">
                <a:solidFill>
                  <a:schemeClr val="bg2"/>
                </a:solidFill>
              </a:rPr>
              <a:t> </a:t>
            </a:r>
            <a:r>
              <a:rPr lang="de-DE" sz="1000" dirty="0" err="1" smtClean="0">
                <a:solidFill>
                  <a:schemeClr val="bg2"/>
                </a:solidFill>
              </a:rPr>
              <a:t>from</a:t>
            </a:r>
            <a:r>
              <a:rPr lang="de-DE" sz="1000" dirty="0" smtClean="0">
                <a:solidFill>
                  <a:schemeClr val="bg2"/>
                </a:solidFill>
              </a:rPr>
              <a:t> [2]</a:t>
            </a:r>
            <a:endParaRPr lang="de-DE" sz="1000" baseline="30000" dirty="0">
              <a:solidFill>
                <a:schemeClr val="bg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1700" y="4774625"/>
            <a:ext cx="7704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[2</a:t>
            </a:r>
            <a:r>
              <a:rPr lang="de-DE" sz="800" dirty="0">
                <a:solidFill>
                  <a:schemeClr val="bg2"/>
                </a:solidFill>
              </a:rPr>
              <a:t>]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Leis, V., </a:t>
            </a:r>
            <a:r>
              <a:rPr lang="en-US" sz="800" dirty="0" err="1">
                <a:solidFill>
                  <a:schemeClr val="bg2"/>
                </a:solidFill>
              </a:rPr>
              <a:t>Gubichev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Mirchev</a:t>
            </a:r>
            <a:r>
              <a:rPr lang="en-US" sz="800" dirty="0">
                <a:solidFill>
                  <a:schemeClr val="bg2"/>
                </a:solidFill>
              </a:rPr>
              <a:t>, A., </a:t>
            </a:r>
            <a:r>
              <a:rPr lang="en-US" sz="800" dirty="0" err="1">
                <a:solidFill>
                  <a:schemeClr val="bg2"/>
                </a:solidFill>
              </a:rPr>
              <a:t>Boncz</a:t>
            </a:r>
            <a:r>
              <a:rPr lang="en-US" sz="800" dirty="0">
                <a:solidFill>
                  <a:schemeClr val="bg2"/>
                </a:solidFill>
              </a:rPr>
              <a:t>, P. A., Kemper, A</a:t>
            </a:r>
            <a:r>
              <a:rPr lang="en-US" sz="800" dirty="0" smtClean="0">
                <a:solidFill>
                  <a:schemeClr val="bg2"/>
                </a:solidFill>
              </a:rPr>
              <a:t>., and </a:t>
            </a:r>
            <a:r>
              <a:rPr lang="en-US" sz="800" dirty="0">
                <a:solidFill>
                  <a:schemeClr val="bg2"/>
                </a:solidFill>
              </a:rPr>
              <a:t>Neumann, T. How good are query optimizers, really? PVLDB</a:t>
            </a:r>
            <a:r>
              <a:rPr lang="en-US" sz="800" i="1" dirty="0">
                <a:solidFill>
                  <a:schemeClr val="bg2"/>
                </a:solidFill>
              </a:rPr>
              <a:t> 9</a:t>
            </a:r>
            <a:r>
              <a:rPr lang="en-US" sz="800" dirty="0">
                <a:solidFill>
                  <a:schemeClr val="bg2"/>
                </a:solidFill>
              </a:rPr>
              <a:t>, </a:t>
            </a:r>
            <a:r>
              <a:rPr lang="en-US" sz="800" dirty="0" smtClean="0">
                <a:solidFill>
                  <a:schemeClr val="bg2"/>
                </a:solidFill>
              </a:rPr>
              <a:t>3 (2015</a:t>
            </a:r>
            <a:r>
              <a:rPr lang="en-US" sz="800" dirty="0">
                <a:solidFill>
                  <a:schemeClr val="bg2"/>
                </a:solidFill>
              </a:rPr>
              <a:t>), 204–215.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18" y="1083291"/>
            <a:ext cx="5038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References (1)</a:t>
            </a:r>
            <a:endParaRPr lang="en-US" noProof="0" dirty="0"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noProof="0" dirty="0" smtClean="0"/>
              <a:t>Pandey, Bender (2017). </a:t>
            </a:r>
            <a:r>
              <a:rPr lang="en-US" i="1" noProof="0" dirty="0" smtClean="0"/>
              <a:t>A General-Purpose Counting Filter: Making Every Bit Count</a:t>
            </a:r>
            <a:endParaRPr lang="en-US" noProof="0" dirty="0" smtClean="0"/>
          </a:p>
          <a:p>
            <a:r>
              <a:rPr lang="en-US" noProof="0" dirty="0" smtClean="0"/>
              <a:t>Bloom (1970). </a:t>
            </a:r>
            <a:r>
              <a:rPr lang="en-US" i="1" noProof="0" dirty="0" smtClean="0"/>
              <a:t>Space/Time Trade-offs in Hash Coding with Allowable Errors</a:t>
            </a:r>
          </a:p>
          <a:p>
            <a:pPr fontAlgn="base"/>
            <a:r>
              <a:rPr lang="en-US" noProof="0" dirty="0" smtClean="0"/>
              <a:t>Kester et al. (2017). </a:t>
            </a:r>
            <a:r>
              <a:rPr lang="en-US" i="1" noProof="0" dirty="0" smtClean="0"/>
              <a:t>Should I Scan or Should I Probe?</a:t>
            </a:r>
            <a:endParaRPr lang="en-US" noProof="0" dirty="0" smtClean="0"/>
          </a:p>
          <a:p>
            <a:r>
              <a:rPr lang="en-US" noProof="0" dirty="0" smtClean="0"/>
              <a:t>Leis et al. (2015). </a:t>
            </a:r>
            <a:r>
              <a:rPr lang="en-US" i="1" noProof="0" dirty="0" smtClean="0"/>
              <a:t>How Good Are Query Optimizers, Really?</a:t>
            </a:r>
          </a:p>
          <a:p>
            <a:pPr fontAlgn="base"/>
            <a:r>
              <a:rPr lang="en-US" noProof="0" dirty="0" smtClean="0"/>
              <a:t>PostgreSQL Documentation 9.1.24 (2016). </a:t>
            </a:r>
            <a:r>
              <a:rPr lang="en-US" i="1" noProof="0" dirty="0" smtClean="0"/>
              <a:t>Row Estimation Examples</a:t>
            </a:r>
            <a:r>
              <a:rPr lang="en-US" noProof="0" dirty="0" smtClean="0"/>
              <a:t>. </a:t>
            </a:r>
            <a:r>
              <a:rPr lang="en-US" i="1" u="sng" noProof="0" dirty="0" smtClean="0">
                <a:hlinkClick r:id="rId3"/>
              </a:rPr>
              <a:t>https://www.postgresql.org/docs/9.1/static/row-estimation-examples.html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L. Fan et al. (2000). </a:t>
            </a:r>
            <a:r>
              <a:rPr lang="en-US" i="1" noProof="0" dirty="0" smtClean="0"/>
              <a:t>A scalable wide-area web cache sharing protocol</a:t>
            </a:r>
            <a:endParaRPr lang="en-US" noProof="0" dirty="0" smtClean="0"/>
          </a:p>
          <a:p>
            <a:pPr fontAlgn="base"/>
            <a:r>
              <a:rPr lang="en-US" noProof="0" dirty="0" smtClean="0"/>
              <a:t>Pandey et al. (2012).</a:t>
            </a:r>
            <a:r>
              <a:rPr lang="en-US" i="1" noProof="0" dirty="0" smtClean="0"/>
              <a:t> Don’t thrash: How to cache your hash on flash.</a:t>
            </a:r>
          </a:p>
          <a:p>
            <a:r>
              <a:rPr lang="en-US" noProof="0" dirty="0" err="1" smtClean="0"/>
              <a:t>Boncz</a:t>
            </a:r>
            <a:r>
              <a:rPr lang="en-US" noProof="0" dirty="0" smtClean="0"/>
              <a:t> et al. (2017). </a:t>
            </a:r>
            <a:r>
              <a:rPr lang="en-US" i="1" noProof="0" dirty="0" smtClean="0"/>
              <a:t>JCC-H: Adding Join Crossing Correlations with Skew to TPC-H</a:t>
            </a:r>
            <a:endParaRPr lang="en-US" noProof="0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noProof="0" dirty="0"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References (2)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Fan et al. (2014). </a:t>
            </a:r>
            <a:r>
              <a:rPr lang="en-US" i="1" noProof="0" dirty="0" smtClean="0"/>
              <a:t>Cuckoo Filter: Practically Better Than Bloom</a:t>
            </a:r>
            <a:endParaRPr lang="en-US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16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Related Work</a:t>
            </a:r>
            <a:endParaRPr lang="en-US" noProof="0" dirty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noProof="0" dirty="0" smtClean="0"/>
              <a:t>Bloom Filter </a:t>
            </a:r>
            <a:r>
              <a:rPr lang="en-US" dirty="0"/>
              <a:t>(1970</a:t>
            </a:r>
            <a:r>
              <a:rPr lang="en-US" dirty="0" smtClean="0"/>
              <a:t>) [</a:t>
            </a:r>
            <a:r>
              <a:rPr lang="en-US" dirty="0"/>
              <a:t>3</a:t>
            </a:r>
            <a:r>
              <a:rPr lang="en-US" dirty="0" smtClean="0"/>
              <a:t>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One of the first probabilistic filters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No counting, only membership</a:t>
            </a:r>
          </a:p>
          <a:p>
            <a:pPr fontAlgn="base">
              <a:spcAft>
                <a:spcPts val="1200"/>
              </a:spcAft>
            </a:pPr>
            <a:r>
              <a:rPr lang="en-US" noProof="0" dirty="0" smtClean="0"/>
              <a:t>Counting Bloom Filter (2000) [4]</a:t>
            </a:r>
            <a:endParaRPr lang="en-US" baseline="30000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Improved by various authors over the years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Does not handle skewed distributions well</a:t>
            </a:r>
            <a:endParaRPr lang="en-US" noProof="0" dirty="0" smtClean="0"/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High memory </a:t>
            </a:r>
            <a:r>
              <a:rPr lang="en-US" dirty="0"/>
              <a:t>c</a:t>
            </a:r>
            <a:r>
              <a:rPr lang="en-US" dirty="0" smtClean="0"/>
              <a:t>onsumption</a:t>
            </a:r>
            <a:endParaRPr lang="en-US" noProof="0" dirty="0" smtClean="0"/>
          </a:p>
          <a:p>
            <a:pPr marL="285750" indent="-285750">
              <a:spcAft>
                <a:spcPts val="1600"/>
              </a:spcAft>
            </a:pPr>
            <a:endParaRPr lang="en-US" noProof="0" dirty="0"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32</a:t>
            </a:fld>
            <a:endParaRPr/>
          </a:p>
        </p:txBody>
      </p:sp>
      <p:sp>
        <p:nvSpPr>
          <p:cNvPr id="5" name="Textfeld 4"/>
          <p:cNvSpPr txBox="1"/>
          <p:nvPr/>
        </p:nvSpPr>
        <p:spPr>
          <a:xfrm>
            <a:off x="311700" y="4622225"/>
            <a:ext cx="816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281–293.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Related Work – Modern Filters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870035"/>
          </a:xfrm>
        </p:spPr>
        <p:txBody>
          <a:bodyPr/>
          <a:lstStyle/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Quotient Filter (2012) [5]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Smaller than Bloom Filter</a:t>
            </a:r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Handles skewed distributions well</a:t>
            </a:r>
          </a:p>
          <a:p>
            <a:pPr marL="432000">
              <a:spcAft>
                <a:spcPts val="600"/>
              </a:spcAft>
            </a:pPr>
            <a:r>
              <a:rPr lang="en-US" dirty="0"/>
              <a:t>Cuckoo Filter (2014) </a:t>
            </a:r>
            <a:r>
              <a:rPr lang="en-US" dirty="0" smtClean="0"/>
              <a:t>[6]</a:t>
            </a:r>
            <a:endParaRPr lang="en-US" baseline="30000" dirty="0"/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Deletion, counting, bounded false positives</a:t>
            </a:r>
          </a:p>
          <a:p>
            <a:pPr marL="900000"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Using Cuckoo </a:t>
            </a:r>
            <a:r>
              <a:rPr lang="en-US" dirty="0" smtClean="0"/>
              <a:t>hashing</a:t>
            </a:r>
            <a:endParaRPr lang="en-US" noProof="0" dirty="0" smtClean="0"/>
          </a:p>
          <a:p>
            <a:pPr marL="432000" fontAlgn="base">
              <a:spcAft>
                <a:spcPts val="600"/>
              </a:spcAft>
            </a:pPr>
            <a:r>
              <a:rPr lang="en-US" noProof="0" dirty="0" smtClean="0"/>
              <a:t>Counting Quotient Filter (CQF) </a:t>
            </a:r>
            <a:r>
              <a:rPr lang="en-US" dirty="0"/>
              <a:t>(2017) </a:t>
            </a:r>
            <a:r>
              <a:rPr lang="en-US" dirty="0" smtClean="0"/>
              <a:t>[7]</a:t>
            </a:r>
            <a:endParaRPr lang="en-US" baseline="30000" noProof="0" dirty="0" smtClean="0"/>
          </a:p>
          <a:p>
            <a:pPr marL="900000" lvl="2" fontAlgn="base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noProof="0" dirty="0" smtClean="0"/>
              <a:t>Enhancement of the Quotient Filter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11700" y="4403510"/>
            <a:ext cx="82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[5] </a:t>
            </a:r>
            <a:r>
              <a:rPr lang="de-DE" sz="800" dirty="0">
                <a:solidFill>
                  <a:schemeClr val="bg2"/>
                </a:solidFill>
              </a:rPr>
              <a:t>Bender, </a:t>
            </a:r>
            <a:r>
              <a:rPr lang="de-DE" sz="800" dirty="0" smtClean="0">
                <a:solidFill>
                  <a:schemeClr val="bg2"/>
                </a:solidFill>
              </a:rPr>
              <a:t>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  <a:endParaRPr lang="de-DE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[6] </a:t>
            </a:r>
            <a:r>
              <a:rPr lang="de-DE" sz="800" dirty="0">
                <a:solidFill>
                  <a:schemeClr val="bg2"/>
                </a:solidFill>
              </a:rPr>
              <a:t>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</a:t>
            </a:r>
            <a:r>
              <a:rPr lang="de-DE" sz="800" dirty="0" smtClean="0">
                <a:solidFill>
                  <a:schemeClr val="bg2"/>
                </a:solidFill>
              </a:rPr>
              <a:t>2014, </a:t>
            </a:r>
            <a:r>
              <a:rPr lang="de-DE" sz="800" dirty="0">
                <a:solidFill>
                  <a:schemeClr val="bg2"/>
                </a:solidFill>
              </a:rPr>
              <a:t>pp. 75–88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  <a:endParaRPr lang="en-US" sz="800" dirty="0" smtClean="0">
              <a:solidFill>
                <a:schemeClr val="bg2"/>
              </a:solidFill>
            </a:endParaRPr>
          </a:p>
          <a:p>
            <a:r>
              <a:rPr lang="de-DE" sz="800" dirty="0" smtClean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</a:t>
            </a:r>
            <a:r>
              <a:rPr lang="en-US" sz="800" dirty="0" smtClean="0">
                <a:solidFill>
                  <a:schemeClr val="bg2"/>
                </a:solidFill>
              </a:rPr>
              <a:t>general-purpose counting </a:t>
            </a:r>
            <a:r>
              <a:rPr lang="en-US" sz="800" dirty="0">
                <a:solidFill>
                  <a:schemeClr val="bg2"/>
                </a:solidFill>
              </a:rPr>
              <a:t>filter: Making every bit count. </a:t>
            </a:r>
            <a:r>
              <a:rPr lang="en-US" sz="800" dirty="0" smtClean="0">
                <a:solidFill>
                  <a:schemeClr val="bg2"/>
                </a:solidFill>
              </a:rPr>
              <a:t>SIGMOD 2017, pp. 775–787.</a:t>
            </a:r>
            <a:endParaRPr lang="de-DE" sz="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 Implementations in Comparison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76559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Focus 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Counting Feature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Memory Consumption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noProof="0" dirty="0" smtClean="0"/>
              <a:t>Read Performance</a:t>
            </a:r>
          </a:p>
          <a:p>
            <a:pPr marL="114300" indent="0">
              <a:buNone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34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94" y="1210999"/>
            <a:ext cx="4175830" cy="267525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11140" y="3886258"/>
            <a:ext cx="4670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Measurements gathered from [7]</a:t>
            </a:r>
            <a:endParaRPr lang="en-US" sz="10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Probes Vs. Dictionary Lookups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301577" y="1168128"/>
            <a:ext cx="3166541" cy="3416400"/>
          </a:xfrm>
        </p:spPr>
        <p:txBody>
          <a:bodyPr/>
          <a:lstStyle/>
          <a:p>
            <a:r>
              <a:rPr lang="en-US" noProof="0" dirty="0" smtClean="0"/>
              <a:t>Integer Probe Performance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noProof="0" dirty="0" smtClean="0"/>
              <a:t>String Probe Performance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5" name="AutoShape 4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2459287" cy="24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RYAAAEGCAYAAACgm7rUAAAABHNCSVQICAgIfAhkiAAAAAlwSFlz%0AAAALEgAACxIB0t1+/AAAADl0RVh0U29mdHdhcmUAbWF0cGxvdGxpYiB2ZXJzaW9uIDIuMS4wLCBo%0AdHRwOi8vbWF0cGxvdGxpYi5vcmcvpW3flQAAIABJREFUeJzt3X+cVmWd//HXm5+amEggyo9ExFRM%0AwBrRNlcnzfyRobsS4Jqi4lI+ImvL+mYlpo9tpbW2TUENSzHXwE0lyfxtDmSiCAgoWKsLugySCimI%0AKTDw+f5xzuDNcM89Z+A+M3MP7+fjcT/m/LjOOZ977rk/c53rnHNdigjMzMqpQ2sHYGbtjxOLmZWd%0AE4uZlZ0Ti5mVnROLmZWdE4uZlZ0TSwOSQtLtBfOdJL0h6b50foSkb6fT35d0WTo9TdLIdPrnkgaX%0AIZYLJE0uw3427Oo+WoOkQyXVSFok6QVJU1spjhpJVU2UKRqrpGGSTi+xXZWk68odc2vr1NoBtEHv%0AAB+VtGdEvAucDKyqXxkRs4BZpXYQERfnG2L7JKljRGwpWHQd8JOIuDddf2TrRJZJY7EOA6qA+xtu%0AIKlTRMwH5rdYlC3ENZbiHgA+m06fA0yvX5GlFlH4H07SOZKek/S8pB8WlNkg6QeSFkt6SlLvrMGV%0A2GfR5QXre0qaK+mzkqrra2HpusmSLkinX5b0Q0nz0tegdPnn030vljSnyP6rJc2RNFPSMkk3SeqQ%0ArvtMeuyFkn4tqVvBsSZKegL4fINdHgDU1s9ExHPpNh0lXSvpGUlLJH2xIIZvpb+DxZImpcuGpb/j%0AJWls+xZ8TvXv838k/X26fE9JM9LydwJ7ZvhYdohVUhfgamB0WpMZndZyp0p6GPhl4eeQrrsljWu5%0ApEsL3tcVkv4k6RFJ0wtqypemv+slkmZkiLNlRIRfBS9gAzAEuAvYA1gEVAP3pesvACan098HLkun%0ApwEj0+kakv9SfYD/A3qR1A5/D5yVlgngc+n0vwPfKxLLtmMVLCu6zyaOtQHoDTwNnJwu2/ae0vnJ%0AwAXp9MvAd9Pp8wve+3NA33S6e5F4q4H3gIFAR+ARYCTQE5gD7JWW+3/AxIJjfauRz+JCYB1Jov+X%0A+mMC4+t/X0BXkv/4BwGnAU8CH0jX9Uh/LgFOSKevBv6z4HP6cTp9OvBoOv114JZ0eghQB1Sl8z+v%0An84Y63afIcnfzAJgz4afQ7ruyfQ99QTWAp1J/pYWkSS4vYEXef/v7lWga2OfSWu9XGMpIiKWAANI%0Aais7VGGb4WigJiLeiIg64A7g+HTdJqC+xrAgPd6u7LPUsToDj5F8gR/JeJzpBT8/kU7/EZgm6Z9J%0AEkcx8yJieSSnNNOB44BjgcHAHyUtAsYCBxZsc2exHUXErcDhwK9JvoBPSeoKfAY4P93X08CHgEOA%0ATwO3RsTf0u3/Kmkfki/c7HS3t/H+7wXgnvRn4WdwPPBf6T6WkCSm+pgujuT0JWusxcyK5DS7mN9F%0AxMaIWAO8TvIP4Tjg3oh4NyLeBn5bUH4JcIekL5AkwDbBiaVxs4AfUXAatBNUYt3mSP/NAFvI3t7V%0A2D5LHauO5ItzSoNlhZ//Hg22iYbTEfEl4HtAf2CRpA8VOVbDh88ije2RiBiWvgZHxLiCMu80FnhE%0AvBoRt0TEmWnMH03395WC/R0UEQ+ny5v78NvG9GfDz6DZD9E1Emsxjb7fgngKYyr12X4WmAJ8HFgg%0AqU20mzqxNO4W4OpIz+t30tPACWnbRkeSGtDsJrbZ2X2WOlYAFwGHKb2iBbwCDJbUNf2vflKD44wu%0A+DkXQNLBEfF0REwE1pAkmIaGSzoobVsZDTwBPAV8sqCt5gOSPtLUG5V0qqTO6fT+JDWTVcBDwCUF%0A6z4iaS/gYeAiSR9Il/eIiHXAm/XtJ8B5NP0ZzAHOTffxUZLToZ2N9W2S05dd8QTwOUl7pG1Tn02P%0A0wHoHxGPA98CugPddvFYZdEmsltbFBG1wE93cR+rJV0OPE7yX+f+SK8aNMMFks4qmD8WKLrPUseK%0AiC2SxgC/lbQ+Im6Q9N8kVekXgWcbHLerpKdJ/vmcky67VtIh6f4fAxYXiXcuMAk4kuQLOjMitqYN%0Aw9MLTg++B/xPE+/9M8BPJb2Xzn8zIv4i6eckpy0LJQl4g6Q96UFJw4D5kjaRnMZ+h+TU66Y04Swn%0AaQ8p5UbgVklLSNo25tWvSI99U5HTocZifRz4dnradk0Txy0qIp6RNIvk9/0KSZvSOpLT0f9K/zGI%0A5KrUWztzjHLT+7Vxs4Skl0kaKNc0c7tqkkbFM/KIa3cmqVtEbEiT4xxgfEQsbO24GuMai1llmKrk%0Apss9gNvaclIB11jMLAduvDWzsnNiMbOyq7g2lp49e8aAAQNaOwyz3c6CBQvWRESvLGUrLrEMGDCA%0A+fPb3TNbZm2epFeylvWpkJmVnROLmZVdboklvf14Xvr4+lJJVxUpc4GSTpQWpS/3Y2LWDuTZxrIR%0AODG9W7Az8ISkByLiqQbl7oyICTnGYWYtLLfEkj65W98lYuf05bvxzHYDuV4VSp+yXQAMAqZExNNF%0Aip0t6XiSB9L+JSJWFtnPeJLOfejduzc1NTX5BW1mu6xFbumX1B2YSdKHxvMFyz8EbIiIjZK+BIyK%0AiBNL7auqqip8udms5UlaEBElOxWv1yJXhdJHuWuAUxssXxsR9R3b3EzSWY2ZVbg8rwr1SmsqSNqT%0ApNvAPzUoc0DB7AjghbziMbOWk2cbywHAbWk7SwfgvyPiPklXA/MjGUbjUkkjSLrx+ytJx8NmVuEq%0ArtsEt7GYtY4218ZiZrsXJxYzKzsnFjMrOycWMys7JxYzKzsnFjMrOycWMys7JxYzKzsnFjMrOycW%0As4zee+89hg8fztChQzniiCO48sordyizceNGRo8ezaBBgzjmmGN4+eWXt6275pprGDRoEIceeigP%0APfTQtuVvvfUWI0eO5LDDDuPwww9n7ty5LfF28hURFfX6+Mc/HmatYevWrfH2229HRMSmTZti+PDh%0AMXfu3O3KTJkyJb74xS9GRMT06dNj1KhRERGxdOnSGDJkSLz33nuxfPnyGDhwYNTV1UVExPnnnx83%0A33xzRERs3Lgx3nzzzZZ6S81C8oxfpu+payxmGUmiW7duAGzevJnNmzcjabsy9957L2PHjgVg5MiR%0APPbYY0QE9957L2PGjKFr164cdNBBDBo0iHnz5rF+/XrmzJnDuHHjAOjSpQvdu3dv2TeWAycWs2bY%0AsmULw4YNY7/99uPkk0/mmGOO2W79qlWr6N+/PwCdOnVin332Ye3atdstB+jXrx+rVq1i+fLl9OrV%0AiwsvvJCjjjqKiy++mHfeeadF31MenFjMmqFjx44sWrSI2tpa5s2bx/PPP7/d+ijSW4CkRpfX1dWx%0AcOFCLrnkEp599ln22msvJk2alFv8LcWJxWwndO/enerqah588MHtlvfr14+VK5Num+vq6li3bh09%0AevTYbjlAbW0tffr0oV+/fvTr129bzWfkyJEsXLiw5d5ITpxYzDJ64403eOuttwB49913efTRRzns%0AsMO2KzNixAhuu+02AO666y5OPPFEJDFixAhmzJjBxo0bWbFiBS+++CLDhw9n//33p3///vz5z38G%0A4LHHHmPw4MEt+8ZyUHFjN5u1ltWrVzN27Fi2bNnC1q1bGTVqFGeccQYTJ06kqqqKESNGMG7cOM47%0A7zwGDRpEjx49mDFjBgBHHHEEo0aNYvDgwXTq1IkpU6bQsWNHAK6//nrOPfdcNm3axMCBA7n11ltb%0A822WhXuQM7NM3IOcmbUqJxYzKzsnFjMruzzHFdpD0jxJiyUtlXRVkTJdJd0p6SVJT0sakFc8ZtZy%0A8qyxbAROjIihwDDgVEnHNigzDngzIgYBPwF+mGM8ZtZCckss6XNLG9LZzumr4SWoM4Hb0um7gJPU%0A8OELM6s4ud7Hko6CuAAYBEyJiKcbFOkLrASIiDpJ64APAWsa7Gc8MB6gd+/e1NTU5Bm2VZB/Omc0%0Aq//yemuHUdEO2H8/fjX9zrLus9H7WCStb2pbYHVEfKTJgyRjOM8EvhIRzxcsXwqcEhG16fz/AsMj%0AYm1j+/J9LFZIErF8cmuHUdE0cELRZ5l2KFem+1j+NyI+WOK1N5DpMcyIeAuoAU5tsKoW6J8G3QnY%0Ah2QMZzOrYKUSy9kZtm+0jKReaU0FSXsCnwb+1KDYLGBsOj0S+H1U2q3AZraDRttYImI5gKS9gHcj%0AYqukjwCHAQ9ExOb6Mo04ALgtbWfpAPx3RNwn6WqSnqhmAb8Abpf0EklNZUx53paZtaYsjbdzgL+X%0AtC/wGDAfGA2cW2qjiFgCHFVk+cSC6feAzzcnYDNr+7JcblZE/A34R+D6iPgHoPKf6zaz3GRKLJI+%0AQVJD+V26zN0tmFmjsiSWrwGXAzMjYqmkgcDj+YZlZpWs0ZqHpMuBByNiNjC7fnnaYHtpC8RmZhWq%0A1CnNCuCrkoYCi4EHgIcj4s0WiczMKlapy80zgBkAko4iubntnvTy8aMktZl5LRKlmVWUTI2wEfEs%0A8CxwjaQPAicDFwNOLGa2gyYbbyV9XtLe6fT3gGnAiogYn3NsZlahslwVuiIi3pZ0HHAKSTcHN+Yb%0AlplVsiyJZUv687PAjRFxL9Alv5DMrNJlSSyrJP0MGAXcL6lrxu3MbDeVJUGMAh4CTk27P+gBfDPX%0AqMysojWZWNLnhF4GTpP0FeCAiHg478DMrHJluSo0kaTB9kNAT+DW9OqQmVlRWe5jOQc4Ku3iAEmT%0AgIXAv+YZmJlVrixtLC8DexTMdwX+N5dozKxdyFJj2QgslfQIyfAdJwNPSLoOICL8QKKZbSdLYpmZ%0AvurV5BOKmbUXTSaWiLitqTJmZoWaTCySVrDjCIZExMBcIjKzipflVKhwgKI9SDq/7pFPOGbWHmS5%0AQW5twWtVRPwncGJT20nqL+lxSS9IWirpq0XKVEtaJ2lR+ppYbF9mVlmynAp9rGC2A0kNZu8M+64D%0AvhERC9NuFxZIeiQiljUo94eIOCNzxGbW5mU5FfpxwXQdyX0to5raKCJWA6vT6bclvUAyCHzDxGJm%0A7UyWxHJa/V239SQ1q41F0gCSwcueLrL6E5IWA68Cl0XE0iLbjwfGA/Tu3ZuamprmHN7MmlDu75Sa%0AGipZ0u+AMyOiLp3fH/hdRHw80wGkbiS9/P8gIu5psO6DwNaI2CDpdOCnEXFIqf1VVVXF/Pnzsxza%0AdgOSiOWTWzuMiqaBE8gyZLqkBRFR1WRBst3S/xvgLkkd05rHwyTjDGUJpDNwN3BHw6QCEBHrI2JD%0AOn0/0FlSzyz7NrO2K8sNcjdL6kKSYAYAX4yIJ5vaTpJIBn1/ISL+o5Ey+wOvRURIGk6S6NY2I34z%0Aa4NKDVj29cJZoD+wCDhW0rGNJYsCnwTOA56TtChd9h3gwwARcRMwErhEUh3wLjAmstTJzKxNK1Vj%0AaXhJeWYjy4uKiCdIElKpMpMBnyCbtTOlBiy7qnA+vRcl6ttEzMwak6UHuY9KehZ4nqT7hAWSjsg/%0ANDOrVFmuCk0Fvh4RB0bEgcA3gJvzDcvMKlmWxLJXRDxePxMRNcBeuUVkZhUvy523yyVdAdyezn8B%0AWJFfSGZW6bLUWC4CegH3kFwZ6gVcmGdQZlbZstwg9yZwaeHt9/mHZWaVLMtVoSPTq0LP8f5VoY/m%0AH5qZVaosp0I/Y8erQlPzDcvMKpmvCplZ2fmqkJmVna8KmVnZZb4q1AKxmFk7UarbhN9SZDyhehEx%0AIpeIzKzilaqx/KjFojCzdqVUtwmzWzIQM2s/sjTempk1ixOLmZWdE4uZld1OJZZ0ADEzs6J2tsZS%0AspNsM9u97VRiiYifNVVGUn9Jj0t6QdJSSV8tUkaSrpP0kqQlDQagN7MKlaXbhH0k/UTS/PT1Y0n7%0AZNh3HfCNiDgcOBb4sqTBDcqcBhySvsYDNzYzfjNrg7LUWG4B1gOj0td64NamNoqI1RGxMJ1+G3gB%0A6Nug2JnALyPxFNBd0gHNiN/M2qAsTzcfHBFnF8xfVTCyYSbpmM9HAU83WNUXWFkwX5suW91g+/Ek%0ANRp69+5NTU1Ncw5vZk0o93cqS2J5V9Jx6ciGSPokyXComUjqRjIw/NciYn3D1UU22eH5pIiYStq5%0AVFVVVVRXV2c9vJllUO7vVJbEcglwW9quIuCvwAVZdi6pM0lSuSMi7ilSpJZkTOh6/YBXs+zbzNqu%0ALN0mLAKGpp1pU6TWUZQkAb8AXigxgPwsYIKkGcAxwLqIWN1IWTOrEKW6TfhCRPyXpK83WA5AiWRR%0A75PAecBzBW0y3wE+nG5/E3A/cDrwEvA33IGUWbtQqsZS36/t3juz47RNpuSNdBERwJd3Zv9m1naV%0A6jbhZ+nPq1ouHDNrD5psY5F0EPAVYEBhefcgZ2aNyXJV6DckjbC/BbbmG46ZtQdZEst7EXFd7pGY%0AWbuRJbH8VNKVwMPAxvqF9bfrm5k1lCWxHEly2fhE3j8VinTezGwHWRLLPwADI2JT3sGYWfuQ5enm%0AxUD3vAMxs/YjS42lN/AnSc+wfRuLLzebWVFZEsuVuUdhZu1KlocQPXCZmTVLo20sku5rauMsZcxs%0A91OqxnKcpFkl1gto2IetmVnJxHJmhu19CdrMduBB4c2s7DzEqpmVnROLmZVdpsQiaU9Jh+YdjJm1%0AD1lGQvwcsAh4MJ0f1sTVIjPbzWWpsXwfGA68Bdt67R+QX0hmVumyJJa6iFiXeyRm1m5kSSzPS/on%0AoKOkQyRdDzzZ1EaSbpH0uqTnG1lfLWmdpEXpa2IzYzezNipLYvkKcATJk82/AtYBX8uw3TTg1CbK%0A/CEihqWvqzPs08wqQJaHEP8GfDd9ZRYRc9LB4M1sN5Nl+I9HgM9HxFvp/L7AjIg4pQzH/4SkxSTj%0ANV8WEUsbiWE8MB6gd+/e1NTUlOHQZlav3N+pLP2x9KxPKgAR8aak/cpw7IXAgRGxQdLpJMOMHFKs%0AYERMBaYCVFVVRXV1dRkOb2b1yv2dytLGslXSh+tnJB1I0pn2LomI9RGxIZ2+H+gsqeeu7tfMWl+W%0AGst3gSck1T+UeDzpacmukLQ/8FpEhKThJElu7a7u18xaX5bG2wclfQw4lqQPln+JiDVNbSdpOlAN%0A9JRUS9LFZed0nzcBI4FLJNUB7wJj0kHizazCZamxAHQF/pqWHyyJiJhTaoOIOKeJ9ZOByRmPb2YV%0AJMtVoR8Co4GlbD9gWcnEYma7ryw1lrOAQyNiY5MlzczIdlVoOWnbiJlZFllqLH8DFkl6jO0HLLs0%0At6jMrKJlSSyz0peZWSZZLjff1hKBmFn7keWq0CHANSRjCO1RvzwiBuYYl5lVsCyNt7cCNwJ1wKeA%0AXwK35xmUmVW2LIllz4h4DFBEvBIR3wdOzDcsM6tkWRpv35PUAXhR0gRgFVCOp5vNrJ3KUmP5GvAB%0A4FLg48B5wNg8gzKzypblqtAz6eQG4MJ8wzGz9iDLVaEqkq4TDiwsHxFDcozLzCpYllOhO0iuDJ0N%0AfK7gZQUefPBBDj30UAYNGsSkSZN2WP/KK69w0kknMWTIEKqrq6mtrd1u/fr16+nbty8TJkzYtmz6%0A9OkceeSRDBkyhFNPPZU1a5rsrcKsTciSWN6IiFkRsSK9KvRKRLySe2QVZMuWLXz5y1/mgQceYNmy%0AZUyfPp1ly5ZtV+ayyy7j/PPPZ8mSJUycOJHLL798u/VXXHEFJ5xwwrb5uro6vvrVr/L444+zZMkS%0AhgwZwuTJ7mXCKkOWxHKlpJ9LOkfSP9a/co+sgsybN49BgwYxcOBAunTpwpgxY7j33nu3K7Ns2TJO%0AOukkAD71qU9tt37BggW89tprfOYzn9m2LCKICN555x0igvXr19OnT5+WeUNmuyhLYrkQGEYyRlD9%0AadAZeQZVaVatWkX//v23zffr149Vq1ZtV2bo0KHcfffdAMycOZO3336btWvXsnXrVr7xjW9w7bXX%0Able+c+fO3HjjjRx55JH06dOHZcuWMW7cuPzfjFkZZEksQyOiKiLGRsSF6eui3COrIMV61JS03fyP%0AfvQjZs+ezVFHHcXs2bPp27cvnTp14oYbbuD000/fLjEBbN68mRtvvJFnn32WV199lSFDhnDNNdfk%0A+j7MyiXLDXJPSRocEcuaLrp76tevHytXrtw2X1tbu8NpS58+fbjnnnsA2LBhA3fffTf77LMPc+fO%0A5Q9/+AM33HADGzZsYNOmTXTr1o2zzz4bgIMPPhiAUaNGFW0UNmuLsiSW44CxklaQ9MciIHy5+X1H%0AH300L774IitWrKBv377MmDGDX/3qV9uVWbNmDT169KBDhw5cc801XHRRUum74447tpWZNm0a8+fP%0AZ9KkSbz66qssW7aMN954g169evHII49w+OGHt+j7MttZWRJLU+Mv7/Y6derE5MmTOeWUU9iyZQsX%0AXXQRRxxxBBMnTqSqqooRI0ZQU1PD5ZdfjiSOP/54pkyZUnKfffr04corr+T444+nc+fOHHjggUyb%0ANq1l3pDZLlKpETfSZ4SWRMRHm71j6RaSRt7Xi22vpBHip8DpJL3UXRARC5vab1VVVcyfP7+54Vg7%0AJYlY7svwu0IDJxRtJ9yhnLQgIqqy7LNk421EbAUWF46E2AzTKF3bOY1kSNVDSAZAu3EnjmFmbVCW%0AU6EDgKWS5gHv1C+MiBGlNoqIOZIGlChyJvDLdJCypyR1l3RARKzOEJOZtWFZEstVOR27L7CyYL42%0AXebEYlbhsjzdPFtSb+DodNG8iHi9DMdWkWVFT/QkjScdL7p3797U1NSU4fBmVq/c36ksTzePAq4F%0AakiSwfWSvhkRd+3isWuBwrvC+gGvFisYEVOBqZA03lZXV+/ioc2sULm/U1lOhb4LHF1fS5HUC3gU%0A2NXEMguYIGkGcAywzu0rZu1DlsTSocGpz1oyPAogaTpQDfSUVAtcSTqiYkTcBNxPcqn5JZLLzWXt%0AROrD+/dh5WvOU7uqf+8D+L+/FK1ImjUqS2J5UNJDwPR0fjRJUigpIs5pYn0AX85w/J2y8rXV/KbL%0AJ/La/W7jrNfmtnYIVoEaTSySukbExoj4ZtpNwnEkbSxTI2Jmi0VoZhWnVI1lLvAxSbdHxHnAPS0U%0Ak5lVuFKJpYukscDfFevYKSKcaMysqFKJ5UvAuUB3duzjNnANxswa0WhiiYgnJD0J1EbED1owJjOr%0AcFkeQnQ3lGbWLFm6pnxY0tlq2NeimVkjstzH8nVgL2CLpHd5vwe5D+YamZlVrCwPIe7dEoGYWfuR%0A5dZ8SfqCpCvS+f6ShucfmplVqixtLDcAnwD+KZ3fAJTusNXMdmtZ2liOiYiPSXoWICLelNQl57jM%0ArIJlqbFsltSRtBOmtNuErblGZWYVLUtiuQ6YCewn6QfAE8C/5RqVmVW0LFeF7pC0ADiJ5FLzWRHx%0AQu6RmVnFKtVtwh4kzwsNAp4DfhYRdS0VmJlVrlKnQrcBVSRJ5TTgRy0SkZlVvFKnQoMj4kgASb8A%0A5rVMSGZW6UrVWDbXT/gUyMyao1SNZaik9em0gD3TeT8rZGYlleqPpWNLBmJm7UeW+1h2mqRTJf1Z%0A0kuSvl1k/QWS3pC0KH1dnGc8ZtYystzSv1PSu3WnACeTjHr4jKRZEbGsQdE7I2JCXnGYWcvLs8Yy%0AHHgpIpZHxCZgBnBmjsczszYiz8TSF1hZMF+bLmvobElLJN0lqX+R9WZWYXI7FSK5etRQNJj/LTA9%0AIjZK+hLJTXkn7rAjaTwwHqB3797U1NSUOVQrxb/v9q/cn3GeiaUWKKyB9AO2GwQ4ItYWzN4M/LDY%0AjiJiKjAVoKqqKqqrq8saqJXm33f7V+7POM9ToWeAQyQdlPbfMgaYVVhA0gEFsyMAP9xo1g7kVmOJ%0AiDpJE4CHgI7ALRGxVNLVwPyImAVcKmkEUAf8Fbggr3jMrOXkeSpERNwP3N9g2cSC6cuBy/OMwcxa%0AXq43yJnZ7smJxczKzonFzMrOicXMys6JxczKzonFzMrOicXMys6JxczKzonFzMrOicXMys6JxczK%0AzonFzMrOicXMys6JxczKzonFzMrOicXMys6JxczKzonFzMrOicXMys6JxczKzonFzMrOicXMyi7X%0AxCLpVEl/lvSSpG8XWd9V0p3p+qclDcgzHjNrGbklFkkdgSnAacBg4BxJgxsUGwe8GRGDgJ/QyBCr%0AZlZZ8qyxDAdeiojlEbEJmAGc2aDMmSQDwQPcBZwkqdhg8mZWQfIcCbEvsLJgvhY4prEy6ZCs64AP%0AAWsKC0kaD4xPZzdI+nOWAM7aNHcnwm5RPWnwXtuitp7rNXBCa4fQlDb/OWf8jA/Mur88E0uxSGMn%0AyhARU4Gp5QiqLZE0PyKqWjsOy9fu+DnneSpUC/QvmO8HvNpYGUmdgH1IBoc3swqWZ2J5BjhE0kGS%0AugBjgFkNyswCxqbTI4HfR8QONRYzqyy5nQqlbSYTgIeAjsAtEbFU0tXA/IiYBfwCuF3SSyQ1lTF5%0AxdNGtbvTOytqt/uc5QqCmZWb77w1s7JzYjGzsnNiaYSkLZIWSVoqabGkr0vqkK6rknRdE9t/p8H8%0Ak3nGay2n4G+j/jWg8G9C0gWSJqfTZxW547zdcxtLIyRtiIhu6fR+wK+AP0bElc3dviVI6hQRdS11%0AvN1ZU5+tpAuAqoiYIGkacF9E3NWM/Vf8Z+kaSwYR8TrJnb8TlKiWdB+ApG6SbpX0nKQlks6WNAnY%0AM/1vdkdabkP6U5KulfR8us3odHm1pBpJd0n6k6Q76h9vkDRR0jPpNlMLltdI+jdJs4HvSlohqXO6%0A7oOSXq6ft3wV/k0ULPs7YARwbfq3cHD6elDSAkl/kHRYWnaapP+Q9Djt4Jm5PO+8bVciYnl6KrRf%0Ag1VXAOsi4kgASftGxN2SJkTEsCK7+kdgGDCU5FbvZyTNSdcdBRxBciPhH4FPAk8AkyPi6nT/twNn%0AAL9Nt+keESek6wYAnwV+Q3Lp/u6I2Lyr7912sKekRen0ioj4h2KFIuJJSbMoqLFIegz4UkS8KOkY%0A4AbgxHSTjwCfjogtOcefOyeW5in2CMKnKbj/JiLebGIfxwHT0z+e19LaxtHAemBeRNQCpH+4A0gS%0Ay6ckfQv4ANADWMr7ieXOgn1IWVNyAAABYUlEQVT/HPgWSWK5EPjn5rw5y+zdRv5plCSpG/B3wK8L%0Ans3pWlDk1+0hqYATS2aSBgJbgNeBwwtXUeT5plK7KrFuY8H0FqCTpD1I/qtVRcRKSd8H9igo9079%0ARET8MW1IPAHoGBHPNyMuy18H4K0SSemdRpZXHLexZCCpF3ATySlJwyTyMDChoOy+6eTmRto35gCj%0AJXVM93s8MK/E4euTyJr0P97IJsL9JTAduLWJctYy3gb2BoiI9cAKSZ+Hbe1tQ1szuLw4sTSuvvF1%0AKfAoSQK5qki5fwX2TRtWFwOfSpdPBZbUN94WmAksARYDvwe+FRF/aSyIiHgLuBl4juQU55km4r4D%0A2JckuVjrmwF8U9Kzkg4GzgXGpX8rS9mxj6J2wZeb2xlJI4EzI+K81o7Fdl9uY2lHJF1P0hXo6a0d%0Ai+3eXGMxs7JzG4uZlZ0Ti5mVnROLmZWdE4uZlZ0Ti5mV3f8HTgnEfEs+neoAAAAASUVORK5CYII="/>
          <p:cNvSpPr>
            <a:spLocks noChangeAspect="1" noChangeArrowheads="1"/>
          </p:cNvSpPr>
          <p:nvPr/>
        </p:nvSpPr>
        <p:spPr bwMode="auto">
          <a:xfrm>
            <a:off x="-353859" y="3920711"/>
            <a:ext cx="1327630" cy="13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45" y="1772014"/>
            <a:ext cx="3335515" cy="30880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41" y="1765441"/>
            <a:ext cx="3410149" cy="30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Avoiding Dictionary Lookups?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Dictionary lookups only make up a small portion of scan runtime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probes are only minimally faster than dictionary lookups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successful?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Benefit: No dictionary lookup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Filter pruning failed?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Dictionary lookup still required to perform scan</a:t>
            </a:r>
          </a:p>
          <a:p>
            <a:pPr lvl="1">
              <a:spcBef>
                <a:spcPts val="600"/>
              </a:spcBef>
            </a:pPr>
            <a:r>
              <a:rPr lang="en-US" noProof="0" dirty="0" smtClean="0"/>
              <a:t>Filter probe is additional overhead</a:t>
            </a:r>
          </a:p>
          <a:p>
            <a:pPr>
              <a:spcBef>
                <a:spcPts val="600"/>
              </a:spcBef>
            </a:pPr>
            <a:r>
              <a:rPr lang="en-US" noProof="0" dirty="0" smtClean="0"/>
              <a:t>Overhead both in memory and 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Filters on Dictionary Columns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noProof="0" dirty="0" smtClean="0"/>
              <a:t>No noticeable benefit at usual chunk sizes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Overhead in memory and performance</a:t>
            </a:r>
          </a:p>
          <a:p>
            <a:pPr>
              <a:spcAft>
                <a:spcPts val="2400"/>
              </a:spcAft>
            </a:pPr>
            <a:r>
              <a:rPr lang="en-US" noProof="0" dirty="0" smtClean="0"/>
              <a:t>Filters not recommended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Memory Consumption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1152475"/>
            <a:ext cx="4747260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33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6" y="1239074"/>
            <a:ext cx="4091114" cy="311488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6366"/>
            <a:ext cx="4106843" cy="29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Opportunities for Improvement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</a:t>
            </a:r>
            <a:r>
              <a:rPr lang="en-US" dirty="0" smtClean="0"/>
              <a:t>can </a:t>
            </a:r>
            <a:r>
              <a:rPr lang="en-US" dirty="0"/>
              <a:t>p</a:t>
            </a:r>
            <a:r>
              <a:rPr lang="en-US" dirty="0" smtClean="0"/>
              <a:t>erformance could be improved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Cardinality estimations could be improved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smtClean="0"/>
              <a:t>Proposal: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counting </a:t>
            </a:r>
            <a:r>
              <a:rPr lang="en-US" dirty="0" smtClean="0"/>
              <a:t>filters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Memory Consumption – Data Types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5" name="Shape 2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4150" y="1765050"/>
            <a:ext cx="4020975" cy="2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65049"/>
            <a:ext cx="3861039" cy="26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4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Value </a:t>
            </a:r>
            <a:r>
              <a:rPr lang="en-US" dirty="0" smtClean="0"/>
              <a:t>Counts</a:t>
            </a:r>
            <a:r>
              <a:rPr lang="en-US" noProof="0" dirty="0" smtClean="0"/>
              <a:t> and Error Distribution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43257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noProof="0" dirty="0" smtClean="0"/>
              <a:t>Errors follow value count distribution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Errors happen as two values are counted in the same slot</a:t>
            </a:r>
          </a:p>
          <a:p>
            <a:pPr>
              <a:spcAft>
                <a:spcPts val="1200"/>
              </a:spcAft>
            </a:pPr>
            <a:r>
              <a:rPr lang="en-US" noProof="0" dirty="0" smtClean="0"/>
              <a:t>Becomes especially apparent in a uniform distribution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71" y="1505986"/>
            <a:ext cx="4041260" cy="27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Makes up Small Portion of Scan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10,000,000 </a:t>
            </a:r>
            <a:r>
              <a:rPr lang="en-US" dirty="0"/>
              <a:t>r</a:t>
            </a:r>
            <a:r>
              <a:rPr lang="en-US" noProof="0" dirty="0" err="1" smtClean="0"/>
              <a:t>ows</a:t>
            </a:r>
            <a:r>
              <a:rPr lang="en-US" noProof="0" dirty="0" smtClean="0"/>
              <a:t>, 100 chunks, 50% pruning </a:t>
            </a:r>
            <a:r>
              <a:rPr lang="en-US" dirty="0"/>
              <a:t>r</a:t>
            </a:r>
            <a:r>
              <a:rPr lang="en-US" noProof="0" dirty="0" smtClean="0"/>
              <a:t>ate, dictionary </a:t>
            </a:r>
            <a:r>
              <a:rPr lang="en-US" dirty="0"/>
              <a:t>c</a:t>
            </a:r>
            <a:r>
              <a:rPr lang="en-US" noProof="0" dirty="0" err="1" smtClean="0"/>
              <a:t>olumns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16" y="2323826"/>
            <a:ext cx="4135094" cy="25361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323826"/>
            <a:ext cx="4028523" cy="25361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8449" y="1921707"/>
            <a:ext cx="257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Table Scan </a:t>
            </a:r>
            <a:r>
              <a:rPr lang="de-DE" dirty="0" err="1" smtClean="0"/>
              <a:t>Runtime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4879249" y="1921706"/>
            <a:ext cx="359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</a:t>
            </a:r>
            <a:r>
              <a:rPr lang="de-DE" dirty="0" err="1" smtClean="0"/>
              <a:t>Spent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91" y="83612"/>
            <a:ext cx="4873418" cy="48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34" y="844592"/>
            <a:ext cx="517279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4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27" y="445025"/>
            <a:ext cx="3644805" cy="42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9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4" y="680726"/>
            <a:ext cx="5644892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9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1" y="791703"/>
            <a:ext cx="5725645" cy="36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503348"/>
            <a:ext cx="679227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5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78" y="731375"/>
            <a:ext cx="5535243" cy="36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Concept</a:t>
            </a:r>
            <a:endParaRPr lang="en-US" noProof="0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Create a counting filter for every chunk </a:t>
            </a:r>
            <a:r>
              <a:rPr lang="en-US" dirty="0" smtClean="0"/>
              <a:t>of a column</a:t>
            </a:r>
            <a:endParaRPr lang="en-US" noProof="0" dirty="0" smtClean="0"/>
          </a:p>
          <a:p>
            <a:pPr marL="457200" lvl="0" indent="-342900" rtl="0">
              <a:spcAft>
                <a:spcPts val="1600"/>
              </a:spcAft>
              <a:buSzPts val="1800"/>
              <a:buChar char="●"/>
            </a:pPr>
            <a:r>
              <a:rPr lang="en-US" noProof="0" dirty="0" smtClean="0"/>
              <a:t>Approximate membership </a:t>
            </a:r>
            <a:r>
              <a:rPr lang="en-US" dirty="0" smtClean="0"/>
              <a:t>q</a:t>
            </a:r>
            <a:r>
              <a:rPr lang="en-US" noProof="0" dirty="0" err="1" smtClean="0"/>
              <a:t>uery</a:t>
            </a:r>
            <a:endParaRPr lang="en-US" noProof="0" dirty="0" smtClean="0"/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Eliminate chunks from query plan before execution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dirty="0" smtClean="0"/>
              <a:t>Filter probes in O(1)</a:t>
            </a:r>
            <a:endParaRPr lang="en-US" noProof="0" dirty="0" smtClean="0"/>
          </a:p>
          <a:p>
            <a:pPr>
              <a:spcAft>
                <a:spcPts val="1600"/>
              </a:spcAft>
            </a:pPr>
            <a:r>
              <a:rPr lang="en-US" noProof="0" dirty="0" smtClean="0"/>
              <a:t>Query optimization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 noProof="0" dirty="0" smtClean="0"/>
              <a:t>Improve selectivity estimations with approximate counts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43" y="432422"/>
            <a:ext cx="1635377" cy="423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68" y="1017725"/>
            <a:ext cx="5623663" cy="3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25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59" y="632625"/>
            <a:ext cx="505848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2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152475"/>
            <a:ext cx="523948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70" y="1188386"/>
            <a:ext cx="5027260" cy="34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29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11" y="1175522"/>
            <a:ext cx="5134777" cy="34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7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29" y="1172051"/>
            <a:ext cx="4900926" cy="33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6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8" y="1152475"/>
            <a:ext cx="498470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6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8" y="1101700"/>
            <a:ext cx="5158984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5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6" y="1152475"/>
            <a:ext cx="511348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9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66" y="1239828"/>
            <a:ext cx="4391667" cy="33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1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233160" y="1017725"/>
            <a:ext cx="1737360" cy="3874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337935" y="1200927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421755" y="142714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795135" y="142714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73248" y="1424494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7514734" y="1424494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795135" y="2012545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67475" y="125426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833235" y="125712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7160895" y="125426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7539038" y="125456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6233160" y="9884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0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6337935" y="2483613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6421755" y="2709832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6795135" y="2709832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7173248" y="2707180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7514734" y="2707180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6795135" y="3295231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467475" y="2536953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833235" y="2539810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7160895" y="2536953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67" name="Textfeld 66"/>
          <p:cNvSpPr txBox="1"/>
          <p:nvPr/>
        </p:nvSpPr>
        <p:spPr>
          <a:xfrm>
            <a:off x="7539038" y="2537250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6233160" y="2271086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1</a:t>
            </a:r>
            <a:endParaRPr lang="en-US" sz="1000" dirty="0"/>
          </a:p>
        </p:txBody>
      </p:sp>
      <p:sp>
        <p:nvSpPr>
          <p:cNvPr id="71" name="Rechteck 70"/>
          <p:cNvSpPr/>
          <p:nvPr/>
        </p:nvSpPr>
        <p:spPr>
          <a:xfrm>
            <a:off x="6342817" y="3750257"/>
            <a:ext cx="1527810" cy="10541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/>
          <p:cNvSpPr/>
          <p:nvPr/>
        </p:nvSpPr>
        <p:spPr>
          <a:xfrm>
            <a:off x="6426637" y="397647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6800017" y="3976476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/>
          <p:cNvSpPr/>
          <p:nvPr/>
        </p:nvSpPr>
        <p:spPr>
          <a:xfrm>
            <a:off x="7178130" y="3973824"/>
            <a:ext cx="25908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7519616" y="3973824"/>
            <a:ext cx="259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/>
          <p:cNvSpPr/>
          <p:nvPr/>
        </p:nvSpPr>
        <p:spPr>
          <a:xfrm>
            <a:off x="6800017" y="4561875"/>
            <a:ext cx="259200" cy="190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</a:rPr>
              <a:t>Filter</a:t>
            </a:r>
            <a:endParaRPr lang="en-US" sz="800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472357" y="380359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A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838117" y="380645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7165777" y="3803597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80" name="Textfeld 79"/>
          <p:cNvSpPr txBox="1"/>
          <p:nvPr/>
        </p:nvSpPr>
        <p:spPr>
          <a:xfrm>
            <a:off x="7543920" y="3803894"/>
            <a:ext cx="1943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70" name="Textfeld 69"/>
          <p:cNvSpPr txBox="1"/>
          <p:nvPr/>
        </p:nvSpPr>
        <p:spPr>
          <a:xfrm>
            <a:off x="6238042" y="353773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Chunk 2</a:t>
            </a:r>
            <a:endParaRPr lang="en-US" sz="1000" dirty="0"/>
          </a:p>
        </p:txBody>
      </p:sp>
      <p:sp>
        <p:nvSpPr>
          <p:cNvPr id="81" name="Textfeld 80"/>
          <p:cNvSpPr txBox="1"/>
          <p:nvPr/>
        </p:nvSpPr>
        <p:spPr>
          <a:xfrm>
            <a:off x="6113145" y="731047"/>
            <a:ext cx="144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1050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21" y="1152475"/>
            <a:ext cx="4612358" cy="34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1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29" y="1152475"/>
            <a:ext cx="542414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9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97" y="439866"/>
            <a:ext cx="4965303" cy="44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8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0" y="1273764"/>
            <a:ext cx="8171876" cy="32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22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9" y="1152475"/>
            <a:ext cx="8460749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3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6" y="1270189"/>
            <a:ext cx="8216727" cy="32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25" y="1152475"/>
            <a:ext cx="5659149" cy="35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42" y="1020035"/>
            <a:ext cx="5834128" cy="3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4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24" y="1152475"/>
            <a:ext cx="4748552" cy="3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04" y="1134744"/>
            <a:ext cx="5464792" cy="34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45" y="1058133"/>
            <a:ext cx="4909510" cy="35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39" y="1161039"/>
            <a:ext cx="5581521" cy="3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86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67" y="1152475"/>
            <a:ext cx="5566265" cy="3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7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3" y="1210056"/>
            <a:ext cx="5143614" cy="33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6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57" y="1199646"/>
            <a:ext cx="7020285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smtClean="0"/>
              <a:t>Research Questions</a:t>
            </a:r>
            <a:endParaRPr lang="en-US" noProof="0"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much performance can we gain with pruning filters </a:t>
            </a:r>
            <a:r>
              <a:rPr lang="en-US" dirty="0" smtClean="0"/>
              <a:t>and what are favorable and unfavorable </a:t>
            </a:r>
            <a:r>
              <a:rPr lang="en-US" dirty="0"/>
              <a:t>scenarios</a:t>
            </a:r>
            <a:r>
              <a:rPr lang="en-US" dirty="0" smtClean="0"/>
              <a:t> for chunk pruning?</a:t>
            </a:r>
            <a:endParaRPr lang="en-US" noProof="0" dirty="0" smtClean="0"/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noProof="0" dirty="0" smtClean="0"/>
              <a:t>How do counting filters perform against traditional cardinality estimation techniques in commercial database systems?</a:t>
            </a:r>
          </a:p>
          <a:p>
            <a:pPr marL="3429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How do filters perform on real-world ERP data with skewed data distributions?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3149848"/>
            <a:ext cx="8520600" cy="952862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dirty="0" smtClean="0"/>
              <a:t>CQF offers counting, good read performance, accuracy, and flexibility</a:t>
            </a:r>
          </a:p>
          <a:p>
            <a:pPr>
              <a:spcAft>
                <a:spcPts val="1600"/>
              </a:spcAft>
            </a:pPr>
            <a:r>
              <a:rPr lang="en-US" dirty="0" smtClean="0"/>
              <a:t>This data structure was employed for my studies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64820" y="1943100"/>
            <a:ext cx="8153400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944879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364236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5966460" y="178545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71628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8077200" y="1744980"/>
            <a:ext cx="0" cy="43434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787640" y="139706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6899913" y="139393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5716908" y="1408268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579119" y="139399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3355530" y="140369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365039" y="2261650"/>
            <a:ext cx="140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Bloom Filter [3]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3245168" y="2259472"/>
            <a:ext cx="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Bloom Filter [4]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5560699" y="2261650"/>
            <a:ext cx="88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Quotient Filter [5]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853" y="2265862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Cuckoo Filter [6]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7688580" y="2259472"/>
            <a:ext cx="92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Counting Quotient Filter [7]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229628" y="4277271"/>
            <a:ext cx="8242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2"/>
                </a:solidFill>
              </a:rPr>
              <a:t>[3] </a:t>
            </a:r>
            <a:r>
              <a:rPr lang="en-US" sz="800" dirty="0">
                <a:solidFill>
                  <a:schemeClr val="bg2"/>
                </a:solidFill>
              </a:rPr>
              <a:t>Bloom, B. H. Space/time trade-offs in hash coding with allowable </a:t>
            </a:r>
            <a:r>
              <a:rPr lang="en-US" sz="800" dirty="0" smtClean="0">
                <a:solidFill>
                  <a:schemeClr val="bg2"/>
                </a:solidFill>
              </a:rPr>
              <a:t>errors. </a:t>
            </a:r>
            <a:r>
              <a:rPr lang="en-US" sz="800" dirty="0" err="1" smtClean="0">
                <a:solidFill>
                  <a:schemeClr val="bg2"/>
                </a:solidFill>
              </a:rPr>
              <a:t>Commun</a:t>
            </a:r>
            <a:r>
              <a:rPr lang="en-US" sz="800" dirty="0">
                <a:solidFill>
                  <a:schemeClr val="bg2"/>
                </a:solidFill>
              </a:rPr>
              <a:t>. ACM 13, 7 (1970), 422–426</a:t>
            </a:r>
            <a:r>
              <a:rPr lang="en-US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 smtClean="0">
                <a:solidFill>
                  <a:schemeClr val="bg2"/>
                </a:solidFill>
              </a:rPr>
              <a:t>[4] </a:t>
            </a:r>
            <a:r>
              <a:rPr lang="de-DE" sz="800" dirty="0">
                <a:solidFill>
                  <a:schemeClr val="bg2"/>
                </a:solidFill>
              </a:rPr>
              <a:t>Fan, L., Cao, P., Almeida, J.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Broder, A. Z. Summary </a:t>
            </a:r>
            <a:r>
              <a:rPr lang="de-DE" sz="800" dirty="0" err="1" smtClean="0">
                <a:solidFill>
                  <a:schemeClr val="bg2"/>
                </a:solidFill>
              </a:rPr>
              <a:t>cache</a:t>
            </a:r>
            <a:r>
              <a:rPr lang="de-DE" sz="800" dirty="0" smtClean="0">
                <a:solidFill>
                  <a:schemeClr val="bg2"/>
                </a:solidFill>
              </a:rPr>
              <a:t>: a </a:t>
            </a:r>
            <a:r>
              <a:rPr lang="de-DE" sz="800" dirty="0" err="1">
                <a:solidFill>
                  <a:schemeClr val="bg2"/>
                </a:solidFill>
              </a:rPr>
              <a:t>scalable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wide</a:t>
            </a:r>
            <a:r>
              <a:rPr lang="de-DE" sz="800" dirty="0">
                <a:solidFill>
                  <a:schemeClr val="bg2"/>
                </a:solidFill>
              </a:rPr>
              <a:t>-area web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sharing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protocol</a:t>
            </a:r>
            <a:r>
              <a:rPr lang="de-DE" sz="800" dirty="0" smtClean="0">
                <a:solidFill>
                  <a:schemeClr val="bg2"/>
                </a:solidFill>
              </a:rPr>
              <a:t>. IEEE/ACM </a:t>
            </a:r>
            <a:r>
              <a:rPr lang="de-DE" sz="800" dirty="0">
                <a:solidFill>
                  <a:schemeClr val="bg2"/>
                </a:solidFill>
              </a:rPr>
              <a:t>Trans. </a:t>
            </a:r>
            <a:r>
              <a:rPr lang="de-DE" sz="800" dirty="0" err="1" smtClean="0">
                <a:solidFill>
                  <a:schemeClr val="bg2"/>
                </a:solidFill>
              </a:rPr>
              <a:t>Netw</a:t>
            </a:r>
            <a:r>
              <a:rPr lang="de-DE" sz="800" dirty="0" smtClean="0">
                <a:solidFill>
                  <a:schemeClr val="bg2"/>
                </a:solidFill>
              </a:rPr>
              <a:t>. 8</a:t>
            </a:r>
            <a:r>
              <a:rPr lang="de-DE" sz="800" dirty="0">
                <a:solidFill>
                  <a:schemeClr val="bg2"/>
                </a:solidFill>
              </a:rPr>
              <a:t>, 3 (2000), 281–293</a:t>
            </a:r>
            <a:r>
              <a:rPr lang="de-DE" sz="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de-DE" sz="800" dirty="0">
                <a:solidFill>
                  <a:schemeClr val="bg2"/>
                </a:solidFill>
              </a:rPr>
              <a:t>[5] Bender, et al. </a:t>
            </a:r>
            <a:r>
              <a:rPr lang="de-DE" sz="800" dirty="0" err="1">
                <a:solidFill>
                  <a:schemeClr val="bg2"/>
                </a:solidFill>
              </a:rPr>
              <a:t>Don’t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thrash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How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cache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your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hash</a:t>
            </a:r>
            <a:r>
              <a:rPr lang="de-DE" sz="800" dirty="0">
                <a:solidFill>
                  <a:schemeClr val="bg2"/>
                </a:solidFill>
              </a:rPr>
              <a:t> on </a:t>
            </a:r>
            <a:r>
              <a:rPr lang="de-DE" sz="800" dirty="0" err="1">
                <a:solidFill>
                  <a:schemeClr val="bg2"/>
                </a:solidFill>
              </a:rPr>
              <a:t>flash</a:t>
            </a:r>
            <a:r>
              <a:rPr lang="de-DE" sz="800" dirty="0">
                <a:solidFill>
                  <a:schemeClr val="bg2"/>
                </a:solidFill>
              </a:rPr>
              <a:t>. PVLDB 5, 11 (2012), 1627–1637. </a:t>
            </a:r>
          </a:p>
          <a:p>
            <a:r>
              <a:rPr lang="de-DE" sz="800" dirty="0">
                <a:solidFill>
                  <a:schemeClr val="bg2"/>
                </a:solidFill>
              </a:rPr>
              <a:t>[6] Fan, B., Andersen, D. G., Kaminsky, M., </a:t>
            </a:r>
            <a:r>
              <a:rPr lang="de-DE" sz="800" dirty="0" err="1">
                <a:solidFill>
                  <a:schemeClr val="bg2"/>
                </a:solidFill>
              </a:rPr>
              <a:t>and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Mitzenmacher</a:t>
            </a:r>
            <a:r>
              <a:rPr lang="de-DE" sz="800" dirty="0">
                <a:solidFill>
                  <a:schemeClr val="bg2"/>
                </a:solidFill>
              </a:rPr>
              <a:t>, M. </a:t>
            </a:r>
            <a:r>
              <a:rPr lang="de-DE" sz="800" dirty="0" err="1">
                <a:solidFill>
                  <a:schemeClr val="bg2"/>
                </a:solidFill>
              </a:rPr>
              <a:t>Cuckoo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filter</a:t>
            </a:r>
            <a:r>
              <a:rPr lang="de-DE" sz="800" dirty="0">
                <a:solidFill>
                  <a:schemeClr val="bg2"/>
                </a:solidFill>
              </a:rPr>
              <a:t>: </a:t>
            </a:r>
            <a:r>
              <a:rPr lang="de-DE" sz="800" dirty="0" err="1">
                <a:solidFill>
                  <a:schemeClr val="bg2"/>
                </a:solidFill>
              </a:rPr>
              <a:t>Practically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better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than</a:t>
            </a:r>
            <a:r>
              <a:rPr lang="de-DE" sz="800" dirty="0">
                <a:solidFill>
                  <a:schemeClr val="bg2"/>
                </a:solidFill>
              </a:rPr>
              <a:t> </a:t>
            </a:r>
            <a:r>
              <a:rPr lang="de-DE" sz="800" dirty="0" err="1">
                <a:solidFill>
                  <a:schemeClr val="bg2"/>
                </a:solidFill>
              </a:rPr>
              <a:t>bloom</a:t>
            </a:r>
            <a:r>
              <a:rPr lang="de-DE" sz="800" dirty="0">
                <a:solidFill>
                  <a:schemeClr val="bg2"/>
                </a:solidFill>
              </a:rPr>
              <a:t>. </a:t>
            </a:r>
            <a:r>
              <a:rPr lang="de-DE" sz="800" dirty="0" err="1">
                <a:solidFill>
                  <a:schemeClr val="bg2"/>
                </a:solidFill>
              </a:rPr>
              <a:t>CoNEXT</a:t>
            </a:r>
            <a:r>
              <a:rPr lang="de-DE" sz="800" dirty="0">
                <a:solidFill>
                  <a:schemeClr val="bg2"/>
                </a:solidFill>
              </a:rPr>
              <a:t> 2014, Sydney, </a:t>
            </a:r>
            <a:r>
              <a:rPr lang="de-DE" sz="800" dirty="0" err="1">
                <a:solidFill>
                  <a:schemeClr val="bg2"/>
                </a:solidFill>
              </a:rPr>
              <a:t>Australia</a:t>
            </a:r>
            <a:r>
              <a:rPr lang="de-DE" sz="800" dirty="0">
                <a:solidFill>
                  <a:schemeClr val="bg2"/>
                </a:solidFill>
              </a:rPr>
              <a:t>, </a:t>
            </a:r>
            <a:r>
              <a:rPr lang="de-DE" sz="800" dirty="0" err="1">
                <a:solidFill>
                  <a:schemeClr val="bg2"/>
                </a:solidFill>
              </a:rPr>
              <a:t>December</a:t>
            </a:r>
            <a:r>
              <a:rPr lang="de-DE" sz="800" dirty="0">
                <a:solidFill>
                  <a:schemeClr val="bg2"/>
                </a:solidFill>
              </a:rPr>
              <a:t> 2-5, 2014, pp. 75–88.</a:t>
            </a:r>
            <a:endParaRPr lang="en-US" sz="800" dirty="0">
              <a:solidFill>
                <a:schemeClr val="bg2"/>
              </a:solidFill>
            </a:endParaRPr>
          </a:p>
          <a:p>
            <a:r>
              <a:rPr lang="de-DE" sz="800" dirty="0">
                <a:solidFill>
                  <a:schemeClr val="bg2"/>
                </a:solidFill>
              </a:rPr>
              <a:t>[7] </a:t>
            </a:r>
            <a:r>
              <a:rPr lang="en-US" sz="800" dirty="0">
                <a:solidFill>
                  <a:schemeClr val="bg2"/>
                </a:solidFill>
              </a:rPr>
              <a:t>Pandey, P., Bender, M. A., Johnson, R., and </a:t>
            </a:r>
            <a:r>
              <a:rPr lang="en-US" sz="800" dirty="0" err="1">
                <a:solidFill>
                  <a:schemeClr val="bg2"/>
                </a:solidFill>
              </a:rPr>
              <a:t>Patro</a:t>
            </a:r>
            <a:r>
              <a:rPr lang="en-US" sz="800" dirty="0">
                <a:solidFill>
                  <a:schemeClr val="bg2"/>
                </a:solidFill>
              </a:rPr>
              <a:t>, R. A general-purpose counting filter: Making every bit count. SIGMOD 2017, pp. 775–787.</a:t>
            </a:r>
            <a:endParaRPr lang="de-DE" sz="800" dirty="0">
              <a:solidFill>
                <a:schemeClr val="bg2"/>
              </a:solidFill>
            </a:endParaRPr>
          </a:p>
          <a:p>
            <a:endParaRPr lang="de-DE" sz="800" dirty="0" smtClean="0">
              <a:solidFill>
                <a:schemeClr val="bg2"/>
              </a:solidFill>
            </a:endParaRP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2810</Words>
  <Application>Microsoft Office PowerPoint</Application>
  <PresentationFormat>Bildschirmpräsentation (16:9)</PresentationFormat>
  <Paragraphs>527</Paragraphs>
  <Slides>73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73</vt:i4>
      </vt:variant>
    </vt:vector>
  </HeadingPairs>
  <TitlesOfParts>
    <vt:vector size="78" baseType="lpstr">
      <vt:lpstr>Arial</vt:lpstr>
      <vt:lpstr>Courier New</vt:lpstr>
      <vt:lpstr>Verdana</vt:lpstr>
      <vt:lpstr>Simple Light</vt:lpstr>
      <vt:lpstr>HPI PPT-Template</vt:lpstr>
      <vt:lpstr>PowerPoint-Präsentation</vt:lpstr>
      <vt:lpstr>Indices Are Not Obsolete</vt:lpstr>
      <vt:lpstr>Cardinality Estimations Are Inaccurate</vt:lpstr>
      <vt:lpstr>Two Opportunities for Improvement</vt:lpstr>
      <vt:lpstr>Concept</vt:lpstr>
      <vt:lpstr>PowerPoint-Präsentation</vt:lpstr>
      <vt:lpstr>Concept</vt:lpstr>
      <vt:lpstr>Research Questions</vt:lpstr>
      <vt:lpstr>Related Work</vt:lpstr>
      <vt:lpstr>Counting Quotient Filter (CQF)</vt:lpstr>
      <vt:lpstr>Column Encodings in Hyrise</vt:lpstr>
      <vt:lpstr>Evaluation</vt:lpstr>
      <vt:lpstr>Chunk Pruning on Synthetic Data </vt:lpstr>
      <vt:lpstr>Results on Benchmark Data</vt:lpstr>
      <vt:lpstr>ACDOCA</vt:lpstr>
      <vt:lpstr>When Do We Achieve High Pruning Rates?</vt:lpstr>
      <vt:lpstr>Chunk Size and Pruning Rate – Low Selectivity</vt:lpstr>
      <vt:lpstr>Chunk Size and Pruning Rate – Clustered Data</vt:lpstr>
      <vt:lpstr>CQFs for Chunk Pruning - Discussion</vt:lpstr>
      <vt:lpstr>Cardinality Estimation – Two Birds With One Stone</vt:lpstr>
      <vt:lpstr>Using Filters for Cardinality Estimation</vt:lpstr>
      <vt:lpstr>More Memory – Less Errors</vt:lpstr>
      <vt:lpstr>What About Conventional Techniques?</vt:lpstr>
      <vt:lpstr>Histograms – On Real-World Data?</vt:lpstr>
      <vt:lpstr>Comparison of Estimation Techniques</vt:lpstr>
      <vt:lpstr>CQFs for Cardinality Estimation - Discussion</vt:lpstr>
      <vt:lpstr>Conclusion</vt:lpstr>
      <vt:lpstr>PowerPoint-Präsentation</vt:lpstr>
      <vt:lpstr>Future Work </vt:lpstr>
      <vt:lpstr>References (1)</vt:lpstr>
      <vt:lpstr>References (2)</vt:lpstr>
      <vt:lpstr>Related Work</vt:lpstr>
      <vt:lpstr>Related Work – Modern Filters</vt:lpstr>
      <vt:lpstr>Filter Implementations in Comparison </vt:lpstr>
      <vt:lpstr>Filters Probes Vs. Dictionary Lookups</vt:lpstr>
      <vt:lpstr>Avoiding Dictionary Lookups?</vt:lpstr>
      <vt:lpstr>Filters on Dictionary Columns</vt:lpstr>
      <vt:lpstr>Data Structure Memory Consumption</vt:lpstr>
      <vt:lpstr>PowerPoint-Präsentation</vt:lpstr>
      <vt:lpstr>Memory Consumption – Data Types</vt:lpstr>
      <vt:lpstr>Value Counts and Error Distribution</vt:lpstr>
      <vt:lpstr>Pruning Makes up Small Portion of Scan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Arne Mayer</cp:lastModifiedBy>
  <cp:revision>324</cp:revision>
  <dcterms:modified xsi:type="dcterms:W3CDTF">2018-06-14T14:10:24Z</dcterms:modified>
</cp:coreProperties>
</file>