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</p:sldMasterIdLst>
  <p:notesMasterIdLst>
    <p:notesMasterId r:id="rId75"/>
  </p:notesMasterIdLst>
  <p:sldIdLst>
    <p:sldId id="256" r:id="rId3"/>
    <p:sldId id="257" r:id="rId4"/>
    <p:sldId id="294" r:id="rId5"/>
    <p:sldId id="333" r:id="rId6"/>
    <p:sldId id="258" r:id="rId7"/>
    <p:sldId id="340" r:id="rId8"/>
    <p:sldId id="259" r:id="rId9"/>
    <p:sldId id="337" r:id="rId10"/>
    <p:sldId id="298" r:id="rId11"/>
    <p:sldId id="334" r:id="rId12"/>
    <p:sldId id="261" r:id="rId13"/>
    <p:sldId id="262" r:id="rId14"/>
    <p:sldId id="339" r:id="rId15"/>
    <p:sldId id="265" r:id="rId16"/>
    <p:sldId id="283" r:id="rId17"/>
    <p:sldId id="266" r:id="rId18"/>
    <p:sldId id="267" r:id="rId19"/>
    <p:sldId id="285" r:id="rId20"/>
    <p:sldId id="268" r:id="rId21"/>
    <p:sldId id="288" r:id="rId22"/>
    <p:sldId id="289" r:id="rId23"/>
    <p:sldId id="291" r:id="rId24"/>
    <p:sldId id="292" r:id="rId25"/>
    <p:sldId id="331" r:id="rId26"/>
    <p:sldId id="269" r:id="rId27"/>
    <p:sldId id="295" r:id="rId28"/>
    <p:sldId id="336" r:id="rId29"/>
    <p:sldId id="270" r:id="rId30"/>
    <p:sldId id="271" r:id="rId31"/>
    <p:sldId id="276" r:id="rId32"/>
    <p:sldId id="260" r:id="rId33"/>
    <p:sldId id="274" r:id="rId34"/>
    <p:sldId id="275" r:id="rId35"/>
    <p:sldId id="282" r:id="rId36"/>
    <p:sldId id="279" r:id="rId37"/>
    <p:sldId id="281" r:id="rId38"/>
    <p:sldId id="335" r:id="rId39"/>
    <p:sldId id="277" r:id="rId40"/>
    <p:sldId id="286" r:id="rId41"/>
    <p:sldId id="290" r:id="rId42"/>
    <p:sldId id="280" r:id="rId43"/>
    <p:sldId id="296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0ACE8701-78DE-4343-B8C8-D1889379A1E6}">
          <p14:sldIdLst>
            <p14:sldId id="256"/>
            <p14:sldId id="257"/>
            <p14:sldId id="294"/>
            <p14:sldId id="333"/>
            <p14:sldId id="258"/>
            <p14:sldId id="340"/>
            <p14:sldId id="259"/>
            <p14:sldId id="337"/>
            <p14:sldId id="298"/>
            <p14:sldId id="334"/>
            <p14:sldId id="261"/>
            <p14:sldId id="262"/>
            <p14:sldId id="339"/>
            <p14:sldId id="265"/>
            <p14:sldId id="283"/>
            <p14:sldId id="266"/>
            <p14:sldId id="267"/>
            <p14:sldId id="285"/>
            <p14:sldId id="268"/>
            <p14:sldId id="288"/>
            <p14:sldId id="289"/>
            <p14:sldId id="291"/>
            <p14:sldId id="292"/>
            <p14:sldId id="331"/>
            <p14:sldId id="269"/>
            <p14:sldId id="295"/>
            <p14:sldId id="336"/>
            <p14:sldId id="270"/>
            <p14:sldId id="271"/>
            <p14:sldId id="276"/>
            <p14:sldId id="260"/>
            <p14:sldId id="274"/>
            <p14:sldId id="275"/>
            <p14:sldId id="282"/>
            <p14:sldId id="279"/>
            <p14:sldId id="281"/>
            <p14:sldId id="335"/>
            <p14:sldId id="277"/>
            <p14:sldId id="286"/>
            <p14:sldId id="290"/>
            <p14:sldId id="280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1977" autoAdjust="0"/>
  </p:normalViewPr>
  <p:slideViewPr>
    <p:cSldViewPr snapToGrid="0">
      <p:cViewPr varScale="1">
        <p:scale>
          <a:sx n="125" d="100"/>
          <a:sy n="125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885825"/>
            <a:ext cx="5576888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liegt in Beobachtungen, die in </a:t>
            </a:r>
            <a:r>
              <a:rPr lang="de-DE" sz="1050" b="0" i="0" u="none" strike="noStrike" cap="none" baseline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zwei Artikeln aus 2015 und 2017</a:t>
            </a:r>
            <a:endParaRPr sz="10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lang="de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r>
              <a:rPr lang="de-DE" baseline="0" dirty="0" smtClean="0"/>
              <a:t> rate?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Filter vorher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Configurability</a:t>
            </a:r>
            <a:r>
              <a:rPr lang="de-DE" baseline="0" dirty="0" smtClean="0"/>
              <a:t>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String länge?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 – Belegnummer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AWREF – Reference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DOCNR –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CO_BELNR – Controlling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Numbere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HSL – Value in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TSL – Value in </a:t>
            </a:r>
            <a:r>
              <a:rPr lang="de-DE" baseline="0" dirty="0" err="1" smtClean="0"/>
              <a:t>transaction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Beginnt neu für: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-Company 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-Geschäftsjahr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Implicitly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-&gt; </a:t>
            </a:r>
            <a:r>
              <a:rPr lang="de-DE" dirty="0" err="1" smtClean="0"/>
              <a:t>morkoette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smtClean="0"/>
              <a:t>Besser erklären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Row</a:t>
            </a:r>
            <a:r>
              <a:rPr lang="de-DE" baseline="0" dirty="0" smtClean="0"/>
              <a:t> Count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-Nur für diese Datenverteilung und Tabellengröße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-Selektivität</a:t>
            </a:r>
            <a:r>
              <a:rPr lang="de-DE" baseline="0" dirty="0" smtClean="0"/>
              <a:t>: 1 zu 100000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aseline="0" dirty="0" smtClean="0"/>
              <a:t>Hyrise: 100k bis 1M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HyPer</a:t>
            </a:r>
            <a:r>
              <a:rPr lang="de-DE" dirty="0" smtClean="0"/>
              <a:t>: 64K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Vora</a:t>
            </a:r>
            <a:r>
              <a:rPr lang="de-DE" dirty="0" smtClean="0"/>
              <a:t>:</a:t>
            </a:r>
            <a:r>
              <a:rPr lang="de-DE" baseline="0" dirty="0" smtClean="0"/>
              <a:t> wenige dutzend MB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</a:t>
            </a:r>
            <a:r>
              <a:rPr lang="de-DE" baseline="0" dirty="0" smtClean="0"/>
              <a:t> nicht Min/Max: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-Lücken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-Min/Max funktioniert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Ausreißer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angewiesen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glatten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Werteverlauf</a:t>
            </a:r>
            <a:endParaRPr lang="en-US" baseline="0" dirty="0" smtClean="0"/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2/4 Million inserts pro </a:t>
            </a:r>
            <a:r>
              <a:rPr lang="en-US" baseline="0" dirty="0" err="1" smtClean="0"/>
              <a:t>Sekunde</a:t>
            </a:r>
            <a:endParaRPr lang="en-US" baseline="0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One time investment Vs. </a:t>
            </a:r>
            <a:r>
              <a:rPr lang="en-US" dirty="0" err="1" smtClean="0"/>
              <a:t>Reocurring</a:t>
            </a:r>
            <a:r>
              <a:rPr lang="en-US" dirty="0" smtClean="0"/>
              <a:t> runtime savings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Beispiel?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abholen?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Filtergrößen</a:t>
            </a:r>
            <a:r>
              <a:rPr lang="en-US" dirty="0" smtClean="0"/>
              <a:t> </a:t>
            </a:r>
            <a:r>
              <a:rPr lang="en-US" dirty="0" err="1" smtClean="0"/>
              <a:t>bereit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Schätzfehlergrößen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Häufigkeit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2 Bit Slots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4 Bit slots</a:t>
            </a:r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genaue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Schätzfehler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wahrscheinlich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Cardinalitätsschätzungen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  -</a:t>
            </a:r>
            <a:r>
              <a:rPr lang="en-US" baseline="0" dirty="0" err="1" smtClean="0"/>
              <a:t>kleinster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95-98% </a:t>
            </a:r>
            <a:r>
              <a:rPr lang="en-US" baseline="0" dirty="0" err="1" smtClean="0"/>
              <a:t>korrektheit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Große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Prägnant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In-Memory -&gt; </a:t>
            </a:r>
            <a:r>
              <a:rPr lang="de-DE" dirty="0" err="1" smtClean="0"/>
              <a:t>Faster</a:t>
            </a:r>
            <a:r>
              <a:rPr lang="de-DE" dirty="0" smtClean="0"/>
              <a:t> Scans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Disk Latenzzeiten spielen</a:t>
            </a:r>
            <a:r>
              <a:rPr lang="de-DE" baseline="0" dirty="0" smtClean="0"/>
              <a:t> keine Rolle mehr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But: Index Probe still </a:t>
            </a:r>
            <a:r>
              <a:rPr lang="de-DE" dirty="0" err="1" smtClean="0"/>
              <a:t>faster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Indices provide a high probe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smtClean="0"/>
              <a:t>In-Memory Scan kann</a:t>
            </a:r>
            <a:r>
              <a:rPr lang="de-DE" baseline="0" dirty="0" smtClean="0"/>
              <a:t> optimiert werden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However, memory consumption is high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Alternative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Speicherverbrauch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8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Fälle</a:t>
            </a:r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singt</a:t>
            </a:r>
            <a:endParaRPr lang="en-US" baseline="0" dirty="0" smtClean="0"/>
          </a:p>
          <a:p>
            <a:r>
              <a:rPr lang="en-US" baseline="0" dirty="0" smtClean="0"/>
              <a:t>ZAHLEN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5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Chunk der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0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Wann gut / Wann nicht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endParaRPr lang="de-DE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- Sowohl Daten als auch </a:t>
            </a:r>
            <a:r>
              <a:rPr lang="de-DE" baseline="0" dirty="0" err="1" smtClean="0"/>
              <a:t>Workload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Konkret!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groß realistisch</a:t>
            </a:r>
          </a:p>
          <a:p>
            <a:r>
              <a:rPr lang="de-DE" dirty="0" smtClean="0"/>
              <a:t>Wie</a:t>
            </a:r>
            <a:r>
              <a:rPr lang="de-DE" baseline="0" dirty="0" smtClean="0"/>
              <a:t> groß Index realistisch?</a:t>
            </a:r>
          </a:p>
          <a:p>
            <a:endParaRPr lang="en-US" dirty="0" smtClean="0"/>
          </a:p>
          <a:p>
            <a:r>
              <a:rPr lang="en-US" dirty="0" smtClean="0"/>
              <a:t>Interval Map?</a:t>
            </a:r>
          </a:p>
          <a:p>
            <a:r>
              <a:rPr lang="en-US" dirty="0" smtClean="0"/>
              <a:t>Backup Charts /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Clustered</a:t>
            </a:r>
            <a:r>
              <a:rPr lang="de-DE" baseline="0" dirty="0" smtClean="0"/>
              <a:t> Data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-&gt; Zeitstrahl &lt;-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Weniger Text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Wieviel Zeit investieren?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Backup</a:t>
            </a:r>
            <a:r>
              <a:rPr lang="de-DE" baseline="0" dirty="0" smtClean="0"/>
              <a:t> Slide?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Genauigkeit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Warum CQF prägnant: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-Zählender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-Aktuelle Hardware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Read Performance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3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smtClean="0"/>
              <a:t>CQF Insert Performance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Position entlang der Skala</a:t>
            </a:r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err="1" smtClean="0"/>
              <a:t>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Leis und andere haben 2015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Cardinality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Estimators</a:t>
            </a:r>
            <a:r>
              <a:rPr lang="de-DE" baseline="0" dirty="0" smtClean="0"/>
              <a:t> in kommerziellen Datenbanken untersucht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Und festgestellt, dass CEs regelmäßig große Fehler produzieren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Problem denn: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CEs werden zusammen mit Kostenmodell bei der Query Optimierung genutzt um den schnellstmöglichen Plan zu finden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Falsche CEs führen zu suboptimalen Query Plänen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Leis: CEs haben großen Einfluss auf Systemperformanz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Hyrise nur uniform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-&gt; könnte von besseren CEs profitieren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Hyrise: Uniform Assumption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4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Gains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uncached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Dictionaries?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6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Vc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btree</a:t>
            </a:r>
            <a:endParaRPr lang="de-DE" baseline="0" dirty="0" smtClean="0"/>
          </a:p>
          <a:p>
            <a:r>
              <a:rPr lang="de-DE" baseline="0" dirty="0" smtClean="0"/>
              <a:t>Schematische Darstellung</a:t>
            </a:r>
          </a:p>
          <a:p>
            <a:r>
              <a:rPr lang="de-DE" baseline="0" dirty="0" smtClean="0"/>
              <a:t>Zu viel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5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7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4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8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8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Performancesteigerung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dirty="0" smtClean="0"/>
              <a:t>-Scan </a:t>
            </a:r>
            <a:r>
              <a:rPr lang="en-US" dirty="0" err="1" smtClean="0"/>
              <a:t>Laufzeiten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Kardinalitätsschätzungene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Datenstruktur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beides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bewerkstelligt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Fählende</a:t>
            </a:r>
            <a:r>
              <a:rPr lang="en-US" baseline="0" dirty="0" smtClean="0"/>
              <a:t> Filter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Compact approximate representation of column data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Answers membership queries in O(1)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Filter in Hyrise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 Operator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</a:t>
            </a:r>
            <a:r>
              <a:rPr lang="de-DE" baseline="0" dirty="0" smtClean="0"/>
              <a:t> Query </a:t>
            </a:r>
            <a:r>
              <a:rPr lang="de-DE" baseline="0" dirty="0" err="1" smtClean="0"/>
              <a:t>Optimizer</a:t>
            </a:r>
            <a:endParaRPr lang="de-DE" baseline="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Schnittstelle in Hyrise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Maps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TODO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chunks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Was heißt </a:t>
            </a:r>
            <a:r>
              <a:rPr lang="de-DE" baseline="0" dirty="0" err="1" smtClean="0"/>
              <a:t>approximate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Beispiel?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Visualisierung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predicate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mean, as usual, the fraction of rows in the table that satisfy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Query Performance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-Drei Punkte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- Are these requirements realistic for enterprise data?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Erklären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Paper </a:t>
            </a:r>
            <a:r>
              <a:rPr lang="de-DE" dirty="0" err="1" smtClean="0"/>
              <a:t>cites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Synthetic Data</a:t>
            </a:r>
          </a:p>
          <a:p>
            <a:pPr marL="360000" lvl="2">
              <a:spcBef>
                <a:spcPts val="0"/>
              </a:spcBef>
              <a:spcAft>
                <a:spcPts val="600"/>
              </a:spcAft>
              <a:buFont typeface="Arial"/>
              <a:buChar char="○"/>
            </a:pPr>
            <a:r>
              <a:rPr lang="en-US" dirty="0" smtClean="0"/>
              <a:t>Pruning rate, data type and byte width, data distribution</a:t>
            </a:r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Benchmarks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TPC-C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TPC-H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JCCH</a:t>
            </a:r>
            <a:r>
              <a:rPr lang="en-US" baseline="30000" dirty="0" smtClean="0"/>
              <a:t>10</a:t>
            </a:r>
          </a:p>
          <a:p>
            <a:pPr marL="360000" lvl="1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Real world enterprise data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ACDOCA (Accounting Data from an SAP system)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05" name="Shape 10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58773" y="292679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7560676" y="374280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72725" y="4903675"/>
            <a:ext cx="8919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ullet Point">
  <p:cSld name="Title and Content - Bullet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">
  <p:cSld name="Title Slide Oran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33" name="Shape 133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358775" y="293211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 _ Small Text Area">
  <p:cSld name="Title Slide Orange _ Small Text Are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45" name="Shape 14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6" name="Shape 14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x Text">
  <p:cSld name="2 x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M">
  <p:cSld name="Text + Picture 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_ Small Text Area">
  <p:cSld name="Title Slide _ Small Text Are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70" name="Shape 170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">
  <p:cSld name="4 x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 (Boxes)">
  <p:cSld name="4 x Text (Boxe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5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6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7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8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S">
  <p:cSld name="Text + Picture 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L">
  <p:cSld name="Text + Picture L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L">
  <p:cSld name="Picture XL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slide">
  <p:cSld name="Divider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8" name="Shape 58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5" name="Shape 6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Shape 7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72" name="Shape 72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Shape 83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84" name="Shape 84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Shape 9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98" name="Shape 98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6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row-estimation-exampl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P:\Projekte\Hasso Plattner Institut\TEMPLATE_HPI_01_EXP\ppt\media\image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108000" tIns="25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noProof="0" dirty="0" smtClean="0"/>
              <a:t>  Probabilistic Data Structures for In-Memory Databases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noProof="0" dirty="0" smtClean="0"/>
              <a:t>   Master’s Thesis Defense (15.06.2018)</a:t>
            </a:r>
            <a:endParaRPr lang="en-US" sz="1400" noProof="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t" anchorCtr="0">
            <a:noAutofit/>
          </a:bodyPr>
          <a:lstStyle/>
          <a:p>
            <a:pPr marL="0" marR="0" lvl="0" indent="0" algn="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 noProof="0" dirty="0" smtClean="0"/>
              <a:t>Arne Mayer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Matthias </a:t>
            </a:r>
            <a:r>
              <a:rPr lang="en-US" noProof="0" dirty="0" err="1" smtClean="0"/>
              <a:t>Uflacker</a:t>
            </a:r>
            <a:r>
              <a:rPr lang="en-US" noProof="0" dirty="0" smtClean="0"/>
              <a:t>, Martin </a:t>
            </a:r>
            <a:r>
              <a:rPr lang="en-US" noProof="0" dirty="0" err="1" smtClean="0"/>
              <a:t>Boissier</a:t>
            </a:r>
            <a:r>
              <a:rPr lang="en-US" noProof="0" dirty="0" smtClean="0"/>
              <a:t>, Jan </a:t>
            </a:r>
            <a:r>
              <a:rPr lang="en-US" noProof="0" dirty="0" err="1" smtClean="0"/>
              <a:t>Kossmann</a:t>
            </a:r>
            <a:endParaRPr lang="en-US" sz="1400" b="0" i="0" u="none" strike="noStrike" cap="none" noProof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Encodings in Hyrise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Dictionary-compressed </a:t>
            </a:r>
            <a:r>
              <a:rPr lang="en-US" dirty="0" smtClean="0"/>
              <a:t>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Chunk pruning already possible via dictionary lookup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Filter probe not that much faster than dictionary lookup</a:t>
            </a:r>
          </a:p>
          <a:p>
            <a:pPr>
              <a:spcAft>
                <a:spcPts val="1800"/>
              </a:spcAft>
            </a:pPr>
            <a:r>
              <a:rPr lang="en-US" dirty="0"/>
              <a:t>Run-length </a:t>
            </a:r>
            <a:r>
              <a:rPr lang="en-US" dirty="0" smtClean="0"/>
              <a:t>/ frame-of-reference encoded columns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Value 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No dictionaries for chunk pruning present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Scan runtime can be improved</a:t>
            </a:r>
          </a:p>
          <a:p>
            <a:pPr marL="114300" indent="0">
              <a:spcAft>
                <a:spcPts val="1800"/>
              </a:spcAft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Synthetic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Configurable maximum pruning rate, data type, and data distribution</a:t>
            </a:r>
          </a:p>
          <a:p>
            <a:pPr>
              <a:spcAft>
                <a:spcPts val="800"/>
              </a:spcAft>
            </a:pPr>
            <a:r>
              <a:rPr lang="en-US" noProof="0" dirty="0" smtClean="0"/>
              <a:t>Benchmark data </a:t>
            </a:r>
            <a:r>
              <a:rPr lang="en-US" dirty="0"/>
              <a:t>s</a:t>
            </a:r>
            <a:r>
              <a:rPr lang="en-US" noProof="0" dirty="0" err="1" smtClean="0"/>
              <a:t>ets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TPC-C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TPC-H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JCCH [8]</a:t>
            </a:r>
            <a:endParaRPr lang="en-US" baseline="30000" noProof="0" dirty="0" smtClean="0"/>
          </a:p>
          <a:p>
            <a:pPr>
              <a:spcAft>
                <a:spcPts val="800"/>
              </a:spcAft>
            </a:pPr>
            <a:r>
              <a:rPr lang="en-US" noProof="0" dirty="0" smtClean="0"/>
              <a:t>Real-world ERP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ACDOCA (accounting data from an SAP system) [</a:t>
            </a:r>
            <a:r>
              <a:rPr lang="en-US" dirty="0"/>
              <a:t>9</a:t>
            </a:r>
            <a:r>
              <a:rPr lang="en-US" noProof="0" dirty="0" smtClean="0"/>
              <a:t>]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416485"/>
            <a:ext cx="82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[8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Boncz</a:t>
            </a:r>
            <a:r>
              <a:rPr lang="de-DE" sz="800" dirty="0">
                <a:solidFill>
                  <a:schemeClr val="bg2"/>
                </a:solidFill>
              </a:rPr>
              <a:t>, P., </a:t>
            </a:r>
            <a:r>
              <a:rPr lang="de-DE" sz="800" dirty="0" err="1">
                <a:solidFill>
                  <a:schemeClr val="bg2"/>
                </a:solidFill>
              </a:rPr>
              <a:t>Anatiotis</a:t>
            </a:r>
            <a:r>
              <a:rPr lang="de-DE" sz="800" dirty="0">
                <a:solidFill>
                  <a:schemeClr val="bg2"/>
                </a:solidFill>
              </a:rPr>
              <a:t>, A.,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Kläbe</a:t>
            </a:r>
            <a:r>
              <a:rPr lang="de-DE" sz="800" dirty="0">
                <a:solidFill>
                  <a:schemeClr val="bg2"/>
                </a:solidFill>
              </a:rPr>
              <a:t>, S. JCC-H: </a:t>
            </a:r>
            <a:r>
              <a:rPr lang="de-DE" sz="800" dirty="0" err="1">
                <a:solidFill>
                  <a:schemeClr val="bg2"/>
                </a:solidFill>
              </a:rPr>
              <a:t>adding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join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crossing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correlations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with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skew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TPC-H. In Performance Evaluation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Benchmarking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the Analytics </a:t>
            </a:r>
            <a:r>
              <a:rPr lang="de-DE" sz="800" dirty="0" err="1">
                <a:solidFill>
                  <a:schemeClr val="bg2"/>
                </a:solidFill>
              </a:rPr>
              <a:t>Era</a:t>
            </a:r>
            <a:r>
              <a:rPr lang="de-DE" sz="800" dirty="0">
                <a:solidFill>
                  <a:schemeClr val="bg2"/>
                </a:solidFill>
              </a:rPr>
              <a:t> - TPCTC 2017, </a:t>
            </a:r>
            <a:r>
              <a:rPr lang="de-DE" sz="800" dirty="0" err="1">
                <a:solidFill>
                  <a:schemeClr val="bg2"/>
                </a:solidFill>
              </a:rPr>
              <a:t>Munich</a:t>
            </a:r>
            <a:r>
              <a:rPr lang="de-DE" sz="800" dirty="0">
                <a:solidFill>
                  <a:schemeClr val="bg2"/>
                </a:solidFill>
              </a:rPr>
              <a:t>, Germany (2017</a:t>
            </a:r>
            <a:r>
              <a:rPr lang="de-DE" sz="8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[9] </a:t>
            </a:r>
            <a:r>
              <a:rPr lang="en-US" sz="800" dirty="0">
                <a:solidFill>
                  <a:schemeClr val="bg2"/>
                </a:solidFill>
              </a:rPr>
              <a:t>SAP SE. Universal Journal Entry. https://help.sap.com/doc/3c51d7531a4d424de10000000a174cb4/2.6/en-US/182f4f55ed6d6154e10000000a423f68.html, </a:t>
            </a:r>
            <a:r>
              <a:rPr lang="en-US" sz="800" dirty="0" smtClean="0">
                <a:solidFill>
                  <a:schemeClr val="bg2"/>
                </a:solidFill>
              </a:rPr>
              <a:t>(2017). </a:t>
            </a:r>
            <a:r>
              <a:rPr lang="en-US" sz="800" dirty="0">
                <a:solidFill>
                  <a:schemeClr val="bg2"/>
                </a:solidFill>
              </a:rPr>
              <a:t>Accessed: June 14, 2018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Pruning </a:t>
            </a:r>
            <a:r>
              <a:rPr lang="en-US" noProof="0" dirty="0"/>
              <a:t>o</a:t>
            </a:r>
            <a:r>
              <a:rPr lang="en-US" dirty="0" smtClean="0"/>
              <a:t>n Synthetic Data</a:t>
            </a:r>
            <a:endParaRPr lang="en-US" noProof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/>
              <a:t>S</a:t>
            </a:r>
            <a:r>
              <a:rPr lang="en-US" noProof="0" dirty="0" smtClean="0"/>
              <a:t>can performance with different filter configurations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10M integers, 100K chunk size, 50% maximum pruning rate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750637" y="2228883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792387" y="2219106"/>
            <a:ext cx="23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8" y="2536660"/>
            <a:ext cx="3496095" cy="22324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17" y="2526884"/>
            <a:ext cx="3561119" cy="224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 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8720" cy="341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 some columns we can prune well, on others we can not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Tests with a chunk size of 100K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8231" y="1381895"/>
            <a:ext cx="166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TPC-C Order-line item-ID Scan Runtime </a:t>
            </a:r>
          </a:p>
          <a:p>
            <a:r>
              <a:rPr lang="en-US" dirty="0" smtClean="0"/>
              <a:t>(40% Pruning Rate)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65" y="715669"/>
            <a:ext cx="2977683" cy="1875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58231" y="3219287"/>
            <a:ext cx="1531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TPC-H Line-Item Ship </a:t>
            </a:r>
            <a:r>
              <a:rPr lang="en-US" dirty="0"/>
              <a:t>D</a:t>
            </a:r>
            <a:r>
              <a:rPr lang="en-US" dirty="0" smtClean="0"/>
              <a:t>ate Scan Runtime </a:t>
            </a:r>
          </a:p>
          <a:p>
            <a:r>
              <a:rPr lang="en-US" dirty="0" smtClean="0"/>
              <a:t>(98% Pruning Rate)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50" y="2760239"/>
            <a:ext cx="2952898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ACDOCA</a:t>
            </a:r>
            <a:endParaRPr lang="en-US" noProof="0"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sp>
        <p:nvSpPr>
          <p:cNvPr id="6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SAP accounting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Chunk </a:t>
            </a:r>
            <a:r>
              <a:rPr lang="en-US" dirty="0"/>
              <a:t>size 100K, 10M </a:t>
            </a:r>
            <a:r>
              <a:rPr lang="en-US" dirty="0" smtClean="0"/>
              <a:t>rows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CO_BELNR and BELNR are some of the most queried columns and show a high pruning rate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Some columns show no pruning opportunities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8175"/>
              </p:ext>
            </p:extLst>
          </p:nvPr>
        </p:nvGraphicFramePr>
        <p:xfrm>
          <a:off x="4605454" y="1274201"/>
          <a:ext cx="3867004" cy="260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02">
                  <a:extLst>
                    <a:ext uri="{9D8B030D-6E8A-4147-A177-3AD203B41FA5}">
                      <a16:colId xmlns:a16="http://schemas.microsoft.com/office/drawing/2014/main" val="2074493522"/>
                    </a:ext>
                  </a:extLst>
                </a:gridCol>
                <a:gridCol w="1933502">
                  <a:extLst>
                    <a:ext uri="{9D8B030D-6E8A-4147-A177-3AD203B41FA5}">
                      <a16:colId xmlns:a16="http://schemas.microsoft.com/office/drawing/2014/main" val="1148720844"/>
                    </a:ext>
                  </a:extLst>
                </a:gridCol>
              </a:tblGrid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Pruning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974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85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AWREF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6325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DOCNR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7338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CO_BELNR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460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HSL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343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45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</a:t>
            </a:r>
            <a:r>
              <a:rPr lang="en-US" dirty="0"/>
              <a:t>D</a:t>
            </a:r>
            <a:r>
              <a:rPr lang="en-US" noProof="0" dirty="0" smtClean="0"/>
              <a:t>o </a:t>
            </a:r>
            <a:r>
              <a:rPr lang="en-US" dirty="0"/>
              <a:t>W</a:t>
            </a:r>
            <a:r>
              <a:rPr lang="en-US" noProof="0" dirty="0" smtClean="0"/>
              <a:t>e Achieve </a:t>
            </a:r>
            <a:r>
              <a:rPr lang="en-US" dirty="0"/>
              <a:t>H</a:t>
            </a:r>
            <a:r>
              <a:rPr lang="en-US" noProof="0" dirty="0" err="1" smtClean="0"/>
              <a:t>igh</a:t>
            </a:r>
            <a:r>
              <a:rPr lang="en-US" noProof="0" dirty="0" smtClean="0"/>
              <a:t> Pruning </a:t>
            </a:r>
            <a:r>
              <a:rPr lang="en-US" dirty="0"/>
              <a:t>R</a:t>
            </a:r>
            <a:r>
              <a:rPr lang="en-US" noProof="0" dirty="0" err="1" smtClean="0"/>
              <a:t>ates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noProof="0" dirty="0" smtClean="0"/>
              <a:t>Two types of scenarios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Low selectivity predicate scans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Scans on implicitly clustered or sorted data</a:t>
            </a:r>
          </a:p>
          <a:p>
            <a:pPr>
              <a:spcAft>
                <a:spcPts val="1800"/>
              </a:spcAft>
            </a:pPr>
            <a:r>
              <a:rPr lang="en-US" noProof="0" dirty="0" smtClean="0"/>
              <a:t>Time clustered data leads to a high pruning rate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Tuples are inserted around the time of creation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Dates mostly revolve around tuple creation date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Table is implicitly sorted by time</a:t>
            </a:r>
          </a:p>
          <a:p>
            <a:pPr lvl="1"/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Low Selectivity</a:t>
            </a:r>
            <a:endParaRPr lang="en-US" noProof="0" dirty="0"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Scans on the TPC-C Item-ID column show a low selectivity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The chunk size is an important factor for scan performance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1" y="2591847"/>
            <a:ext cx="3562032" cy="2315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77" y="2584531"/>
            <a:ext cx="3513185" cy="2322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87298" y="218972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937760" y="21897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Clustered Data</a:t>
            </a:r>
            <a:endParaRPr lang="en-US" noProof="0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JCCH</a:t>
            </a:r>
            <a:r>
              <a:rPr lang="en-US" noProof="0" dirty="0" smtClean="0"/>
              <a:t> </a:t>
            </a:r>
            <a:r>
              <a:rPr lang="en-US" noProof="0" dirty="0" err="1" smtClean="0"/>
              <a:t>Shipdate</a:t>
            </a:r>
            <a:r>
              <a:rPr lang="en-US" noProof="0" dirty="0" smtClean="0"/>
              <a:t> column </a:t>
            </a:r>
            <a:r>
              <a:rPr lang="en-US" dirty="0"/>
              <a:t>s</a:t>
            </a:r>
            <a:r>
              <a:rPr lang="en-US" noProof="0" dirty="0" smtClean="0"/>
              <a:t>can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Clustered data shows a higher range of beneficial chunk sizes</a:t>
            </a:r>
            <a:endParaRPr lang="en-US" noProof="0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" y="2576884"/>
            <a:ext cx="3539391" cy="23541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52" y="2567365"/>
            <a:ext cx="3643675" cy="23664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6857" y="218972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885693" y="218917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CQFs for Chunk Pruning - Discussion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Smaller</a:t>
            </a:r>
            <a:r>
              <a:rPr lang="en-US" noProof="0" dirty="0" smtClean="0"/>
              <a:t> memory consumption than an index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and scalable data structure 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Disadvantages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Performance gain depending on data </a:t>
            </a:r>
            <a:r>
              <a:rPr lang="en-US" dirty="0" smtClean="0"/>
              <a:t>distribution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Alternative filters’ memory footprint can be reduced further (with decreasing accuracy) 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construction overhead has to be considered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Cardinality Estimation – Two Birds With One Stone</a:t>
            </a:r>
            <a:endParaRPr lang="en-US" noProof="0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2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2400"/>
              </a:spcAft>
            </a:pP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</a:t>
            </a:r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CQFs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but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These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estimations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83" y="1602305"/>
            <a:ext cx="4302017" cy="27904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572000" y="1222384"/>
            <a:ext cx="444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Distribution of ACDOCA Fiscal Year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sQ6296JyzWfssRRi7BrFgIvdTLH-QVGZfQF37YK3JhIH6N8CuHGr2aEPk1gMzBYpU4U92732eCGK1YiUqr_TmlImLC4qhI69xXUCh-kIAROywKr8cgDIvyHJeaV50cjbjC1vcjB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3" y="1058133"/>
            <a:ext cx="4601107" cy="24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Indices Are Not Obsolete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Linear scans have become more </a:t>
            </a:r>
            <a:r>
              <a:rPr lang="en-US" noProof="0" dirty="0" smtClean="0">
                <a:solidFill>
                  <a:schemeClr val="bg2"/>
                </a:solidFill>
              </a:rPr>
              <a:t>efficient in columnar in-memory systems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Index probes still faster for low selectivity queries [1]</a:t>
            </a:r>
            <a:endParaRPr lang="en-US" baseline="30000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Desired: an alternative with a lower memory consumption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452015" y="3541489"/>
            <a:ext cx="204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Figure taken from [1]</a:t>
            </a:r>
            <a:endParaRPr lang="de-DE" sz="10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1699" y="4386005"/>
            <a:ext cx="6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</a:t>
            </a:r>
            <a:r>
              <a:rPr lang="en-US" sz="800" dirty="0">
                <a:solidFill>
                  <a:schemeClr val="bg2"/>
                </a:solidFill>
              </a:rPr>
              <a:t>]</a:t>
            </a:r>
            <a:r>
              <a:rPr lang="en-US" sz="800" dirty="0" smtClean="0">
                <a:solidFill>
                  <a:schemeClr val="bg2"/>
                </a:solidFill>
              </a:rPr>
              <a:t> Kester</a:t>
            </a:r>
            <a:r>
              <a:rPr lang="en-US" sz="800" dirty="0">
                <a:solidFill>
                  <a:schemeClr val="bg2"/>
                </a:solidFill>
              </a:rPr>
              <a:t>, M. S., </a:t>
            </a:r>
            <a:r>
              <a:rPr lang="en-US" sz="800" dirty="0" err="1">
                <a:solidFill>
                  <a:schemeClr val="bg2"/>
                </a:solidFill>
              </a:rPr>
              <a:t>Athanassoulis</a:t>
            </a:r>
            <a:r>
              <a:rPr lang="en-US" sz="800" dirty="0">
                <a:solidFill>
                  <a:schemeClr val="bg2"/>
                </a:solidFill>
              </a:rPr>
              <a:t>, M., and </a:t>
            </a:r>
            <a:r>
              <a:rPr lang="en-US" sz="800" dirty="0" err="1">
                <a:solidFill>
                  <a:schemeClr val="bg2"/>
                </a:solidFill>
              </a:rPr>
              <a:t>Idreos</a:t>
            </a:r>
            <a:r>
              <a:rPr lang="en-US" sz="800" dirty="0">
                <a:solidFill>
                  <a:schemeClr val="bg2"/>
                </a:solidFill>
              </a:rPr>
              <a:t>, S. Access </a:t>
            </a:r>
            <a:r>
              <a:rPr lang="en-US" sz="800" dirty="0" smtClean="0">
                <a:solidFill>
                  <a:schemeClr val="bg2"/>
                </a:solidFill>
              </a:rPr>
              <a:t>path selection </a:t>
            </a:r>
            <a:r>
              <a:rPr lang="en-US" sz="800" dirty="0">
                <a:solidFill>
                  <a:schemeClr val="bg2"/>
                </a:solidFill>
              </a:rPr>
              <a:t>in main-memory optimized data systems: Should I scan </a:t>
            </a:r>
            <a:r>
              <a:rPr lang="en-US" sz="800" dirty="0" smtClean="0">
                <a:solidFill>
                  <a:schemeClr val="bg2"/>
                </a:solidFill>
              </a:rPr>
              <a:t>or should I </a:t>
            </a:r>
            <a:r>
              <a:rPr lang="en-US" sz="800" dirty="0">
                <a:solidFill>
                  <a:schemeClr val="bg2"/>
                </a:solidFill>
              </a:rPr>
              <a:t>probe? </a:t>
            </a:r>
            <a:r>
              <a:rPr lang="en-US" sz="800" dirty="0" smtClean="0">
                <a:solidFill>
                  <a:schemeClr val="bg2"/>
                </a:solidFill>
              </a:rPr>
              <a:t>SIGMOD 2017, </a:t>
            </a:r>
            <a:r>
              <a:rPr lang="en-US" sz="800" dirty="0">
                <a:solidFill>
                  <a:schemeClr val="bg2"/>
                </a:solidFill>
              </a:rPr>
              <a:t>pp. 715–730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* „</a:t>
            </a:r>
            <a:r>
              <a:rPr lang="en-US" sz="800" dirty="0">
                <a:solidFill>
                  <a:schemeClr val="bg2"/>
                </a:solidFill>
              </a:rPr>
              <a:t>By the selectivity of a predicate p, we mean, as usual, the fraction of rows in the table that satisfy p.” </a:t>
            </a:r>
            <a:r>
              <a:rPr lang="en-US" sz="800" dirty="0" err="1">
                <a:solidFill>
                  <a:schemeClr val="bg2"/>
                </a:solidFill>
              </a:rPr>
              <a:t>Markl</a:t>
            </a:r>
            <a:r>
              <a:rPr lang="en-US" sz="800" dirty="0">
                <a:solidFill>
                  <a:schemeClr val="bg2"/>
                </a:solidFill>
              </a:rPr>
              <a:t>, V., Megiddo, N., </a:t>
            </a:r>
            <a:r>
              <a:rPr lang="en-US" sz="800" dirty="0" err="1">
                <a:solidFill>
                  <a:schemeClr val="bg2"/>
                </a:solidFill>
              </a:rPr>
              <a:t>Kutsch</a:t>
            </a:r>
            <a:r>
              <a:rPr lang="en-US" sz="800" dirty="0">
                <a:solidFill>
                  <a:schemeClr val="bg2"/>
                </a:solidFill>
              </a:rPr>
              <a:t>, M., Tran, T. M., Haas, P. J., and Srivastava, U. Consistently estimating the selectivity of conjuncts of predicates. In VLDB 31 (2005</a:t>
            </a:r>
            <a:r>
              <a:rPr lang="en-US" sz="800" dirty="0" smtClean="0">
                <a:solidFill>
                  <a:schemeClr val="bg2"/>
                </a:solidFill>
              </a:rPr>
              <a:t>).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Cardinality Estimation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328" cy="34164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CQFs return the accurate value count most of the time (&gt;95%)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Hash collisions cause </a:t>
            </a:r>
            <a:r>
              <a:rPr lang="en-US" dirty="0" err="1" smtClean="0"/>
              <a:t>overcounts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Undercounts are not possible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are rare but can be large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817002"/>
            <a:ext cx="3989430" cy="264129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760" y="1251535"/>
            <a:ext cx="39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Estimation Errors on Zipfian 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Memory – Less Errors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6538" y="1152475"/>
            <a:ext cx="3924943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Estimation errors and their relative frequency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Error frequency decreases with higher memory expenditure</a:t>
            </a:r>
          </a:p>
          <a:p>
            <a:pPr>
              <a:spcAft>
                <a:spcPts val="1200"/>
              </a:spcAft>
            </a:pPr>
            <a:r>
              <a:rPr lang="en-US" dirty="0"/>
              <a:t>Error distribution has the same </a:t>
            </a:r>
            <a:r>
              <a:rPr lang="en-US" dirty="0" smtClean="0"/>
              <a:t>shape </a:t>
            </a:r>
            <a:r>
              <a:rPr lang="en-US" dirty="0"/>
              <a:t>but errors are less </a:t>
            </a:r>
            <a:r>
              <a:rPr lang="en-US" dirty="0" smtClean="0"/>
              <a:t>likely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98696" y="60183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 Errors – 2 Bit Slots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598696" y="278551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Errors – </a:t>
            </a:r>
            <a:r>
              <a:rPr lang="en-US" dirty="0" smtClean="0"/>
              <a:t>4 </a:t>
            </a:r>
            <a:r>
              <a:rPr lang="en-US" dirty="0"/>
              <a:t>Bit </a:t>
            </a:r>
            <a:r>
              <a:rPr lang="en-US" dirty="0" smtClean="0"/>
              <a:t>Slots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0" y="894372"/>
            <a:ext cx="2678826" cy="1811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50" y="3085220"/>
            <a:ext cx="2691406" cy="1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</a:t>
            </a:r>
            <a:r>
              <a:rPr lang="en-US" dirty="0" smtClean="0"/>
              <a:t>Conventional</a:t>
            </a:r>
            <a:r>
              <a:rPr lang="en-US" noProof="0" dirty="0" smtClean="0"/>
              <a:t> Techniques?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5500" cy="34164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Selectivity estimation in PostgreSQL [12]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Uniform estimation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Histograms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noProof="0" dirty="0" err="1" smtClean="0"/>
              <a:t>ost</a:t>
            </a:r>
            <a:r>
              <a:rPr lang="en-US" noProof="0" dirty="0" smtClean="0"/>
              <a:t> common </a:t>
            </a:r>
            <a:r>
              <a:rPr lang="en-US" dirty="0"/>
              <a:t>v</a:t>
            </a:r>
            <a:r>
              <a:rPr lang="en-US" noProof="0" dirty="0" err="1" smtClean="0"/>
              <a:t>alues</a:t>
            </a:r>
            <a:endParaRPr lang="en-US" noProof="0" dirty="0" smtClean="0"/>
          </a:p>
          <a:p>
            <a:pPr>
              <a:spcAft>
                <a:spcPts val="800"/>
              </a:spcAft>
            </a:pPr>
            <a:r>
              <a:rPr lang="en-US" dirty="0" smtClean="0"/>
              <a:t>Low memory footprint techniques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20" y="1152474"/>
            <a:ext cx="4181502" cy="28671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1700" y="4728905"/>
            <a:ext cx="752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[10] The PostgreSQL Global Development Group. Row Estimation Examples. https://www.postgresql.org/docs/9.1/static/row-estimation-examples.html, 2016. Accessed: June 14, 2018.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Histograms – On Real-World Data?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29" y="1719513"/>
            <a:ext cx="3872629" cy="259980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57887" cy="3416400"/>
          </a:xfrm>
        </p:spPr>
        <p:txBody>
          <a:bodyPr/>
          <a:lstStyle/>
          <a:p>
            <a:r>
              <a:rPr lang="en-US" dirty="0" smtClean="0"/>
              <a:t>Histograms profit from steady value developments</a:t>
            </a:r>
          </a:p>
          <a:p>
            <a:r>
              <a:rPr lang="en-US" dirty="0" smtClean="0"/>
              <a:t>Sporadic changes lead to inaccuracies</a:t>
            </a:r>
            <a:endParaRPr lang="en-US" dirty="0"/>
          </a:p>
          <a:p>
            <a:r>
              <a:rPr lang="en-US" dirty="0" smtClean="0"/>
              <a:t>Filters handle sporadic changes well</a:t>
            </a:r>
          </a:p>
          <a:p>
            <a:r>
              <a:rPr lang="en-US" dirty="0" smtClean="0"/>
              <a:t>Filters work well on any kind of data 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067300" y="116586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Distribution of</a:t>
            </a:r>
          </a:p>
          <a:p>
            <a:r>
              <a:rPr lang="en-US" dirty="0" smtClean="0"/>
              <a:t>ACDOCA Document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Estimation Techniques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ACDOCA Document Number Column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100.000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230"/>
              </p:ext>
            </p:extLst>
          </p:nvPr>
        </p:nvGraphicFramePr>
        <p:xfrm>
          <a:off x="311700" y="2186641"/>
          <a:ext cx="8520601" cy="24963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263">
                  <a:extLst>
                    <a:ext uri="{9D8B030D-6E8A-4147-A177-3AD203B41FA5}">
                      <a16:colId xmlns:a16="http://schemas.microsoft.com/office/drawing/2014/main" val="677495528"/>
                    </a:ext>
                  </a:extLst>
                </a:gridCol>
                <a:gridCol w="1456828">
                  <a:extLst>
                    <a:ext uri="{9D8B030D-6E8A-4147-A177-3AD203B41FA5}">
                      <a16:colId xmlns:a16="http://schemas.microsoft.com/office/drawing/2014/main" val="3985549695"/>
                    </a:ext>
                  </a:extLst>
                </a:gridCol>
                <a:gridCol w="1497360">
                  <a:extLst>
                    <a:ext uri="{9D8B030D-6E8A-4147-A177-3AD203B41FA5}">
                      <a16:colId xmlns:a16="http://schemas.microsoft.com/office/drawing/2014/main" val="2768586476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371880332"/>
                    </a:ext>
                  </a:extLst>
                </a:gridCol>
              </a:tblGrid>
              <a:tr h="46256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146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481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(17/4)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0309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(100 Buckets)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982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Common Values (100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CQFs for Cardinality Estimation - </a:t>
            </a:r>
            <a:r>
              <a:rPr lang="en-US" dirty="0" smtClean="0"/>
              <a:t>Discussion</a:t>
            </a:r>
            <a:endParaRPr lang="en-US" noProof="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Advantages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in regard to data distribution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Handles skewed data well</a:t>
            </a:r>
            <a:endParaRPr lang="en-US" noProof="0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 accuracy, low mean error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Disadvantages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Higher memory consumption than histograms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Errors are rare but potentially large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Chunk Pruning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can be used to capitalize on the chunked memory layout and accurately eliminate non-contributing chunks during query optimization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We can achieve high pruning rates for predicates with a low selectivity and especially for implicitly clustered or time clustered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Cardinality Estimation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show a high accuracy for any kind of data distribution and can represent skewed data distributions especially well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Future 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On which columns should we use additional data structures and how much memory should we spend?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Future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Applicability in NUMA systems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Can we permanently keep filters the local NUMA node of the query optimizer?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Range queries with quotient filters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Many queries contain range queries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Filter sizing and data structure selection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On which columns should we use additionally data structures?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How much memory should we spend for a filter?</a:t>
            </a:r>
            <a:endParaRPr lang="en-US" noProof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References (1)</a:t>
            </a:r>
            <a:endParaRPr lang="en-US" noProof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noProof="0" dirty="0" smtClean="0"/>
              <a:t>Pandey, Bender (2017). </a:t>
            </a:r>
            <a:r>
              <a:rPr lang="en-US" i="1" noProof="0" dirty="0" smtClean="0"/>
              <a:t>A General-Purpose Counting Filter: Making Every Bit Count</a:t>
            </a:r>
            <a:endParaRPr lang="en-US" noProof="0" dirty="0" smtClean="0"/>
          </a:p>
          <a:p>
            <a:r>
              <a:rPr lang="en-US" noProof="0" dirty="0" smtClean="0"/>
              <a:t>Bloom (1970). </a:t>
            </a:r>
            <a:r>
              <a:rPr lang="en-US" i="1" noProof="0" dirty="0" smtClean="0"/>
              <a:t>Space/Time Trade-offs in Hash Coding with Allowable Errors</a:t>
            </a:r>
          </a:p>
          <a:p>
            <a:pPr fontAlgn="base"/>
            <a:r>
              <a:rPr lang="en-US" noProof="0" dirty="0" smtClean="0"/>
              <a:t>Kester et al. (2017). </a:t>
            </a:r>
            <a:r>
              <a:rPr lang="en-US" i="1" noProof="0" dirty="0" smtClean="0"/>
              <a:t>Should I Scan or Should I Probe?</a:t>
            </a:r>
            <a:endParaRPr lang="en-US" noProof="0" dirty="0" smtClean="0"/>
          </a:p>
          <a:p>
            <a:r>
              <a:rPr lang="en-US" noProof="0" dirty="0" smtClean="0"/>
              <a:t>Leis et al. (2015). </a:t>
            </a:r>
            <a:r>
              <a:rPr lang="en-US" i="1" noProof="0" dirty="0" smtClean="0"/>
              <a:t>How Good Are Query Optimizers, Really?</a:t>
            </a:r>
          </a:p>
          <a:p>
            <a:pPr fontAlgn="base"/>
            <a:r>
              <a:rPr lang="en-US" noProof="0" dirty="0" smtClean="0"/>
              <a:t>PostgreSQL Documentation 9.1.24 (2016). </a:t>
            </a:r>
            <a:r>
              <a:rPr lang="en-US" i="1" noProof="0" dirty="0" smtClean="0"/>
              <a:t>Row Estimation Examples</a:t>
            </a:r>
            <a:r>
              <a:rPr lang="en-US" noProof="0" dirty="0" smtClean="0"/>
              <a:t>. </a:t>
            </a:r>
            <a:r>
              <a:rPr lang="en-US" i="1" u="sng" noProof="0" dirty="0" smtClean="0">
                <a:hlinkClick r:id="rId3"/>
              </a:rPr>
              <a:t>https://www.postgresql.org/docs/9.1/static/row-estimation-examples.html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L. Fan et al. (2000). </a:t>
            </a:r>
            <a:r>
              <a:rPr lang="en-US" i="1" noProof="0" dirty="0" smtClean="0"/>
              <a:t>A scalable wide-area web cache sharing protocol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Pandey et al. (2012).</a:t>
            </a:r>
            <a:r>
              <a:rPr lang="en-US" i="1" noProof="0" dirty="0" smtClean="0"/>
              <a:t> Don’t thrash: How to cache your hash on flash.</a:t>
            </a:r>
          </a:p>
          <a:p>
            <a:r>
              <a:rPr lang="en-US" noProof="0" dirty="0" err="1" smtClean="0"/>
              <a:t>Boncz</a:t>
            </a:r>
            <a:r>
              <a:rPr lang="en-US" noProof="0" dirty="0" smtClean="0"/>
              <a:t> et al. (2017). </a:t>
            </a:r>
            <a:r>
              <a:rPr lang="en-US" i="1" noProof="0" dirty="0" smtClean="0"/>
              <a:t>JCC-H: Adding Join Crossing Correlations with Skew to TPC-H</a:t>
            </a:r>
            <a:endParaRPr lang="en-US" noProof="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noProof="0" dirty="0"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Cardinality Estimations Are </a:t>
            </a:r>
            <a:r>
              <a:rPr lang="en-US" dirty="0" smtClean="0">
                <a:solidFill>
                  <a:schemeClr val="tx1"/>
                </a:solidFill>
              </a:rPr>
              <a:t>Inaccurate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Cardinality estimations have a large impact on query performance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Cardinality estimators of commercial database systems produce large errors [2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111998" y="3376349"/>
            <a:ext cx="20143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sz="1000" dirty="0" err="1" smtClean="0">
                <a:solidFill>
                  <a:schemeClr val="bg2"/>
                </a:solidFill>
              </a:rPr>
              <a:t>Figure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>
                <a:solidFill>
                  <a:schemeClr val="bg2"/>
                </a:solidFill>
              </a:rPr>
              <a:t>t</a:t>
            </a:r>
            <a:r>
              <a:rPr lang="de-DE" sz="1000" dirty="0" err="1" smtClean="0">
                <a:solidFill>
                  <a:schemeClr val="bg2"/>
                </a:solidFill>
              </a:rPr>
              <a:t>aken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 smtClean="0">
                <a:solidFill>
                  <a:schemeClr val="bg2"/>
                </a:solidFill>
              </a:rPr>
              <a:t>from</a:t>
            </a:r>
            <a:r>
              <a:rPr lang="de-DE" sz="1000" dirty="0" smtClean="0">
                <a:solidFill>
                  <a:schemeClr val="bg2"/>
                </a:solidFill>
              </a:rPr>
              <a:t> [2]</a:t>
            </a:r>
            <a:endParaRPr lang="de-DE" sz="1000" baseline="30000" dirty="0">
              <a:solidFill>
                <a:schemeClr val="bg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1700" y="4774625"/>
            <a:ext cx="770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[2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Leis, V., </a:t>
            </a:r>
            <a:r>
              <a:rPr lang="en-US" sz="800" dirty="0" err="1">
                <a:solidFill>
                  <a:schemeClr val="bg2"/>
                </a:solidFill>
              </a:rPr>
              <a:t>Gubichev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Mirchev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Boncz</a:t>
            </a:r>
            <a:r>
              <a:rPr lang="en-US" sz="800" dirty="0">
                <a:solidFill>
                  <a:schemeClr val="bg2"/>
                </a:solidFill>
              </a:rPr>
              <a:t>, P. A., Kemper, A</a:t>
            </a:r>
            <a:r>
              <a:rPr lang="en-US" sz="800" dirty="0" smtClean="0">
                <a:solidFill>
                  <a:schemeClr val="bg2"/>
                </a:solidFill>
              </a:rPr>
              <a:t>., and </a:t>
            </a:r>
            <a:r>
              <a:rPr lang="en-US" sz="800" dirty="0">
                <a:solidFill>
                  <a:schemeClr val="bg2"/>
                </a:solidFill>
              </a:rPr>
              <a:t>Neumann, T. How good are query optimizers, really? PVLDB</a:t>
            </a:r>
            <a:r>
              <a:rPr lang="en-US" sz="800" i="1" dirty="0">
                <a:solidFill>
                  <a:schemeClr val="bg2"/>
                </a:solidFill>
              </a:rPr>
              <a:t> 9</a:t>
            </a:r>
            <a:r>
              <a:rPr lang="en-US" sz="800" dirty="0">
                <a:solidFill>
                  <a:schemeClr val="bg2"/>
                </a:solidFill>
              </a:rPr>
              <a:t>, </a:t>
            </a:r>
            <a:r>
              <a:rPr lang="en-US" sz="800" dirty="0" smtClean="0">
                <a:solidFill>
                  <a:schemeClr val="bg2"/>
                </a:solidFill>
              </a:rPr>
              <a:t>3 (2015</a:t>
            </a:r>
            <a:r>
              <a:rPr lang="en-US" sz="800" dirty="0">
                <a:solidFill>
                  <a:schemeClr val="bg2"/>
                </a:solidFill>
              </a:rPr>
              <a:t>), 204–215.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18" y="1083291"/>
            <a:ext cx="503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 (2)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Fan et al. (2014). </a:t>
            </a:r>
            <a:r>
              <a:rPr lang="en-US" i="1" noProof="0" dirty="0" smtClean="0"/>
              <a:t>Cuckoo Filter: Practically Better Than Bloom</a:t>
            </a:r>
            <a:endParaRPr lang="en-US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6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Related Work</a:t>
            </a:r>
            <a:endParaRPr lang="en-US" noProof="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noProof="0" dirty="0" smtClean="0"/>
              <a:t>Bloom Filter </a:t>
            </a:r>
            <a:r>
              <a:rPr lang="en-US" dirty="0"/>
              <a:t>(1970</a:t>
            </a:r>
            <a:r>
              <a:rPr lang="en-US" dirty="0" smtClean="0"/>
              <a:t>) 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One of the first probabilistic filters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No counting, only membership</a:t>
            </a:r>
          </a:p>
          <a:p>
            <a:pPr fontAlgn="base">
              <a:spcAft>
                <a:spcPts val="1200"/>
              </a:spcAft>
            </a:pPr>
            <a:r>
              <a:rPr lang="en-US" noProof="0" dirty="0" smtClean="0"/>
              <a:t>Counting Bloom Filter (2000) [4]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Improved by various authors over the years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Does not handle skewed distributions well</a:t>
            </a:r>
            <a:endParaRPr lang="en-US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High memory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31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622225"/>
            <a:ext cx="81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 – Modern Filters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70035"/>
          </a:xfrm>
        </p:spPr>
        <p:txBody>
          <a:bodyPr/>
          <a:lstStyle/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Quotient Filter (2012) [5]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Smaller than Bloom Filter</a:t>
            </a:r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Handles skewed distributions well</a:t>
            </a:r>
          </a:p>
          <a:p>
            <a:pPr marL="432000">
              <a:spcAft>
                <a:spcPts val="600"/>
              </a:spcAft>
            </a:pPr>
            <a:r>
              <a:rPr lang="en-US" dirty="0"/>
              <a:t>Cuckoo Filter (2014) </a:t>
            </a:r>
            <a:r>
              <a:rPr lang="en-US" dirty="0" smtClean="0"/>
              <a:t>[6]</a:t>
            </a:r>
            <a:endParaRPr lang="en-US" baseline="30000" dirty="0"/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Deletion, counting, bounded false positives</a:t>
            </a:r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Cuckoo </a:t>
            </a:r>
            <a:r>
              <a:rPr lang="en-US" dirty="0" smtClean="0"/>
              <a:t>hashing</a:t>
            </a:r>
            <a:endParaRPr lang="en-US" noProof="0" dirty="0" smtClean="0"/>
          </a:p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Counting Quotient Filter (CQF) </a:t>
            </a:r>
            <a:r>
              <a:rPr lang="en-US" dirty="0"/>
              <a:t>(2017) </a:t>
            </a:r>
            <a:r>
              <a:rPr lang="en-US" dirty="0" smtClean="0"/>
              <a:t>[7]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Enhancement of the Quotient Filter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1700" y="4403510"/>
            <a:ext cx="82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[5] </a:t>
            </a:r>
            <a:r>
              <a:rPr lang="de-DE" sz="800" dirty="0">
                <a:solidFill>
                  <a:schemeClr val="bg2"/>
                </a:solidFill>
              </a:rPr>
              <a:t>Bender, </a:t>
            </a:r>
            <a:r>
              <a:rPr lang="de-DE" sz="800" dirty="0" smtClean="0">
                <a:solidFill>
                  <a:schemeClr val="bg2"/>
                </a:solidFill>
              </a:rPr>
              <a:t>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  <a:endParaRPr lang="de-DE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[6] </a:t>
            </a:r>
            <a:r>
              <a:rPr lang="de-DE" sz="800" dirty="0">
                <a:solidFill>
                  <a:schemeClr val="bg2"/>
                </a:solidFill>
              </a:rPr>
              <a:t>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</a:t>
            </a:r>
            <a:r>
              <a:rPr lang="de-DE" sz="800" dirty="0" smtClean="0">
                <a:solidFill>
                  <a:schemeClr val="bg2"/>
                </a:solidFill>
              </a:rPr>
              <a:t>2014, </a:t>
            </a:r>
            <a:r>
              <a:rPr lang="de-DE" sz="800" dirty="0">
                <a:solidFill>
                  <a:schemeClr val="bg2"/>
                </a:solidFill>
              </a:rPr>
              <a:t>pp. 75–88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  <a:endParaRPr lang="en-US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</a:t>
            </a:r>
            <a:r>
              <a:rPr lang="en-US" sz="800" dirty="0" smtClean="0">
                <a:solidFill>
                  <a:schemeClr val="bg2"/>
                </a:solidFill>
              </a:rPr>
              <a:t>general-purpose counting </a:t>
            </a:r>
            <a:r>
              <a:rPr lang="en-US" sz="800" dirty="0">
                <a:solidFill>
                  <a:schemeClr val="bg2"/>
                </a:solidFill>
              </a:rPr>
              <a:t>filter: Making every bit count. </a:t>
            </a:r>
            <a:r>
              <a:rPr lang="en-US" sz="800" dirty="0" smtClean="0">
                <a:solidFill>
                  <a:schemeClr val="bg2"/>
                </a:solidFill>
              </a:rPr>
              <a:t>SIGMOD 2017, pp. 775–787.</a:t>
            </a:r>
            <a:endParaRPr lang="de-DE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 Implementations in Comparison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76559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Focus 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Counting Feature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Memory Consumption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Read Performance</a:t>
            </a:r>
          </a:p>
          <a:p>
            <a:pPr marL="114300" indent="0"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4" y="1210999"/>
            <a:ext cx="4175830" cy="26752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11140" y="3886258"/>
            <a:ext cx="467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Measurements gathered from [7]</a:t>
            </a:r>
            <a:endParaRPr lang="en-US" sz="10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Probes Vs. Dictionary Lookups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301577" y="1168128"/>
            <a:ext cx="3166541" cy="3416400"/>
          </a:xfrm>
        </p:spPr>
        <p:txBody>
          <a:bodyPr/>
          <a:lstStyle/>
          <a:p>
            <a:r>
              <a:rPr lang="en-US" noProof="0" dirty="0" smtClean="0"/>
              <a:t>Integer Probe Performance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 smtClean="0"/>
              <a:t>String Probe Performance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5" name="AutoShape 4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459287" cy="24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-353859" y="3920711"/>
            <a:ext cx="1327630" cy="1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5" y="1772014"/>
            <a:ext cx="3335515" cy="30880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41" y="1765441"/>
            <a:ext cx="3410149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Avoiding Dictionary Lookups?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Dictionary lookups only make up a small portion of scan runtime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probes are only minimally faster than dictionary lookups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successful?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Benefit: No dictionary lookup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failed?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Dictionary lookup still required to perform scan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Filter probe is additional overhead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Overhead both in memory and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on Dictionary Columns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noProof="0" dirty="0" smtClean="0"/>
              <a:t>No noticeable benefit at usual chunk sizes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Overhead in memory and performance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Filters not recommended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Memory Consumption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152475"/>
            <a:ext cx="4747260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6" y="1239074"/>
            <a:ext cx="4091114" cy="31148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6366"/>
            <a:ext cx="4106843" cy="2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6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Memory Consumption – Data Types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4150" y="1765050"/>
            <a:ext cx="4020975" cy="2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5049"/>
            <a:ext cx="3861039" cy="2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Opportunities for Improvement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</a:t>
            </a:r>
            <a:r>
              <a:rPr lang="en-US" dirty="0" smtClean="0"/>
              <a:t>can </a:t>
            </a:r>
            <a:r>
              <a:rPr lang="en-US" dirty="0"/>
              <a:t>p</a:t>
            </a:r>
            <a:r>
              <a:rPr lang="en-US" dirty="0" smtClean="0"/>
              <a:t>erformance could be improved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Cardinality estimations could be improved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Proposal: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counting </a:t>
            </a:r>
            <a:r>
              <a:rPr lang="en-US" dirty="0" smtClean="0"/>
              <a:t>filters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Value </a:t>
            </a:r>
            <a:r>
              <a:rPr lang="en-US" dirty="0" smtClean="0"/>
              <a:t>Counts</a:t>
            </a:r>
            <a:r>
              <a:rPr lang="en-US" noProof="0" dirty="0" smtClean="0"/>
              <a:t> and Error Distribution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3257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Errors follow value count distribution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Errors happen as two values are counted in the same slot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Becomes especially apparent in a uniform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1" y="1505986"/>
            <a:ext cx="404126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Makes up Small Portion of Scan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10,000,000 </a:t>
            </a:r>
            <a:r>
              <a:rPr lang="en-US" dirty="0"/>
              <a:t>r</a:t>
            </a:r>
            <a:r>
              <a:rPr lang="en-US" noProof="0" dirty="0" err="1" smtClean="0"/>
              <a:t>ows</a:t>
            </a:r>
            <a:r>
              <a:rPr lang="en-US" noProof="0" dirty="0" smtClean="0"/>
              <a:t>, 100 chunks, 50% pruning </a:t>
            </a:r>
            <a:r>
              <a:rPr lang="en-US" dirty="0"/>
              <a:t>r</a:t>
            </a:r>
            <a:r>
              <a:rPr lang="en-US" noProof="0" dirty="0" smtClean="0"/>
              <a:t>ate, dictionary </a:t>
            </a:r>
            <a:r>
              <a:rPr lang="en-US" dirty="0"/>
              <a:t>c</a:t>
            </a:r>
            <a:r>
              <a:rPr lang="en-US" noProof="0" dirty="0" err="1" smtClean="0"/>
              <a:t>olumns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6" y="2323826"/>
            <a:ext cx="4135094" cy="25361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323826"/>
            <a:ext cx="4028523" cy="2536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8449" y="1921707"/>
            <a:ext cx="257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Table 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79249" y="1921706"/>
            <a:ext cx="35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</a:t>
            </a:r>
            <a:r>
              <a:rPr lang="de-DE" dirty="0" err="1" smtClean="0"/>
              <a:t>Spent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91" y="83612"/>
            <a:ext cx="4873418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4" y="844592"/>
            <a:ext cx="51727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7" y="445025"/>
            <a:ext cx="3644805" cy="4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4" y="680726"/>
            <a:ext cx="5644892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9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1" y="791703"/>
            <a:ext cx="5725645" cy="36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3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503348"/>
            <a:ext cx="67922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5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731375"/>
            <a:ext cx="5535243" cy="36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9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68" y="1017725"/>
            <a:ext cx="5623663" cy="3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Concept</a:t>
            </a:r>
            <a:endParaRPr lang="en-US" noProof="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Create a counting filter for every chunk </a:t>
            </a:r>
            <a:r>
              <a:rPr lang="en-US" dirty="0" smtClean="0"/>
              <a:t>of a column</a:t>
            </a:r>
            <a:endParaRPr lang="en-US" noProof="0" dirty="0" smtClean="0"/>
          </a:p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Approximate membership </a:t>
            </a:r>
            <a:r>
              <a:rPr lang="en-US" dirty="0" smtClean="0"/>
              <a:t>q</a:t>
            </a:r>
            <a:r>
              <a:rPr lang="en-US" noProof="0" dirty="0" err="1" smtClean="0"/>
              <a:t>uery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Eliminate chunks from query plan before execution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probes in O(1)</a:t>
            </a:r>
            <a:endParaRPr lang="en-US" noProof="0" dirty="0" smtClean="0"/>
          </a:p>
          <a:p>
            <a:pPr>
              <a:spcAft>
                <a:spcPts val="1600"/>
              </a:spcAft>
            </a:pPr>
            <a:r>
              <a:rPr lang="en-US" noProof="0" dirty="0" smtClean="0"/>
              <a:t>Query optimization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Improve selectivity estimations with approximate 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624541" y="883447"/>
            <a:ext cx="1556017" cy="3516355"/>
            <a:chOff x="2127885" y="656563"/>
            <a:chExt cx="1857375" cy="4197378"/>
          </a:xfrm>
        </p:grpSpPr>
        <p:sp>
          <p:nvSpPr>
            <p:cNvPr id="7" name="Rechteck 6"/>
            <p:cNvSpPr/>
            <p:nvPr/>
          </p:nvSpPr>
          <p:spPr>
            <a:xfrm>
              <a:off x="2247900" y="979625"/>
              <a:ext cx="1737360" cy="3874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2352675" y="1162827"/>
              <a:ext cx="1527810" cy="10541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2436495" y="1389046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809875" y="1389046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187988" y="1386394"/>
              <a:ext cx="25908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29474" y="1386394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809875" y="1974445"/>
              <a:ext cx="259200" cy="190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 smtClean="0">
                  <a:ln w="0"/>
                  <a:solidFill>
                    <a:schemeClr val="tx1"/>
                  </a:solidFill>
                </a:rPr>
                <a:t>Filter</a:t>
              </a:r>
              <a:endParaRPr lang="en-US" sz="7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482215" y="1216167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847975" y="1219024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B</a:t>
              </a:r>
              <a:endParaRPr lang="en-US" sz="1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175635" y="1216167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</a:t>
              </a:r>
              <a:endParaRPr lang="en-US" sz="10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553778" y="1216464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en-US" sz="10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2247900" y="923013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Chunk 0</a:t>
              </a:r>
              <a:endParaRPr lang="en-US" sz="10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352675" y="2445513"/>
              <a:ext cx="1527810" cy="10541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2436495" y="2671732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2809875" y="2671732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187988" y="2669080"/>
              <a:ext cx="25908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529474" y="2669080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2809875" y="3257131"/>
              <a:ext cx="259200" cy="190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 smtClean="0">
                  <a:ln w="0"/>
                  <a:solidFill>
                    <a:schemeClr val="tx1"/>
                  </a:solidFill>
                </a:rPr>
                <a:t>Filter</a:t>
              </a:r>
              <a:endParaRPr lang="en-US" sz="7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482215" y="2498853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847975" y="2501710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B</a:t>
              </a:r>
              <a:endParaRPr lang="en-US" sz="10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175635" y="2498853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</a:t>
              </a:r>
              <a:endParaRPr lang="en-US" sz="1000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553778" y="2499150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en-US" sz="10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247900" y="2196603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Chunk 1</a:t>
              </a:r>
              <a:endParaRPr lang="en-US" sz="100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357557" y="3712157"/>
              <a:ext cx="1527810" cy="10541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441377" y="3938376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814757" y="3938376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3192870" y="3935724"/>
              <a:ext cx="25908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534356" y="3935724"/>
              <a:ext cx="2592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814757" y="4523775"/>
              <a:ext cx="259200" cy="190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 smtClean="0">
                  <a:ln w="0"/>
                  <a:solidFill>
                    <a:schemeClr val="tx1"/>
                  </a:solidFill>
                </a:rPr>
                <a:t>Filter</a:t>
              </a:r>
              <a:endParaRPr lang="en-US" sz="7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487097" y="3765497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852857" y="3768354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B</a:t>
              </a:r>
              <a:endParaRPr lang="en-US" sz="10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180517" y="3765497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</a:t>
              </a:r>
              <a:endParaRPr lang="en-US" sz="10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58660" y="3765794"/>
              <a:ext cx="19431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en-US" sz="10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252783" y="3463247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Chunk 2</a:t>
              </a:r>
              <a:endParaRPr lang="en-US" sz="10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127885" y="656563"/>
              <a:ext cx="1440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Table R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6326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152475"/>
            <a:ext cx="5239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0" y="1188386"/>
            <a:ext cx="5027260" cy="3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9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1175522"/>
            <a:ext cx="5134777" cy="34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7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29" y="1172051"/>
            <a:ext cx="4900926" cy="3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6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8" y="1152475"/>
            <a:ext cx="498470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8" y="1101700"/>
            <a:ext cx="5158984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5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6" y="1152475"/>
            <a:ext cx="51134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9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6" y="1239828"/>
            <a:ext cx="4391667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0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21" y="1152475"/>
            <a:ext cx="4612358" cy="3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Pruning During Query Optimization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741604" y="1291252"/>
            <a:ext cx="1455474" cy="3245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829379" y="1444730"/>
            <a:ext cx="1279924" cy="88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899599" y="1634245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12399" y="1634245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529163" y="1632023"/>
            <a:ext cx="217044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15243" y="1632023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212399" y="2124663"/>
            <a:ext cx="217145" cy="159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ln w="0"/>
                <a:solidFill>
                  <a:schemeClr val="tx1"/>
                </a:solidFill>
              </a:rPr>
              <a:t>Filter</a:t>
            </a:r>
            <a:endParaRPr lang="en-US" sz="7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37901" y="1489415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44317" y="1491809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518814" y="1489415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2835604" y="1489664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1741604" y="1243826"/>
            <a:ext cx="957549" cy="20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0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1829379" y="2519301"/>
            <a:ext cx="1279924" cy="88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1899599" y="2708816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2212399" y="2708816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2529163" y="2706594"/>
            <a:ext cx="217044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2815243" y="2706594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2212399" y="3199234"/>
            <a:ext cx="217145" cy="159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ln w="0"/>
                <a:solidFill>
                  <a:schemeClr val="tx1"/>
                </a:solidFill>
              </a:rPr>
              <a:t>Filter</a:t>
            </a:r>
            <a:endParaRPr lang="en-US" sz="700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937901" y="2563986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2244317" y="2566380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2518814" y="2563986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2835604" y="2564235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1741604" y="2310776"/>
            <a:ext cx="957549" cy="20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1</a:t>
            </a:r>
            <a:endParaRPr lang="en-US" sz="1000" dirty="0"/>
          </a:p>
        </p:txBody>
      </p:sp>
      <p:sp>
        <p:nvSpPr>
          <p:cNvPr id="71" name="Rechteck 70"/>
          <p:cNvSpPr/>
          <p:nvPr/>
        </p:nvSpPr>
        <p:spPr>
          <a:xfrm>
            <a:off x="1833469" y="3580432"/>
            <a:ext cx="1279924" cy="88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/>
          <p:cNvSpPr/>
          <p:nvPr/>
        </p:nvSpPr>
        <p:spPr>
          <a:xfrm>
            <a:off x="1903689" y="3769947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2216488" y="3769947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2533253" y="3767725"/>
            <a:ext cx="217044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2819333" y="3767725"/>
            <a:ext cx="217145" cy="446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/>
          <p:cNvSpPr/>
          <p:nvPr/>
        </p:nvSpPr>
        <p:spPr>
          <a:xfrm>
            <a:off x="2216488" y="4260365"/>
            <a:ext cx="217145" cy="159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ln w="0"/>
                <a:solidFill>
                  <a:schemeClr val="tx1"/>
                </a:solidFill>
              </a:rPr>
              <a:t>Filter</a:t>
            </a:r>
            <a:endParaRPr lang="en-US" sz="700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1941991" y="3625118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248407" y="3627511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2522904" y="3625118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80" name="Textfeld 79"/>
          <p:cNvSpPr txBox="1"/>
          <p:nvPr/>
        </p:nvSpPr>
        <p:spPr>
          <a:xfrm>
            <a:off x="2839694" y="3625366"/>
            <a:ext cx="162783" cy="128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1745694" y="3371908"/>
            <a:ext cx="957549" cy="20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2</a:t>
            </a:r>
            <a:endParaRPr lang="en-US" sz="1000" dirty="0"/>
          </a:p>
        </p:txBody>
      </p:sp>
      <p:sp>
        <p:nvSpPr>
          <p:cNvPr id="81" name="Textfeld 80"/>
          <p:cNvSpPr txBox="1"/>
          <p:nvPr/>
        </p:nvSpPr>
        <p:spPr>
          <a:xfrm>
            <a:off x="1641061" y="1020607"/>
            <a:ext cx="1206512" cy="23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R</a:t>
            </a:r>
            <a:endParaRPr lang="en-US" sz="1200" dirty="0"/>
          </a:p>
        </p:txBody>
      </p:sp>
      <p:sp>
        <p:nvSpPr>
          <p:cNvPr id="82" name="Rechteck 81"/>
          <p:cNvSpPr/>
          <p:nvPr/>
        </p:nvSpPr>
        <p:spPr>
          <a:xfrm>
            <a:off x="5737860" y="1156695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⨝</a:t>
            </a:r>
          </a:p>
          <a:p>
            <a:pPr algn="ctr">
              <a:lnSpc>
                <a:spcPts val="500"/>
              </a:lnSpc>
            </a:pPr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R.C = S.C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883929" y="2341186"/>
            <a:ext cx="1005840" cy="702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σ</a:t>
            </a:r>
            <a:r>
              <a:rPr lang="de-DE" sz="1600" dirty="0" smtClean="0">
                <a:solidFill>
                  <a:schemeClr val="tx1"/>
                </a:solidFill>
              </a:rPr>
              <a:t>B=50</a:t>
            </a:r>
            <a:endParaRPr lang="en-US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967994" y="3532491"/>
            <a:ext cx="83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85" name="Textfeld 84"/>
          <p:cNvSpPr txBox="1"/>
          <p:nvPr/>
        </p:nvSpPr>
        <p:spPr>
          <a:xfrm>
            <a:off x="6858000" y="2341186"/>
            <a:ext cx="6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87" name="Gerader Verbinder 86"/>
          <p:cNvCxnSpPr>
            <a:stCxn id="82" idx="2"/>
            <a:endCxn id="85" idx="0"/>
          </p:cNvCxnSpPr>
          <p:nvPr/>
        </p:nvCxnSpPr>
        <p:spPr>
          <a:xfrm>
            <a:off x="6240780" y="1859280"/>
            <a:ext cx="933450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82" idx="2"/>
          </p:cNvCxnSpPr>
          <p:nvPr/>
        </p:nvCxnSpPr>
        <p:spPr>
          <a:xfrm flipH="1">
            <a:off x="5386849" y="1859280"/>
            <a:ext cx="853931" cy="48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3" idx="2"/>
            <a:endCxn id="84" idx="0"/>
          </p:cNvCxnSpPr>
          <p:nvPr/>
        </p:nvCxnSpPr>
        <p:spPr>
          <a:xfrm>
            <a:off x="5386849" y="3043771"/>
            <a:ext cx="0" cy="48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929894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249934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hteck 49"/>
          <p:cNvSpPr/>
          <p:nvPr/>
        </p:nvSpPr>
        <p:spPr>
          <a:xfrm>
            <a:off x="5577348" y="4178822"/>
            <a:ext cx="228846" cy="225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stCxn id="83" idx="1"/>
            <a:endCxn id="12" idx="3"/>
          </p:cNvCxnSpPr>
          <p:nvPr/>
        </p:nvCxnSpPr>
        <p:spPr>
          <a:xfrm flipH="1" flipV="1">
            <a:off x="2429544" y="2204459"/>
            <a:ext cx="2454385" cy="488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492989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524993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V="1">
            <a:off x="492989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V="1">
            <a:off x="5257554" y="4178822"/>
            <a:ext cx="228846" cy="2255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2441253" y="2188122"/>
            <a:ext cx="2488641" cy="1990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3" idx="1"/>
            <a:endCxn id="63" idx="3"/>
          </p:cNvCxnSpPr>
          <p:nvPr/>
        </p:nvCxnSpPr>
        <p:spPr>
          <a:xfrm flipH="1">
            <a:off x="2429544" y="2692479"/>
            <a:ext cx="2454385" cy="586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63" idx="3"/>
            <a:endCxn id="49" idx="0"/>
          </p:cNvCxnSpPr>
          <p:nvPr/>
        </p:nvCxnSpPr>
        <p:spPr>
          <a:xfrm>
            <a:off x="2429544" y="3279030"/>
            <a:ext cx="2934813" cy="89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83" idx="1"/>
            <a:endCxn id="76" idx="3"/>
          </p:cNvCxnSpPr>
          <p:nvPr/>
        </p:nvCxnSpPr>
        <p:spPr>
          <a:xfrm flipH="1">
            <a:off x="2433633" y="2692479"/>
            <a:ext cx="2450296" cy="164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0" idx="1"/>
          </p:cNvCxnSpPr>
          <p:nvPr/>
        </p:nvCxnSpPr>
        <p:spPr>
          <a:xfrm flipV="1">
            <a:off x="2437722" y="4291591"/>
            <a:ext cx="3139626" cy="48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3" grpId="0" animBg="1"/>
      <p:bldP spid="7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9" y="1152475"/>
            <a:ext cx="542414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9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7" y="439866"/>
            <a:ext cx="4965303" cy="4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8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" y="1273764"/>
            <a:ext cx="8171876" cy="3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2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" y="1152475"/>
            <a:ext cx="8460749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3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6" y="1270189"/>
            <a:ext cx="8216727" cy="3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25" y="1152475"/>
            <a:ext cx="5659149" cy="35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2" y="1020035"/>
            <a:ext cx="5834128" cy="3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4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24" y="1152475"/>
            <a:ext cx="4748552" cy="3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1134744"/>
            <a:ext cx="5464792" cy="3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5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39" y="1161039"/>
            <a:ext cx="5581521" cy="3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Research Questions</a:t>
            </a:r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much performance can we gain with pruning filters </a:t>
            </a:r>
            <a:r>
              <a:rPr lang="en-US" dirty="0" smtClean="0"/>
              <a:t>and what are favorable and unfavorable </a:t>
            </a:r>
            <a:r>
              <a:rPr lang="en-US" dirty="0"/>
              <a:t>scenarios</a:t>
            </a:r>
            <a:r>
              <a:rPr lang="en-US" dirty="0" smtClean="0"/>
              <a:t> for chunk pruning?</a:t>
            </a:r>
            <a:endParaRPr lang="en-US" noProof="0" dirty="0" smtClean="0"/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do counting filters perform against traditional cardinality estimation techniques in commercial database systems?</a:t>
            </a:r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How do filters perform on real-world ERP data with skewed data distributions?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67" y="1152475"/>
            <a:ext cx="5566265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3" y="1210056"/>
            <a:ext cx="5143614" cy="3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7" y="1199646"/>
            <a:ext cx="702028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3149848"/>
            <a:ext cx="8520600" cy="952862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 offers counting, good read performance, accuracy, and flexibility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This data structure was employed for my studies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64820" y="1943100"/>
            <a:ext cx="8153400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944879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64236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966460" y="178545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71628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80772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787640" y="139706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899913" y="13939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716908" y="1408268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79119" y="139399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3355530" y="140369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65039" y="2261650"/>
            <a:ext cx="14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Bloom Filter [3]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3245168" y="2259472"/>
            <a:ext cx="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Bloom Filter [4]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560699" y="2261650"/>
            <a:ext cx="88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 Filter [5]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853" y="2265862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Cuckoo Filter [6]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688580" y="2259472"/>
            <a:ext cx="9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Quotient Filter [7]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229628" y="4277271"/>
            <a:ext cx="824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>
                <a:solidFill>
                  <a:schemeClr val="bg2"/>
                </a:solidFill>
              </a:rPr>
              <a:t>[5] Bender, 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</a:p>
          <a:p>
            <a:r>
              <a:rPr lang="de-DE" sz="800" dirty="0">
                <a:solidFill>
                  <a:schemeClr val="bg2"/>
                </a:solidFill>
              </a:rPr>
              <a:t>[6] 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2014, pp. 75–88.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de-DE" sz="800" dirty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general-purpose counting filter: Making every bit count. SIGMOD 2017, pp. 775–787.</a:t>
            </a:r>
            <a:endParaRPr lang="de-DE" sz="800" dirty="0">
              <a:solidFill>
                <a:schemeClr val="bg2"/>
              </a:solidFill>
            </a:endParaRPr>
          </a:p>
          <a:p>
            <a:endParaRPr lang="de-DE" sz="8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Counting Quotient Filter (CQF)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Membership Query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alse positives possible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Counting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 undercounts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Configuration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Filter size depends on number of slots and slot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Microsoft Office PowerPoint</Application>
  <PresentationFormat>Bildschirmpräsentation (16:9)</PresentationFormat>
  <Paragraphs>550</Paragraphs>
  <Slides>72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Courier New</vt:lpstr>
      <vt:lpstr>Verdana</vt:lpstr>
      <vt:lpstr>Simple Light</vt:lpstr>
      <vt:lpstr>HPI PPT-Template</vt:lpstr>
      <vt:lpstr>PowerPoint-Präsentation</vt:lpstr>
      <vt:lpstr>Indices Are Not Obsolete</vt:lpstr>
      <vt:lpstr>Cardinality Estimations Are Inaccurate</vt:lpstr>
      <vt:lpstr>Two Opportunities for Improvement</vt:lpstr>
      <vt:lpstr>Concept</vt:lpstr>
      <vt:lpstr>Chunk Pruning During Query Optimization</vt:lpstr>
      <vt:lpstr>Research Questions</vt:lpstr>
      <vt:lpstr>Related Work</vt:lpstr>
      <vt:lpstr>Counting Quotient Filter (CQF)</vt:lpstr>
      <vt:lpstr>Column Encodings in Hyrise</vt:lpstr>
      <vt:lpstr>Evaluation</vt:lpstr>
      <vt:lpstr>Chunk Pruning on Synthetic Data </vt:lpstr>
      <vt:lpstr>Results on Benchmark Data</vt:lpstr>
      <vt:lpstr>ACDOCA</vt:lpstr>
      <vt:lpstr>When Do We Achieve High Pruning Rates?</vt:lpstr>
      <vt:lpstr>Chunk Size and Pruning Rate – Low Selectivity</vt:lpstr>
      <vt:lpstr>Chunk Size and Pruning Rate – Clustered Data</vt:lpstr>
      <vt:lpstr>CQFs for Chunk Pruning - Discussion</vt:lpstr>
      <vt:lpstr>Cardinality Estimation – Two Birds With One Stone</vt:lpstr>
      <vt:lpstr>Using Filters for Cardinality Estimation</vt:lpstr>
      <vt:lpstr>More Memory – Less Errors</vt:lpstr>
      <vt:lpstr>What About Conventional Techniques?</vt:lpstr>
      <vt:lpstr>Histograms – On Real-World Data?</vt:lpstr>
      <vt:lpstr>Comparison of Estimation Techniques</vt:lpstr>
      <vt:lpstr>CQFs for Cardinality Estimation - Discussion</vt:lpstr>
      <vt:lpstr>Conclusion</vt:lpstr>
      <vt:lpstr>PowerPoint-Präsentation</vt:lpstr>
      <vt:lpstr>Future Work </vt:lpstr>
      <vt:lpstr>References (1)</vt:lpstr>
      <vt:lpstr>References (2)</vt:lpstr>
      <vt:lpstr>Related Work</vt:lpstr>
      <vt:lpstr>Related Work – Modern Filters</vt:lpstr>
      <vt:lpstr>Filter Implementations in Comparison </vt:lpstr>
      <vt:lpstr>Filters Probes Vs. Dictionary Lookups</vt:lpstr>
      <vt:lpstr>Avoiding Dictionary Lookups?</vt:lpstr>
      <vt:lpstr>Filters on Dictionary Columns</vt:lpstr>
      <vt:lpstr>Data Structure Memory Consumption</vt:lpstr>
      <vt:lpstr>PowerPoint-Präsentation</vt:lpstr>
      <vt:lpstr>Memory Consumption – Data Types</vt:lpstr>
      <vt:lpstr>Value Counts and Error Distribution</vt:lpstr>
      <vt:lpstr>Pruning Makes up Small Portion of Scan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Arne Mayer</cp:lastModifiedBy>
  <cp:revision>332</cp:revision>
  <dcterms:modified xsi:type="dcterms:W3CDTF">2018-06-14T17:01:54Z</dcterms:modified>
</cp:coreProperties>
</file>