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62" r:id="rId4"/>
    <p:sldId id="258" r:id="rId5"/>
    <p:sldId id="283" r:id="rId6"/>
    <p:sldId id="259" r:id="rId7"/>
    <p:sldId id="265" r:id="rId8"/>
    <p:sldId id="284" r:id="rId9"/>
    <p:sldId id="263" r:id="rId10"/>
    <p:sldId id="264" r:id="rId11"/>
    <p:sldId id="267" r:id="rId12"/>
    <p:sldId id="266" r:id="rId13"/>
    <p:sldId id="268" r:id="rId14"/>
    <p:sldId id="269" r:id="rId15"/>
    <p:sldId id="270" r:id="rId16"/>
    <p:sldId id="271" r:id="rId17"/>
    <p:sldId id="281" r:id="rId18"/>
    <p:sldId id="282" r:id="rId19"/>
    <p:sldId id="272" r:id="rId20"/>
    <p:sldId id="273" r:id="rId21"/>
    <p:sldId id="260" r:id="rId22"/>
    <p:sldId id="277" r:id="rId23"/>
    <p:sldId id="278" r:id="rId24"/>
    <p:sldId id="275" r:id="rId25"/>
    <p:sldId id="276" r:id="rId26"/>
    <p:sldId id="279" r:id="rId27"/>
    <p:sldId id="280" r:id="rId2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C8C40372-3EEB-4FB7-8401-186E57413F3E}">
          <p14:sldIdLst>
            <p14:sldId id="256"/>
            <p14:sldId id="257"/>
          </p14:sldIdLst>
        </p14:section>
        <p14:section name="What is GraphQL?" id="{3A9BAB97-EACE-4CE3-A94F-7834B6F28F5D}">
          <p14:sldIdLst>
            <p14:sldId id="262"/>
            <p14:sldId id="258"/>
          </p14:sldIdLst>
        </p14:section>
        <p14:section name="How does GraphQL work?" id="{40BBA783-C17E-472B-91C0-4A2B7345BFD6}">
          <p14:sldIdLst>
            <p14:sldId id="283"/>
            <p14:sldId id="259"/>
            <p14:sldId id="265"/>
            <p14:sldId id="284"/>
            <p14:sldId id="263"/>
            <p14:sldId id="264"/>
            <p14:sldId id="267"/>
            <p14:sldId id="266"/>
            <p14:sldId id="268"/>
            <p14:sldId id="269"/>
            <p14:sldId id="270"/>
            <p14:sldId id="271"/>
            <p14:sldId id="281"/>
            <p14:sldId id="282"/>
            <p14:sldId id="272"/>
            <p14:sldId id="273"/>
          </p14:sldIdLst>
        </p14:section>
        <p14:section name="How can one use GraphQL?" id="{5397299B-DF50-49DA-9B12-81D15DC0B95F}">
          <p14:sldIdLst>
            <p14:sldId id="260"/>
            <p14:sldId id="277"/>
            <p14:sldId id="278"/>
          </p14:sldIdLst>
        </p14:section>
        <p14:section name="Working with GraphQL and NodeJS" id="{4A2DDD48-7256-4565-AB59-4ACEC36AB148}">
          <p14:sldIdLst>
            <p14:sldId id="275"/>
            <p14:sldId id="276"/>
          </p14:sldIdLst>
        </p14:section>
        <p14:section name="Finish" id="{BCB4D72D-9F61-47BD-8A6E-5B0C6C9F3712}">
          <p14:sldIdLst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00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443" autoAdjust="0"/>
  </p:normalViewPr>
  <p:slideViewPr>
    <p:cSldViewPr snapToGrid="0">
      <p:cViewPr varScale="1">
        <p:scale>
          <a:sx n="60" d="100"/>
          <a:sy n="60" d="100"/>
        </p:scale>
        <p:origin x="72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6DD13-1642-41B4-A4BA-1B8CD83C5E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F9851-32BB-4BC9-BCC2-78D4BE80A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DC421-3048-46B4-BDD3-9AD981F35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9365-9390-448B-903E-53945CFD64CE}" type="datetimeFigureOut">
              <a:rPr lang="de-DE" smtClean="0"/>
              <a:t>03.05.2018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097F4-B825-42A1-AA20-D12474FBF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54287-2F5A-4AB1-A911-065DF5C90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187E-A5A6-4EC0-A4D9-5F2B01D1B21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3908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2097D-C579-4EEB-BA0B-542E3BC30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0D3B13-60FD-4F76-B269-2987F9D5D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B8A3F-C7D1-424D-9774-42C4558EC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1AF5-2225-4A4D-834B-215359DFD297}" type="datetimeFigureOut">
              <a:rPr lang="de-DE" smtClean="0"/>
              <a:t>03.05.2018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0D709-7010-4AD8-A13D-AE4279828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1A396-48B3-493E-8C35-709F8CA2F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2ADC-30FB-49D7-B043-8FD195C6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621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ED4286-2462-4D0D-81E8-C665F8B9CD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DF8297-CA8D-4065-AE98-D642063F8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E3FC3-70D8-4D96-9C0C-30ABA6A72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1AF5-2225-4A4D-834B-215359DFD297}" type="datetimeFigureOut">
              <a:rPr lang="de-DE" smtClean="0"/>
              <a:t>03.05.2018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C4462-163C-49FA-9EEE-12AEC5FD7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25564-55DD-4E94-8549-03C1929DD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2ADC-30FB-49D7-B043-8FD195C6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761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274E5-1248-467A-9267-9BA83FCC6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424EE-91F4-49D8-BCE5-590B6C9A3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C8A37-50BF-4062-A174-5CD45933D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1AF5-2225-4A4D-834B-215359DFD297}" type="datetimeFigureOut">
              <a:rPr lang="de-DE" smtClean="0"/>
              <a:t>03.05.2018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D967A-15A2-47CF-A7E4-1B11C8708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3EC8F-B6AA-496C-BC25-0597FD0C0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2ADC-30FB-49D7-B043-8FD195C6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305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44377-EDF3-47A9-83DC-AAC665492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B1DA7-EB77-4C6A-AE47-36896BC99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21F1E-834F-4CC8-94E1-F43EC972A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1AF5-2225-4A4D-834B-215359DFD297}" type="datetimeFigureOut">
              <a:rPr lang="de-DE" smtClean="0"/>
              <a:t>03.05.2018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D2EC6-1E6F-47C9-B584-E4A9F937F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1CECC-BE06-4C82-9E65-2333ABFB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2ADC-30FB-49D7-B043-8FD195C6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881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526BC-284B-4225-88F9-E05CD4C92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D2156-9187-4399-8E48-2F436B50B9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201031-6D8F-47CB-80F8-F46C9BDD4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00F16E-F141-4589-9953-C3F29827B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1AF5-2225-4A4D-834B-215359DFD297}" type="datetimeFigureOut">
              <a:rPr lang="de-DE" smtClean="0"/>
              <a:t>03.05.2018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E6FF4-F5FE-40FB-B841-7AC4E2DB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BAB74-E7AB-4FD2-B7AE-9E6F3005F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2ADC-30FB-49D7-B043-8FD195C6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937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5E4E5-ABE9-4B69-BB9B-CD3F88807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95DA2-C50C-4D08-BFC0-2B6A4F0C8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EF9691-0D07-4A00-A79B-24F9F5994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380A65-9A85-4A58-8312-EF10F62E5B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0C1E26-4CD3-43B3-BCB3-DA2C2F5E86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6F5509-B8DB-451A-8DF7-2F0B3CB1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1AF5-2225-4A4D-834B-215359DFD297}" type="datetimeFigureOut">
              <a:rPr lang="de-DE" smtClean="0"/>
              <a:t>03.05.2018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887654-5484-4E95-8CB5-07343408A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72E3D8-F7FA-4358-ACC6-7B591B279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2ADC-30FB-49D7-B043-8FD195C6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300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10D25-E292-480B-B677-38A9E1DD4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4DAD97-2660-43F7-8652-DF8ADB207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1AF5-2225-4A4D-834B-215359DFD297}" type="datetimeFigureOut">
              <a:rPr lang="de-DE" smtClean="0"/>
              <a:t>03.05.2018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CDA129-9F22-40CD-B5FA-28C24C5CC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7DBDD4-5384-4322-8E8D-74DCC3C1A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2ADC-30FB-49D7-B043-8FD195C6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678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EBDB42-73E5-4653-95B7-0A0A78A88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1AF5-2225-4A4D-834B-215359DFD297}" type="datetimeFigureOut">
              <a:rPr lang="de-DE" smtClean="0"/>
              <a:t>03.05.2018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4B2527-87AB-4AC5-8F88-F76191F07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4C5E49-77DB-4D82-ABC4-3F7050977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2ADC-30FB-49D7-B043-8FD195C6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522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2EEC-174E-4551-B56C-E6EF5FADD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900A2-5BEC-414F-8B02-21875DC09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216ED0-65FD-4062-8257-1602A1001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934EA-73EF-4ADB-BA5B-E10BB6474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1AF5-2225-4A4D-834B-215359DFD297}" type="datetimeFigureOut">
              <a:rPr lang="de-DE" smtClean="0"/>
              <a:t>03.05.2018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93AC59-4411-44ED-9730-7928936BF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E4BC0F-2BB0-4A84-B3FB-6D4D28227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2ADC-30FB-49D7-B043-8FD195C6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418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AC1E9-31B0-4A3B-9EC1-5A6978B2C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4DE98E-9786-47E4-BEB8-11BAE9FF0D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FC34BC-B54A-4228-8EB7-880175B30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6967B-3B22-4B95-9E4E-726C15222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1AF5-2225-4A4D-834B-215359DFD297}" type="datetimeFigureOut">
              <a:rPr lang="de-DE" smtClean="0"/>
              <a:t>03.05.2018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2ED590-BB27-451F-8DF2-F9F34CF67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5296A6-097A-4913-A03C-A23DDC630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2ADC-30FB-49D7-B043-8FD195C6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581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33C8FA-96A0-440D-840D-CE1AE7C95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0EC1E-08A4-43EB-8511-A1D23BE4B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691C7-E93A-4AD4-925A-C281834641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E10098"/>
                </a:solidFill>
              </a:defRPr>
            </a:lvl1pPr>
          </a:lstStyle>
          <a:p>
            <a:fld id="{D7791AF5-2225-4A4D-834B-215359DFD297}" type="datetimeFigureOut">
              <a:rPr lang="de-DE" smtClean="0"/>
              <a:pPr/>
              <a:t>03.05.2018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D983D-59EC-4EC5-97BE-38FDEEE70A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E10098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8121-8088-40FB-928B-3D29F14B81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E10098"/>
                </a:solidFill>
              </a:defRPr>
            </a:lvl1pPr>
          </a:lstStyle>
          <a:p>
            <a:fld id="{E9512ADC-30FB-49D7-B043-8FD195C608E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0490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E1009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E10098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E10098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E10098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E10098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E10098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launchpad.graphql.com/new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-blog.apollodata.com/graphql-explained-5844742f195e" TargetMode="External"/><Relationship Id="rId2" Type="http://schemas.openxmlformats.org/officeDocument/2006/relationships/hyperlink" Target="http://graphql.org/lear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736FC65-5FB7-4C8C-886C-1013A3141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164" y="2231471"/>
            <a:ext cx="4386045" cy="219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01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81E1-96F2-47F4-837D-A4653AE40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174C8-109C-4205-898C-8531403C3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Defines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queries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allowed</a:t>
            </a:r>
            <a:r>
              <a:rPr lang="de-DE" dirty="0"/>
              <a:t>,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fetched</a:t>
            </a:r>
            <a:r>
              <a:rPr lang="de-DE" dirty="0"/>
              <a:t> and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relationsships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 </a:t>
            </a:r>
            <a:r>
              <a:rPr lang="de-DE" dirty="0" err="1"/>
              <a:t>are</a:t>
            </a:r>
            <a:endParaRPr lang="de-DE" dirty="0"/>
          </a:p>
          <a:p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defined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GraphQL-Syntax</a:t>
            </a:r>
          </a:p>
          <a:p>
            <a:r>
              <a:rPr lang="de-DE" dirty="0" err="1"/>
              <a:t>Therefore</a:t>
            </a:r>
            <a:r>
              <a:rPr lang="de-DE" dirty="0"/>
              <a:t> </a:t>
            </a:r>
            <a:r>
              <a:rPr lang="de-DE" dirty="0" err="1"/>
              <a:t>independent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GraphQL-Implementation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language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3089095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06AAC-2532-4660-92F3-C1E535B6D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Schema – </a:t>
            </a:r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C172512-D9B3-4376-8CC4-0C8E77B77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de-DE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0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de-DE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de-DE" sz="10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: ID!</a:t>
            </a:r>
          </a:p>
          <a:p>
            <a:pPr marL="0" indent="0">
              <a:buNone/>
            </a:pP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de-DE" sz="10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: String!</a:t>
            </a:r>
          </a:p>
          <a:p>
            <a:pPr marL="0" indent="0">
              <a:buNone/>
            </a:pP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email: String</a:t>
            </a:r>
          </a:p>
          <a:p>
            <a:pPr marL="0" indent="0">
              <a:buNone/>
            </a:pP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de-DE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de-DE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Post {</a:t>
            </a:r>
          </a:p>
          <a:p>
            <a:pPr marL="0" indent="0">
              <a:buNone/>
            </a:pP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de-DE" sz="10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: ID!</a:t>
            </a:r>
          </a:p>
          <a:p>
            <a:pPr marL="0" indent="0">
              <a:buNone/>
            </a:pP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title: String!</a:t>
            </a:r>
          </a:p>
          <a:p>
            <a:pPr marL="0" indent="0">
              <a:buNone/>
            </a:pP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de-DE" sz="10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: String!</a:t>
            </a:r>
          </a:p>
          <a:p>
            <a:pPr marL="0" indent="0">
              <a:buNone/>
            </a:pP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de-DE" sz="10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: String</a:t>
            </a:r>
          </a:p>
          <a:p>
            <a:pPr marL="0" indent="0">
              <a:buNone/>
            </a:pP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de-DE" sz="10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authors</a:t>
            </a: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de-DE" sz="10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!]</a:t>
            </a:r>
          </a:p>
          <a:p>
            <a:pPr marL="0" indent="0">
              <a:buNone/>
            </a:pP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de-DE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de-DE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Query {</a:t>
            </a:r>
          </a:p>
          <a:p>
            <a:pPr marL="0" indent="0">
              <a:buNone/>
            </a:pP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de-DE" sz="10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getAuthor</a:t>
            </a: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0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: String!): [</a:t>
            </a:r>
            <a:r>
              <a:rPr lang="de-DE" sz="10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!]</a:t>
            </a:r>
          </a:p>
          <a:p>
            <a:pPr marL="0" indent="0">
              <a:buNone/>
            </a:pP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de-DE" sz="10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getPost</a:t>
            </a: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(title: String!): [Post!]</a:t>
            </a:r>
          </a:p>
          <a:p>
            <a:pPr marL="0" indent="0">
              <a:buNone/>
            </a:pP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de-DE" sz="1000" b="0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de-DE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de-DE" sz="10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: Query</a:t>
            </a:r>
          </a:p>
          <a:p>
            <a:pPr marL="0" indent="0">
              <a:buNone/>
            </a:pP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5D02921-4F31-4087-8413-D4176A1E3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8090944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D0554-84B3-41B6-97F7-75014553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Resolvers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4E48F-7954-4A85-9906-561632BB5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Specify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various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 and </a:t>
            </a:r>
            <a:r>
              <a:rPr lang="de-DE" dirty="0" err="1"/>
              <a:t>fields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schema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connected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various</a:t>
            </a:r>
            <a:r>
              <a:rPr lang="de-DE" dirty="0"/>
              <a:t> </a:t>
            </a:r>
            <a:r>
              <a:rPr lang="de-DE" dirty="0" err="1"/>
              <a:t>backends</a:t>
            </a:r>
            <a:endParaRPr lang="de-DE" dirty="0"/>
          </a:p>
          <a:p>
            <a:r>
              <a:rPr lang="de-DE" dirty="0"/>
              <a:t>Can </a:t>
            </a:r>
            <a:r>
              <a:rPr lang="de-DE" dirty="0" err="1"/>
              <a:t>talk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kind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backend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execute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queries</a:t>
            </a:r>
            <a:endParaRPr lang="de-DE" dirty="0"/>
          </a:p>
          <a:p>
            <a:r>
              <a:rPr lang="de-DE" dirty="0"/>
              <a:t>Are GraphQL-Implementation and </a:t>
            </a:r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specific</a:t>
            </a:r>
            <a:endParaRPr lang="de-DE" dirty="0"/>
          </a:p>
          <a:p>
            <a:pPr marL="0" indent="0">
              <a:buNone/>
            </a:pPr>
            <a:endParaRPr lang="en-US" sz="2000" b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601303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0F9897-A903-4DC1-81C2-0CA377390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Resolvers – </a:t>
            </a:r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566A79-A896-40FA-BB30-E73F2D58F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getAuthor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(_,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args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return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sql.raw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('SELECT * FROM authors WHERE id = %s', args.id);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posts(author){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return request(`https://api.blog.io/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by_author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/${author.id}`);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7685494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F8954-FB24-4B5E-84FD-69E3CB2CE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43099-974A-401A-893F-FD9FC4526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query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formed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schema</a:t>
            </a:r>
            <a:r>
              <a:rPr lang="de-DE" dirty="0"/>
              <a:t> and </a:t>
            </a:r>
            <a:r>
              <a:rPr lang="de-DE" dirty="0" err="1"/>
              <a:t>the</a:t>
            </a:r>
            <a:r>
              <a:rPr lang="de-DE" dirty="0"/>
              <a:t> GraphQL-Syntax</a:t>
            </a:r>
          </a:p>
          <a:p>
            <a:r>
              <a:rPr lang="de-DE" dirty="0"/>
              <a:t>The Client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specify</a:t>
            </a:r>
            <a:r>
              <a:rPr lang="de-DE" dirty="0"/>
              <a:t> </a:t>
            </a:r>
            <a:r>
              <a:rPr lang="de-DE" dirty="0" err="1"/>
              <a:t>various</a:t>
            </a:r>
            <a:r>
              <a:rPr lang="de-DE" dirty="0"/>
              <a:t> </a:t>
            </a:r>
            <a:r>
              <a:rPr lang="de-DE" dirty="0" err="1"/>
              <a:t>queries</a:t>
            </a:r>
            <a:r>
              <a:rPr lang="de-DE" dirty="0"/>
              <a:t> in </a:t>
            </a:r>
            <a:r>
              <a:rPr lang="de-DE" dirty="0" err="1"/>
              <a:t>one</a:t>
            </a:r>
            <a:r>
              <a:rPr lang="de-DE" dirty="0"/>
              <a:t> HTTP-Request</a:t>
            </a:r>
          </a:p>
          <a:p>
            <a:r>
              <a:rPr lang="de-DE" dirty="0"/>
              <a:t>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query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specify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returned</a:t>
            </a:r>
            <a:endParaRPr lang="de-DE" dirty="0"/>
          </a:p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query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passed</a:t>
            </a:r>
            <a:r>
              <a:rPr lang="de-DE" dirty="0"/>
              <a:t> in a HTTP-Request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implemented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Server</a:t>
            </a:r>
          </a:p>
          <a:p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possible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separate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inputs</a:t>
            </a:r>
            <a:r>
              <a:rPr lang="de-DE" dirty="0"/>
              <a:t> (variables)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query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actual</a:t>
            </a:r>
            <a:r>
              <a:rPr lang="de-DE" dirty="0"/>
              <a:t> </a:t>
            </a:r>
            <a:r>
              <a:rPr lang="de-DE" dirty="0" err="1"/>
              <a:t>query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5987514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106D9-20CD-4182-B99F-1AEDBFA03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Query – </a:t>
            </a:r>
            <a:r>
              <a:rPr lang="de-DE" dirty="0" err="1"/>
              <a:t>Example</a:t>
            </a:r>
            <a:r>
              <a:rPr lang="de-DE" dirty="0"/>
              <a:t>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A9E5D-2943-4796-B5E8-4BF60BF32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27503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z="18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getAuthor</a:t>
            </a:r>
            <a: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(name: “Donald Trump”) {</a:t>
            </a:r>
          </a:p>
          <a:p>
            <a:pPr marL="0" indent="0">
              <a:buNone/>
            </a:pPr>
            <a: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   id</a:t>
            </a:r>
          </a:p>
          <a:p>
            <a:pPr marL="0" indent="0">
              <a:buNone/>
            </a:pPr>
            <a: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   name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  email</a:t>
            </a:r>
            <a:endParaRPr lang="en-US" sz="1800" b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FBECF2-D6BC-4DAB-BF74-C26ED7D4F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68FA4C3-0CAE-40D4-9AE9-671918850AB5}"/>
              </a:ext>
            </a:extLst>
          </p:cNvPr>
          <p:cNvSpPr txBox="1">
            <a:spLocks/>
          </p:cNvSpPr>
          <p:nvPr/>
        </p:nvSpPr>
        <p:spPr>
          <a:xfrm>
            <a:off x="5183188" y="3610311"/>
            <a:ext cx="6172200" cy="2750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rgbClr val="E10098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E1009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E1009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E10098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E1009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getAuthor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(name: “Donald Trump”)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  id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98097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0E2F0-1FD7-4667-9E9A-31AB3BCEF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Query – </a:t>
            </a:r>
            <a:r>
              <a:rPr lang="de-DE" dirty="0" err="1"/>
              <a:t>Example</a:t>
            </a:r>
            <a:r>
              <a:rPr lang="de-DE" dirty="0"/>
              <a:t> 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03EA0-5B78-49A4-BCFF-8798962EF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“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getAuthor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”: {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  “id”: “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IAmTheOne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”,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  “name”: “Donald Trump”,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  “email”: “Donald@whitehouse.gov”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DE" sz="11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DD1C8B-98DD-49DD-8746-57C58CD6FD8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9111071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DD754-41DB-41D8-8E09-6B6AD6126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Query – </a:t>
            </a:r>
            <a:r>
              <a:rPr lang="de-DE" dirty="0" err="1"/>
              <a:t>Example</a:t>
            </a:r>
            <a:r>
              <a:rPr lang="de-DE" dirty="0"/>
              <a:t>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D109B-25BD-43C8-A250-821515E98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query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getAuthor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($name: String)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getAuthor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(name: $name)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id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name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email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endParaRPr lang="en-US" sz="18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"name": "Donald Trump"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DE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250884-DF7A-417C-94C1-D31E43337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6065965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56B04-E337-4FFE-955A-4136AB3ED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Query –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Requests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872F5-6C17-4CD8-AD0B-D76CB22A5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GET \</a:t>
            </a:r>
            <a:r>
              <a:rPr lang="de-DE" sz="18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path</a:t>
            </a: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\</a:t>
            </a:r>
            <a:r>
              <a:rPr lang="de-DE" sz="18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to</a:t>
            </a: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\</a:t>
            </a:r>
            <a:r>
              <a:rPr lang="de-DE" sz="18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your</a:t>
            </a: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\</a:t>
            </a:r>
            <a:r>
              <a:rPr lang="de-DE" sz="18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api?query</a:t>
            </a: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={{ </a:t>
            </a:r>
            <a:r>
              <a:rPr lang="de-DE" sz="18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your</a:t>
            </a: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e-DE" sz="18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query</a:t>
            </a: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}}&amp;variables={{ </a:t>
            </a:r>
            <a:r>
              <a:rPr lang="de-DE" sz="18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your</a:t>
            </a: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variables }}</a:t>
            </a:r>
          </a:p>
          <a:p>
            <a:pPr marL="0" indent="0">
              <a:buNone/>
            </a:pPr>
            <a:b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POST \</a:t>
            </a:r>
            <a:r>
              <a:rPr lang="de-DE" sz="18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path</a:t>
            </a: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\</a:t>
            </a:r>
            <a:r>
              <a:rPr lang="de-DE" sz="18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to</a:t>
            </a: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\</a:t>
            </a:r>
            <a:r>
              <a:rPr lang="de-DE" sz="18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your</a:t>
            </a: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\</a:t>
            </a:r>
            <a:r>
              <a:rPr lang="de-DE" sz="18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api</a:t>
            </a:r>
            <a:endParaRPr lang="de-DE" sz="18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"</a:t>
            </a:r>
            <a:r>
              <a:rPr lang="de-DE" sz="18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query</a:t>
            </a: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": "{{ </a:t>
            </a:r>
            <a:r>
              <a:rPr lang="de-DE" sz="18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your</a:t>
            </a: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e-DE" sz="18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query</a:t>
            </a: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e-DE" sz="18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as</a:t>
            </a: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e-DE" sz="18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}}",</a:t>
            </a:r>
          </a:p>
          <a:p>
            <a:pPr marL="0" indent="0">
              <a:buNone/>
            </a:pP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"variables": {{ </a:t>
            </a:r>
            <a:r>
              <a:rPr lang="de-DE" sz="18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your</a:t>
            </a: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variables </a:t>
            </a:r>
            <a:r>
              <a:rPr lang="de-DE" sz="18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as</a:t>
            </a: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JSON-</a:t>
            </a:r>
            <a:r>
              <a:rPr lang="de-DE" sz="18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Object</a:t>
            </a: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}}</a:t>
            </a:r>
          </a:p>
          <a:p>
            <a:pPr marL="0" indent="0">
              <a:buNone/>
            </a:pP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615247793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0EB04D-EBC5-4C76-89DE-97FB0DC73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Execution</a:t>
            </a:r>
            <a:endParaRPr lang="de-D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717451-9C13-4749-9817-7A69942A5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 Query-</a:t>
            </a:r>
            <a:r>
              <a:rPr lang="de-DE" dirty="0" err="1"/>
              <a:t>Execution</a:t>
            </a:r>
            <a:r>
              <a:rPr lang="de-DE" dirty="0"/>
              <a:t> </a:t>
            </a:r>
            <a:r>
              <a:rPr lang="de-DE" dirty="0" err="1"/>
              <a:t>happens</a:t>
            </a:r>
            <a:r>
              <a:rPr lang="de-DE" dirty="0"/>
              <a:t> in </a:t>
            </a:r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steps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Parse</a:t>
            </a:r>
          </a:p>
          <a:p>
            <a:pPr lvl="1"/>
            <a:r>
              <a:rPr lang="de-DE" dirty="0" err="1"/>
              <a:t>Validate</a:t>
            </a:r>
            <a:endParaRPr lang="de-DE" dirty="0"/>
          </a:p>
          <a:p>
            <a:pPr lvl="1"/>
            <a:r>
              <a:rPr lang="de-DE" dirty="0"/>
              <a:t>Execute</a:t>
            </a:r>
          </a:p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query</a:t>
            </a:r>
            <a:r>
              <a:rPr lang="de-DE" dirty="0"/>
              <a:t> an </a:t>
            </a:r>
            <a:r>
              <a:rPr lang="de-DE" dirty="0" err="1"/>
              <a:t>abstract</a:t>
            </a:r>
            <a:r>
              <a:rPr lang="de-DE" dirty="0"/>
              <a:t> </a:t>
            </a:r>
            <a:r>
              <a:rPr lang="de-DE" dirty="0" err="1"/>
              <a:t>syntax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built</a:t>
            </a:r>
            <a:r>
              <a:rPr lang="de-DE" dirty="0"/>
              <a:t> (Parse)</a:t>
            </a:r>
          </a:p>
          <a:p>
            <a:r>
              <a:rPr lang="de-DE" dirty="0"/>
              <a:t>The </a:t>
            </a:r>
            <a:r>
              <a:rPr lang="de-DE" dirty="0" err="1"/>
              <a:t>executor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calls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node‘s</a:t>
            </a:r>
            <a:r>
              <a:rPr lang="de-DE" dirty="0"/>
              <a:t> </a:t>
            </a:r>
            <a:r>
              <a:rPr lang="de-DE" dirty="0" err="1"/>
              <a:t>resolve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top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bottom</a:t>
            </a:r>
            <a:r>
              <a:rPr lang="de-DE" dirty="0"/>
              <a:t> </a:t>
            </a:r>
            <a:r>
              <a:rPr lang="de-DE" dirty="0" err="1"/>
              <a:t>until</a:t>
            </a:r>
            <a:r>
              <a:rPr lang="de-DE" dirty="0"/>
              <a:t> all </a:t>
            </a:r>
            <a:r>
              <a:rPr lang="de-DE" dirty="0" err="1"/>
              <a:t>types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resolved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scalar</a:t>
            </a:r>
            <a:r>
              <a:rPr lang="de-DE" dirty="0"/>
              <a:t> </a:t>
            </a:r>
            <a:r>
              <a:rPr lang="de-DE" dirty="0" err="1"/>
              <a:t>types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9331559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EA308-47D9-40F9-9E1B-434064712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rgbClr val="E10098"/>
                </a:solidFill>
              </a:rPr>
              <a:t>Procedure</a:t>
            </a:r>
            <a:endParaRPr lang="de-DE" dirty="0">
              <a:solidFill>
                <a:srgbClr val="E10098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C6763-BC42-4438-B34F-552EC13D8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solidFill>
                  <a:srgbClr val="E10098"/>
                </a:solidFill>
              </a:rPr>
              <a:t>What</a:t>
            </a:r>
            <a:r>
              <a:rPr lang="de-DE" dirty="0">
                <a:solidFill>
                  <a:srgbClr val="E10098"/>
                </a:solidFill>
              </a:rPr>
              <a:t> </a:t>
            </a:r>
            <a:r>
              <a:rPr lang="de-DE" dirty="0" err="1">
                <a:solidFill>
                  <a:srgbClr val="E10098"/>
                </a:solidFill>
              </a:rPr>
              <a:t>is</a:t>
            </a:r>
            <a:r>
              <a:rPr lang="de-DE" dirty="0">
                <a:solidFill>
                  <a:srgbClr val="E10098"/>
                </a:solidFill>
              </a:rPr>
              <a:t> GraphQL? </a:t>
            </a:r>
          </a:p>
          <a:p>
            <a:r>
              <a:rPr lang="de-DE" dirty="0" err="1">
                <a:solidFill>
                  <a:srgbClr val="E10098"/>
                </a:solidFill>
              </a:rPr>
              <a:t>How</a:t>
            </a:r>
            <a:r>
              <a:rPr lang="de-DE" dirty="0">
                <a:solidFill>
                  <a:srgbClr val="E10098"/>
                </a:solidFill>
              </a:rPr>
              <a:t> </a:t>
            </a:r>
            <a:r>
              <a:rPr lang="de-DE" dirty="0" err="1">
                <a:solidFill>
                  <a:srgbClr val="E10098"/>
                </a:solidFill>
              </a:rPr>
              <a:t>does</a:t>
            </a:r>
            <a:r>
              <a:rPr lang="de-DE" dirty="0">
                <a:solidFill>
                  <a:srgbClr val="E10098"/>
                </a:solidFill>
              </a:rPr>
              <a:t> GraphQL </a:t>
            </a:r>
            <a:r>
              <a:rPr lang="de-DE" dirty="0" err="1">
                <a:solidFill>
                  <a:srgbClr val="E10098"/>
                </a:solidFill>
              </a:rPr>
              <a:t>work</a:t>
            </a:r>
            <a:r>
              <a:rPr lang="de-DE" dirty="0">
                <a:solidFill>
                  <a:srgbClr val="E10098"/>
                </a:solidFill>
              </a:rPr>
              <a:t>?</a:t>
            </a:r>
          </a:p>
          <a:p>
            <a:r>
              <a:rPr lang="de-DE" dirty="0" err="1">
                <a:solidFill>
                  <a:srgbClr val="E10098"/>
                </a:solidFill>
              </a:rPr>
              <a:t>How</a:t>
            </a:r>
            <a:r>
              <a:rPr lang="de-DE" dirty="0">
                <a:solidFill>
                  <a:srgbClr val="E10098"/>
                </a:solidFill>
              </a:rPr>
              <a:t> </a:t>
            </a:r>
            <a:r>
              <a:rPr lang="de-DE" dirty="0" err="1">
                <a:solidFill>
                  <a:srgbClr val="E10098"/>
                </a:solidFill>
              </a:rPr>
              <a:t>can</a:t>
            </a:r>
            <a:r>
              <a:rPr lang="de-DE" dirty="0">
                <a:solidFill>
                  <a:srgbClr val="E10098"/>
                </a:solidFill>
              </a:rPr>
              <a:t> </a:t>
            </a:r>
            <a:r>
              <a:rPr lang="de-DE" dirty="0" err="1">
                <a:solidFill>
                  <a:srgbClr val="E10098"/>
                </a:solidFill>
              </a:rPr>
              <a:t>one</a:t>
            </a:r>
            <a:r>
              <a:rPr lang="de-DE" dirty="0">
                <a:solidFill>
                  <a:srgbClr val="E10098"/>
                </a:solidFill>
              </a:rPr>
              <a:t> </a:t>
            </a:r>
            <a:r>
              <a:rPr lang="de-DE" dirty="0" err="1">
                <a:solidFill>
                  <a:srgbClr val="E10098"/>
                </a:solidFill>
              </a:rPr>
              <a:t>use</a:t>
            </a:r>
            <a:r>
              <a:rPr lang="de-DE" dirty="0">
                <a:solidFill>
                  <a:srgbClr val="E10098"/>
                </a:solidFill>
              </a:rPr>
              <a:t> GraphQL?</a:t>
            </a:r>
          </a:p>
          <a:p>
            <a:r>
              <a:rPr lang="de-DE" dirty="0">
                <a:solidFill>
                  <a:srgbClr val="E10098"/>
                </a:solidFill>
              </a:rPr>
              <a:t>Working </a:t>
            </a:r>
            <a:r>
              <a:rPr lang="de-DE" dirty="0" err="1">
                <a:solidFill>
                  <a:srgbClr val="E10098"/>
                </a:solidFill>
              </a:rPr>
              <a:t>with</a:t>
            </a:r>
            <a:r>
              <a:rPr lang="de-DE" dirty="0">
                <a:solidFill>
                  <a:srgbClr val="E10098"/>
                </a:solidFill>
              </a:rPr>
              <a:t> GraphQL and </a:t>
            </a:r>
            <a:r>
              <a:rPr lang="de-DE" dirty="0" err="1">
                <a:solidFill>
                  <a:srgbClr val="E10098"/>
                </a:solidFill>
              </a:rPr>
              <a:t>NodeJS</a:t>
            </a:r>
            <a:endParaRPr lang="de-DE" dirty="0">
              <a:solidFill>
                <a:srgbClr val="E10098"/>
              </a:solidFill>
            </a:endParaRPr>
          </a:p>
          <a:p>
            <a:endParaRPr lang="de-DE" dirty="0">
              <a:solidFill>
                <a:srgbClr val="E100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966656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992B7D-1D2E-4892-A0CA-57CCEA3D4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Execution</a:t>
            </a:r>
            <a:r>
              <a:rPr lang="de-DE" dirty="0"/>
              <a:t> – </a:t>
            </a:r>
            <a:r>
              <a:rPr lang="de-DE" dirty="0" err="1"/>
              <a:t>Example</a:t>
            </a:r>
            <a:endParaRPr lang="de-DE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D6CC119-FA9A-4D88-B65A-5941D956E1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280458"/>
            <a:ext cx="6172200" cy="4287558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701242D-4A8F-4D67-A555-8BCEA393A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D834A8-F295-4BDD-A5DA-D10300050AD2}"/>
              </a:ext>
            </a:extLst>
          </p:cNvPr>
          <p:cNvSpPr txBox="1"/>
          <p:nvPr/>
        </p:nvSpPr>
        <p:spPr>
          <a:xfrm>
            <a:off x="5183188" y="5568016"/>
            <a:ext cx="6172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/>
              <a:t>https://cdn-images-1.medium.com/max/800/1*tSO8TeQ9mYNWRzA2FqYlsQ.png</a:t>
            </a:r>
          </a:p>
        </p:txBody>
      </p:sp>
    </p:spTree>
    <p:extLst>
      <p:ext uri="{BB962C8B-B14F-4D97-AF65-F5344CB8AC3E}">
        <p14:creationId xmlns:p14="http://schemas.microsoft.com/office/powerpoint/2010/main" val="1319813637"/>
      </p:ext>
    </p:extLst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38554-B2AD-4890-B3C9-3315D0316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GraphQL?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57A7B8-1B07-4186-AF1F-F7A9B6B68D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8370654"/>
      </p:ext>
    </p:extLst>
  </p:cSld>
  <p:clrMapOvr>
    <a:masterClrMapping/>
  </p:clrMapOvr>
  <p:transition spd="slow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434731-63C1-4440-95ED-2591CE595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GraphQL Server Libraries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6B9FAB-82C3-4254-B9C5-FEBEA93A94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Java</a:t>
            </a:r>
          </a:p>
          <a:p>
            <a:r>
              <a:rPr lang="de-DE" dirty="0"/>
              <a:t>JavaScript</a:t>
            </a:r>
          </a:p>
          <a:p>
            <a:r>
              <a:rPr lang="de-DE" dirty="0"/>
              <a:t>PHP</a:t>
            </a:r>
          </a:p>
          <a:p>
            <a:r>
              <a:rPr lang="de-DE" dirty="0"/>
              <a:t>Go</a:t>
            </a:r>
          </a:p>
          <a:p>
            <a:r>
              <a:rPr lang="de-DE" dirty="0"/>
              <a:t>Scala</a:t>
            </a:r>
          </a:p>
          <a:p>
            <a:r>
              <a:rPr lang="de-DE" dirty="0"/>
              <a:t>C# / .NET</a:t>
            </a:r>
          </a:p>
          <a:p>
            <a:r>
              <a:rPr lang="de-DE" dirty="0"/>
              <a:t>Python</a:t>
            </a:r>
          </a:p>
          <a:p>
            <a:r>
              <a:rPr lang="de-DE" dirty="0"/>
              <a:t>Groovy</a:t>
            </a:r>
          </a:p>
          <a:p>
            <a:r>
              <a:rPr lang="de-DE" dirty="0"/>
              <a:t>…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0195C00-2B85-4242-B705-DFB80FE4F92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find a </a:t>
            </a:r>
            <a:r>
              <a:rPr lang="de-DE" dirty="0" err="1"/>
              <a:t>list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implementations</a:t>
            </a:r>
            <a:r>
              <a:rPr lang="de-DE" dirty="0"/>
              <a:t> at:</a:t>
            </a:r>
            <a:br>
              <a:rPr lang="de-DE" dirty="0"/>
            </a:br>
            <a:br>
              <a:rPr lang="de-DE" dirty="0"/>
            </a:br>
            <a:r>
              <a:rPr lang="de-DE" dirty="0"/>
              <a:t>http://graphql.org/code/</a:t>
            </a:r>
          </a:p>
        </p:txBody>
      </p:sp>
    </p:spTree>
    <p:extLst>
      <p:ext uri="{BB962C8B-B14F-4D97-AF65-F5344CB8AC3E}">
        <p14:creationId xmlns:p14="http://schemas.microsoft.com/office/powerpoint/2010/main" val="940681753"/>
      </p:ext>
    </p:extLst>
  </p:cSld>
  <p:clrMapOvr>
    <a:masterClrMapping/>
  </p:clrMapOvr>
  <p:transition spd="slow"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06D2C-D77E-4442-B682-D8760DC0C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GraphQL Client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5623D-133C-4680-9DCC-E6057EF85C1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Java / Android</a:t>
            </a:r>
          </a:p>
          <a:p>
            <a:r>
              <a:rPr lang="de-DE" dirty="0"/>
              <a:t>JavaScript</a:t>
            </a:r>
          </a:p>
          <a:p>
            <a:r>
              <a:rPr lang="de-DE" dirty="0"/>
              <a:t>Swift / </a:t>
            </a:r>
            <a:r>
              <a:rPr lang="de-DE" dirty="0" err="1"/>
              <a:t>Objective</a:t>
            </a:r>
            <a:r>
              <a:rPr lang="de-DE" dirty="0"/>
              <a:t>-C iOS</a:t>
            </a:r>
          </a:p>
          <a:p>
            <a:r>
              <a:rPr lang="de-DE" dirty="0"/>
              <a:t>Go</a:t>
            </a:r>
          </a:p>
          <a:p>
            <a:r>
              <a:rPr lang="de-DE" dirty="0"/>
              <a:t>C# / .NET</a:t>
            </a:r>
          </a:p>
          <a:p>
            <a:r>
              <a:rPr lang="de-DE" dirty="0"/>
              <a:t>Python</a:t>
            </a:r>
          </a:p>
          <a:p>
            <a:r>
              <a:rPr lang="de-DE" dirty="0"/>
              <a:t>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680660-CBCB-4F66-BC9B-8D50CF2FAB4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find a </a:t>
            </a:r>
            <a:r>
              <a:rPr lang="de-DE" dirty="0" err="1"/>
              <a:t>list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implementations</a:t>
            </a:r>
            <a:r>
              <a:rPr lang="de-DE" dirty="0"/>
              <a:t> at:</a:t>
            </a:r>
            <a:br>
              <a:rPr lang="de-DE" dirty="0"/>
            </a:br>
            <a:br>
              <a:rPr lang="de-DE" dirty="0"/>
            </a:br>
            <a:r>
              <a:rPr lang="de-DE" dirty="0"/>
              <a:t>http://graphql.org/code/</a:t>
            </a:r>
          </a:p>
        </p:txBody>
      </p:sp>
    </p:spTree>
    <p:extLst>
      <p:ext uri="{BB962C8B-B14F-4D97-AF65-F5344CB8AC3E}">
        <p14:creationId xmlns:p14="http://schemas.microsoft.com/office/powerpoint/2010/main" val="3194194145"/>
      </p:ext>
    </p:extLst>
  </p:cSld>
  <p:clrMapOvr>
    <a:masterClrMapping/>
  </p:clrMapOvr>
  <p:transition spd="slow"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1B6FB-9166-4AD3-98B9-75760AFE3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Working </a:t>
            </a:r>
            <a:r>
              <a:rPr lang="de-DE" dirty="0" err="1"/>
              <a:t>with</a:t>
            </a:r>
            <a:r>
              <a:rPr lang="de-DE" dirty="0"/>
              <a:t> GraphQL and </a:t>
            </a:r>
            <a:r>
              <a:rPr lang="de-DE" dirty="0" err="1"/>
              <a:t>NodeJS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37096-A0A0-4060-B933-1267E49847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9177575"/>
      </p:ext>
    </p:extLst>
  </p:cSld>
  <p:clrMapOvr>
    <a:masterClrMapping/>
  </p:clrMapOvr>
  <p:transition spd="slow"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975A0D-D537-414B-B97E-52D06528D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Please</a:t>
            </a:r>
            <a:r>
              <a:rPr lang="de-DE" dirty="0"/>
              <a:t> follow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description</a:t>
            </a:r>
            <a:r>
              <a:rPr lang="de-DE" dirty="0"/>
              <a:t> on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handout</a:t>
            </a:r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125340-0BE6-4469-9F65-FFF9E075A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err="1"/>
              <a:t>Please</a:t>
            </a:r>
            <a:r>
              <a:rPr lang="de-DE" dirty="0"/>
              <a:t> </a:t>
            </a:r>
            <a:r>
              <a:rPr lang="de-DE" dirty="0" err="1"/>
              <a:t>visit</a:t>
            </a:r>
            <a:r>
              <a:rPr lang="de-DE" dirty="0"/>
              <a:t>: Apollo-</a:t>
            </a:r>
            <a:r>
              <a:rPr lang="de-DE" dirty="0" err="1"/>
              <a:t>Launchpad</a:t>
            </a:r>
            <a:r>
              <a:rPr lang="de-DE" dirty="0"/>
              <a:t> (</a:t>
            </a:r>
            <a:r>
              <a:rPr lang="de-DE" u="sng" dirty="0">
                <a:hlinkClick r:id="rId2"/>
              </a:rPr>
              <a:t>https://launchpad.graphql.com/new</a:t>
            </a:r>
            <a:r>
              <a:rPr lang="de-DE" u="sng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Copy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tutorial-script.js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launchpad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You‘re</a:t>
            </a:r>
            <a:r>
              <a:rPr lang="de-DE" dirty="0"/>
              <a:t> </a:t>
            </a:r>
            <a:r>
              <a:rPr lang="de-DE" dirty="0" err="1"/>
              <a:t>ready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go</a:t>
            </a:r>
            <a:r>
              <a:rPr lang="de-D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09044681"/>
      </p:ext>
    </p:extLst>
  </p:cSld>
  <p:clrMapOvr>
    <a:masterClrMapping/>
  </p:clrMapOvr>
  <p:transition spd="slow">
    <p:cov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DB7AD3-0282-45E1-8720-2A8216C27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r>
              <a:rPr lang="de-DE" dirty="0"/>
              <a:t>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0AA99-AB98-40D2-9C5B-0ADD665CB3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4181145"/>
      </p:ext>
    </p:extLst>
  </p:cSld>
  <p:clrMapOvr>
    <a:masterClrMapping/>
  </p:clrMapOvr>
  <p:transition spd="slow">
    <p:cover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FC0058-FA68-4D40-8B43-9BF31BF78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3C8D33-8781-4272-BCA3-CE6C5F359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http://graphql.org/learn/</a:t>
            </a:r>
            <a:endParaRPr lang="de-DE" dirty="0"/>
          </a:p>
          <a:p>
            <a:r>
              <a:rPr lang="de-DE" dirty="0">
                <a:hlinkClick r:id="rId3"/>
              </a:rPr>
              <a:t>https://dev-blog.apollodata.com/graphql-explained-5844742f195e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8455164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2E6CFC-7549-4713-A76F-31BC84DEB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GraphQL?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783B96-3957-492F-8C7C-E84D9C50E6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9370506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60A2E-AD18-4A71-B79D-1803CB5EF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GraphQL? – Brief </a:t>
            </a:r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1EBAE-4CFE-43A0-AD24-9697A1B64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Possibility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describe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api‘s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and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provide</a:t>
            </a:r>
            <a:r>
              <a:rPr lang="de-DE" dirty="0"/>
              <a:t> </a:t>
            </a:r>
            <a:r>
              <a:rPr lang="de-DE" dirty="0" err="1"/>
              <a:t>actions</a:t>
            </a:r>
            <a:r>
              <a:rPr lang="de-DE" dirty="0"/>
              <a:t> on </a:t>
            </a:r>
            <a:r>
              <a:rPr lang="de-DE" dirty="0" err="1"/>
              <a:t>them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HTTP</a:t>
            </a:r>
          </a:p>
          <a:p>
            <a:r>
              <a:rPr lang="de-DE" dirty="0"/>
              <a:t>Alternative </a:t>
            </a:r>
            <a:r>
              <a:rPr lang="de-DE" dirty="0" err="1"/>
              <a:t>to</a:t>
            </a:r>
            <a:r>
              <a:rPr lang="de-DE" dirty="0"/>
              <a:t> REST (</a:t>
            </a:r>
            <a:r>
              <a:rPr lang="de-DE" dirty="0" err="1"/>
              <a:t>Representational</a:t>
            </a:r>
            <a:r>
              <a:rPr lang="de-DE" dirty="0"/>
              <a:t> State Transfer)</a:t>
            </a:r>
          </a:p>
          <a:p>
            <a:r>
              <a:rPr lang="de-DE" dirty="0"/>
              <a:t>Query Language and Server-Side-</a:t>
            </a:r>
            <a:r>
              <a:rPr lang="de-DE" dirty="0" err="1"/>
              <a:t>Runtime</a:t>
            </a:r>
            <a:endParaRPr lang="de-DE" dirty="0"/>
          </a:p>
          <a:p>
            <a:r>
              <a:rPr lang="de-DE" dirty="0"/>
              <a:t>Not </a:t>
            </a:r>
            <a:r>
              <a:rPr lang="de-DE" dirty="0" err="1"/>
              <a:t>tied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database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storage</a:t>
            </a:r>
            <a:r>
              <a:rPr lang="de-DE" dirty="0"/>
              <a:t> </a:t>
            </a:r>
            <a:r>
              <a:rPr lang="de-DE" dirty="0" err="1"/>
              <a:t>engine</a:t>
            </a:r>
            <a:endParaRPr lang="de-DE" dirty="0"/>
          </a:p>
          <a:p>
            <a:r>
              <a:rPr lang="de-DE" dirty="0" err="1"/>
              <a:t>Developed</a:t>
            </a:r>
            <a:r>
              <a:rPr lang="de-DE" dirty="0"/>
              <a:t> </a:t>
            </a:r>
            <a:r>
              <a:rPr lang="de-DE" dirty="0" err="1"/>
              <a:t>internally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Facebook</a:t>
            </a:r>
          </a:p>
        </p:txBody>
      </p:sp>
    </p:spTree>
    <p:extLst>
      <p:ext uri="{BB962C8B-B14F-4D97-AF65-F5344CB8AC3E}">
        <p14:creationId xmlns:p14="http://schemas.microsoft.com/office/powerpoint/2010/main" val="1345769254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B92B40-ED5A-4DAA-800D-2D77DF1CA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GraphQL </a:t>
            </a:r>
            <a:r>
              <a:rPr lang="de-DE" dirty="0" err="1"/>
              <a:t>work</a:t>
            </a:r>
            <a:r>
              <a:rPr lang="de-DE" dirty="0"/>
              <a:t>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4B5081-AEB9-4AB7-AAF4-0B6A1F3703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7091284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E29DC-2C6F-4FD5-8B81-AF29AA86E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GraphQL </a:t>
            </a:r>
            <a:r>
              <a:rPr lang="de-DE" dirty="0" err="1"/>
              <a:t>work</a:t>
            </a:r>
            <a:r>
              <a:rPr lang="de-DE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646AC-9544-4F24-A396-6A56A8D73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Clients send GraphQL-</a:t>
            </a:r>
            <a:r>
              <a:rPr lang="de-DE" dirty="0" err="1"/>
              <a:t>Queries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HTTP-</a:t>
            </a:r>
            <a:r>
              <a:rPr lang="de-DE" dirty="0" err="1"/>
              <a:t>Requests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GraphQL-Service </a:t>
            </a:r>
            <a:r>
              <a:rPr lang="de-DE" dirty="0" err="1"/>
              <a:t>to</a:t>
            </a:r>
            <a:r>
              <a:rPr lang="de-DE" dirty="0"/>
              <a:t> perform </a:t>
            </a:r>
            <a:r>
              <a:rPr lang="de-DE" dirty="0" err="1"/>
              <a:t>actions</a:t>
            </a:r>
            <a:endParaRPr lang="de-DE" dirty="0"/>
          </a:p>
          <a:p>
            <a:r>
              <a:rPr lang="de-DE" dirty="0"/>
              <a:t>These GraphQL-</a:t>
            </a:r>
            <a:r>
              <a:rPr lang="de-DE" dirty="0" err="1"/>
              <a:t>Queries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formed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GraphQL-Syntax</a:t>
            </a:r>
          </a:p>
          <a:p>
            <a:r>
              <a:rPr lang="de-DE" dirty="0"/>
              <a:t>The </a:t>
            </a:r>
            <a:r>
              <a:rPr lang="de-DE" dirty="0" err="1"/>
              <a:t>server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validates</a:t>
            </a:r>
            <a:r>
              <a:rPr lang="de-DE" dirty="0"/>
              <a:t>, </a:t>
            </a:r>
            <a:r>
              <a:rPr lang="de-DE" dirty="0" err="1"/>
              <a:t>parses</a:t>
            </a:r>
            <a:r>
              <a:rPr lang="de-DE" dirty="0"/>
              <a:t> and </a:t>
            </a:r>
            <a:r>
              <a:rPr lang="de-DE" dirty="0" err="1"/>
              <a:t>executes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and </a:t>
            </a:r>
            <a:r>
              <a:rPr lang="de-DE" dirty="0" err="1"/>
              <a:t>returns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</a:t>
            </a:r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Queries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executed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GraphQL-Service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defined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Server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3749321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97273D-B875-4B60-975A-686EBECAB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GraphQL-Syntax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A2C3A25-AFA4-4963-BDC2-C03F54CA56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1760" y="1560352"/>
            <a:ext cx="7030746" cy="4968284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D7BB3FB-77CA-4ED0-933A-957AB532F79E}"/>
              </a:ext>
            </a:extLst>
          </p:cNvPr>
          <p:cNvSpPr txBox="1"/>
          <p:nvPr/>
        </p:nvSpPr>
        <p:spPr>
          <a:xfrm>
            <a:off x="2641760" y="6528636"/>
            <a:ext cx="7030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/>
              <a:t>https://cdn-images-1.medium.com/max/2000/1*HaEeoGrja2IGUxzvmj5Vnw.png</a:t>
            </a:r>
          </a:p>
        </p:txBody>
      </p:sp>
    </p:spTree>
    <p:extLst>
      <p:ext uri="{BB962C8B-B14F-4D97-AF65-F5344CB8AC3E}">
        <p14:creationId xmlns:p14="http://schemas.microsoft.com/office/powerpoint/2010/main" val="1523763258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09907C-A476-4CE1-9540-BDF8C00C3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968713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25F09-482F-4BEB-A9B0-F36E302ED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Defining</a:t>
            </a:r>
            <a:r>
              <a:rPr lang="de-DE" dirty="0"/>
              <a:t> a GraphQL-Service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111FA-9174-4DDF-A91F-8316FB895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parts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GraphQL-Service </a:t>
            </a:r>
            <a:r>
              <a:rPr lang="de-DE" dirty="0" err="1"/>
              <a:t>are</a:t>
            </a:r>
            <a:r>
              <a:rPr lang="de-DE" dirty="0"/>
              <a:t>: </a:t>
            </a:r>
          </a:p>
          <a:p>
            <a:pPr lvl="1"/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schema</a:t>
            </a:r>
            <a:r>
              <a:rPr lang="de-DE" dirty="0"/>
              <a:t> </a:t>
            </a:r>
          </a:p>
          <a:p>
            <a:pPr lvl="1"/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resolvers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2269378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761</Words>
  <Application>Microsoft Office PowerPoint</Application>
  <PresentationFormat>Widescreen</PresentationFormat>
  <Paragraphs>145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Office Theme</vt:lpstr>
      <vt:lpstr>PowerPoint Presentation</vt:lpstr>
      <vt:lpstr>Procedure</vt:lpstr>
      <vt:lpstr>What is GraphQL?</vt:lpstr>
      <vt:lpstr>What is GraphQL? – Brief Overview</vt:lpstr>
      <vt:lpstr>How does GraphQL work?</vt:lpstr>
      <vt:lpstr>How does GraphQL work?</vt:lpstr>
      <vt:lpstr>The GraphQL-Syntax</vt:lpstr>
      <vt:lpstr>PowerPoint Presentation</vt:lpstr>
      <vt:lpstr>Defining a GraphQL-Service</vt:lpstr>
      <vt:lpstr>The Schema</vt:lpstr>
      <vt:lpstr>The Schema – Example</vt:lpstr>
      <vt:lpstr>The Resolvers</vt:lpstr>
      <vt:lpstr>The Resolvers – Example</vt:lpstr>
      <vt:lpstr>The Query</vt:lpstr>
      <vt:lpstr>The Query – Example Query</vt:lpstr>
      <vt:lpstr>The Query – Example Response</vt:lpstr>
      <vt:lpstr>The Query – Example Variables</vt:lpstr>
      <vt:lpstr>The Query – Example Requests</vt:lpstr>
      <vt:lpstr>The Execution</vt:lpstr>
      <vt:lpstr>The Execution – Example</vt:lpstr>
      <vt:lpstr>How can one use GraphQL?</vt:lpstr>
      <vt:lpstr>GraphQL Server Libraries</vt:lpstr>
      <vt:lpstr>GraphQL Client Libraries</vt:lpstr>
      <vt:lpstr>Working with GraphQL and NodeJS</vt:lpstr>
      <vt:lpstr>Please follow the description on your handout</vt:lpstr>
      <vt:lpstr>Thank you for your attention!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Schulze, Arne Artur</dc:creator>
  <cp:lastModifiedBy>Schulze, Arne Artur</cp:lastModifiedBy>
  <cp:revision>45</cp:revision>
  <dcterms:created xsi:type="dcterms:W3CDTF">2018-04-30T13:45:41Z</dcterms:created>
  <dcterms:modified xsi:type="dcterms:W3CDTF">2018-05-03T19:12:18Z</dcterms:modified>
</cp:coreProperties>
</file>